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57" r:id="rId5"/>
    <p:sldId id="300" r:id="rId6"/>
    <p:sldId id="301" r:id="rId7"/>
    <p:sldId id="302" r:id="rId8"/>
    <p:sldId id="296" r:id="rId9"/>
    <p:sldId id="268" r:id="rId10"/>
    <p:sldId id="297" r:id="rId11"/>
    <p:sldId id="298" r:id="rId12"/>
    <p:sldId id="335" r:id="rId13"/>
    <p:sldId id="304" r:id="rId14"/>
    <p:sldId id="303" r:id="rId15"/>
    <p:sldId id="305" r:id="rId16"/>
    <p:sldId id="307" r:id="rId17"/>
    <p:sldId id="306" r:id="rId18"/>
    <p:sldId id="309" r:id="rId19"/>
    <p:sldId id="311" r:id="rId20"/>
    <p:sldId id="310" r:id="rId21"/>
    <p:sldId id="312" r:id="rId22"/>
    <p:sldId id="313" r:id="rId23"/>
    <p:sldId id="314" r:id="rId24"/>
    <p:sldId id="315" r:id="rId25"/>
    <p:sldId id="316" r:id="rId26"/>
    <p:sldId id="317" r:id="rId27"/>
    <p:sldId id="318" r:id="rId28"/>
    <p:sldId id="319" r:id="rId29"/>
    <p:sldId id="323" r:id="rId30"/>
    <p:sldId id="324" r:id="rId31"/>
    <p:sldId id="325" r:id="rId32"/>
    <p:sldId id="320" r:id="rId33"/>
    <p:sldId id="321" r:id="rId34"/>
    <p:sldId id="322" r:id="rId35"/>
    <p:sldId id="326" r:id="rId36"/>
    <p:sldId id="327" r:id="rId37"/>
    <p:sldId id="328" r:id="rId38"/>
    <p:sldId id="329" r:id="rId39"/>
    <p:sldId id="330" r:id="rId40"/>
    <p:sldId id="332" r:id="rId41"/>
    <p:sldId id="331" r:id="rId42"/>
    <p:sldId id="333" r:id="rId43"/>
    <p:sldId id="334" r:id="rId44"/>
    <p:sldId id="336" r:id="rId45"/>
    <p:sldId id="337" r:id="rId4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b="0" i="0" dirty="0">
                <a:solidFill>
                  <a:srgbClr val="454A55"/>
                </a:solidFill>
                <a:effectLst/>
                <a:latin typeface="walsheim"/>
              </a:rPr>
              <a:t>Grafana</a:t>
            </a:r>
          </a:p>
        </p:txBody>
      </p:sp>
      <p:sp>
        <p:nvSpPr>
          <p:cNvPr id="5" name="Subtitle 4"/>
          <p:cNvSpPr>
            <a:spLocks noGrp="1"/>
          </p:cNvSpPr>
          <p:nvPr>
            <p:ph type="subTitle" idx="1"/>
          </p:nvPr>
        </p:nvSpPr>
        <p:spPr/>
        <p:txBody>
          <a:bodyPr/>
          <a:lstStyle/>
          <a:p>
            <a:r>
              <a:rPr lang="en-US" b="0" i="0" dirty="0">
                <a:solidFill>
                  <a:srgbClr val="6D737D"/>
                </a:solidFill>
                <a:effectLst/>
                <a:latin typeface="walsheim"/>
              </a:rPr>
              <a:t>Visualize and Monitor Your Data</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Components</a:t>
            </a:r>
          </a:p>
        </p:txBody>
      </p:sp>
      <p:sp>
        <p:nvSpPr>
          <p:cNvPr id="14" name="Content Placeholder 13"/>
          <p:cNvSpPr>
            <a:spLocks noGrp="1"/>
          </p:cNvSpPr>
          <p:nvPr>
            <p:ph idx="1"/>
          </p:nvPr>
        </p:nvSpPr>
        <p:spPr>
          <a:xfrm>
            <a:off x="1218883" y="589880"/>
            <a:ext cx="10360501" cy="6007472"/>
          </a:xfrm>
        </p:spPr>
        <p:txBody>
          <a:bodyPr>
            <a:noAutofit/>
          </a:bodyPr>
          <a:lstStyle/>
          <a:p>
            <a:pPr marL="0" indent="0" algn="l">
              <a:buNone/>
            </a:pPr>
            <a:r>
              <a:rPr lang="en-US" sz="2000" b="0" i="0" dirty="0">
                <a:effectLst/>
                <a:latin typeface="Söhne"/>
              </a:rPr>
              <a:t>Grafana is composed of several key components that work together to provide a comprehensive monitoring and visualization platform. These components enable users to connect to data sources, create dashboards, and visualize data effectively. Here are the main components of Grafana:</a:t>
            </a:r>
          </a:p>
          <a:p>
            <a:r>
              <a:rPr lang="en-US" sz="2000" b="0" i="0" dirty="0">
                <a:effectLst/>
                <a:latin typeface="Söhne"/>
              </a:rPr>
              <a:t>Data Sources: Data sources are the backends where Grafana retrieves data for visualization and monitoring. Grafana supports a wide range of data sources, including time-series databases (e.g., Prometheus, </a:t>
            </a:r>
            <a:r>
              <a:rPr lang="en-US" sz="2000" b="0" i="0" dirty="0" err="1">
                <a:effectLst/>
                <a:latin typeface="Söhne"/>
              </a:rPr>
              <a:t>InfluxDB</a:t>
            </a:r>
            <a:r>
              <a:rPr lang="en-US" sz="2000" b="0" i="0" dirty="0">
                <a:effectLst/>
                <a:latin typeface="Söhne"/>
              </a:rPr>
              <a:t>, Graphite), relational databases (e.g., MySQL, PostgreSQL), cloud services (e.g., AWS CloudWatch, Azure Monitor), and many others. Users can configure one or more data sources to connect to their data.</a:t>
            </a:r>
          </a:p>
          <a:p>
            <a:r>
              <a:rPr lang="en-US" sz="2000" b="0" i="0" dirty="0">
                <a:effectLst/>
                <a:latin typeface="Söhne"/>
              </a:rPr>
              <a:t>Dashboards: Dashboards are the central element of Grafana. They provide a canvas for arranging panels and visualizing data from one or more data sources. Dashboards are highly customizable, allowing users to create tailored views of their data.</a:t>
            </a:r>
          </a:p>
          <a:p>
            <a:r>
              <a:rPr lang="en-US" sz="2000" b="0" i="0" dirty="0">
                <a:effectLst/>
                <a:latin typeface="Söhne"/>
              </a:rPr>
              <a:t>Panels: Panels are individual visualizations or widgets that display data from the selected data source(s). Grafana offers various panel types, such as Graph, </a:t>
            </a:r>
            <a:r>
              <a:rPr lang="en-US" sz="2000" b="0" i="0" dirty="0" err="1">
                <a:effectLst/>
                <a:latin typeface="Söhne"/>
              </a:rPr>
              <a:t>Singlestat</a:t>
            </a:r>
            <a:r>
              <a:rPr lang="en-US" sz="2000" b="0" i="0" dirty="0">
                <a:effectLst/>
                <a:latin typeface="Söhne"/>
              </a:rPr>
              <a:t>, Table, and Text, among others. Users can add multiple panels to a dashboard and configure them to display different aspects of their data.</a:t>
            </a:r>
          </a:p>
          <a:p>
            <a:r>
              <a:rPr lang="en-US" sz="2000" b="0" i="0" dirty="0">
                <a:effectLst/>
                <a:latin typeface="Söhne"/>
              </a:rPr>
              <a:t>Plugins: Plugins extend Grafana's functionality by adding new data sources, panel types, and features. Grafana has a vibrant plugin ecosystem, allowing users to integrate with additional data sources or create custom visualizations to suit their specific monitoring needs.</a:t>
            </a:r>
          </a:p>
        </p:txBody>
      </p:sp>
    </p:spTree>
    <p:extLst>
      <p:ext uri="{BB962C8B-B14F-4D97-AF65-F5344CB8AC3E}">
        <p14:creationId xmlns:p14="http://schemas.microsoft.com/office/powerpoint/2010/main" val="62990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Components</a:t>
            </a:r>
          </a:p>
        </p:txBody>
      </p:sp>
      <p:sp>
        <p:nvSpPr>
          <p:cNvPr id="14" name="Content Placeholder 13"/>
          <p:cNvSpPr>
            <a:spLocks noGrp="1"/>
          </p:cNvSpPr>
          <p:nvPr>
            <p:ph idx="1"/>
          </p:nvPr>
        </p:nvSpPr>
        <p:spPr>
          <a:xfrm>
            <a:off x="1218883" y="589880"/>
            <a:ext cx="10360501" cy="6007472"/>
          </a:xfrm>
        </p:spPr>
        <p:txBody>
          <a:bodyPr>
            <a:noAutofit/>
          </a:bodyPr>
          <a:lstStyle/>
          <a:p>
            <a:r>
              <a:rPr lang="en-US" sz="2000" b="0" i="0" dirty="0">
                <a:effectLst/>
                <a:latin typeface="Söhne"/>
              </a:rPr>
              <a:t>Alerting: Grafana's alerting system enables users to define alert rules based on data thresholds or other conditions. When the conditions are met, Grafana can trigger alerts and send notifications via various channels like email, Slack, or webhooks.</a:t>
            </a:r>
          </a:p>
          <a:p>
            <a:r>
              <a:rPr lang="en-US" sz="2000" b="0" i="0" dirty="0">
                <a:effectLst/>
                <a:latin typeface="Söhne"/>
              </a:rPr>
              <a:t>Templating: Templating allows users to create dynamic dashboards by using variables. These variables can be used to filter data, switch between different data sources, or adjust dashboard settings based on user input or changing contexts.</a:t>
            </a:r>
          </a:p>
          <a:p>
            <a:r>
              <a:rPr lang="en-US" sz="2000" b="0" i="0" dirty="0">
                <a:effectLst/>
                <a:latin typeface="Söhne"/>
              </a:rPr>
              <a:t>User Management: Grafana provides user authentication and authorization mechanisms. Administrators can define user roles, permissions, and access control settings to ensure that sensitive data is protected and access is restricted appropriately.</a:t>
            </a:r>
          </a:p>
          <a:p>
            <a:r>
              <a:rPr lang="en-US" sz="2000" b="0" i="0" dirty="0">
                <a:effectLst/>
                <a:latin typeface="Söhne"/>
              </a:rPr>
              <a:t>API and CLI: Grafana offers a RESTful HTTP API and a command-line interface (CLI) that allow users to automate tasks, manage dashboards, and interact with Grafana programmatically.</a:t>
            </a:r>
          </a:p>
          <a:p>
            <a:r>
              <a:rPr lang="en-US" sz="2000" b="0" i="0" dirty="0">
                <a:effectLst/>
                <a:latin typeface="Söhne"/>
              </a:rPr>
              <a:t>Data Proxy: The data proxy component handles data requests and responses between Grafana and data sources. It helps secure data access and ensures that data is efficiently retrieved and displayed.</a:t>
            </a:r>
          </a:p>
          <a:p>
            <a:r>
              <a:rPr lang="en-US" sz="2000" b="0" i="0" dirty="0">
                <a:effectLst/>
                <a:latin typeface="Söhne"/>
              </a:rPr>
              <a:t>Data Transformations: Grafana includes data transformation capabilities that enable users to manipulate and preprocess data before visualization. This can include data aggregation, filtering, calculations, and other transformations.</a:t>
            </a:r>
          </a:p>
        </p:txBody>
      </p:sp>
    </p:spTree>
    <p:extLst>
      <p:ext uri="{BB962C8B-B14F-4D97-AF65-F5344CB8AC3E}">
        <p14:creationId xmlns:p14="http://schemas.microsoft.com/office/powerpoint/2010/main" val="27654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Components</a:t>
            </a:r>
          </a:p>
        </p:txBody>
      </p:sp>
      <p:sp>
        <p:nvSpPr>
          <p:cNvPr id="14" name="Content Placeholder 13"/>
          <p:cNvSpPr>
            <a:spLocks noGrp="1"/>
          </p:cNvSpPr>
          <p:nvPr>
            <p:ph idx="1"/>
          </p:nvPr>
        </p:nvSpPr>
        <p:spPr>
          <a:xfrm>
            <a:off x="1218883" y="589880"/>
            <a:ext cx="10360501" cy="6007472"/>
          </a:xfrm>
        </p:spPr>
        <p:txBody>
          <a:bodyPr>
            <a:noAutofit/>
          </a:bodyPr>
          <a:lstStyle/>
          <a:p>
            <a:r>
              <a:rPr lang="en-US" sz="2000" b="0" i="0" dirty="0">
                <a:effectLst/>
                <a:latin typeface="Söhne"/>
              </a:rPr>
              <a:t>Annotations: Annotations are used to add context to dashboards and panels by marking specific points in time or adding notes. Annotations can be used to highlight events, outages, deployments, or other important occurrences.</a:t>
            </a:r>
          </a:p>
          <a:p>
            <a:r>
              <a:rPr lang="en-US" sz="2000" b="0" i="0" dirty="0">
                <a:effectLst/>
                <a:latin typeface="Söhne"/>
              </a:rPr>
              <a:t>Explore: The Explore feature allows users to interactively query and explore data from their data sources without creating a dedicated dashboard. It's a valuable tool for ad-hoc data analysis and troubleshooting.</a:t>
            </a:r>
          </a:p>
          <a:p>
            <a:pPr marL="0" indent="0">
              <a:buNone/>
            </a:pPr>
            <a:r>
              <a:rPr lang="en-US" sz="2000" b="0" i="0" dirty="0">
                <a:effectLst/>
                <a:latin typeface="Söhne"/>
              </a:rPr>
              <a:t>These components work together to make Grafana a versatile and powerful platform for monitoring, visualization, and observability. Users can configure and customize Grafana to suit their specific monitoring requirements, whether they are focused on IT operations, infrastructure monitoring, application performance, or business intelligence.</a:t>
            </a:r>
          </a:p>
        </p:txBody>
      </p:sp>
    </p:spTree>
    <p:extLst>
      <p:ext uri="{BB962C8B-B14F-4D97-AF65-F5344CB8AC3E}">
        <p14:creationId xmlns:p14="http://schemas.microsoft.com/office/powerpoint/2010/main" val="23232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Data sources in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2000" b="0" i="0" dirty="0">
                <a:effectLst/>
                <a:latin typeface="Söhne"/>
              </a:rPr>
              <a:t>In Grafana, data sources are integral components that play a fundamental role in the platform's ability to collect, retrieve, and visualize data. Data sources are responsible for connecting Grafana to external data storage, databases, or services where the data to be monitored or visualized is stored. Here's a more detailed explanation of what data sources are in Grafana:</a:t>
            </a:r>
          </a:p>
          <a:p>
            <a:r>
              <a:rPr lang="en-US" sz="2000" b="0" i="0" dirty="0">
                <a:effectLst/>
                <a:latin typeface="Söhne"/>
              </a:rPr>
              <a:t>Data Storage Connection: Data sources act as bridges between Grafana and external data storage systems or services. These can include time-series databases (e.g., Prometheus, </a:t>
            </a:r>
            <a:r>
              <a:rPr lang="en-US" sz="2000" b="0" i="0" dirty="0" err="1">
                <a:effectLst/>
                <a:latin typeface="Söhne"/>
              </a:rPr>
              <a:t>InfluxDB</a:t>
            </a:r>
            <a:r>
              <a:rPr lang="en-US" sz="2000" b="0" i="0" dirty="0">
                <a:effectLst/>
                <a:latin typeface="Söhne"/>
              </a:rPr>
              <a:t>, Graphite), relational databases (e.g., MySQL, PostgreSQL), cloud-based services (e.g., AWS CloudWatch, Azure Monitor), log aggregators, and more.</a:t>
            </a:r>
          </a:p>
          <a:p>
            <a:r>
              <a:rPr lang="en-US" sz="2000" b="0" i="0" dirty="0">
                <a:effectLst/>
                <a:latin typeface="Söhne"/>
              </a:rPr>
              <a:t>Data Retrieval: Data sources are responsible for retrieving data from the connected external systems. They use specific protocols or APIs to access and fetch data points or records relevant to the user's monitoring needs.</a:t>
            </a:r>
          </a:p>
          <a:p>
            <a:r>
              <a:rPr lang="en-US" sz="2000" b="0" i="0" dirty="0">
                <a:effectLst/>
                <a:latin typeface="Söhne"/>
              </a:rPr>
              <a:t>Configuration: Users must configure data sources within Grafana to specify the type of data source (e.g., Prometheus, MySQL), connection details (e.g., hostname, port, credentials), and any additional settings required to establish a connection to the external data store.</a:t>
            </a:r>
          </a:p>
          <a:p>
            <a:r>
              <a:rPr lang="en-US" sz="2000" b="0" i="0" dirty="0">
                <a:effectLst/>
                <a:latin typeface="Söhne"/>
              </a:rPr>
              <a:t>Data Queries: Once a data source is configured, users can create queries in Grafana to fetch and manipulate data from the connected source. Queries are essential for specifying which data points or records to retrieve, filtering data, and applying aggregation or transformation functions.</a:t>
            </a:r>
          </a:p>
        </p:txBody>
      </p:sp>
    </p:spTree>
    <p:extLst>
      <p:ext uri="{BB962C8B-B14F-4D97-AF65-F5344CB8AC3E}">
        <p14:creationId xmlns:p14="http://schemas.microsoft.com/office/powerpoint/2010/main" val="193977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Data sources in Grafana</a:t>
            </a:r>
          </a:p>
        </p:txBody>
      </p:sp>
      <p:sp>
        <p:nvSpPr>
          <p:cNvPr id="14" name="Content Placeholder 13"/>
          <p:cNvSpPr>
            <a:spLocks noGrp="1"/>
          </p:cNvSpPr>
          <p:nvPr>
            <p:ph idx="1"/>
          </p:nvPr>
        </p:nvSpPr>
        <p:spPr>
          <a:xfrm>
            <a:off x="1218883" y="589880"/>
            <a:ext cx="10360501" cy="6007472"/>
          </a:xfrm>
        </p:spPr>
        <p:txBody>
          <a:bodyPr>
            <a:noAutofit/>
          </a:bodyPr>
          <a:lstStyle/>
          <a:p>
            <a:r>
              <a:rPr lang="en-US" sz="1900" b="0" i="0" dirty="0">
                <a:effectLst/>
                <a:latin typeface="Söhne"/>
              </a:rPr>
              <a:t>Visualization: Grafana uses data retrieved from data sources to create visualizations, such as charts, graphs, tables, and more, within dashboards and panels. These visualizations provide users with a clear and meaningful representation of the data.</a:t>
            </a:r>
          </a:p>
          <a:p>
            <a:r>
              <a:rPr lang="en-US" sz="1900" b="0" i="0" dirty="0">
                <a:effectLst/>
                <a:latin typeface="Söhne"/>
              </a:rPr>
              <a:t>Real-Time Data: Some data sources support real-time data streaming, enabling Grafana to continuously retrieve and display data updates as they occur. This is particularly valuable for monitoring dynamic systems and applications.</a:t>
            </a:r>
          </a:p>
          <a:p>
            <a:r>
              <a:rPr lang="en-US" sz="1900" b="0" i="0" dirty="0">
                <a:effectLst/>
                <a:latin typeface="Söhne"/>
              </a:rPr>
              <a:t>Alerting: Data sources also play a role in alerting within Grafana. Users can set up alerting rules that use data from specific sources to trigger alerts when certain conditions or thresholds are met.</a:t>
            </a:r>
          </a:p>
          <a:p>
            <a:r>
              <a:rPr lang="en-US" sz="1900" b="0" i="0" dirty="0">
                <a:effectLst/>
                <a:latin typeface="Söhne"/>
              </a:rPr>
              <a:t>Data Transformation: Grafana can perform data transformations on the data retrieved from data sources. Users can aggregate, filter, or manipulate data before visualization to derive more meaningful insights.</a:t>
            </a:r>
          </a:p>
          <a:p>
            <a:r>
              <a:rPr lang="en-US" sz="1900" b="0" i="0" dirty="0">
                <a:effectLst/>
                <a:latin typeface="Söhne"/>
              </a:rPr>
              <a:t>Template Variables: Data sources can be associated with template variables, which allow users to create dynamic dashboards that adapt to changing contexts or data dimensions. Template variables are useful for filtering data or switching between different data sources.</a:t>
            </a:r>
          </a:p>
          <a:p>
            <a:pPr marL="0" indent="0">
              <a:buNone/>
            </a:pPr>
            <a:r>
              <a:rPr lang="en-US" sz="2000" b="0" i="0" dirty="0">
                <a:effectLst/>
                <a:latin typeface="Söhne"/>
              </a:rPr>
              <a:t>In summary, data sources in Grafana are essential connectors that enable the platform to access and retrieve data from external sources, making it available for visualization, monitoring, and analysis. The flexibility to connect to various types of data sources is one of the key strengths of Grafana, as it allows users to monitor and visualize data from diverse systems and services within a single, unified dashboard.</a:t>
            </a:r>
          </a:p>
        </p:txBody>
      </p:sp>
    </p:spTree>
    <p:extLst>
      <p:ext uri="{BB962C8B-B14F-4D97-AF65-F5344CB8AC3E}">
        <p14:creationId xmlns:p14="http://schemas.microsoft.com/office/powerpoint/2010/main" val="147697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Data sources in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900" b="0" i="0" dirty="0">
                <a:effectLst/>
                <a:latin typeface="Söhne"/>
              </a:rPr>
              <a:t>Grafana supports a wide range of data sources, making it a versatile platform for monitoring, visualization, and observability across various domains. Here are some common data sources frequently used with Grafana:</a:t>
            </a:r>
          </a:p>
          <a:p>
            <a:pPr marL="36000" indent="-144000">
              <a:lnSpc>
                <a:spcPct val="100000"/>
              </a:lnSpc>
              <a:spcBef>
                <a:spcPts val="0"/>
              </a:spcBef>
            </a:pPr>
            <a:r>
              <a:rPr lang="en-US" sz="1800" b="0" i="0" dirty="0">
                <a:effectLst/>
                <a:latin typeface="Söhne"/>
              </a:rPr>
              <a:t>Prometheus</a:t>
            </a:r>
          </a:p>
          <a:p>
            <a:pPr marL="36000" indent="-144000">
              <a:lnSpc>
                <a:spcPct val="100000"/>
              </a:lnSpc>
              <a:spcBef>
                <a:spcPts val="0"/>
              </a:spcBef>
            </a:pPr>
            <a:r>
              <a:rPr lang="en-US" sz="1800" b="0" i="0" dirty="0" err="1">
                <a:effectLst/>
                <a:latin typeface="Söhne"/>
              </a:rPr>
              <a:t>InfluxDB</a:t>
            </a:r>
            <a:endParaRPr lang="en-US" sz="1800" b="0" i="0" dirty="0">
              <a:effectLst/>
              <a:latin typeface="Söhne"/>
            </a:endParaRPr>
          </a:p>
          <a:p>
            <a:pPr marL="36000" indent="-144000">
              <a:lnSpc>
                <a:spcPct val="100000"/>
              </a:lnSpc>
              <a:spcBef>
                <a:spcPts val="0"/>
              </a:spcBef>
            </a:pPr>
            <a:r>
              <a:rPr lang="en-US" sz="1800" b="0" i="0" dirty="0">
                <a:effectLst/>
                <a:latin typeface="Söhne"/>
              </a:rPr>
              <a:t>Graphite</a:t>
            </a:r>
          </a:p>
          <a:p>
            <a:pPr marL="36000" indent="-144000">
              <a:lnSpc>
                <a:spcPct val="100000"/>
              </a:lnSpc>
              <a:spcBef>
                <a:spcPts val="0"/>
              </a:spcBef>
            </a:pPr>
            <a:r>
              <a:rPr lang="en-US" sz="1800" b="0" i="0" dirty="0">
                <a:effectLst/>
                <a:latin typeface="Söhne"/>
              </a:rPr>
              <a:t>Elasticsearch</a:t>
            </a:r>
          </a:p>
          <a:p>
            <a:pPr marL="36000" indent="-144000">
              <a:lnSpc>
                <a:spcPct val="100000"/>
              </a:lnSpc>
              <a:spcBef>
                <a:spcPts val="0"/>
              </a:spcBef>
            </a:pPr>
            <a:r>
              <a:rPr lang="en-US" sz="1800" b="0" i="0" dirty="0">
                <a:effectLst/>
                <a:latin typeface="Söhne"/>
              </a:rPr>
              <a:t>MySQL and PostgreSQL</a:t>
            </a:r>
          </a:p>
          <a:p>
            <a:pPr marL="36000" indent="-144000">
              <a:lnSpc>
                <a:spcPct val="100000"/>
              </a:lnSpc>
              <a:spcBef>
                <a:spcPts val="0"/>
              </a:spcBef>
            </a:pPr>
            <a:r>
              <a:rPr lang="en-US" sz="1800" b="0" i="0" dirty="0">
                <a:effectLst/>
                <a:latin typeface="Söhne"/>
              </a:rPr>
              <a:t>Microsoft SQL Server</a:t>
            </a:r>
          </a:p>
          <a:p>
            <a:pPr marL="36000" indent="-144000">
              <a:lnSpc>
                <a:spcPct val="100000"/>
              </a:lnSpc>
              <a:spcBef>
                <a:spcPts val="0"/>
              </a:spcBef>
            </a:pPr>
            <a:r>
              <a:rPr lang="en-US" sz="1800" b="0" i="0" dirty="0">
                <a:effectLst/>
                <a:latin typeface="Söhne"/>
              </a:rPr>
              <a:t>AWS CloudWatch</a:t>
            </a:r>
          </a:p>
          <a:p>
            <a:pPr marL="36000" indent="-144000">
              <a:lnSpc>
                <a:spcPct val="100000"/>
              </a:lnSpc>
              <a:spcBef>
                <a:spcPts val="0"/>
              </a:spcBef>
            </a:pPr>
            <a:r>
              <a:rPr lang="en-US" sz="1800" b="0" i="0" dirty="0">
                <a:effectLst/>
                <a:latin typeface="Söhne"/>
              </a:rPr>
              <a:t>Azure Monitor</a:t>
            </a:r>
          </a:p>
          <a:p>
            <a:pPr marL="36000" indent="-144000">
              <a:lnSpc>
                <a:spcPct val="100000"/>
              </a:lnSpc>
              <a:spcBef>
                <a:spcPts val="0"/>
              </a:spcBef>
            </a:pPr>
            <a:r>
              <a:rPr lang="en-US" sz="1800" b="0" i="0" dirty="0">
                <a:effectLst/>
                <a:latin typeface="Söhne"/>
              </a:rPr>
              <a:t>Google Cloud Monitoring</a:t>
            </a:r>
          </a:p>
          <a:p>
            <a:pPr marL="36000" indent="-144000">
              <a:lnSpc>
                <a:spcPct val="100000"/>
              </a:lnSpc>
              <a:spcBef>
                <a:spcPts val="0"/>
              </a:spcBef>
            </a:pPr>
            <a:r>
              <a:rPr lang="en-US" sz="1800" b="0" i="0" dirty="0">
                <a:effectLst/>
                <a:latin typeface="Söhne"/>
              </a:rPr>
              <a:t>JIRA</a:t>
            </a:r>
          </a:p>
          <a:p>
            <a:pPr marL="36000" indent="-144000">
              <a:lnSpc>
                <a:spcPct val="100000"/>
              </a:lnSpc>
              <a:spcBef>
                <a:spcPts val="0"/>
              </a:spcBef>
            </a:pPr>
            <a:r>
              <a:rPr lang="en-US" sz="1800" b="0" i="0" dirty="0">
                <a:effectLst/>
                <a:latin typeface="Söhne"/>
              </a:rPr>
              <a:t>Zabbix</a:t>
            </a:r>
          </a:p>
          <a:p>
            <a:pPr marL="36000" indent="-144000">
              <a:lnSpc>
                <a:spcPct val="100000"/>
              </a:lnSpc>
              <a:spcBef>
                <a:spcPts val="0"/>
              </a:spcBef>
            </a:pPr>
            <a:r>
              <a:rPr lang="en-US" sz="1800" b="0" i="0" dirty="0">
                <a:effectLst/>
                <a:latin typeface="Söhne"/>
              </a:rPr>
              <a:t>Kafka</a:t>
            </a:r>
          </a:p>
          <a:p>
            <a:pPr marL="36000" indent="-144000">
              <a:lnSpc>
                <a:spcPct val="100000"/>
              </a:lnSpc>
              <a:spcBef>
                <a:spcPts val="0"/>
              </a:spcBef>
            </a:pPr>
            <a:r>
              <a:rPr lang="en-US" sz="1800" b="0" i="0" dirty="0">
                <a:effectLst/>
                <a:latin typeface="Söhne"/>
              </a:rPr>
              <a:t>PostgreSQL </a:t>
            </a:r>
            <a:r>
              <a:rPr lang="en-US" sz="1800" b="0" i="0" dirty="0" err="1">
                <a:effectLst/>
                <a:latin typeface="Söhne"/>
              </a:rPr>
              <a:t>TimescaleDB</a:t>
            </a:r>
            <a:endParaRPr lang="en-US" sz="1800" b="0" i="0" dirty="0">
              <a:effectLst/>
              <a:latin typeface="Söhne"/>
            </a:endParaRPr>
          </a:p>
          <a:p>
            <a:pPr marL="36000" indent="-144000">
              <a:lnSpc>
                <a:spcPct val="100000"/>
              </a:lnSpc>
              <a:spcBef>
                <a:spcPts val="0"/>
              </a:spcBef>
            </a:pPr>
            <a:r>
              <a:rPr lang="en-US" sz="1800" b="0" i="0" dirty="0">
                <a:effectLst/>
                <a:latin typeface="Söhne"/>
              </a:rPr>
              <a:t>HTTP/JSON APIs</a:t>
            </a:r>
          </a:p>
          <a:p>
            <a:pPr marL="36000" indent="-144000">
              <a:lnSpc>
                <a:spcPct val="100000"/>
              </a:lnSpc>
              <a:spcBef>
                <a:spcPts val="0"/>
              </a:spcBef>
            </a:pPr>
            <a:r>
              <a:rPr lang="en-US" sz="1800" b="0" i="0" dirty="0">
                <a:effectLst/>
                <a:latin typeface="Söhne"/>
              </a:rPr>
              <a:t>Custom Data Sources</a:t>
            </a:r>
          </a:p>
          <a:p>
            <a:pPr marL="0" indent="0">
              <a:buNone/>
            </a:pPr>
            <a:r>
              <a:rPr lang="en-US" sz="1900" b="0" i="0" dirty="0">
                <a:effectLst/>
                <a:latin typeface="Söhne"/>
              </a:rPr>
              <a:t>These are just a few examples of common data sources that can be integrated with Grafana. Grafana's flexibility and extensive plugin ecosystem ensure that users can connect to a wide range of data sources to monitor and visualize data effectively in a unified dashboard.</a:t>
            </a:r>
            <a:endParaRPr lang="en-US" sz="2000" b="0" i="0" dirty="0">
              <a:effectLst/>
              <a:latin typeface="Söhne"/>
            </a:endParaRPr>
          </a:p>
        </p:txBody>
      </p:sp>
    </p:spTree>
    <p:extLst>
      <p:ext uri="{BB962C8B-B14F-4D97-AF65-F5344CB8AC3E}">
        <p14:creationId xmlns:p14="http://schemas.microsoft.com/office/powerpoint/2010/main" val="40058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concept of dashboards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Dashboards are a fundamental concept in data visualization and management. They are information displays that present key data points, metrics, and visualizations in a concise and easy-to-understand format. Dashboards are designed to provide users with a quick and comprehensive overview of data, allowing them to monitor, analyze, and make informed decisions efficiently. Here are some key aspects of the concept of dashboards:</a:t>
            </a:r>
          </a:p>
          <a:p>
            <a:pPr marL="36000" indent="-144000">
              <a:lnSpc>
                <a:spcPct val="100000"/>
              </a:lnSpc>
              <a:spcBef>
                <a:spcPts val="0"/>
              </a:spcBef>
            </a:pPr>
            <a:r>
              <a:rPr lang="en-US" sz="1800" dirty="0">
                <a:latin typeface="Söhne"/>
              </a:rPr>
              <a:t>Data Consolidation</a:t>
            </a:r>
          </a:p>
          <a:p>
            <a:pPr marL="36000" indent="-144000">
              <a:lnSpc>
                <a:spcPct val="100000"/>
              </a:lnSpc>
              <a:spcBef>
                <a:spcPts val="0"/>
              </a:spcBef>
            </a:pPr>
            <a:r>
              <a:rPr lang="en-US" sz="1800" dirty="0">
                <a:latin typeface="Söhne"/>
              </a:rPr>
              <a:t>Visual Representation</a:t>
            </a:r>
          </a:p>
          <a:p>
            <a:pPr marL="36000" indent="-144000">
              <a:lnSpc>
                <a:spcPct val="100000"/>
              </a:lnSpc>
              <a:spcBef>
                <a:spcPts val="0"/>
              </a:spcBef>
            </a:pPr>
            <a:r>
              <a:rPr lang="en-US" sz="1800" dirty="0">
                <a:latin typeface="Söhne"/>
              </a:rPr>
              <a:t>Real-Time Monitoring</a:t>
            </a:r>
          </a:p>
          <a:p>
            <a:pPr marL="36000" indent="-144000">
              <a:lnSpc>
                <a:spcPct val="100000"/>
              </a:lnSpc>
              <a:spcBef>
                <a:spcPts val="0"/>
              </a:spcBef>
            </a:pPr>
            <a:r>
              <a:rPr lang="en-US" sz="1800" dirty="0">
                <a:latin typeface="Söhne"/>
              </a:rPr>
              <a:t>Customization</a:t>
            </a:r>
          </a:p>
          <a:p>
            <a:pPr marL="36000" indent="-144000">
              <a:lnSpc>
                <a:spcPct val="100000"/>
              </a:lnSpc>
              <a:spcBef>
                <a:spcPts val="0"/>
              </a:spcBef>
            </a:pPr>
            <a:r>
              <a:rPr lang="en-US" sz="1800" dirty="0">
                <a:latin typeface="Söhne"/>
              </a:rPr>
              <a:t>Key Performance Indicators (KPIs)</a:t>
            </a:r>
          </a:p>
          <a:p>
            <a:pPr marL="36000" indent="-144000">
              <a:lnSpc>
                <a:spcPct val="100000"/>
              </a:lnSpc>
              <a:spcBef>
                <a:spcPts val="0"/>
              </a:spcBef>
            </a:pPr>
            <a:r>
              <a:rPr lang="en-US" sz="1800" dirty="0">
                <a:latin typeface="Söhne"/>
              </a:rPr>
              <a:t>Interactivity</a:t>
            </a:r>
          </a:p>
          <a:p>
            <a:pPr marL="36000" indent="-144000">
              <a:lnSpc>
                <a:spcPct val="100000"/>
              </a:lnSpc>
              <a:spcBef>
                <a:spcPts val="0"/>
              </a:spcBef>
            </a:pPr>
            <a:r>
              <a:rPr lang="en-US" sz="1800" dirty="0">
                <a:latin typeface="Söhne"/>
              </a:rPr>
              <a:t>Alerting</a:t>
            </a:r>
          </a:p>
          <a:p>
            <a:pPr marL="36000" indent="-144000">
              <a:lnSpc>
                <a:spcPct val="100000"/>
              </a:lnSpc>
              <a:spcBef>
                <a:spcPts val="0"/>
              </a:spcBef>
            </a:pPr>
            <a:r>
              <a:rPr lang="en-US" sz="1800" dirty="0">
                <a:latin typeface="Söhne"/>
              </a:rPr>
              <a:t>Cross-Data Source Integration</a:t>
            </a:r>
          </a:p>
          <a:p>
            <a:pPr marL="36000" indent="-144000">
              <a:lnSpc>
                <a:spcPct val="100000"/>
              </a:lnSpc>
              <a:spcBef>
                <a:spcPts val="0"/>
              </a:spcBef>
            </a:pPr>
            <a:r>
              <a:rPr lang="en-US" sz="1800" dirty="0">
                <a:latin typeface="Söhne"/>
              </a:rPr>
              <a:t>Mobile-Friendly</a:t>
            </a:r>
          </a:p>
          <a:p>
            <a:pPr marL="36000" indent="-144000">
              <a:lnSpc>
                <a:spcPct val="100000"/>
              </a:lnSpc>
              <a:spcBef>
                <a:spcPts val="0"/>
              </a:spcBef>
            </a:pPr>
            <a:r>
              <a:rPr lang="en-US" sz="1800" dirty="0">
                <a:latin typeface="Söhne"/>
              </a:rPr>
              <a:t>Collaboration</a:t>
            </a:r>
          </a:p>
          <a:p>
            <a:pPr marL="36000" indent="-144000">
              <a:lnSpc>
                <a:spcPct val="100000"/>
              </a:lnSpc>
              <a:spcBef>
                <a:spcPts val="0"/>
              </a:spcBef>
            </a:pPr>
            <a:r>
              <a:rPr lang="en-US" sz="1800" dirty="0">
                <a:latin typeface="Söhne"/>
              </a:rPr>
              <a:t>Historical Analysis</a:t>
            </a:r>
          </a:p>
          <a:p>
            <a:pPr marL="36000" indent="-144000">
              <a:lnSpc>
                <a:spcPct val="100000"/>
              </a:lnSpc>
              <a:spcBef>
                <a:spcPts val="0"/>
              </a:spcBef>
            </a:pPr>
            <a:r>
              <a:rPr lang="en-US" sz="1800" dirty="0">
                <a:latin typeface="Söhne"/>
              </a:rPr>
              <a:t>Data-Driven Decision-Making</a:t>
            </a:r>
          </a:p>
          <a:p>
            <a:pPr marL="36000" indent="-144000">
              <a:lnSpc>
                <a:spcPct val="100000"/>
              </a:lnSpc>
              <a:spcBef>
                <a:spcPts val="0"/>
              </a:spcBef>
            </a:pPr>
            <a:r>
              <a:rPr lang="en-US" sz="1800" dirty="0">
                <a:latin typeface="Söhne"/>
              </a:rPr>
              <a:t>Business Intelligence (BI)</a:t>
            </a:r>
          </a:p>
          <a:p>
            <a:pPr marL="0" indent="0">
              <a:lnSpc>
                <a:spcPct val="100000"/>
              </a:lnSpc>
              <a:spcBef>
                <a:spcPts val="0"/>
              </a:spcBef>
              <a:buNone/>
            </a:pPr>
            <a:r>
              <a:rPr lang="en-US" sz="1800" b="0" i="0" dirty="0">
                <a:effectLst/>
                <a:latin typeface="Söhne"/>
              </a:rPr>
              <a:t>In summary, dashboards are versatile tools that support data visualization, monitoring, and decision-making across various domains, including business, IT operations, finance, healthcare, and more. They provide a user-friendly, visual interface that promotes data-driven insights and facilitates efficient access to critical information. Dashboards play a crucial role in helping individuals and organizations stay informed, responsive, and proactive in managing and leveraging their data.</a:t>
            </a:r>
          </a:p>
        </p:txBody>
      </p:sp>
    </p:spTree>
    <p:extLst>
      <p:ext uri="{BB962C8B-B14F-4D97-AF65-F5344CB8AC3E}">
        <p14:creationId xmlns:p14="http://schemas.microsoft.com/office/powerpoint/2010/main" val="322890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Dashboards in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900" b="0" i="0" dirty="0">
                <a:effectLst/>
                <a:latin typeface="Söhne"/>
              </a:rPr>
              <a:t>In Grafana, dashboards are central components that allow users to create and organize visual representations of data from various data sources. Dashboards provide a unified and customizable view of data, making it easier to monitor, analyze, and gain insights. Here are the key aspects of dashboards in Grafana:</a:t>
            </a:r>
          </a:p>
          <a:p>
            <a:pPr marL="36000" indent="-144000">
              <a:lnSpc>
                <a:spcPct val="100000"/>
              </a:lnSpc>
              <a:spcBef>
                <a:spcPts val="0"/>
              </a:spcBef>
            </a:pPr>
            <a:r>
              <a:rPr lang="en-US" sz="1800" dirty="0">
                <a:latin typeface="Söhne"/>
              </a:rPr>
              <a:t>Canvas for Visualization</a:t>
            </a:r>
          </a:p>
          <a:p>
            <a:pPr marL="36000" indent="-144000">
              <a:lnSpc>
                <a:spcPct val="100000"/>
              </a:lnSpc>
              <a:spcBef>
                <a:spcPts val="0"/>
              </a:spcBef>
            </a:pPr>
            <a:r>
              <a:rPr lang="en-US" sz="1800" dirty="0">
                <a:latin typeface="Söhne"/>
              </a:rPr>
              <a:t>Customization</a:t>
            </a:r>
          </a:p>
          <a:p>
            <a:pPr marL="36000" indent="-144000">
              <a:lnSpc>
                <a:spcPct val="100000"/>
              </a:lnSpc>
              <a:spcBef>
                <a:spcPts val="0"/>
              </a:spcBef>
            </a:pPr>
            <a:r>
              <a:rPr lang="en-US" sz="1800" dirty="0">
                <a:latin typeface="Söhne"/>
              </a:rPr>
              <a:t>Panel Integration</a:t>
            </a:r>
          </a:p>
          <a:p>
            <a:pPr marL="36000" indent="-144000">
              <a:lnSpc>
                <a:spcPct val="100000"/>
              </a:lnSpc>
              <a:spcBef>
                <a:spcPts val="0"/>
              </a:spcBef>
            </a:pPr>
            <a:r>
              <a:rPr lang="en-US" sz="1800" dirty="0">
                <a:latin typeface="Söhne"/>
              </a:rPr>
              <a:t>Data Source Connectivity</a:t>
            </a:r>
          </a:p>
          <a:p>
            <a:pPr marL="36000" indent="-144000">
              <a:lnSpc>
                <a:spcPct val="100000"/>
              </a:lnSpc>
              <a:spcBef>
                <a:spcPts val="0"/>
              </a:spcBef>
            </a:pPr>
            <a:r>
              <a:rPr lang="en-US" sz="1800" dirty="0">
                <a:latin typeface="Söhne"/>
              </a:rPr>
              <a:t>Real-Time Updates</a:t>
            </a:r>
          </a:p>
          <a:p>
            <a:pPr marL="36000" indent="-144000">
              <a:lnSpc>
                <a:spcPct val="100000"/>
              </a:lnSpc>
              <a:spcBef>
                <a:spcPts val="0"/>
              </a:spcBef>
            </a:pPr>
            <a:r>
              <a:rPr lang="en-US" sz="1800" dirty="0">
                <a:latin typeface="Söhne"/>
              </a:rPr>
              <a:t>Alerting Integration</a:t>
            </a:r>
          </a:p>
          <a:p>
            <a:pPr marL="36000" indent="-144000">
              <a:lnSpc>
                <a:spcPct val="100000"/>
              </a:lnSpc>
              <a:spcBef>
                <a:spcPts val="0"/>
              </a:spcBef>
            </a:pPr>
            <a:r>
              <a:rPr lang="en-US" sz="1800" dirty="0">
                <a:latin typeface="Söhne"/>
              </a:rPr>
              <a:t>Template Variables</a:t>
            </a:r>
          </a:p>
          <a:p>
            <a:pPr marL="36000" indent="-144000">
              <a:lnSpc>
                <a:spcPct val="100000"/>
              </a:lnSpc>
              <a:spcBef>
                <a:spcPts val="0"/>
              </a:spcBef>
            </a:pPr>
            <a:r>
              <a:rPr lang="en-US" sz="1800" dirty="0">
                <a:latin typeface="Söhne"/>
              </a:rPr>
              <a:t>Annotation Support</a:t>
            </a:r>
          </a:p>
          <a:p>
            <a:pPr marL="36000" indent="-144000">
              <a:lnSpc>
                <a:spcPct val="100000"/>
              </a:lnSpc>
              <a:spcBef>
                <a:spcPts val="0"/>
              </a:spcBef>
            </a:pPr>
            <a:r>
              <a:rPr lang="en-US" sz="1800" dirty="0">
                <a:latin typeface="Söhne"/>
              </a:rPr>
              <a:t>Cross-Panel Interactions</a:t>
            </a:r>
          </a:p>
          <a:p>
            <a:pPr marL="36000" indent="-144000">
              <a:lnSpc>
                <a:spcPct val="100000"/>
              </a:lnSpc>
              <a:spcBef>
                <a:spcPts val="0"/>
              </a:spcBef>
            </a:pPr>
            <a:r>
              <a:rPr lang="en-US" sz="1800" dirty="0">
                <a:latin typeface="Söhne"/>
              </a:rPr>
              <a:t>Sharing and Collaboration</a:t>
            </a:r>
          </a:p>
          <a:p>
            <a:pPr marL="36000" indent="-144000">
              <a:lnSpc>
                <a:spcPct val="100000"/>
              </a:lnSpc>
              <a:spcBef>
                <a:spcPts val="0"/>
              </a:spcBef>
            </a:pPr>
            <a:r>
              <a:rPr lang="en-US" sz="1800" dirty="0">
                <a:latin typeface="Söhne"/>
              </a:rPr>
              <a:t>Versioning and History</a:t>
            </a:r>
          </a:p>
          <a:p>
            <a:pPr marL="36000" indent="-144000">
              <a:lnSpc>
                <a:spcPct val="100000"/>
              </a:lnSpc>
              <a:spcBef>
                <a:spcPts val="0"/>
              </a:spcBef>
            </a:pPr>
            <a:r>
              <a:rPr lang="en-US" sz="1800" dirty="0">
                <a:latin typeface="Söhne"/>
              </a:rPr>
              <a:t>Permissions and Access Control</a:t>
            </a:r>
          </a:p>
          <a:p>
            <a:pPr marL="0" indent="0">
              <a:buNone/>
            </a:pPr>
            <a:r>
              <a:rPr lang="en-US" sz="1900" b="0" i="0" dirty="0">
                <a:effectLst/>
                <a:latin typeface="Söhne"/>
              </a:rPr>
              <a:t>Overall, Grafana dashboards are essential tools for monitoring, visualization, and data-driven decision-making. They provide a visually intuitive and customizable way to gain insights from data, making it easier for individuals and teams to monitor systems, analyze performance, and respond to critical events effectively.</a:t>
            </a:r>
            <a:endParaRPr lang="en-US" sz="2000" b="0" i="0" dirty="0">
              <a:effectLst/>
              <a:latin typeface="Söhne"/>
            </a:endParaRPr>
          </a:p>
        </p:txBody>
      </p:sp>
    </p:spTree>
    <p:extLst>
      <p:ext uri="{BB962C8B-B14F-4D97-AF65-F5344CB8AC3E}">
        <p14:creationId xmlns:p14="http://schemas.microsoft.com/office/powerpoint/2010/main" val="39757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role of plugins in extending Grafana's capabilities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Plugins are instrumental in extending Grafana's capabilities, enhancing its functionality, and tailoring the platform to specific monitoring and visualization needs. They serve as modular add-ons that provide additional data sources, visualization options, features, and integrations. Here's a detailed discussion of the role of plugins in extending Grafana's capabilities:</a:t>
            </a:r>
          </a:p>
          <a:p>
            <a:pPr marL="0" indent="0">
              <a:buNone/>
            </a:pPr>
            <a:r>
              <a:rPr lang="en-US" sz="1800" b="0" i="0" dirty="0">
                <a:effectLst/>
                <a:latin typeface="Söhne"/>
              </a:rPr>
              <a:t>Diverse Data Sources: Plugins allow users to connect Grafana to a wide range of data sources, beyond the core data sources supported by default. This includes various time-series databases (e.g., Prometheus, </a:t>
            </a:r>
            <a:r>
              <a:rPr lang="en-US" sz="1800" b="0" i="0" dirty="0" err="1">
                <a:effectLst/>
                <a:latin typeface="Söhne"/>
              </a:rPr>
              <a:t>InfluxDB</a:t>
            </a:r>
            <a:r>
              <a:rPr lang="en-US" sz="1800" b="0" i="0" dirty="0">
                <a:effectLst/>
                <a:latin typeface="Söhne"/>
              </a:rPr>
              <a:t>, Graphite), relational databases, cloud platforms, log aggregators, and more. The ability to add custom data sources is particularly valuable for organizations with diverse data storage solutions.</a:t>
            </a:r>
          </a:p>
          <a:p>
            <a:pPr marL="0" indent="0">
              <a:buNone/>
            </a:pPr>
            <a:r>
              <a:rPr lang="en-US" sz="1800" b="0" i="0" dirty="0">
                <a:effectLst/>
                <a:latin typeface="Söhne"/>
              </a:rPr>
              <a:t>Data Transformation: Some plugins offer data transformation capabilities, enabling users to preprocess and manipulate data before it is visualized. This can include data aggregation, filtering, calculations, and other transformations to derive more meaningful insights.</a:t>
            </a:r>
          </a:p>
          <a:p>
            <a:pPr marL="0" indent="0">
              <a:buNone/>
            </a:pPr>
            <a:r>
              <a:rPr lang="en-US" sz="1800" b="0" i="0" dirty="0">
                <a:effectLst/>
                <a:latin typeface="Söhne"/>
              </a:rPr>
              <a:t>Additional Visualization Options: Plugins introduce new visualization options and panel types that extend Grafana's native capabilities. These visualizations can cater to specific use cases, such as heatmaps, </a:t>
            </a:r>
            <a:r>
              <a:rPr lang="en-US" sz="1800" b="0" i="0" dirty="0" err="1">
                <a:effectLst/>
                <a:latin typeface="Söhne"/>
              </a:rPr>
              <a:t>sankey</a:t>
            </a:r>
            <a:r>
              <a:rPr lang="en-US" sz="1800" b="0" i="0" dirty="0">
                <a:effectLst/>
                <a:latin typeface="Söhne"/>
              </a:rPr>
              <a:t> diagrams, chord diagrams, and more, beyond the standard charts and graphs.</a:t>
            </a:r>
          </a:p>
          <a:p>
            <a:pPr marL="0" indent="0">
              <a:buNone/>
            </a:pPr>
            <a:r>
              <a:rPr lang="en-US" sz="1800" b="0" i="0" dirty="0">
                <a:effectLst/>
                <a:latin typeface="Söhne"/>
              </a:rPr>
              <a:t>Custom Panel Development: Users can develop custom panels as plugins to create unique visualizations or integrate specialized components into their Grafana dashboards. This empowers organizations to tailor the platform to their specific requirements.</a:t>
            </a:r>
          </a:p>
        </p:txBody>
      </p:sp>
    </p:spTree>
    <p:extLst>
      <p:ext uri="{BB962C8B-B14F-4D97-AF65-F5344CB8AC3E}">
        <p14:creationId xmlns:p14="http://schemas.microsoft.com/office/powerpoint/2010/main" val="402271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role of plugins in extending Grafana's capabilities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Alerting Integrations: Some plugins enhance alerting capabilities by introducing new alerting channels or integrations with external alerting and notification systems. This ensures flexibility in how alerts are generated and delivered.</a:t>
            </a:r>
          </a:p>
          <a:p>
            <a:pPr marL="0" indent="0">
              <a:buNone/>
            </a:pPr>
            <a:r>
              <a:rPr lang="en-US" sz="1800" b="0" i="0" dirty="0">
                <a:effectLst/>
                <a:latin typeface="Söhne"/>
              </a:rPr>
              <a:t>Service and Application Integrations: Plugins enable Grafana to integrate with external services, applications, and APIs, facilitating monitoring and visualization of data from third-party systems. This is particularly useful for organizations with complex or diverse IT landscapes.</a:t>
            </a:r>
          </a:p>
          <a:p>
            <a:pPr marL="0" indent="0">
              <a:buNone/>
            </a:pPr>
            <a:r>
              <a:rPr lang="en-US" sz="1800" b="0" i="0" dirty="0">
                <a:effectLst/>
                <a:latin typeface="Söhne"/>
              </a:rPr>
              <a:t>Data Enrichment: Certain plugins can enrich data by adding context or metadata to data points, enhancing the understanding of data trends and events. For example, a plugin may add geographical information to IP addresses for location-based analysis.</a:t>
            </a:r>
          </a:p>
          <a:p>
            <a:pPr marL="0" indent="0">
              <a:buNone/>
            </a:pPr>
            <a:r>
              <a:rPr lang="en-US" sz="1800" b="0" i="0" dirty="0">
                <a:effectLst/>
                <a:latin typeface="Söhne"/>
              </a:rPr>
              <a:t>Cross-Platform Compatibility: Grafana plugins are designed to work across various platforms and environments. This ensures that organizations can extend Grafana's capabilities regardless of where it is deployed, whether on-premises or in the cloud.</a:t>
            </a:r>
          </a:p>
          <a:p>
            <a:pPr marL="0" indent="0">
              <a:buNone/>
            </a:pPr>
            <a:r>
              <a:rPr lang="en-US" sz="1800" b="0" i="0" dirty="0">
                <a:effectLst/>
                <a:latin typeface="Söhne"/>
              </a:rPr>
              <a:t>Community and Third-Party Contributions: Grafana's open-source nature encourages a vibrant community of developers to create and contribute plugins. This results in a rich ecosystem of plugins that cater to a wide range of use cases and industries.</a:t>
            </a:r>
          </a:p>
          <a:p>
            <a:pPr marL="0" indent="0">
              <a:buNone/>
            </a:pPr>
            <a:r>
              <a:rPr lang="en-US" sz="1800" b="0" i="0" dirty="0">
                <a:effectLst/>
                <a:latin typeface="Söhne"/>
              </a:rPr>
              <a:t>Customization and Branding: Organizations can use plugins to customize Grafana's appearance and branding. This is valuable for creating a consistent user experience and aligning the platform with corporate branding guidelines.</a:t>
            </a:r>
          </a:p>
        </p:txBody>
      </p:sp>
    </p:spTree>
    <p:extLst>
      <p:ext uri="{BB962C8B-B14F-4D97-AF65-F5344CB8AC3E}">
        <p14:creationId xmlns:p14="http://schemas.microsoft.com/office/powerpoint/2010/main" val="5323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importance of monitoring and data visualization</a:t>
            </a:r>
          </a:p>
        </p:txBody>
      </p:sp>
      <p:sp>
        <p:nvSpPr>
          <p:cNvPr id="14" name="Content Placeholder 13"/>
          <p:cNvSpPr>
            <a:spLocks noGrp="1"/>
          </p:cNvSpPr>
          <p:nvPr>
            <p:ph idx="1"/>
          </p:nvPr>
        </p:nvSpPr>
        <p:spPr>
          <a:xfrm>
            <a:off x="1218883" y="589880"/>
            <a:ext cx="10360501" cy="6007472"/>
          </a:xfrm>
        </p:spPr>
        <p:txBody>
          <a:bodyPr>
            <a:noAutofit/>
          </a:bodyPr>
          <a:lstStyle/>
          <a:p>
            <a:pPr marL="0" indent="0" algn="l">
              <a:buNone/>
            </a:pPr>
            <a:r>
              <a:rPr lang="en-US" sz="2000" b="0" i="0" dirty="0">
                <a:effectLst/>
                <a:latin typeface="Söhne"/>
              </a:rPr>
              <a:t>Monitoring and data visualization are essential components of modern data-driven decision-making and management across various domains and industries. Here's why they are crucial:</a:t>
            </a:r>
          </a:p>
          <a:p>
            <a:pPr marL="0" indent="0" algn="l">
              <a:buNone/>
            </a:pPr>
            <a:r>
              <a:rPr lang="en-US" sz="2000" b="0" i="0" dirty="0">
                <a:effectLst/>
                <a:latin typeface="Söhne"/>
              </a:rPr>
              <a:t>1. Proactive Issue Identification: Monitoring allows organizations to continuously track the performance, health, and status of systems, applications, and processes. This proactive approach helps identify and address issues before they become critical, minimizing downtime and service disruptions.</a:t>
            </a:r>
          </a:p>
          <a:p>
            <a:pPr marL="0" indent="0" algn="l">
              <a:buNone/>
            </a:pPr>
            <a:r>
              <a:rPr lang="en-US" sz="2000" b="0" i="0" dirty="0">
                <a:effectLst/>
                <a:latin typeface="Söhne"/>
              </a:rPr>
              <a:t>2. Improved Decision-Making: Data visualization transforms raw data into meaningful insights. Visual representations, such as charts, graphs, and dashboards, make it easier for individuals and teams to understand complex information quickly. This facilitates data-driven decision-making based on real-time information.</a:t>
            </a:r>
          </a:p>
          <a:p>
            <a:pPr marL="0" indent="0" algn="l">
              <a:buNone/>
            </a:pPr>
            <a:r>
              <a:rPr lang="en-US" sz="2000" b="0" i="0" dirty="0">
                <a:effectLst/>
                <a:latin typeface="Söhne"/>
              </a:rPr>
              <a:t>3. Performance Optimization: Monitoring provides valuable data on system and application performance. Through data visualization, organizations can identify bottlenecks, trends, and areas for improvement, leading to more efficient operations and resource allocation.</a:t>
            </a:r>
          </a:p>
          <a:p>
            <a:pPr marL="0" indent="0" algn="l">
              <a:buNone/>
            </a:pPr>
            <a:r>
              <a:rPr lang="en-US" sz="2000" b="0" i="0" dirty="0">
                <a:effectLst/>
                <a:latin typeface="Söhne"/>
              </a:rPr>
              <a:t>4. Resource Efficiency: Monitoring and data visualization enable organizations to optimize resource usage. This includes efficient allocation of computing resources, energy, staff, and other assets, resulting in cost savings and improved sustainability.</a:t>
            </a:r>
          </a:p>
          <a:p>
            <a:pPr marL="0" indent="0" algn="l">
              <a:buNone/>
            </a:pPr>
            <a:r>
              <a:rPr lang="en-US" sz="2000" b="0" i="0" dirty="0">
                <a:effectLst/>
                <a:latin typeface="Söhne"/>
              </a:rPr>
              <a:t>5. User Experience Enhancement: For customer-facing applications and services, monitoring helps ensure a positive user experience. Visualization of user behavior and application performance can lead to enhancements that improve customer satisfaction and retention.</a:t>
            </a:r>
          </a:p>
        </p:txBody>
      </p:sp>
    </p:spTree>
    <p:extLst>
      <p:ext uri="{BB962C8B-B14F-4D97-AF65-F5344CB8AC3E}">
        <p14:creationId xmlns:p14="http://schemas.microsoft.com/office/powerpoint/2010/main" val="404255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role of plugins in extending Grafana's capabilities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Business Intelligence and Reporting: Some plugins enable Grafana to connect to business intelligence (BI) tools and reporting platforms, allowing organizations to create comprehensive BI dashboards and reports.</a:t>
            </a:r>
          </a:p>
          <a:p>
            <a:pPr marL="0" indent="0">
              <a:buNone/>
            </a:pPr>
            <a:r>
              <a:rPr lang="en-US" sz="1800" b="0" i="0" dirty="0">
                <a:effectLst/>
                <a:latin typeface="Söhne"/>
              </a:rPr>
              <a:t>Scalability and Future-Proofing: Plugins ensure that Grafana can scale and evolve with an organization's changing needs. As new data sources and technologies emerge, plugins can be developed or adopted to accommodate them, keeping Grafana relevant and up-to-date.</a:t>
            </a:r>
          </a:p>
          <a:p>
            <a:pPr marL="0" indent="0">
              <a:buNone/>
            </a:pPr>
            <a:r>
              <a:rPr lang="en-US" sz="1800" b="0" i="0" dirty="0">
                <a:effectLst/>
                <a:latin typeface="Söhne"/>
              </a:rPr>
              <a:t>In summary, plugins are pivotal in making Grafana a flexible and extensible platform for monitoring, visualization, and observability. They empower users to integrate additional data sources, customize visualizations, enhance alerting, and adapt Grafana to their specific use cases and requirements. This extensibility is a key reason behind Grafana's popularity in a wide range of industries and domains.</a:t>
            </a:r>
          </a:p>
        </p:txBody>
      </p:sp>
    </p:spTree>
    <p:extLst>
      <p:ext uri="{BB962C8B-B14F-4D97-AF65-F5344CB8AC3E}">
        <p14:creationId xmlns:p14="http://schemas.microsoft.com/office/powerpoint/2010/main" val="386789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Popular community plugins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Below are the list of some popular community plugins that were widely used and appreciated by Grafana users up to that point. Keep in mind that the popularity of plugins can evolve, and new plugins may have emerged. Here are some of the popular community plugins:</a:t>
            </a:r>
          </a:p>
          <a:p>
            <a:pPr marL="0" indent="0">
              <a:buNone/>
            </a:pPr>
            <a:r>
              <a:rPr lang="en-US" sz="1800" b="0" i="0" dirty="0">
                <a:effectLst/>
                <a:latin typeface="Söhne"/>
              </a:rPr>
              <a:t>Grafana-Zabbix Plugin: This plugin allows integration with Zabbix, a popular open-source monitoring solution. It enables users to visualize and monitor data from Zabbix servers within Grafana.</a:t>
            </a:r>
          </a:p>
          <a:p>
            <a:pPr marL="0" indent="0">
              <a:buNone/>
            </a:pPr>
            <a:r>
              <a:rPr lang="en-US" sz="1800" b="0" i="0" dirty="0">
                <a:effectLst/>
                <a:latin typeface="Söhne"/>
              </a:rPr>
              <a:t>Pie Chart Panel: This plugin extends Grafana's visualization options with a pie chart panel, allowing users to represent data in a circular format.</a:t>
            </a:r>
          </a:p>
          <a:p>
            <a:pPr marL="0" indent="0">
              <a:buNone/>
            </a:pPr>
            <a:r>
              <a:rPr lang="en-US" sz="1800" b="0" i="0" dirty="0" err="1">
                <a:effectLst/>
                <a:latin typeface="Söhne"/>
              </a:rPr>
              <a:t>Worldmap</a:t>
            </a:r>
            <a:r>
              <a:rPr lang="en-US" sz="1800" b="0" i="0" dirty="0">
                <a:effectLst/>
                <a:latin typeface="Söhne"/>
              </a:rPr>
              <a:t> Panel: The </a:t>
            </a:r>
            <a:r>
              <a:rPr lang="en-US" sz="1800" b="0" i="0" dirty="0" err="1">
                <a:effectLst/>
                <a:latin typeface="Söhne"/>
              </a:rPr>
              <a:t>Worldmap</a:t>
            </a:r>
            <a:r>
              <a:rPr lang="en-US" sz="1800" b="0" i="0" dirty="0">
                <a:effectLst/>
                <a:latin typeface="Söhne"/>
              </a:rPr>
              <a:t> panel is used to display geographic data on a world map. It's especially useful for visualizing location-based metrics.</a:t>
            </a:r>
          </a:p>
          <a:p>
            <a:pPr marL="0" indent="0">
              <a:buNone/>
            </a:pPr>
            <a:r>
              <a:rPr lang="en-US" sz="1800" b="0" i="0" dirty="0">
                <a:effectLst/>
                <a:latin typeface="Söhne"/>
              </a:rPr>
              <a:t>Table Panel: While not a separate plugin, the Table panel is a commonly used visualization option that provides a tabular representation of data, making it easier to work with structured data.</a:t>
            </a:r>
          </a:p>
          <a:p>
            <a:pPr marL="0" indent="0">
              <a:buNone/>
            </a:pPr>
            <a:r>
              <a:rPr lang="en-US" sz="1800" b="0" i="0" dirty="0">
                <a:effectLst/>
                <a:latin typeface="Söhne"/>
              </a:rPr>
              <a:t>Clock Panel: The Clock panel is a simple yet effective way to display time and date information on dashboards, which can be useful for status dashboards and monitoring.</a:t>
            </a:r>
          </a:p>
          <a:p>
            <a:pPr marL="0" indent="0">
              <a:buNone/>
            </a:pPr>
            <a:r>
              <a:rPr lang="en-US" sz="1800" b="0" i="0" dirty="0">
                <a:effectLst/>
                <a:latin typeface="Söhne"/>
              </a:rPr>
              <a:t>Grafana-Prometheus-</a:t>
            </a:r>
            <a:r>
              <a:rPr lang="en-US" sz="1800" b="0" i="0" dirty="0" err="1">
                <a:effectLst/>
                <a:latin typeface="Söhne"/>
              </a:rPr>
              <a:t>Alertmanager</a:t>
            </a:r>
            <a:r>
              <a:rPr lang="en-US" sz="1800" b="0" i="0" dirty="0">
                <a:effectLst/>
                <a:latin typeface="Söhne"/>
              </a:rPr>
              <a:t>-</a:t>
            </a:r>
            <a:r>
              <a:rPr lang="en-US" sz="1800" b="0" i="0" dirty="0" err="1">
                <a:effectLst/>
                <a:latin typeface="Söhne"/>
              </a:rPr>
              <a:t>Datasource</a:t>
            </a:r>
            <a:r>
              <a:rPr lang="en-US" sz="1800" b="0" i="0" dirty="0">
                <a:effectLst/>
                <a:latin typeface="Söhne"/>
              </a:rPr>
              <a:t>: This plugin allows users to integrate </a:t>
            </a:r>
            <a:r>
              <a:rPr lang="en-US" sz="1800" b="0" i="0" dirty="0" err="1">
                <a:effectLst/>
                <a:latin typeface="Söhne"/>
              </a:rPr>
              <a:t>Alertmanager</a:t>
            </a:r>
            <a:r>
              <a:rPr lang="en-US" sz="1800" b="0" i="0" dirty="0">
                <a:effectLst/>
                <a:latin typeface="Söhne"/>
              </a:rPr>
              <a:t>, which is a component of Prometheus, directly into Grafana. It simplifies alerting and notification management.</a:t>
            </a:r>
          </a:p>
          <a:p>
            <a:pPr marL="0" indent="0">
              <a:buNone/>
            </a:pPr>
            <a:r>
              <a:rPr lang="en-US" sz="1800" b="0" i="0" dirty="0">
                <a:effectLst/>
                <a:latin typeface="Söhne"/>
              </a:rPr>
              <a:t>Diagram Panel: The Diagram panel is used for visualizing hierarchical or tree-like data structures. It's particularly helpful for displaying network topologies and organizational hierarchies.</a:t>
            </a:r>
          </a:p>
        </p:txBody>
      </p:sp>
    </p:spTree>
    <p:extLst>
      <p:ext uri="{BB962C8B-B14F-4D97-AF65-F5344CB8AC3E}">
        <p14:creationId xmlns:p14="http://schemas.microsoft.com/office/powerpoint/2010/main" val="190973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Popular community plugins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Grafana-Kiosk: This plugin turns Grafana into a kiosk mode, making it suitable for wall-mounted dashboards and display screens without user interaction.</a:t>
            </a:r>
          </a:p>
          <a:p>
            <a:pPr marL="0" indent="0">
              <a:buNone/>
            </a:pPr>
            <a:r>
              <a:rPr lang="en-US" sz="1800" b="0" i="0" dirty="0">
                <a:effectLst/>
                <a:latin typeface="Söhne"/>
              </a:rPr>
              <a:t>Grafana-</a:t>
            </a:r>
            <a:r>
              <a:rPr lang="en-US" sz="1800" b="0" i="0" dirty="0" err="1">
                <a:effectLst/>
                <a:latin typeface="Söhne"/>
              </a:rPr>
              <a:t>Piechart</a:t>
            </a:r>
            <a:r>
              <a:rPr lang="en-US" sz="1800" b="0" i="0" dirty="0">
                <a:effectLst/>
                <a:latin typeface="Söhne"/>
              </a:rPr>
              <a:t>-Panel: This panel is dedicated to creating pie charts, offering more advanced pie chart customization options compared to the default Grafana panel.</a:t>
            </a:r>
          </a:p>
          <a:p>
            <a:pPr marL="0" indent="0">
              <a:buNone/>
            </a:pPr>
            <a:r>
              <a:rPr lang="en-US" sz="1800" b="0" i="0" dirty="0">
                <a:effectLst/>
                <a:latin typeface="Söhne"/>
              </a:rPr>
              <a:t>JSON </a:t>
            </a:r>
            <a:r>
              <a:rPr lang="en-US" sz="1800" b="0" i="0" dirty="0" err="1">
                <a:effectLst/>
                <a:latin typeface="Söhne"/>
              </a:rPr>
              <a:t>Datasource</a:t>
            </a:r>
            <a:r>
              <a:rPr lang="en-US" sz="1800" b="0" i="0" dirty="0">
                <a:effectLst/>
                <a:latin typeface="Söhne"/>
              </a:rPr>
              <a:t>: The JSON </a:t>
            </a:r>
            <a:r>
              <a:rPr lang="en-US" sz="1800" b="0" i="0" dirty="0" err="1">
                <a:effectLst/>
                <a:latin typeface="Söhne"/>
              </a:rPr>
              <a:t>Datasource</a:t>
            </a:r>
            <a:r>
              <a:rPr lang="en-US" sz="1800" b="0" i="0" dirty="0">
                <a:effectLst/>
                <a:latin typeface="Söhne"/>
              </a:rPr>
              <a:t> plugin enables users to connect to JSON-based APIs and data sources, making it versatile for integrating with a variety of web services.</a:t>
            </a:r>
          </a:p>
          <a:p>
            <a:pPr marL="0" indent="0">
              <a:buNone/>
            </a:pPr>
            <a:r>
              <a:rPr lang="en-US" sz="1800" b="0" i="0" dirty="0">
                <a:effectLst/>
                <a:latin typeface="Söhne"/>
              </a:rPr>
              <a:t>Heatmap Panel: This plugin adds a heatmap panel option to Grafana, allowing users to visualize data density and distribution across a grid.</a:t>
            </a:r>
          </a:p>
          <a:p>
            <a:pPr marL="0" indent="0">
              <a:buNone/>
            </a:pPr>
            <a:r>
              <a:rPr lang="en-US" sz="1800" b="0" i="0" dirty="0">
                <a:effectLst/>
                <a:latin typeface="Söhne"/>
              </a:rPr>
              <a:t>Status Panel: The Status panel is used to display the status of various components or services in a visually appealing and informative way.</a:t>
            </a:r>
          </a:p>
        </p:txBody>
      </p:sp>
    </p:spTree>
    <p:extLst>
      <p:ext uri="{BB962C8B-B14F-4D97-AF65-F5344CB8AC3E}">
        <p14:creationId xmlns:p14="http://schemas.microsoft.com/office/powerpoint/2010/main" val="300119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Various types of visualizations Grafana supports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Grafana supports a wide variety of visualizations to help users effectively display and analyze data from different data sources. Here are some of the common types of visualizations that Grafana supports:</a:t>
            </a:r>
          </a:p>
          <a:p>
            <a:pPr marL="0" indent="0">
              <a:buNone/>
            </a:pPr>
            <a:r>
              <a:rPr lang="en-US" sz="1800" b="0" i="0" dirty="0">
                <a:effectLst/>
                <a:latin typeface="Söhne"/>
              </a:rPr>
              <a:t>Time Series Graphs: Grafana's most common visualization type, these graphs display time-series data using lines, bars, or points. They are ideal for monitoring metrics over time. Users can customize axes, legends, and display options.</a:t>
            </a:r>
          </a:p>
          <a:p>
            <a:pPr marL="0" indent="0">
              <a:buNone/>
            </a:pPr>
            <a:r>
              <a:rPr lang="en-US" sz="1800" b="0" i="0" dirty="0" err="1">
                <a:effectLst/>
                <a:latin typeface="Söhne"/>
              </a:rPr>
              <a:t>Singlestat</a:t>
            </a:r>
            <a:r>
              <a:rPr lang="en-US" sz="1800" b="0" i="0" dirty="0">
                <a:effectLst/>
                <a:latin typeface="Söhne"/>
              </a:rPr>
              <a:t> Panel: A </a:t>
            </a:r>
            <a:r>
              <a:rPr lang="en-US" sz="1800" b="0" i="0" dirty="0" err="1">
                <a:effectLst/>
                <a:latin typeface="Söhne"/>
              </a:rPr>
              <a:t>singlestat</a:t>
            </a:r>
            <a:r>
              <a:rPr lang="en-US" sz="1800" b="0" i="0" dirty="0">
                <a:effectLst/>
                <a:latin typeface="Söhne"/>
              </a:rPr>
              <a:t> panel displays a single metric as a number or gauge. It's useful for highlighting a critical metric or KPI on a dashboard.</a:t>
            </a:r>
          </a:p>
          <a:p>
            <a:pPr marL="0" indent="0">
              <a:buNone/>
            </a:pPr>
            <a:r>
              <a:rPr lang="en-US" sz="1800" b="0" i="0" dirty="0">
                <a:effectLst/>
                <a:latin typeface="Söhne"/>
              </a:rPr>
              <a:t>Gauge Panel: Gauge panels represent data as circular gauges. They are suitable for showing values within a specific range, such as temperature, CPU usage, or fuel levels.</a:t>
            </a:r>
          </a:p>
          <a:p>
            <a:pPr marL="0" indent="0">
              <a:buNone/>
            </a:pPr>
            <a:r>
              <a:rPr lang="en-US" sz="1800" b="0" i="0" dirty="0">
                <a:effectLst/>
                <a:latin typeface="Söhne"/>
              </a:rPr>
              <a:t>Heatmap Panel: Heatmaps use color gradients to represent the density or distribution of data across a grid. They are effective for visualizing patterns or correlations in large datasets.</a:t>
            </a:r>
          </a:p>
          <a:p>
            <a:pPr marL="0" indent="0">
              <a:buNone/>
            </a:pPr>
            <a:r>
              <a:rPr lang="en-US" sz="1800" b="0" i="0" dirty="0">
                <a:effectLst/>
                <a:latin typeface="Söhne"/>
              </a:rPr>
              <a:t>Bar Gauge Panel: Bar gauges are similar to gauge panels but display data as horizontal or vertical bars. They are useful for showing progress or values within a range.</a:t>
            </a:r>
          </a:p>
          <a:p>
            <a:pPr marL="0" indent="0">
              <a:buNone/>
            </a:pPr>
            <a:r>
              <a:rPr lang="en-US" sz="1800" b="0" i="0" dirty="0">
                <a:effectLst/>
                <a:latin typeface="Söhne"/>
              </a:rPr>
              <a:t>Table Panel: Table panels present data in a tabular format, making it easier to work with structured data. Users can customize columns, sorting, and formatting.</a:t>
            </a:r>
          </a:p>
          <a:p>
            <a:pPr marL="0" indent="0">
              <a:buNone/>
            </a:pPr>
            <a:r>
              <a:rPr lang="en-US" sz="1800" b="0" i="0" dirty="0">
                <a:effectLst/>
                <a:latin typeface="Söhne"/>
              </a:rPr>
              <a:t>Pie Chart Panel: Pie charts display data as slices of a circle, representing parts of a whole. They are suitable for illustrating data distribution, such as market share or resource allocation.</a:t>
            </a:r>
          </a:p>
        </p:txBody>
      </p:sp>
    </p:spTree>
    <p:extLst>
      <p:ext uri="{BB962C8B-B14F-4D97-AF65-F5344CB8AC3E}">
        <p14:creationId xmlns:p14="http://schemas.microsoft.com/office/powerpoint/2010/main" val="49841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Various types of visualizations Grafana supports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Donut Chart Panel: Donut charts are a variation of pie charts with a hole in the center. They provide a more compact view of data distribution while maintaining the concept of parts of a whole.</a:t>
            </a:r>
          </a:p>
          <a:p>
            <a:pPr marL="0" indent="0">
              <a:buNone/>
            </a:pPr>
            <a:r>
              <a:rPr lang="en-US" sz="1800" b="0" i="0" dirty="0">
                <a:effectLst/>
                <a:latin typeface="Söhne"/>
              </a:rPr>
              <a:t>Standalone Stat Panel: This panel type allows users to display a single metric value with a custom label, providing flexibility for showcasing specific data points.</a:t>
            </a:r>
          </a:p>
          <a:p>
            <a:pPr marL="0" indent="0">
              <a:buNone/>
            </a:pPr>
            <a:r>
              <a:rPr lang="en-US" sz="1800" b="0" i="0" dirty="0">
                <a:effectLst/>
                <a:latin typeface="Söhne"/>
              </a:rPr>
              <a:t>Annotations: Annotations are not visualizations themselves but are essential for adding context to dashboards. They allow users to mark specific points in time or add notes to highlight important events or anomalies.</a:t>
            </a:r>
          </a:p>
          <a:p>
            <a:pPr marL="0" indent="0">
              <a:buNone/>
            </a:pPr>
            <a:r>
              <a:rPr lang="en-US" sz="1800" b="0" i="0" dirty="0">
                <a:effectLst/>
                <a:latin typeface="Söhne"/>
              </a:rPr>
              <a:t>Text Panel: Text panels allow users to add text or HTML content to dashboards. This is helpful for including descriptions, instructions, or additional context.</a:t>
            </a:r>
          </a:p>
          <a:p>
            <a:pPr marL="0" indent="0">
              <a:buNone/>
            </a:pPr>
            <a:r>
              <a:rPr lang="en-US" sz="1800" b="0" i="0" dirty="0" err="1">
                <a:effectLst/>
                <a:latin typeface="Söhne"/>
              </a:rPr>
              <a:t>Worldmap</a:t>
            </a:r>
            <a:r>
              <a:rPr lang="en-US" sz="1800" b="0" i="0" dirty="0">
                <a:effectLst/>
                <a:latin typeface="Söhne"/>
              </a:rPr>
              <a:t> Panel: </a:t>
            </a:r>
            <a:r>
              <a:rPr lang="en-US" sz="1800" b="0" i="0" dirty="0" err="1">
                <a:effectLst/>
                <a:latin typeface="Söhne"/>
              </a:rPr>
              <a:t>Worldmap</a:t>
            </a:r>
            <a:r>
              <a:rPr lang="en-US" sz="1800" b="0" i="0" dirty="0">
                <a:effectLst/>
                <a:latin typeface="Söhne"/>
              </a:rPr>
              <a:t> panels visualize geographical data by plotting points on a world map. This is useful for displaying location-based metrics or monitoring distributed assets.</a:t>
            </a:r>
          </a:p>
          <a:p>
            <a:pPr marL="0" indent="0">
              <a:buNone/>
            </a:pPr>
            <a:r>
              <a:rPr lang="en-US" sz="1800" b="0" i="0" dirty="0">
                <a:effectLst/>
                <a:latin typeface="Söhne"/>
              </a:rPr>
              <a:t>Diagram Panel: Diagram panels are used for hierarchical or tree-like data structures, making them suitable for visualizing network topologies, organizational hierarchies, and flowcharts.</a:t>
            </a:r>
          </a:p>
          <a:p>
            <a:pPr marL="0" indent="0">
              <a:buNone/>
            </a:pPr>
            <a:r>
              <a:rPr lang="en-US" sz="1800" b="0" i="0" dirty="0">
                <a:effectLst/>
                <a:latin typeface="Söhne"/>
              </a:rPr>
              <a:t>Logs Panel: The Logs panel displays log data in a tabular format, allowing users to search and filter log entries within a dashboard. It's helpful for troubleshooting and monitoring application logs.</a:t>
            </a:r>
          </a:p>
          <a:p>
            <a:pPr marL="0" indent="0">
              <a:buNone/>
            </a:pPr>
            <a:r>
              <a:rPr lang="en-US" sz="1800" b="0" i="0" dirty="0">
                <a:effectLst/>
                <a:latin typeface="Söhne"/>
              </a:rPr>
              <a:t>Bar Chart Panel: Bar charts are used to compare data across categories or time intervals using horizontal or vertical bars. They are effective for visualizing categorical data.</a:t>
            </a:r>
          </a:p>
        </p:txBody>
      </p:sp>
    </p:spTree>
    <p:extLst>
      <p:ext uri="{BB962C8B-B14F-4D97-AF65-F5344CB8AC3E}">
        <p14:creationId xmlns:p14="http://schemas.microsoft.com/office/powerpoint/2010/main" val="335940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Various types of visualizations Grafana supports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Chord Diagram Panel: Chord diagrams display relationships and flows between entities in a circular layout. They are useful for showing connections between data points.</a:t>
            </a:r>
          </a:p>
          <a:p>
            <a:pPr marL="0" indent="0">
              <a:buNone/>
            </a:pPr>
            <a:r>
              <a:rPr lang="en-US" sz="1800" b="0" i="0" dirty="0">
                <a:effectLst/>
                <a:latin typeface="Söhne"/>
              </a:rPr>
              <a:t>Sankey Diagram Panel: Sankey diagrams illustrate the flow of resources or data between multiple entities or processes. They are valuable for visualizing complex systems or energy flows.</a:t>
            </a:r>
          </a:p>
          <a:p>
            <a:pPr marL="0" indent="0">
              <a:buNone/>
            </a:pPr>
            <a:endParaRPr lang="en-US" sz="1800" b="0" i="0" dirty="0">
              <a:effectLst/>
              <a:latin typeface="Söhne"/>
            </a:endParaRPr>
          </a:p>
          <a:p>
            <a:pPr marL="0" indent="0">
              <a:buNone/>
            </a:pPr>
            <a:r>
              <a:rPr lang="en-US" sz="1800" b="0" i="0" dirty="0">
                <a:effectLst/>
                <a:latin typeface="Söhne"/>
              </a:rPr>
              <a:t>These visualizations, combined with Grafana's flexibility and customization options, enable users to create dashboards tailored to their specific monitoring and analysis needs, whether it's for IT operations, business intelligence, or other use cases.</a:t>
            </a:r>
          </a:p>
        </p:txBody>
      </p:sp>
    </p:spTree>
    <p:extLst>
      <p:ext uri="{BB962C8B-B14F-4D97-AF65-F5344CB8AC3E}">
        <p14:creationId xmlns:p14="http://schemas.microsoft.com/office/powerpoint/2010/main" val="288734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Importance of proactive monitoring</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Proactive monitoring is a critical practice in the world of IT, operations, and business for several important reasons:</a:t>
            </a:r>
          </a:p>
          <a:p>
            <a:pPr marL="0" indent="0">
              <a:buNone/>
            </a:pPr>
            <a:r>
              <a:rPr lang="en-US" sz="1800" b="0" i="0" dirty="0">
                <a:effectLst/>
                <a:latin typeface="Söhne"/>
              </a:rPr>
              <a:t>Issue Prevention: Proactive monitoring allows organizations to identify and address potential issues before they escalate into critical problems. By monitoring key performance indicators (KPIs) and metrics, teams can detect early warning signs and take preventive actions to minimize the impact on operations.</a:t>
            </a:r>
          </a:p>
          <a:p>
            <a:pPr marL="0" indent="0">
              <a:buNone/>
            </a:pPr>
            <a:r>
              <a:rPr lang="en-US" sz="1800" b="0" i="0" dirty="0">
                <a:effectLst/>
                <a:latin typeface="Söhne"/>
              </a:rPr>
              <a:t>Enhanced Reliability: Proactive monitoring enhances the reliability of systems and services. It helps maintain uptime by detecting and resolving issues before they cause service disruptions, ensuring that applications and services are available when needed.</a:t>
            </a:r>
          </a:p>
          <a:p>
            <a:pPr marL="0" indent="0">
              <a:buNone/>
            </a:pPr>
            <a:r>
              <a:rPr lang="en-US" sz="1800" b="0" i="0" dirty="0">
                <a:effectLst/>
                <a:latin typeface="Söhne"/>
              </a:rPr>
              <a:t>Improved User Experience: Proactive monitoring contributes to a better user experience. By addressing issues before users notice them, organizations can deliver a seamless and consistent experience, which is vital for customer satisfaction and loyalty.</a:t>
            </a:r>
          </a:p>
          <a:p>
            <a:pPr marL="0" indent="0">
              <a:buNone/>
            </a:pPr>
            <a:r>
              <a:rPr lang="en-US" sz="1800" b="0" i="0" dirty="0">
                <a:effectLst/>
                <a:latin typeface="Söhne"/>
              </a:rPr>
              <a:t>Cost Savings: Detecting and mitigating issues early can lead to cost savings. Proactive monitoring helps avoid expensive downtime, emergency fixes, and potential losses associated with service disruptions or data breaches.</a:t>
            </a:r>
          </a:p>
          <a:p>
            <a:pPr marL="0" indent="0">
              <a:buNone/>
            </a:pPr>
            <a:r>
              <a:rPr lang="en-US" sz="1800" b="0" i="0" dirty="0">
                <a:effectLst/>
                <a:latin typeface="Söhne"/>
              </a:rPr>
              <a:t>Resource Optimization: Organizations can optimize resource allocation based on proactive monitoring insights. By identifying performance bottlenecks or resource inefficiencies, they can allocate resources more efficiently, reducing unnecessary expenditures.</a:t>
            </a:r>
          </a:p>
        </p:txBody>
      </p:sp>
    </p:spTree>
    <p:extLst>
      <p:ext uri="{BB962C8B-B14F-4D97-AF65-F5344CB8AC3E}">
        <p14:creationId xmlns:p14="http://schemas.microsoft.com/office/powerpoint/2010/main" val="347882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Importance of proactive monitoring</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Capacity Planning: Proactive monitoring provides data on resource utilization and trends. This information is invaluable for capacity planning, ensuring that organizations have the right infrastructure and resources in place to meet growing demands.</a:t>
            </a:r>
          </a:p>
          <a:p>
            <a:pPr marL="0" indent="0">
              <a:buNone/>
            </a:pPr>
            <a:r>
              <a:rPr lang="en-US" sz="1800" b="0" i="0" dirty="0">
                <a:effectLst/>
                <a:latin typeface="Söhne"/>
              </a:rPr>
              <a:t>Security: Proactive monitoring helps organizations identify security vulnerabilities and suspicious activities in real-time. It allows for swift responses to security incidents, reducing the potential impact of data breaches or cyberattacks.</a:t>
            </a:r>
          </a:p>
          <a:p>
            <a:pPr marL="0" indent="0">
              <a:buNone/>
            </a:pPr>
            <a:r>
              <a:rPr lang="en-US" sz="1800" b="0" i="0" dirty="0">
                <a:effectLst/>
                <a:latin typeface="Söhne"/>
              </a:rPr>
              <a:t>Compliance and Reporting: Many industries and regulatory bodies require organizations to demonstrate proactive monitoring and compliance with specific standards. Proactive monitoring helps organizations meet these requirements and maintain audit trails.</a:t>
            </a:r>
          </a:p>
          <a:p>
            <a:pPr marL="0" indent="0">
              <a:buNone/>
            </a:pPr>
            <a:r>
              <a:rPr lang="en-US" sz="1800" b="0" i="0" dirty="0">
                <a:effectLst/>
                <a:latin typeface="Söhne"/>
              </a:rPr>
              <a:t>Data-Driven Decision-Making: Proactive monitoring provides data-driven insights that inform decision-making. Organizations can make informed choices about infrastructure investments, performance optimizations, and service improvements based on real-time and historical data.</a:t>
            </a:r>
          </a:p>
          <a:p>
            <a:pPr marL="0" indent="0">
              <a:buNone/>
            </a:pPr>
            <a:r>
              <a:rPr lang="en-US" sz="1800" b="0" i="0" dirty="0">
                <a:effectLst/>
                <a:latin typeface="Söhne"/>
              </a:rPr>
              <a:t>Business Continuity: In the event of unexpected failures or disasters, proactive monitoring helps organizations implement disaster recovery plans promptly. It ensures that critical systems can be restored with minimal downtime.</a:t>
            </a:r>
          </a:p>
          <a:p>
            <a:pPr marL="0" indent="0">
              <a:buNone/>
            </a:pPr>
            <a:r>
              <a:rPr lang="en-US" sz="1800" b="0" i="0" dirty="0">
                <a:effectLst/>
                <a:latin typeface="Söhne"/>
              </a:rPr>
              <a:t>Predictive Analytics: By analyzing historical data and trends, proactive monitoring can support predictive analytics. This allows organizations to anticipate future challenges, plan for growth, and make strategic decisions with confidence.</a:t>
            </a:r>
          </a:p>
        </p:txBody>
      </p:sp>
    </p:spTree>
    <p:extLst>
      <p:ext uri="{BB962C8B-B14F-4D97-AF65-F5344CB8AC3E}">
        <p14:creationId xmlns:p14="http://schemas.microsoft.com/office/powerpoint/2010/main" val="90501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Importance of proactive monitoring</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Competitive Advantage: Organizations that invest in proactive monitoring often have a competitive advantage. They can deliver reliable services, respond quickly to market changes, and adapt to customer needs more effectively than competitors that rely solely on reactive approaches.</a:t>
            </a:r>
          </a:p>
          <a:p>
            <a:pPr marL="0" indent="0">
              <a:buNone/>
            </a:pPr>
            <a:r>
              <a:rPr lang="en-US" sz="1800" b="0" i="0" dirty="0">
                <a:effectLst/>
                <a:latin typeface="Söhne"/>
              </a:rPr>
              <a:t>Operational Efficiency: Proactive monitoring streamlines operations by identifying inefficiencies and process bottlenecks. It enables organizations to implement continuous improvement initiatives and optimize workflows.</a:t>
            </a:r>
          </a:p>
          <a:p>
            <a:pPr marL="0" indent="0">
              <a:buNone/>
            </a:pPr>
            <a:endParaRPr lang="en-US" sz="1800" b="0" i="0" dirty="0">
              <a:effectLst/>
              <a:latin typeface="Söhne"/>
            </a:endParaRPr>
          </a:p>
          <a:p>
            <a:pPr marL="0" indent="0">
              <a:buNone/>
            </a:pPr>
            <a:r>
              <a:rPr lang="en-US" sz="1800" b="0" i="0" dirty="0">
                <a:effectLst/>
                <a:latin typeface="Söhne"/>
              </a:rPr>
              <a:t>In summary, proactive monitoring is essential for maintaining the health, performance, and security of systems and services. It aligns with the goals of cost reduction, risk mitigation, and operational excellence, helping organizations stay competitive, agile, and resilient in today's fast-paced and dynamic business environment.</a:t>
            </a:r>
          </a:p>
        </p:txBody>
      </p:sp>
    </p:spTree>
    <p:extLst>
      <p:ext uri="{BB962C8B-B14F-4D97-AF65-F5344CB8AC3E}">
        <p14:creationId xmlns:p14="http://schemas.microsoft.com/office/powerpoint/2010/main" val="83091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Alerts and notifications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Grafana provides a robust alerting and notification system that helps users set up alerts based on specific conditions or thresholds in their data. This system enables timely notifications when critical events or issues occur. Here's how Grafana helps set up alerts and notifications:</a:t>
            </a:r>
          </a:p>
          <a:p>
            <a:pPr marL="0" indent="0">
              <a:buNone/>
            </a:pPr>
            <a:r>
              <a:rPr lang="en-US" sz="1800" b="0" i="0" dirty="0">
                <a:effectLst/>
                <a:latin typeface="Söhne"/>
              </a:rPr>
              <a:t>Data Queries: To set up alerts, users begin by creating data queries within Grafana. These queries retrieve data from connected data sources and are used to define the conditions that trigger alerts. Users can specify the metric or data point they want to monitor and apply filters, transformations, and aggregations to the data.</a:t>
            </a:r>
          </a:p>
          <a:p>
            <a:pPr marL="0" indent="0">
              <a:buNone/>
            </a:pPr>
            <a:r>
              <a:rPr lang="en-US" sz="1800" b="0" i="0" dirty="0">
                <a:effectLst/>
                <a:latin typeface="Söhne"/>
              </a:rPr>
              <a:t>Thresholds and Conditions: Users define alerting thresholds and conditions within the query. For example, they can set conditions like "CPU usage exceeds 90% for five minutes" or "The response time is above 500 milliseconds for ten consecutive data points." Grafana allows for various types of conditions, including simple threshold-based conditions and more complex patterns.</a:t>
            </a:r>
          </a:p>
          <a:p>
            <a:pPr marL="0" indent="0">
              <a:buNone/>
            </a:pPr>
            <a:r>
              <a:rPr lang="en-US" sz="1800" b="0" i="0" dirty="0">
                <a:effectLst/>
                <a:latin typeface="Söhne"/>
              </a:rPr>
              <a:t>Alert Rules: After specifying the conditions, users create alert rules based on the defined thresholds. Alert rules provide a structured way to manage and organize alerts. Users can assign a name, severity level, and description to each rule.</a:t>
            </a:r>
          </a:p>
          <a:p>
            <a:pPr marL="0" indent="0">
              <a:buNone/>
            </a:pPr>
            <a:r>
              <a:rPr lang="en-US" sz="1800" b="0" i="0" dirty="0">
                <a:effectLst/>
                <a:latin typeface="Söhne"/>
              </a:rPr>
              <a:t>Alert Notifications: Grafana supports a wide range of notification channels, including email, Slack, PagerDuty, Webhooks, and more. Users can configure these channels to send alerts to the appropriate teams or individuals. Each alert rule can specify one or more notification channels, allowing for flexible alert routing.</a:t>
            </a:r>
          </a:p>
        </p:txBody>
      </p:sp>
    </p:spTree>
    <p:extLst>
      <p:ext uri="{BB962C8B-B14F-4D97-AF65-F5344CB8AC3E}">
        <p14:creationId xmlns:p14="http://schemas.microsoft.com/office/powerpoint/2010/main" val="89172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importance of monitoring and data visualization</a:t>
            </a:r>
          </a:p>
        </p:txBody>
      </p:sp>
      <p:sp>
        <p:nvSpPr>
          <p:cNvPr id="14" name="Content Placeholder 13"/>
          <p:cNvSpPr>
            <a:spLocks noGrp="1"/>
          </p:cNvSpPr>
          <p:nvPr>
            <p:ph idx="1"/>
          </p:nvPr>
        </p:nvSpPr>
        <p:spPr>
          <a:xfrm>
            <a:off x="1218883" y="589880"/>
            <a:ext cx="10360501" cy="6007472"/>
          </a:xfrm>
        </p:spPr>
        <p:txBody>
          <a:bodyPr>
            <a:noAutofit/>
          </a:bodyPr>
          <a:lstStyle/>
          <a:p>
            <a:pPr marL="0" indent="0" algn="l">
              <a:buNone/>
            </a:pPr>
            <a:r>
              <a:rPr lang="en-US" sz="2000" b="0" i="0" dirty="0">
                <a:effectLst/>
                <a:latin typeface="Söhne"/>
              </a:rPr>
              <a:t>6. Trend Analysis: By analyzing historical data trends, organizations can anticipate future needs and challenges. This enables them to plan strategically, allocate resources effectively, and stay ahead of market or operational shifts.</a:t>
            </a:r>
          </a:p>
          <a:p>
            <a:pPr marL="0" indent="0" algn="l">
              <a:buNone/>
            </a:pPr>
            <a:r>
              <a:rPr lang="en-US" sz="2000" b="0" i="0" dirty="0">
                <a:effectLst/>
                <a:latin typeface="Söhne"/>
              </a:rPr>
              <a:t>7. Regulatory Compliance: In industries with strict compliance requirements (e.g., healthcare, finance), monitoring and data visualization help ensure adherence to regulations by providing real-time visibility and audit trails.</a:t>
            </a:r>
          </a:p>
          <a:p>
            <a:pPr marL="0" indent="0" algn="l">
              <a:buNone/>
            </a:pPr>
            <a:r>
              <a:rPr lang="en-US" sz="2000" b="0" i="0" dirty="0">
                <a:effectLst/>
                <a:latin typeface="Söhne"/>
              </a:rPr>
              <a:t>8. Troubleshooting and Root Cause Analysis: When issues do arise, monitoring and data visualization can be invaluable for troubleshooting and identifying root causes. Visual representations of data make it easier to pinpoint problems and formulate solutions quickly.</a:t>
            </a:r>
          </a:p>
          <a:p>
            <a:pPr marL="0" indent="0" algn="l">
              <a:buNone/>
            </a:pPr>
            <a:r>
              <a:rPr lang="en-US" sz="2000" b="0" i="0" dirty="0">
                <a:effectLst/>
                <a:latin typeface="Söhne"/>
              </a:rPr>
              <a:t>9. Security and Anomaly Detection: Monitoring helps organizations detect security threats and anomalies in real-time. Visualization of security data allows for rapid threat response and the implementation of security measures to protect sensitive information.</a:t>
            </a:r>
          </a:p>
          <a:p>
            <a:pPr marL="0" indent="0" algn="l">
              <a:buNone/>
            </a:pPr>
            <a:r>
              <a:rPr lang="en-US" sz="2000" b="0" i="0" dirty="0">
                <a:effectLst/>
                <a:latin typeface="Söhne"/>
              </a:rPr>
              <a:t>10. Predictive Analytics: By analyzing historical data and trends, organizations can use predictive analytics to forecast future events, such as demand patterns, equipment failures, or market fluctuations. This aids in strategic planning and risk mitigation.</a:t>
            </a:r>
          </a:p>
          <a:p>
            <a:pPr marL="0" indent="0" algn="l">
              <a:buNone/>
            </a:pPr>
            <a:r>
              <a:rPr lang="en-US" sz="2000" b="0" i="0" dirty="0">
                <a:effectLst/>
                <a:latin typeface="Söhne"/>
              </a:rPr>
              <a:t>11. Business Intelligence: Data visualization is a key component of business intelligence (BI). It enables organizations to gain insights into their operations, market dynamics, and customer behavior, leading to better-informed business strategies.</a:t>
            </a:r>
          </a:p>
        </p:txBody>
      </p:sp>
    </p:spTree>
    <p:extLst>
      <p:ext uri="{BB962C8B-B14F-4D97-AF65-F5344CB8AC3E}">
        <p14:creationId xmlns:p14="http://schemas.microsoft.com/office/powerpoint/2010/main" val="162047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Alerts and notifications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Alert Thresholds: Grafana enables users to set multiple alert thresholds for different scenarios or severity levels. For example, they can define a "warning" threshold and a "critical" threshold, each triggering a different level of notification urgency.</a:t>
            </a:r>
          </a:p>
          <a:p>
            <a:pPr marL="0" indent="0">
              <a:buNone/>
            </a:pPr>
            <a:r>
              <a:rPr lang="en-US" sz="1800" b="0" i="0" dirty="0">
                <a:effectLst/>
                <a:latin typeface="Söhne"/>
              </a:rPr>
              <a:t>Silence Alerts: Users can temporarily silence alerts when they are aware of planned maintenance or expected anomalies. Silencing alerts helps prevent unnecessary notifications during known events.</a:t>
            </a:r>
          </a:p>
          <a:p>
            <a:pPr marL="0" indent="0">
              <a:buNone/>
            </a:pPr>
            <a:r>
              <a:rPr lang="en-US" sz="1800" b="0" i="0" dirty="0">
                <a:effectLst/>
                <a:latin typeface="Söhne"/>
              </a:rPr>
              <a:t>Dashboard Integration: Alert rules are typically associated with specific panels or visualizations on Grafana dashboards. This association allows users to correlate alerts with specific data points and visualizations on their dashboards, making it easier to identify issues.</a:t>
            </a:r>
          </a:p>
          <a:p>
            <a:pPr marL="0" indent="0">
              <a:buNone/>
            </a:pPr>
            <a:r>
              <a:rPr lang="en-US" sz="1800" b="0" i="0" dirty="0">
                <a:effectLst/>
                <a:latin typeface="Söhne"/>
              </a:rPr>
              <a:t>Alert History: Grafana maintains an alert history, which provides a record of triggered alerts and their status changes over time. This history helps users track the history of alerts and their resolution.</a:t>
            </a:r>
          </a:p>
          <a:p>
            <a:pPr marL="0" indent="0">
              <a:buNone/>
            </a:pPr>
            <a:r>
              <a:rPr lang="en-US" sz="1800" b="0" i="0" dirty="0">
                <a:effectLst/>
                <a:latin typeface="Söhne"/>
              </a:rPr>
              <a:t>Acknowledgment: Some alert notification channels allow users to acknowledge alerts, indicating that they are actively addressing the issue. This acknowledgment can be used to coordinate responses within teams.</a:t>
            </a:r>
          </a:p>
          <a:p>
            <a:pPr marL="0" indent="0">
              <a:buNone/>
            </a:pPr>
            <a:r>
              <a:rPr lang="en-US" sz="1800" b="0" i="0" dirty="0">
                <a:effectLst/>
                <a:latin typeface="Söhne"/>
              </a:rPr>
              <a:t>Custom Alerting Plugins: Grafana supports custom alerting plugins, which can be developed to integrate with specific alerting and notification systems. This flexibility allows users to extend Grafana's alerting capabilities to match their unique requirements.</a:t>
            </a:r>
          </a:p>
        </p:txBody>
      </p:sp>
    </p:spTree>
    <p:extLst>
      <p:ext uri="{BB962C8B-B14F-4D97-AF65-F5344CB8AC3E}">
        <p14:creationId xmlns:p14="http://schemas.microsoft.com/office/powerpoint/2010/main" val="320763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Alerts and notifications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Dashboard Annotations: Users can add annotations to their dashboards to provide context for alerts. Annotations highlight specific points in time or events that are related to alert triggers.</a:t>
            </a:r>
          </a:p>
          <a:p>
            <a:pPr marL="0" indent="0">
              <a:buNone/>
            </a:pPr>
            <a:r>
              <a:rPr lang="en-US" sz="1800" b="0" i="0" dirty="0">
                <a:effectLst/>
                <a:latin typeface="Söhne"/>
              </a:rPr>
              <a:t>Variable Tags: Grafana's variable tags allow users to include dynamic information in alert notifications, such as the panel title or the value that triggered the alert. This feature enhances the clarity and relevance of alert messages.</a:t>
            </a:r>
          </a:p>
          <a:p>
            <a:pPr marL="0" indent="0">
              <a:buNone/>
            </a:pPr>
            <a:r>
              <a:rPr lang="en-US" sz="1800" b="0" i="0" dirty="0">
                <a:effectLst/>
                <a:latin typeface="Söhne"/>
              </a:rPr>
              <a:t>Overall, Grafana's alerting and notification system provides a comprehensive solution for monitoring and responding to critical events in real-time. Users can define precise alerting conditions, customize notification channels, and manage alert rules efficiently, ensuring that they are promptly informed of issues that require attention.</a:t>
            </a:r>
          </a:p>
        </p:txBody>
      </p:sp>
    </p:spTree>
    <p:extLst>
      <p:ext uri="{BB962C8B-B14F-4D97-AF65-F5344CB8AC3E}">
        <p14:creationId xmlns:p14="http://schemas.microsoft.com/office/powerpoint/2010/main" val="280602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Real-world use cases for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Grafana is a versatile monitoring and visualization platform used in various real-world use cases across different industries and domains. Here are some common real-world use cases for Grafana:</a:t>
            </a:r>
          </a:p>
          <a:p>
            <a:pPr marL="0" indent="0">
              <a:buNone/>
            </a:pPr>
            <a:endParaRPr lang="en-US" sz="1800" b="0" i="0" dirty="0">
              <a:effectLst/>
              <a:latin typeface="Söhne"/>
            </a:endParaRPr>
          </a:p>
          <a:p>
            <a:pPr marL="0" indent="0">
              <a:buNone/>
            </a:pPr>
            <a:r>
              <a:rPr lang="en-US" sz="1800" b="0" i="0" dirty="0">
                <a:effectLst/>
                <a:latin typeface="Söhne"/>
              </a:rPr>
              <a:t>Infrastructure Monitoring:</a:t>
            </a:r>
          </a:p>
          <a:p>
            <a:pPr marL="0" indent="0">
              <a:buNone/>
            </a:pPr>
            <a:r>
              <a:rPr lang="en-US" sz="1800" b="0" i="0" dirty="0">
                <a:effectLst/>
                <a:latin typeface="Söhne"/>
              </a:rPr>
              <a:t>Server Monitoring: Grafana is used to monitor servers, including CPU usage, memory utilization, disk space, and network traffic.</a:t>
            </a:r>
          </a:p>
          <a:p>
            <a:pPr marL="0" indent="0">
              <a:buNone/>
            </a:pPr>
            <a:r>
              <a:rPr lang="en-US" sz="1800" b="0" i="0" dirty="0">
                <a:effectLst/>
                <a:latin typeface="Söhne"/>
              </a:rPr>
              <a:t>Network Monitoring: It's employed to track network performance, detect anomalies, and troubleshoot connectivity issues.</a:t>
            </a:r>
          </a:p>
          <a:p>
            <a:pPr marL="0" indent="0">
              <a:buNone/>
            </a:pPr>
            <a:r>
              <a:rPr lang="en-US" sz="1800" b="0" i="0" dirty="0">
                <a:effectLst/>
                <a:latin typeface="Söhne"/>
              </a:rPr>
              <a:t>Cloud Infrastructure: Grafana is used with cloud platforms like AWS, Azure, and GCP to monitor and visualize cloud resource metrics.</a:t>
            </a:r>
          </a:p>
          <a:p>
            <a:pPr marL="0" indent="0">
              <a:buNone/>
            </a:pPr>
            <a:endParaRPr lang="en-US" sz="1800" b="0" i="0" dirty="0">
              <a:effectLst/>
              <a:latin typeface="Söhne"/>
            </a:endParaRPr>
          </a:p>
          <a:p>
            <a:pPr marL="0" indent="0">
              <a:buNone/>
            </a:pPr>
            <a:r>
              <a:rPr lang="en-US" sz="1800" b="0" i="0" dirty="0">
                <a:effectLst/>
                <a:latin typeface="Söhne"/>
              </a:rPr>
              <a:t>Application Performance Monitoring (APM):</a:t>
            </a:r>
          </a:p>
          <a:p>
            <a:pPr marL="0" indent="0">
              <a:buNone/>
            </a:pPr>
            <a:r>
              <a:rPr lang="en-US" sz="1800" b="0" i="0" dirty="0">
                <a:effectLst/>
                <a:latin typeface="Söhne"/>
              </a:rPr>
              <a:t>Database Monitoring: Grafana helps monitor database performance, query execution times, and connection pool statistics.</a:t>
            </a:r>
          </a:p>
          <a:p>
            <a:pPr marL="0" indent="0">
              <a:buNone/>
            </a:pPr>
            <a:r>
              <a:rPr lang="en-US" sz="1800" b="0" i="0" dirty="0">
                <a:effectLst/>
                <a:latin typeface="Söhne"/>
              </a:rPr>
              <a:t>Web Application Monitoring: It's used for tracking web application performance, request/response times, error rates, and user interactions.</a:t>
            </a:r>
          </a:p>
        </p:txBody>
      </p:sp>
    </p:spTree>
    <p:extLst>
      <p:ext uri="{BB962C8B-B14F-4D97-AF65-F5344CB8AC3E}">
        <p14:creationId xmlns:p14="http://schemas.microsoft.com/office/powerpoint/2010/main" val="29441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Real-world use cases for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IoT and Sensor Data Monitoring:</a:t>
            </a:r>
          </a:p>
          <a:p>
            <a:pPr marL="0" indent="0">
              <a:buNone/>
            </a:pPr>
            <a:r>
              <a:rPr lang="en-US" sz="1800" b="0" i="0" dirty="0">
                <a:effectLst/>
                <a:latin typeface="Söhne"/>
              </a:rPr>
              <a:t>Grafana is utilized to visualize data from IoT devices and sensors, such as environmental sensors, industrial machines, and smart devices.</a:t>
            </a:r>
          </a:p>
          <a:p>
            <a:pPr marL="0" indent="0">
              <a:buNone/>
            </a:pPr>
            <a:endParaRPr lang="en-US" sz="1800" b="0" i="0" dirty="0">
              <a:effectLst/>
              <a:latin typeface="Söhne"/>
            </a:endParaRPr>
          </a:p>
          <a:p>
            <a:pPr marL="0" indent="0">
              <a:buNone/>
            </a:pPr>
            <a:r>
              <a:rPr lang="en-US" sz="1800" b="0" i="0" dirty="0">
                <a:effectLst/>
                <a:latin typeface="Söhne"/>
              </a:rPr>
              <a:t>Container and Kubernetes Monitoring:</a:t>
            </a:r>
          </a:p>
          <a:p>
            <a:pPr marL="0" indent="0">
              <a:buNone/>
            </a:pPr>
            <a:r>
              <a:rPr lang="en-US" sz="1800" b="0" i="0" dirty="0">
                <a:effectLst/>
                <a:latin typeface="Söhne"/>
              </a:rPr>
              <a:t>Grafana is used to monitor containerized applications and Kubernetes clusters, providing insights into resource utilization, pod health, and microservices performance.</a:t>
            </a:r>
          </a:p>
          <a:p>
            <a:pPr marL="0" indent="0">
              <a:buNone/>
            </a:pPr>
            <a:endParaRPr lang="en-US" sz="1800" b="0" i="0" dirty="0">
              <a:effectLst/>
              <a:latin typeface="Söhne"/>
            </a:endParaRPr>
          </a:p>
          <a:p>
            <a:pPr marL="0" indent="0">
              <a:buNone/>
            </a:pPr>
            <a:r>
              <a:rPr lang="en-US" sz="1800" b="0" i="0" dirty="0">
                <a:effectLst/>
                <a:latin typeface="Söhne"/>
              </a:rPr>
              <a:t>Log Aggregation and Analysis:</a:t>
            </a:r>
          </a:p>
          <a:p>
            <a:pPr marL="0" indent="0">
              <a:buNone/>
            </a:pPr>
            <a:r>
              <a:rPr lang="en-US" sz="1800" b="0" i="0" dirty="0">
                <a:effectLst/>
                <a:latin typeface="Söhne"/>
              </a:rPr>
              <a:t>Grafana is integrated with log aggregation platforms like Elasticsearch and Loki to visualize and analyze log data for troubleshooting and monitoring.</a:t>
            </a:r>
          </a:p>
          <a:p>
            <a:pPr marL="0" indent="0">
              <a:buNone/>
            </a:pPr>
            <a:endParaRPr lang="en-US" sz="1800" b="0" i="0" dirty="0">
              <a:effectLst/>
              <a:latin typeface="Söhne"/>
            </a:endParaRPr>
          </a:p>
          <a:p>
            <a:pPr marL="0" indent="0">
              <a:buNone/>
            </a:pPr>
            <a:r>
              <a:rPr lang="en-US" sz="1800" b="0" i="0" dirty="0">
                <a:effectLst/>
                <a:latin typeface="Söhne"/>
              </a:rPr>
              <a:t>DevOps and Continuous Integration/Continuous Deployment (CI/CD):</a:t>
            </a:r>
          </a:p>
          <a:p>
            <a:pPr marL="0" indent="0">
              <a:buNone/>
            </a:pPr>
            <a:r>
              <a:rPr lang="en-US" sz="1800" b="0" i="0" dirty="0">
                <a:effectLst/>
                <a:latin typeface="Söhne"/>
              </a:rPr>
              <a:t>Grafana helps DevOps teams monitor the health and performance of CI/CD pipelines, track build and deployment metrics, and detect issues early in the development process.</a:t>
            </a:r>
          </a:p>
        </p:txBody>
      </p:sp>
    </p:spTree>
    <p:extLst>
      <p:ext uri="{BB962C8B-B14F-4D97-AF65-F5344CB8AC3E}">
        <p14:creationId xmlns:p14="http://schemas.microsoft.com/office/powerpoint/2010/main" val="282844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Real-world use cases for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Energy and Environmental Monitoring:</a:t>
            </a:r>
          </a:p>
          <a:p>
            <a:pPr marL="0" indent="0">
              <a:buNone/>
            </a:pPr>
            <a:r>
              <a:rPr lang="en-US" sz="1800" b="0" i="0" dirty="0">
                <a:effectLst/>
                <a:latin typeface="Söhne"/>
              </a:rPr>
              <a:t>In industries like energy management and sustainability, Grafana is used to visualize and analyze energy consumption data, emissions, and environmental factors.</a:t>
            </a:r>
          </a:p>
          <a:p>
            <a:pPr marL="0" indent="0">
              <a:buNone/>
            </a:pPr>
            <a:endParaRPr lang="en-US" sz="1800" b="0" i="0" dirty="0">
              <a:effectLst/>
              <a:latin typeface="Söhne"/>
            </a:endParaRPr>
          </a:p>
          <a:p>
            <a:pPr marL="0" indent="0">
              <a:buNone/>
            </a:pPr>
            <a:r>
              <a:rPr lang="en-US" sz="1800" b="0" i="0" dirty="0">
                <a:effectLst/>
                <a:latin typeface="Söhne"/>
              </a:rPr>
              <a:t>Healthcare and Medical Monitoring:</a:t>
            </a:r>
          </a:p>
          <a:p>
            <a:pPr marL="0" indent="0">
              <a:buNone/>
            </a:pPr>
            <a:r>
              <a:rPr lang="en-US" sz="1800" b="0" i="0" dirty="0">
                <a:effectLst/>
                <a:latin typeface="Söhne"/>
              </a:rPr>
              <a:t>In healthcare, Grafana is applied to monitor patient data, medical devices, and hospital infrastructure, ensuring timely responses to critical events.</a:t>
            </a:r>
          </a:p>
          <a:p>
            <a:pPr marL="0" indent="0">
              <a:buNone/>
            </a:pPr>
            <a:endParaRPr lang="en-US" sz="1800" b="0" i="0" dirty="0">
              <a:effectLst/>
              <a:latin typeface="Söhne"/>
            </a:endParaRPr>
          </a:p>
          <a:p>
            <a:pPr marL="0" indent="0">
              <a:buNone/>
            </a:pPr>
            <a:r>
              <a:rPr lang="en-US" sz="1800" b="0" i="0" dirty="0">
                <a:effectLst/>
                <a:latin typeface="Söhne"/>
              </a:rPr>
              <a:t>Financial Services:</a:t>
            </a:r>
          </a:p>
          <a:p>
            <a:pPr marL="0" indent="0">
              <a:buNone/>
            </a:pPr>
            <a:r>
              <a:rPr lang="en-US" sz="1800" b="0" i="0" dirty="0">
                <a:effectLst/>
                <a:latin typeface="Söhne"/>
              </a:rPr>
              <a:t>Grafana is used in financial institutions to monitor trading platforms, analyze market data, and visualize financial metrics.</a:t>
            </a:r>
          </a:p>
          <a:p>
            <a:pPr marL="0" indent="0">
              <a:buNone/>
            </a:pPr>
            <a:endParaRPr lang="en-US" sz="1800" b="0" i="0" dirty="0">
              <a:effectLst/>
              <a:latin typeface="Söhne"/>
            </a:endParaRPr>
          </a:p>
          <a:p>
            <a:pPr marL="0" indent="0">
              <a:buNone/>
            </a:pPr>
            <a:r>
              <a:rPr lang="en-US" sz="1800" b="0" i="0" dirty="0">
                <a:effectLst/>
                <a:latin typeface="Söhne"/>
              </a:rPr>
              <a:t>Retail and E-Commerce:</a:t>
            </a:r>
          </a:p>
          <a:p>
            <a:pPr marL="0" indent="0">
              <a:buNone/>
            </a:pPr>
            <a:r>
              <a:rPr lang="en-US" sz="1800" b="0" i="0" dirty="0">
                <a:effectLst/>
                <a:latin typeface="Söhne"/>
              </a:rPr>
              <a:t>E-commerce companies use Grafana to monitor website performance, track user behavior, and optimize the customer experience.</a:t>
            </a:r>
          </a:p>
        </p:txBody>
      </p:sp>
    </p:spTree>
    <p:extLst>
      <p:ext uri="{BB962C8B-B14F-4D97-AF65-F5344CB8AC3E}">
        <p14:creationId xmlns:p14="http://schemas.microsoft.com/office/powerpoint/2010/main" val="56209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Real-world use cases for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Gaming and Entertainment:</a:t>
            </a:r>
          </a:p>
          <a:p>
            <a:pPr marL="0" indent="0">
              <a:buNone/>
            </a:pPr>
            <a:r>
              <a:rPr lang="en-US" sz="1800" b="0" i="0" dirty="0">
                <a:effectLst/>
                <a:latin typeface="Söhne"/>
              </a:rPr>
              <a:t>In the gaming industry, Grafana helps monitor game servers, player metrics, and real-time game data for performance optimization and player engagement.</a:t>
            </a:r>
          </a:p>
          <a:p>
            <a:pPr marL="0" indent="0">
              <a:buNone/>
            </a:pPr>
            <a:endParaRPr lang="en-US" sz="1800" b="0" i="0" dirty="0">
              <a:effectLst/>
              <a:latin typeface="Söhne"/>
            </a:endParaRPr>
          </a:p>
          <a:p>
            <a:pPr marL="0" indent="0">
              <a:buNone/>
            </a:pPr>
            <a:r>
              <a:rPr lang="en-US" sz="1800" b="0" i="0" dirty="0">
                <a:effectLst/>
                <a:latin typeface="Söhne"/>
              </a:rPr>
              <a:t>Supply Chain and Logistics:</a:t>
            </a:r>
          </a:p>
          <a:p>
            <a:pPr marL="0" indent="0">
              <a:buNone/>
            </a:pPr>
            <a:r>
              <a:rPr lang="en-US" sz="1800" b="0" i="0" dirty="0">
                <a:effectLst/>
                <a:latin typeface="Söhne"/>
              </a:rPr>
              <a:t>Grafana is employed to track supply chain operations, monitor transportation routes, and optimize logistics processes.</a:t>
            </a:r>
          </a:p>
          <a:p>
            <a:pPr marL="0" indent="0">
              <a:buNone/>
            </a:pPr>
            <a:endParaRPr lang="en-US" sz="1800" b="0" i="0" dirty="0">
              <a:effectLst/>
              <a:latin typeface="Söhne"/>
            </a:endParaRPr>
          </a:p>
          <a:p>
            <a:pPr marL="0" indent="0">
              <a:buNone/>
            </a:pPr>
            <a:r>
              <a:rPr lang="en-US" sz="1800" b="0" i="0" dirty="0">
                <a:effectLst/>
                <a:latin typeface="Söhne"/>
              </a:rPr>
              <a:t>Smart Cities:</a:t>
            </a:r>
          </a:p>
          <a:p>
            <a:pPr marL="0" indent="0">
              <a:buNone/>
            </a:pPr>
            <a:r>
              <a:rPr lang="en-US" sz="1800" b="0" i="0" dirty="0">
                <a:effectLst/>
                <a:latin typeface="Söhne"/>
              </a:rPr>
              <a:t>In smart city initiatives, Grafana is used to monitor and visualize data from various sensors and systems to enhance urban planning and resource management.</a:t>
            </a:r>
          </a:p>
          <a:p>
            <a:pPr marL="0" indent="0">
              <a:buNone/>
            </a:pPr>
            <a:endParaRPr lang="en-US" sz="1800" b="0" i="0" dirty="0">
              <a:effectLst/>
              <a:latin typeface="Söhne"/>
            </a:endParaRPr>
          </a:p>
          <a:p>
            <a:pPr marL="0" indent="0">
              <a:buNone/>
            </a:pPr>
            <a:r>
              <a:rPr lang="en-US" sz="1800" b="0" i="0" dirty="0">
                <a:effectLst/>
                <a:latin typeface="Söhne"/>
              </a:rPr>
              <a:t>Educational Institutions:</a:t>
            </a:r>
          </a:p>
          <a:p>
            <a:pPr marL="0" indent="0">
              <a:buNone/>
            </a:pPr>
            <a:r>
              <a:rPr lang="en-US" sz="1800" b="0" i="0" dirty="0">
                <a:effectLst/>
                <a:latin typeface="Söhne"/>
              </a:rPr>
              <a:t>Educational institutions use Grafana to monitor and optimize their IT infrastructure, network performance, and online learning platforms.</a:t>
            </a:r>
          </a:p>
        </p:txBody>
      </p:sp>
    </p:spTree>
    <p:extLst>
      <p:ext uri="{BB962C8B-B14F-4D97-AF65-F5344CB8AC3E}">
        <p14:creationId xmlns:p14="http://schemas.microsoft.com/office/powerpoint/2010/main" val="30694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Real-world use cases for Grafana</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Agriculture and Farming:</a:t>
            </a:r>
          </a:p>
          <a:p>
            <a:pPr marL="0" indent="0">
              <a:buNone/>
            </a:pPr>
            <a:r>
              <a:rPr lang="en-US" sz="1800" b="0" i="0" dirty="0">
                <a:effectLst/>
                <a:latin typeface="Söhne"/>
              </a:rPr>
              <a:t>Grafana helps farmers and agricultural organizations monitor weather conditions, soil data, crop health, and irrigation systems.</a:t>
            </a:r>
          </a:p>
          <a:p>
            <a:pPr marL="0" indent="0">
              <a:buNone/>
            </a:pPr>
            <a:endParaRPr lang="en-US" sz="1800" b="0" i="0" dirty="0">
              <a:effectLst/>
              <a:latin typeface="Söhne"/>
            </a:endParaRPr>
          </a:p>
          <a:p>
            <a:pPr marL="0" indent="0">
              <a:buNone/>
            </a:pPr>
            <a:r>
              <a:rPr lang="en-US" sz="1800" b="0" i="0" dirty="0">
                <a:effectLst/>
                <a:latin typeface="Söhne"/>
              </a:rPr>
              <a:t>These are just a few examples of the many real-world use cases for Grafana. Its flexibility, wide range of data source integrations, and customizability make it a valuable tool for monitoring and visualizing data in diverse industries and applications.</a:t>
            </a:r>
          </a:p>
        </p:txBody>
      </p:sp>
    </p:spTree>
    <p:extLst>
      <p:ext uri="{BB962C8B-B14F-4D97-AF65-F5344CB8AC3E}">
        <p14:creationId xmlns:p14="http://schemas.microsoft.com/office/powerpoint/2010/main" val="393733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best practices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Creating effective dashboards in Grafana and maintaining them requires attention to design, data integrity, and user experience. Here are some best practices to follow:</a:t>
            </a:r>
          </a:p>
          <a:p>
            <a:pPr marL="0" indent="0">
              <a:buNone/>
            </a:pPr>
            <a:r>
              <a:rPr lang="en-US" sz="1800" b="0" i="0" dirty="0">
                <a:effectLst/>
                <a:latin typeface="Söhne"/>
              </a:rPr>
              <a:t>Creating Effective Dashboards:</a:t>
            </a:r>
          </a:p>
          <a:p>
            <a:pPr marL="0" indent="0">
              <a:lnSpc>
                <a:spcPct val="100000"/>
              </a:lnSpc>
              <a:buNone/>
            </a:pPr>
            <a:r>
              <a:rPr lang="en-US" sz="1800" b="0" i="0" dirty="0">
                <a:effectLst/>
                <a:latin typeface="Söhne"/>
              </a:rPr>
              <a:t>Define Objectives: Clearly define the objectives of your dashboard. Understand what you want to monitor or visualize and who the intended audience is.</a:t>
            </a:r>
          </a:p>
          <a:p>
            <a:pPr marL="0" indent="0">
              <a:lnSpc>
                <a:spcPct val="100000"/>
              </a:lnSpc>
              <a:buNone/>
            </a:pPr>
            <a:r>
              <a:rPr lang="en-US" sz="1800" b="0" i="0" dirty="0">
                <a:effectLst/>
                <a:latin typeface="Söhne"/>
              </a:rPr>
              <a:t>Keep It Focused: Avoid clutter and information overload. Each dashboard should have a specific focus or theme to provide clarity and maintain user attention.</a:t>
            </a:r>
          </a:p>
          <a:p>
            <a:pPr marL="0" indent="0">
              <a:lnSpc>
                <a:spcPct val="100000"/>
              </a:lnSpc>
              <a:buNone/>
            </a:pPr>
            <a:r>
              <a:rPr lang="en-US" sz="1800" b="0" i="0" dirty="0">
                <a:effectLst/>
                <a:latin typeface="Söhne"/>
              </a:rPr>
              <a:t>Use Consistent Naming Conventions: Maintain consistency in naming panels, data sources, and variables. This simplifies dashboard management and enhances usability.</a:t>
            </a:r>
          </a:p>
          <a:p>
            <a:pPr marL="0" indent="0">
              <a:lnSpc>
                <a:spcPct val="100000"/>
              </a:lnSpc>
              <a:buNone/>
            </a:pPr>
            <a:r>
              <a:rPr lang="en-US" sz="1800" b="0" i="0" dirty="0">
                <a:effectLst/>
                <a:latin typeface="Söhne"/>
              </a:rPr>
              <a:t>Organize Panels Logically: Arrange panels in a logical order, with related panels grouped together. Use rows and columns for organization.</a:t>
            </a:r>
          </a:p>
          <a:p>
            <a:pPr marL="0" indent="0">
              <a:lnSpc>
                <a:spcPct val="100000"/>
              </a:lnSpc>
              <a:buNone/>
            </a:pPr>
            <a:r>
              <a:rPr lang="en-US" sz="1800" b="0" i="0" dirty="0">
                <a:effectLst/>
                <a:latin typeface="Söhne"/>
              </a:rPr>
              <a:t>Choose Appropriate Visualization Types: Select visualization types that effectively convey the data. Ensure that the chosen visualization method aligns with the data's characteristics and goals.</a:t>
            </a:r>
          </a:p>
          <a:p>
            <a:pPr marL="0" indent="0">
              <a:lnSpc>
                <a:spcPct val="100000"/>
              </a:lnSpc>
              <a:buNone/>
            </a:pPr>
            <a:r>
              <a:rPr lang="en-US" sz="1800" b="0" i="0" dirty="0">
                <a:effectLst/>
                <a:latin typeface="Söhne"/>
              </a:rPr>
              <a:t>Use Template Variables: Implement template variables to make dashboards dynamic and interactive. Variables allow users to filter data and switch between different contexts easily.</a:t>
            </a:r>
          </a:p>
        </p:txBody>
      </p:sp>
    </p:spTree>
    <p:extLst>
      <p:ext uri="{BB962C8B-B14F-4D97-AF65-F5344CB8AC3E}">
        <p14:creationId xmlns:p14="http://schemas.microsoft.com/office/powerpoint/2010/main" val="366191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best practices</a:t>
            </a:r>
          </a:p>
        </p:txBody>
      </p:sp>
      <p:sp>
        <p:nvSpPr>
          <p:cNvPr id="14" name="Content Placeholder 13"/>
          <p:cNvSpPr>
            <a:spLocks noGrp="1"/>
          </p:cNvSpPr>
          <p:nvPr>
            <p:ph idx="1"/>
          </p:nvPr>
        </p:nvSpPr>
        <p:spPr>
          <a:xfrm>
            <a:off x="1218883" y="589880"/>
            <a:ext cx="10360501" cy="6007472"/>
          </a:xfrm>
        </p:spPr>
        <p:txBody>
          <a:bodyPr>
            <a:noAutofit/>
          </a:bodyPr>
          <a:lstStyle/>
          <a:p>
            <a:pPr marL="0" indent="0">
              <a:lnSpc>
                <a:spcPct val="100000"/>
              </a:lnSpc>
              <a:buNone/>
            </a:pPr>
            <a:r>
              <a:rPr lang="en-US" sz="1800" b="0" i="0" dirty="0">
                <a:effectLst/>
                <a:latin typeface="Söhne"/>
              </a:rPr>
              <a:t>Color Coding: Use colors effectively but avoid excessive use of colors, as it can be overwhelming. Color code panels or legends to convey information, such as severity levels or categories.</a:t>
            </a:r>
          </a:p>
          <a:p>
            <a:pPr marL="0" indent="0">
              <a:lnSpc>
                <a:spcPct val="100000"/>
              </a:lnSpc>
              <a:buNone/>
            </a:pPr>
            <a:r>
              <a:rPr lang="en-US" sz="1800" b="0" i="0" dirty="0">
                <a:effectLst/>
                <a:latin typeface="Söhne"/>
              </a:rPr>
              <a:t>Annotations: Add annotations to provide context for events or changes in data. Annotations can help users understand the significance of certain data points.</a:t>
            </a:r>
          </a:p>
          <a:p>
            <a:pPr marL="0" indent="0">
              <a:lnSpc>
                <a:spcPct val="100000"/>
              </a:lnSpc>
              <a:buNone/>
            </a:pPr>
            <a:r>
              <a:rPr lang="en-US" sz="1800" b="0" i="0" dirty="0">
                <a:effectLst/>
                <a:latin typeface="Söhne"/>
              </a:rPr>
              <a:t>Responsive Design: Design dashboards to be responsive, so they work well on different screen sizes and devices, including mobile phones and large displays.</a:t>
            </a:r>
          </a:p>
          <a:p>
            <a:pPr marL="0" indent="0">
              <a:lnSpc>
                <a:spcPct val="100000"/>
              </a:lnSpc>
              <a:buNone/>
            </a:pPr>
            <a:r>
              <a:rPr lang="en-US" sz="1800" b="0" i="0" dirty="0">
                <a:effectLst/>
                <a:latin typeface="Söhne"/>
              </a:rPr>
              <a:t>Documentation: Include documentation within the dashboard or in a separate document to explain the purpose of the dashboard, the meaning of panels, and how to use template variables.</a:t>
            </a:r>
          </a:p>
        </p:txBody>
      </p:sp>
    </p:spTree>
    <p:extLst>
      <p:ext uri="{BB962C8B-B14F-4D97-AF65-F5344CB8AC3E}">
        <p14:creationId xmlns:p14="http://schemas.microsoft.com/office/powerpoint/2010/main" val="32279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best practices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Maintaining Dashboards:</a:t>
            </a:r>
          </a:p>
          <a:p>
            <a:pPr marL="0" indent="0">
              <a:buNone/>
            </a:pPr>
            <a:r>
              <a:rPr lang="en-US" sz="1800" b="0" i="0" dirty="0">
                <a:effectLst/>
                <a:latin typeface="Söhne"/>
              </a:rPr>
              <a:t>Regular Review: Perform regular reviews of dashboards to ensure they remain relevant and effective. Remove obsolete panels and update visualizations as needed.</a:t>
            </a:r>
          </a:p>
          <a:p>
            <a:pPr marL="0" indent="0">
              <a:buNone/>
            </a:pPr>
            <a:r>
              <a:rPr lang="en-US" sz="1800" b="0" i="0" dirty="0">
                <a:effectLst/>
                <a:latin typeface="Söhne"/>
              </a:rPr>
              <a:t>Data Source Maintenance: Regularly check and maintain data sources, ensuring that data collection and storage processes are functioning correctly.</a:t>
            </a:r>
          </a:p>
          <a:p>
            <a:pPr marL="0" indent="0">
              <a:buNone/>
            </a:pPr>
            <a:r>
              <a:rPr lang="en-US" sz="1800" b="0" i="0" dirty="0">
                <a:effectLst/>
                <a:latin typeface="Söhne"/>
              </a:rPr>
              <a:t>Alert Validation: Periodically validate alerting rules and thresholds to ensure they are still relevant and triggering appropriately.</a:t>
            </a:r>
          </a:p>
          <a:p>
            <a:pPr marL="0" indent="0">
              <a:buNone/>
            </a:pPr>
            <a:r>
              <a:rPr lang="en-US" sz="1800" b="0" i="0" dirty="0">
                <a:effectLst/>
                <a:latin typeface="Söhne"/>
              </a:rPr>
              <a:t>Performance Optimization: Optimize dashboards for performance by reducing the number of data points queried, using caching where applicable, and limiting the use of heavy visualizations.</a:t>
            </a:r>
          </a:p>
          <a:p>
            <a:pPr marL="0" indent="0">
              <a:buNone/>
            </a:pPr>
            <a:r>
              <a:rPr lang="en-US" sz="1800" b="0" i="0" dirty="0">
                <a:effectLst/>
                <a:latin typeface="Söhne"/>
              </a:rPr>
              <a:t>Backup and Version Control: Implement a backup strategy for dashboards and their configurations. Use version control systems to track changes and collaborate with team members effectively.</a:t>
            </a:r>
          </a:p>
          <a:p>
            <a:pPr marL="0" indent="0">
              <a:buNone/>
            </a:pPr>
            <a:r>
              <a:rPr lang="en-US" sz="1800" b="0" i="0" dirty="0">
                <a:effectLst/>
                <a:latin typeface="Söhne"/>
              </a:rPr>
              <a:t>Access Control: Set up access controls and permissions to restrict who can view, edit, or manage dashboards. Ensure that sensitive data is protected.</a:t>
            </a:r>
          </a:p>
          <a:p>
            <a:pPr marL="0" indent="0">
              <a:buNone/>
            </a:pPr>
            <a:r>
              <a:rPr lang="en-US" sz="1800" b="0" i="0" dirty="0">
                <a:effectLst/>
                <a:latin typeface="Söhne"/>
              </a:rPr>
              <a:t>Monitoring Dashboard Health: Monitor the health of your dashboards, including response times and data retrieval performance, to address any issues promptly.</a:t>
            </a:r>
          </a:p>
          <a:p>
            <a:pPr marL="0" indent="0">
              <a:buNone/>
            </a:pPr>
            <a:r>
              <a:rPr lang="en-US" sz="1800" b="0" i="0" dirty="0">
                <a:effectLst/>
                <a:latin typeface="Söhne"/>
              </a:rPr>
              <a:t>Feedback Loop: Establish a feedback loop with dashboard users to gather input and make improvements based on their needs and preferences.</a:t>
            </a:r>
          </a:p>
        </p:txBody>
      </p:sp>
    </p:spTree>
    <p:extLst>
      <p:ext uri="{BB962C8B-B14F-4D97-AF65-F5344CB8AC3E}">
        <p14:creationId xmlns:p14="http://schemas.microsoft.com/office/powerpoint/2010/main" val="69988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The importance of monitoring and data visualization</a:t>
            </a:r>
          </a:p>
        </p:txBody>
      </p:sp>
      <p:sp>
        <p:nvSpPr>
          <p:cNvPr id="14" name="Content Placeholder 13"/>
          <p:cNvSpPr>
            <a:spLocks noGrp="1"/>
          </p:cNvSpPr>
          <p:nvPr>
            <p:ph idx="1"/>
          </p:nvPr>
        </p:nvSpPr>
        <p:spPr>
          <a:xfrm>
            <a:off x="1218883" y="589880"/>
            <a:ext cx="10360501" cy="6007472"/>
          </a:xfrm>
        </p:spPr>
        <p:txBody>
          <a:bodyPr>
            <a:noAutofit/>
          </a:bodyPr>
          <a:lstStyle/>
          <a:p>
            <a:pPr marL="0" indent="0" algn="l">
              <a:buNone/>
            </a:pPr>
            <a:r>
              <a:rPr lang="en-US" sz="2000" b="0" i="0" dirty="0">
                <a:effectLst/>
                <a:latin typeface="Söhne"/>
              </a:rPr>
              <a:t>12. Cross-Functional Collaboration: Monitoring and data visualization tools facilitate collaboration across departments. Different teams can share and understand data more effectively, fostering a culture of data-driven decision-making.</a:t>
            </a:r>
          </a:p>
          <a:p>
            <a:pPr marL="0" indent="0" algn="l">
              <a:buNone/>
            </a:pPr>
            <a:r>
              <a:rPr lang="en-US" sz="2000" b="0" i="0" dirty="0">
                <a:effectLst/>
                <a:latin typeface="Söhne"/>
              </a:rPr>
              <a:t>13. Scalability: As organizations grow and generate more data, monitoring and data visualization tools can scale to handle increased data volumes and complexity, ensuring continued visibility and insights.</a:t>
            </a:r>
          </a:p>
          <a:p>
            <a:pPr marL="0" indent="0" algn="l">
              <a:buNone/>
            </a:pPr>
            <a:r>
              <a:rPr lang="en-US" sz="2000" b="0" i="0" dirty="0">
                <a:effectLst/>
                <a:latin typeface="Söhne"/>
              </a:rPr>
              <a:t>In summary, monitoring and data visualization are fundamental in today's data-driven world. They enable organizations to make informed decisions, enhance performance, maintain security, and remain competitive by harnessing the power of data. These practices are applicable across various sectors, from technology and healthcare to finance and manufacturing.</a:t>
            </a:r>
          </a:p>
        </p:txBody>
      </p:sp>
    </p:spTree>
    <p:extLst>
      <p:ext uri="{BB962C8B-B14F-4D97-AF65-F5344CB8AC3E}">
        <p14:creationId xmlns:p14="http://schemas.microsoft.com/office/powerpoint/2010/main" val="23647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Grafana best practices</a:t>
            </a:r>
          </a:p>
        </p:txBody>
      </p:sp>
      <p:sp>
        <p:nvSpPr>
          <p:cNvPr id="14" name="Content Placeholder 13"/>
          <p:cNvSpPr>
            <a:spLocks noGrp="1"/>
          </p:cNvSpPr>
          <p:nvPr>
            <p:ph idx="1"/>
          </p:nvPr>
        </p:nvSpPr>
        <p:spPr>
          <a:xfrm>
            <a:off x="1218883" y="589880"/>
            <a:ext cx="10360501" cy="6007472"/>
          </a:xfrm>
        </p:spPr>
        <p:txBody>
          <a:bodyPr>
            <a:noAutofit/>
          </a:bodyPr>
          <a:lstStyle/>
          <a:p>
            <a:pPr marL="0" indent="0">
              <a:buNone/>
            </a:pPr>
            <a:r>
              <a:rPr lang="en-US" sz="1800" b="0" i="0" dirty="0">
                <a:effectLst/>
                <a:latin typeface="Söhne"/>
              </a:rPr>
              <a:t>Training: Provide training and documentation to dashboard users to help them navigate and interpret the dashboards effectively.</a:t>
            </a:r>
          </a:p>
          <a:p>
            <a:pPr marL="0" indent="0">
              <a:buNone/>
            </a:pPr>
            <a:r>
              <a:rPr lang="en-US" sz="1800" b="0" i="0" dirty="0">
                <a:effectLst/>
                <a:latin typeface="Söhne"/>
              </a:rPr>
              <a:t>Documentation Updates: Keep documentation up to date, reflecting changes in the dashboard, data sources, or configuration settings.</a:t>
            </a:r>
          </a:p>
          <a:p>
            <a:pPr marL="0" indent="0">
              <a:buNone/>
            </a:pPr>
            <a:endParaRPr lang="en-US" sz="1800" b="0" i="0" dirty="0">
              <a:effectLst/>
              <a:latin typeface="Söhne"/>
            </a:endParaRPr>
          </a:p>
          <a:p>
            <a:pPr marL="0" indent="0">
              <a:buNone/>
            </a:pPr>
            <a:r>
              <a:rPr lang="en-US" sz="1800" b="0" i="0" dirty="0">
                <a:effectLst/>
                <a:latin typeface="Söhne"/>
              </a:rPr>
              <a:t>By following these best practices, you can create effective, user-friendly dashboards and maintain them efficiently to ensure they continue to provide valuable insights and support data-driven decision-making.</a:t>
            </a:r>
          </a:p>
        </p:txBody>
      </p:sp>
    </p:spTree>
    <p:extLst>
      <p:ext uri="{BB962C8B-B14F-4D97-AF65-F5344CB8AC3E}">
        <p14:creationId xmlns:p14="http://schemas.microsoft.com/office/powerpoint/2010/main" val="251565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Practical Guide to Observability in DevOps | by Magsther | FAUN —  Developer Community 🐾">
            <a:extLst>
              <a:ext uri="{FF2B5EF4-FFF2-40B4-BE49-F238E27FC236}">
                <a16:creationId xmlns:a16="http://schemas.microsoft.com/office/drawing/2014/main" id="{AC8A16FC-20C2-6AEF-B4F1-31B9D9969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45" y="2348880"/>
            <a:ext cx="10198869" cy="43050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2">
            <a:extLst>
              <a:ext uri="{FF2B5EF4-FFF2-40B4-BE49-F238E27FC236}">
                <a16:creationId xmlns:a16="http://schemas.microsoft.com/office/drawing/2014/main" id="{75E1899E-3DB0-3B9D-733F-A0A3724BE788}"/>
              </a:ext>
            </a:extLst>
          </p:cNvPr>
          <p:cNvSpPr>
            <a:spLocks noGrp="1"/>
          </p:cNvSpPr>
          <p:nvPr>
            <p:ph type="title"/>
          </p:nvPr>
        </p:nvSpPr>
        <p:spPr>
          <a:xfrm>
            <a:off x="1160828" y="234"/>
            <a:ext cx="10360501" cy="589880"/>
          </a:xfrm>
        </p:spPr>
        <p:txBody>
          <a:bodyPr>
            <a:normAutofit fontScale="90000"/>
          </a:bodyPr>
          <a:lstStyle/>
          <a:p>
            <a:r>
              <a:rPr lang="en-US" dirty="0"/>
              <a:t>Loki Stack</a:t>
            </a:r>
          </a:p>
        </p:txBody>
      </p:sp>
      <p:pic>
        <p:nvPicPr>
          <p:cNvPr id="3076" name="Picture 4" descr="Logs with Loki | Fission">
            <a:extLst>
              <a:ext uri="{FF2B5EF4-FFF2-40B4-BE49-F238E27FC236}">
                <a16:creationId xmlns:a16="http://schemas.microsoft.com/office/drawing/2014/main" id="{951A4CCB-203C-48EC-CF8F-5E99B9280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964" y="575129"/>
            <a:ext cx="848677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1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B2BC97-B252-0166-932F-7D83FF91ECEC}"/>
              </a:ext>
            </a:extLst>
          </p:cNvPr>
          <p:cNvSpPr/>
          <p:nvPr/>
        </p:nvSpPr>
        <p:spPr>
          <a:xfrm>
            <a:off x="1557908" y="1196752"/>
            <a:ext cx="1512168" cy="453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Load balancer</a:t>
            </a:r>
          </a:p>
        </p:txBody>
      </p:sp>
      <p:sp>
        <p:nvSpPr>
          <p:cNvPr id="5" name="Oval 4">
            <a:extLst>
              <a:ext uri="{FF2B5EF4-FFF2-40B4-BE49-F238E27FC236}">
                <a16:creationId xmlns:a16="http://schemas.microsoft.com/office/drawing/2014/main" id="{9B051D1E-D48D-DB6F-A631-DC7EF30B7857}"/>
              </a:ext>
            </a:extLst>
          </p:cNvPr>
          <p:cNvSpPr/>
          <p:nvPr/>
        </p:nvSpPr>
        <p:spPr>
          <a:xfrm>
            <a:off x="4870276" y="1412776"/>
            <a:ext cx="2808312"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Grafana 1</a:t>
            </a:r>
          </a:p>
        </p:txBody>
      </p:sp>
      <p:sp>
        <p:nvSpPr>
          <p:cNvPr id="6" name="Oval 5">
            <a:extLst>
              <a:ext uri="{FF2B5EF4-FFF2-40B4-BE49-F238E27FC236}">
                <a16:creationId xmlns:a16="http://schemas.microsoft.com/office/drawing/2014/main" id="{D287F7C0-F6B6-F56A-5C64-49A5EA2AACFD}"/>
              </a:ext>
            </a:extLst>
          </p:cNvPr>
          <p:cNvSpPr/>
          <p:nvPr/>
        </p:nvSpPr>
        <p:spPr>
          <a:xfrm>
            <a:off x="4892961" y="3717032"/>
            <a:ext cx="2808312"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Grafana 2</a:t>
            </a:r>
          </a:p>
        </p:txBody>
      </p:sp>
      <p:sp>
        <p:nvSpPr>
          <p:cNvPr id="7" name="Rectangle: Rounded Corners 6">
            <a:extLst>
              <a:ext uri="{FF2B5EF4-FFF2-40B4-BE49-F238E27FC236}">
                <a16:creationId xmlns:a16="http://schemas.microsoft.com/office/drawing/2014/main" id="{FCD197E1-85A6-196F-9563-61E333E47826}"/>
              </a:ext>
            </a:extLst>
          </p:cNvPr>
          <p:cNvSpPr/>
          <p:nvPr/>
        </p:nvSpPr>
        <p:spPr>
          <a:xfrm>
            <a:off x="8902724" y="2564904"/>
            <a:ext cx="244827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Database</a:t>
            </a:r>
          </a:p>
        </p:txBody>
      </p:sp>
      <p:cxnSp>
        <p:nvCxnSpPr>
          <p:cNvPr id="9" name="Straight Arrow Connector 8">
            <a:extLst>
              <a:ext uri="{FF2B5EF4-FFF2-40B4-BE49-F238E27FC236}">
                <a16:creationId xmlns:a16="http://schemas.microsoft.com/office/drawing/2014/main" id="{9C13B0A4-CE3C-C3EB-FB25-CA7745D7C47D}"/>
              </a:ext>
            </a:extLst>
          </p:cNvPr>
          <p:cNvCxnSpPr>
            <a:stCxn id="4" idx="3"/>
            <a:endCxn id="5" idx="2"/>
          </p:cNvCxnSpPr>
          <p:nvPr/>
        </p:nvCxnSpPr>
        <p:spPr>
          <a:xfrm flipV="1">
            <a:off x="3070076" y="2060848"/>
            <a:ext cx="1800200" cy="140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F9AFE3-F7BA-20BE-3523-2FBDC89CCA29}"/>
              </a:ext>
            </a:extLst>
          </p:cNvPr>
          <p:cNvCxnSpPr>
            <a:stCxn id="4" idx="3"/>
            <a:endCxn id="6" idx="2"/>
          </p:cNvCxnSpPr>
          <p:nvPr/>
        </p:nvCxnSpPr>
        <p:spPr>
          <a:xfrm>
            <a:off x="3070076" y="3465004"/>
            <a:ext cx="1822885" cy="9001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EE14A2-FA26-41A4-8319-3634B7792E54}"/>
              </a:ext>
            </a:extLst>
          </p:cNvPr>
          <p:cNvCxnSpPr>
            <a:endCxn id="7" idx="1"/>
          </p:cNvCxnSpPr>
          <p:nvPr/>
        </p:nvCxnSpPr>
        <p:spPr>
          <a:xfrm>
            <a:off x="7701273" y="2060848"/>
            <a:ext cx="1201451" cy="10801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41C5BA9-68C6-997E-6867-444C362744C2}"/>
              </a:ext>
            </a:extLst>
          </p:cNvPr>
          <p:cNvCxnSpPr>
            <a:stCxn id="6" idx="6"/>
            <a:endCxn id="7" idx="1"/>
          </p:cNvCxnSpPr>
          <p:nvPr/>
        </p:nvCxnSpPr>
        <p:spPr>
          <a:xfrm flipV="1">
            <a:off x="7701273" y="3140968"/>
            <a:ext cx="1201451" cy="12241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itle 12">
            <a:extLst>
              <a:ext uri="{FF2B5EF4-FFF2-40B4-BE49-F238E27FC236}">
                <a16:creationId xmlns:a16="http://schemas.microsoft.com/office/drawing/2014/main" id="{E6406051-BB68-A98A-C4E9-98311E8C5E89}"/>
              </a:ext>
            </a:extLst>
          </p:cNvPr>
          <p:cNvSpPr>
            <a:spLocks noGrp="1"/>
          </p:cNvSpPr>
          <p:nvPr>
            <p:ph type="title"/>
          </p:nvPr>
        </p:nvSpPr>
        <p:spPr>
          <a:xfrm>
            <a:off x="1160828" y="234"/>
            <a:ext cx="10360501" cy="589880"/>
          </a:xfrm>
        </p:spPr>
        <p:txBody>
          <a:bodyPr>
            <a:normAutofit fontScale="90000"/>
          </a:bodyPr>
          <a:lstStyle/>
          <a:p>
            <a:r>
              <a:rPr lang="en-US" dirty="0"/>
              <a:t>Grafana HA architecture</a:t>
            </a:r>
          </a:p>
        </p:txBody>
      </p:sp>
    </p:spTree>
    <p:extLst>
      <p:ext uri="{BB962C8B-B14F-4D97-AF65-F5344CB8AC3E}">
        <p14:creationId xmlns:p14="http://schemas.microsoft.com/office/powerpoint/2010/main" val="141730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661888"/>
          </a:xfrm>
        </p:spPr>
        <p:txBody>
          <a:bodyPr/>
          <a:lstStyle/>
          <a:p>
            <a:r>
              <a:rPr lang="en-US" dirty="0"/>
              <a:t>Overview of Grafana</a:t>
            </a:r>
          </a:p>
        </p:txBody>
      </p:sp>
      <p:sp>
        <p:nvSpPr>
          <p:cNvPr id="14" name="Content Placeholder 13"/>
          <p:cNvSpPr>
            <a:spLocks noGrp="1"/>
          </p:cNvSpPr>
          <p:nvPr>
            <p:ph idx="1"/>
          </p:nvPr>
        </p:nvSpPr>
        <p:spPr>
          <a:xfrm>
            <a:off x="1218883" y="661888"/>
            <a:ext cx="10360501" cy="5863456"/>
          </a:xfrm>
        </p:spPr>
        <p:txBody>
          <a:bodyPr>
            <a:normAutofit fontScale="77500" lnSpcReduction="20000"/>
          </a:bodyPr>
          <a:lstStyle/>
          <a:p>
            <a:pPr marL="0" indent="0" algn="l">
              <a:buNone/>
            </a:pPr>
            <a:r>
              <a:rPr lang="en-US" b="0" i="0" dirty="0">
                <a:effectLst/>
                <a:latin typeface="Söhne"/>
              </a:rPr>
              <a:t>Grafana is a powerful open-source platform designed for monitoring, visualization, and observability of data. It is widely used by organizations and individuals to gain insights from various data sources and create interactive, customizable dashboards and visualizations. Here's a brief overview of Grafana's key features and functionalities:</a:t>
            </a:r>
          </a:p>
          <a:p>
            <a:pPr algn="l"/>
            <a:r>
              <a:rPr lang="en-US" b="0" i="0" dirty="0">
                <a:effectLst/>
                <a:latin typeface="Söhne"/>
              </a:rPr>
              <a:t>Data Sources Integration: Grafana can connect to a wide range of data sources, including time-series databases like Prometheus, </a:t>
            </a:r>
            <a:r>
              <a:rPr lang="en-US" b="0" i="0" dirty="0" err="1">
                <a:effectLst/>
                <a:latin typeface="Söhne"/>
              </a:rPr>
              <a:t>InfluxDB</a:t>
            </a:r>
            <a:r>
              <a:rPr lang="en-US" b="0" i="0" dirty="0">
                <a:effectLst/>
                <a:latin typeface="Söhne"/>
              </a:rPr>
              <a:t>, and Graphite, relational databases like MySQL and PostgreSQL, as well as cloud-based data platforms and log aggregators.</a:t>
            </a:r>
          </a:p>
          <a:p>
            <a:pPr algn="l"/>
            <a:r>
              <a:rPr lang="en-US" b="0" i="0" dirty="0">
                <a:effectLst/>
                <a:latin typeface="Söhne"/>
              </a:rPr>
              <a:t>Flexible Data Visualization: It offers a variety of visualization options, such as line charts, bar graphs, gauges, heatmaps, and more. Users can customize and configure these visualizations to represent data in meaningful ways.</a:t>
            </a:r>
          </a:p>
          <a:p>
            <a:pPr algn="l"/>
            <a:r>
              <a:rPr lang="en-US" b="0" i="0" dirty="0">
                <a:effectLst/>
                <a:latin typeface="Söhne"/>
              </a:rPr>
              <a:t>Dashboards: Grafana allows users to create interactive dashboards that bring together data from multiple sources into a single view. Dashboards are highly customizable, and users can arrange panels to monitor different aspects of their systems or applications.</a:t>
            </a:r>
          </a:p>
          <a:p>
            <a:pPr algn="l"/>
            <a:r>
              <a:rPr lang="en-US" b="0" i="0" dirty="0">
                <a:effectLst/>
                <a:latin typeface="Söhne"/>
              </a:rPr>
              <a:t>Alerting and Notifications: Users can set up alert rules based on data thresholds and receive notifications via various channels like email, Slack, or webhooks when anomalies or critical events occur.</a:t>
            </a:r>
          </a:p>
          <a:p>
            <a:r>
              <a:rPr lang="en-US" b="0" i="0" dirty="0">
                <a:effectLst/>
                <a:latin typeface="Söhne"/>
              </a:rPr>
              <a:t>Plugin Ecosystem: Grafana has a thriving plugin ecosystem, offering additional features and integrations beyond its core capabilities. Users can extend Grafana's functionality by installing plugins developed by the community or third-party vendors.</a:t>
            </a:r>
          </a:p>
          <a:p>
            <a:pPr algn="l"/>
            <a:endParaRPr lang="en-US" b="0" i="0" dirty="0">
              <a:effectLst/>
              <a:latin typeface="Söhne"/>
            </a:endParaRPr>
          </a:p>
        </p:txBody>
      </p:sp>
    </p:spTree>
    <p:extLst>
      <p:ext uri="{BB962C8B-B14F-4D97-AF65-F5344CB8AC3E}">
        <p14:creationId xmlns:p14="http://schemas.microsoft.com/office/powerpoint/2010/main" val="87624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Overview of Grafana</a:t>
            </a:r>
          </a:p>
        </p:txBody>
      </p:sp>
      <p:sp>
        <p:nvSpPr>
          <p:cNvPr id="14" name="Content Placeholder 13"/>
          <p:cNvSpPr>
            <a:spLocks noGrp="1"/>
          </p:cNvSpPr>
          <p:nvPr>
            <p:ph idx="1"/>
          </p:nvPr>
        </p:nvSpPr>
        <p:spPr>
          <a:xfrm>
            <a:off x="1218883" y="589880"/>
            <a:ext cx="10360501" cy="5863456"/>
          </a:xfrm>
        </p:spPr>
        <p:txBody>
          <a:bodyPr>
            <a:normAutofit fontScale="77500" lnSpcReduction="20000"/>
          </a:bodyPr>
          <a:lstStyle/>
          <a:p>
            <a:pPr algn="l"/>
            <a:r>
              <a:rPr lang="en-US" b="0" i="0" dirty="0">
                <a:effectLst/>
                <a:latin typeface="Söhne"/>
              </a:rPr>
              <a:t>Templating: Grafana supports template variables, which allow users to create dynamic dashboards that adapt to changing data or contexts. This is especially useful for creating reusable dashboards and exploring different data perspectives.</a:t>
            </a:r>
          </a:p>
          <a:p>
            <a:pPr algn="l"/>
            <a:r>
              <a:rPr lang="en-US" b="0" i="0" dirty="0">
                <a:effectLst/>
                <a:latin typeface="Söhne"/>
              </a:rPr>
              <a:t>User Permissions and Authentication: Administrators can define user roles and permissions, ensuring that sensitive data is protected, and access is restricted appropriately. Grafana supports various authentication methods, including LDAP, OAuth, and more.</a:t>
            </a:r>
          </a:p>
          <a:p>
            <a:pPr algn="l"/>
            <a:r>
              <a:rPr lang="en-US" b="0" i="0" dirty="0">
                <a:effectLst/>
                <a:latin typeface="Söhne"/>
              </a:rPr>
              <a:t>Community and Support: Grafana has a large and active community of users and developers who contribute to its development and provide support through forums and documentation.</a:t>
            </a:r>
          </a:p>
          <a:p>
            <a:pPr algn="l"/>
            <a:r>
              <a:rPr lang="en-US" b="0" i="0" dirty="0">
                <a:effectLst/>
                <a:latin typeface="Söhne"/>
              </a:rPr>
              <a:t>Cross-Platform: It is platform-agnostic and can be installed on various operating systems, making it accessible to a broad range of users.</a:t>
            </a:r>
          </a:p>
          <a:p>
            <a:pPr algn="l"/>
            <a:r>
              <a:rPr lang="en-US" b="0" i="0" dirty="0">
                <a:effectLst/>
                <a:latin typeface="Söhne"/>
              </a:rPr>
              <a:t>Cloud Integration: Grafana can be integrated with popular cloud services and platforms, allowing users to monitor and visualize cloud-based resources and services.</a:t>
            </a:r>
          </a:p>
          <a:p>
            <a:pPr marL="0" indent="0" algn="l">
              <a:buNone/>
            </a:pPr>
            <a:r>
              <a:rPr lang="en-US" b="0" i="0" dirty="0">
                <a:effectLst/>
                <a:latin typeface="Söhne"/>
              </a:rPr>
              <a:t>Overall, Grafana empowers users to transform data into actionable insights, making it a valuable tool for IT professionals, DevOps teams, data analysts, and anyone who needs to monitor and analyze data from diverse sources efficiently. Its flexibility, extensibility, and user-friendly interface make it a go-to choice for visualizing and monitoring data in a wide range of industries and applications.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Its role in data visualization and monitoring</a:t>
            </a:r>
          </a:p>
        </p:txBody>
      </p:sp>
      <p:sp>
        <p:nvSpPr>
          <p:cNvPr id="14" name="Content Placeholder 13"/>
          <p:cNvSpPr>
            <a:spLocks noGrp="1"/>
          </p:cNvSpPr>
          <p:nvPr>
            <p:ph idx="1"/>
          </p:nvPr>
        </p:nvSpPr>
        <p:spPr>
          <a:xfrm>
            <a:off x="1218883" y="589880"/>
            <a:ext cx="10360501" cy="6007472"/>
          </a:xfrm>
        </p:spPr>
        <p:txBody>
          <a:bodyPr>
            <a:normAutofit fontScale="70000" lnSpcReduction="20000"/>
          </a:bodyPr>
          <a:lstStyle/>
          <a:p>
            <a:pPr marL="0" indent="0" algn="l">
              <a:buNone/>
            </a:pPr>
            <a:r>
              <a:rPr lang="en-US" b="0" i="0" dirty="0">
                <a:effectLst/>
                <a:latin typeface="Söhne"/>
              </a:rPr>
              <a:t>Grafana plays a crucial role in data visualization and monitoring, serving as a central hub for organizations and individuals to gain insights from diverse data sources. Here's how Grafana contributes to data visualization and monitoring:</a:t>
            </a:r>
          </a:p>
          <a:p>
            <a:pPr algn="l"/>
            <a:r>
              <a:rPr lang="en-US" b="0" i="0" dirty="0">
                <a:effectLst/>
                <a:latin typeface="Söhne"/>
              </a:rPr>
              <a:t>Centralized Dashboards: Grafana allows users to create centralized dashboards that aggregate data from multiple sources. This provides a unified view of various metrics, logs, and events, enabling a comprehensive understanding of the system or application being monitored.</a:t>
            </a:r>
          </a:p>
          <a:p>
            <a:pPr algn="l"/>
            <a:r>
              <a:rPr lang="en-US" b="0" i="0" dirty="0">
                <a:effectLst/>
                <a:latin typeface="Söhne"/>
              </a:rPr>
              <a:t>Real-Time Monitoring: Grafana supports real-time data streaming, allowing users to monitor and visualize data as it happens. This capability is vital for quickly identifying issues, trends, or anomalies in live systems.</a:t>
            </a:r>
          </a:p>
          <a:p>
            <a:pPr algn="l"/>
            <a:r>
              <a:rPr lang="en-US" b="0" i="0" dirty="0">
                <a:effectLst/>
                <a:latin typeface="Söhne"/>
              </a:rPr>
              <a:t>Diverse Data Source Integration: It seamlessly integrates with a wide range of data sources, including databases, time-series databases, cloud platforms, and more. This flexibility enables users to bring together data from different parts of their infrastructure, creating a holistic view.</a:t>
            </a:r>
          </a:p>
          <a:p>
            <a:pPr algn="l"/>
            <a:r>
              <a:rPr lang="en-US" b="0" i="0" dirty="0">
                <a:effectLst/>
                <a:latin typeface="Söhne"/>
              </a:rPr>
              <a:t>Visualization Widgets: Grafana offers a variety of visualization options, such as graphs, charts, tables, and gauges. Users can customize these widgets to represent their data in meaningful ways, making it easier to interpret complex information.</a:t>
            </a:r>
          </a:p>
          <a:p>
            <a:pPr algn="l"/>
            <a:r>
              <a:rPr lang="en-US" b="0" i="0" dirty="0">
                <a:effectLst/>
                <a:latin typeface="Söhne"/>
              </a:rPr>
              <a:t>Time-Series Analysis: With a strong focus on time-series data, Grafana excels at visualizing temporal patterns and trends. This is particularly valuable for monitoring system performance, analyzing historical data, and predicting future trends.</a:t>
            </a:r>
          </a:p>
          <a:p>
            <a:pPr algn="l"/>
            <a:r>
              <a:rPr lang="en-US" b="0" i="0" dirty="0">
                <a:effectLst/>
                <a:latin typeface="Söhne"/>
              </a:rPr>
              <a:t>Alerting and Notifications: Grafana's alerting system allows users to set up thresholds and triggers for specific conditions. When anomalies or critical events occur, the system sends notifications via email, Slack, or other channels, enabling proactive issue resolution.</a:t>
            </a:r>
          </a:p>
        </p:txBody>
      </p:sp>
    </p:spTree>
    <p:extLst>
      <p:ext uri="{BB962C8B-B14F-4D97-AF65-F5344CB8AC3E}">
        <p14:creationId xmlns:p14="http://schemas.microsoft.com/office/powerpoint/2010/main" val="60727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0"/>
            <a:ext cx="10360501" cy="589880"/>
          </a:xfrm>
        </p:spPr>
        <p:txBody>
          <a:bodyPr>
            <a:normAutofit fontScale="90000"/>
          </a:bodyPr>
          <a:lstStyle/>
          <a:p>
            <a:r>
              <a:rPr lang="en-US" dirty="0"/>
              <a:t>Its role in data visualization and monitoring</a:t>
            </a:r>
          </a:p>
        </p:txBody>
      </p:sp>
      <p:sp>
        <p:nvSpPr>
          <p:cNvPr id="14" name="Content Placeholder 13"/>
          <p:cNvSpPr>
            <a:spLocks noGrp="1"/>
          </p:cNvSpPr>
          <p:nvPr>
            <p:ph idx="1"/>
          </p:nvPr>
        </p:nvSpPr>
        <p:spPr>
          <a:xfrm>
            <a:off x="1218883" y="589880"/>
            <a:ext cx="10360501" cy="6007472"/>
          </a:xfrm>
        </p:spPr>
        <p:txBody>
          <a:bodyPr>
            <a:normAutofit fontScale="70000" lnSpcReduction="20000"/>
          </a:bodyPr>
          <a:lstStyle/>
          <a:p>
            <a:pPr algn="l"/>
            <a:r>
              <a:rPr lang="en-US" b="0" i="0" dirty="0">
                <a:effectLst/>
                <a:latin typeface="Söhne"/>
              </a:rPr>
              <a:t>Dynamic Dashboards with Templating: Grafana supports template variables, allowing users to create dynamic dashboards that adapt to changing contexts. This is beneficial for creating reusable dashboards and exploring different dimensions of the data.</a:t>
            </a:r>
          </a:p>
          <a:p>
            <a:pPr algn="l"/>
            <a:r>
              <a:rPr lang="en-US" b="0" i="0" dirty="0">
                <a:effectLst/>
                <a:latin typeface="Söhne"/>
              </a:rPr>
              <a:t>Extensive Plugin Ecosystem: Grafana's plugin ecosystem enhances its capabilities. Users can leverage plugins to integrate with additional data sources, visualization options, and extended functionalities, ensuring that Grafana remains versatile and adaptable.</a:t>
            </a:r>
          </a:p>
          <a:p>
            <a:pPr algn="l"/>
            <a:r>
              <a:rPr lang="en-US" b="0" i="0" dirty="0">
                <a:effectLst/>
                <a:latin typeface="Söhne"/>
              </a:rPr>
              <a:t>Cross-Platform Accessibility: Grafana is platform-agnostic, supporting various operating systems. This makes it accessible to a broad user base, whether they are running on-premises servers, cloud environments, or hybrid infrastructures.</a:t>
            </a:r>
          </a:p>
          <a:p>
            <a:pPr algn="l"/>
            <a:r>
              <a:rPr lang="en-US" b="0" i="0" dirty="0">
                <a:effectLst/>
                <a:latin typeface="Söhne"/>
              </a:rPr>
              <a:t>User-Friendly Interface: Grafana's intuitive and user-friendly interface makes it easy for both technical and non-technical users to create, customize, and interact with dashboards. This accessibility is crucial for fostering collaboration and ensuring widespread adoption.</a:t>
            </a:r>
          </a:p>
          <a:p>
            <a:pPr algn="l"/>
            <a:r>
              <a:rPr lang="en-US" b="0" i="0" dirty="0">
                <a:effectLst/>
                <a:latin typeface="Söhne"/>
              </a:rPr>
              <a:t>Collaboration and Sharing: Grafana allows users to share dashboards and collaborate on monitoring efforts. This is essential for fostering a data-driven culture within organizations, as teams can collectively analyze and respond to the insights presented.</a:t>
            </a:r>
          </a:p>
          <a:p>
            <a:pPr marL="0" indent="0" algn="l">
              <a:buNone/>
            </a:pPr>
            <a:r>
              <a:rPr lang="en-US" b="0" i="0" dirty="0">
                <a:effectLst/>
                <a:latin typeface="Söhne"/>
              </a:rPr>
              <a:t>In summary, Grafana serves as a powerful and flexible tool for data visualization and monitoring by providing a unified platform to collect, analyze, and act upon data from various sources. Its features make it well-suited for a range of applications, from IT operations and infrastructure monitoring to business intelligence and beyond.</a:t>
            </a:r>
          </a:p>
        </p:txBody>
      </p:sp>
    </p:spTree>
    <p:extLst>
      <p:ext uri="{BB962C8B-B14F-4D97-AF65-F5344CB8AC3E}">
        <p14:creationId xmlns:p14="http://schemas.microsoft.com/office/powerpoint/2010/main" val="59652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Grafana Cloud | Observability platform overview">
            <a:extLst>
              <a:ext uri="{FF2B5EF4-FFF2-40B4-BE49-F238E27FC236}">
                <a16:creationId xmlns:a16="http://schemas.microsoft.com/office/drawing/2014/main" id="{F9238357-ABCF-75E5-32F1-F1D14D1DA1CC}"/>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Grafana: The open observability platform | Grafana Labs">
            <a:extLst>
              <a:ext uri="{FF2B5EF4-FFF2-40B4-BE49-F238E27FC236}">
                <a16:creationId xmlns:a16="http://schemas.microsoft.com/office/drawing/2014/main" id="{88741D04-49ED-9E14-2B61-B5FD98753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157" y="1844824"/>
            <a:ext cx="9096510" cy="473084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2">
            <a:extLst>
              <a:ext uri="{FF2B5EF4-FFF2-40B4-BE49-F238E27FC236}">
                <a16:creationId xmlns:a16="http://schemas.microsoft.com/office/drawing/2014/main" id="{D4D58957-E812-63EE-B692-5DCFA0DB68F1}"/>
              </a:ext>
            </a:extLst>
          </p:cNvPr>
          <p:cNvSpPr>
            <a:spLocks noGrp="1"/>
          </p:cNvSpPr>
          <p:nvPr>
            <p:ph type="title"/>
          </p:nvPr>
        </p:nvSpPr>
        <p:spPr>
          <a:xfrm>
            <a:off x="1197868" y="692696"/>
            <a:ext cx="10360501" cy="589880"/>
          </a:xfrm>
        </p:spPr>
        <p:txBody>
          <a:bodyPr>
            <a:normAutofit fontScale="90000"/>
          </a:bodyPr>
          <a:lstStyle/>
          <a:p>
            <a:r>
              <a:rPr lang="en-US" dirty="0"/>
              <a:t>Grafana Architecture</a:t>
            </a:r>
          </a:p>
        </p:txBody>
      </p:sp>
    </p:spTree>
    <p:extLst>
      <p:ext uri="{BB962C8B-B14F-4D97-AF65-F5344CB8AC3E}">
        <p14:creationId xmlns:p14="http://schemas.microsoft.com/office/powerpoint/2010/main" val="17731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elements/1.1/"/>
    <ds:schemaRef ds:uri="http://purl.org/dc/dcmitype/"/>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1148</TotalTime>
  <Words>7269</Words>
  <Application>Microsoft Office PowerPoint</Application>
  <PresentationFormat>Custom</PresentationFormat>
  <Paragraphs>307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Söhne</vt:lpstr>
      <vt:lpstr>walsheim</vt:lpstr>
      <vt:lpstr>Tech 16x9</vt:lpstr>
      <vt:lpstr>Grafana</vt:lpstr>
      <vt:lpstr>The importance of monitoring and data visualization</vt:lpstr>
      <vt:lpstr>The importance of monitoring and data visualization</vt:lpstr>
      <vt:lpstr>The importance of monitoring and data visualization</vt:lpstr>
      <vt:lpstr>Overview of Grafana</vt:lpstr>
      <vt:lpstr>Overview of Grafana</vt:lpstr>
      <vt:lpstr>Its role in data visualization and monitoring</vt:lpstr>
      <vt:lpstr>Its role in data visualization and monitoring</vt:lpstr>
      <vt:lpstr>Grafana Architecture</vt:lpstr>
      <vt:lpstr>Grafana Components</vt:lpstr>
      <vt:lpstr>Grafana Components</vt:lpstr>
      <vt:lpstr>Grafana Components</vt:lpstr>
      <vt:lpstr>Data sources in Grafana</vt:lpstr>
      <vt:lpstr>Data sources in Grafana</vt:lpstr>
      <vt:lpstr>Data sources in Grafana</vt:lpstr>
      <vt:lpstr>The concept of dashboards</vt:lpstr>
      <vt:lpstr>Dashboards in Grafana</vt:lpstr>
      <vt:lpstr>The role of plugins in extending Grafana's capabilities</vt:lpstr>
      <vt:lpstr>The role of plugins in extending Grafana's capabilities</vt:lpstr>
      <vt:lpstr>The role of plugins in extending Grafana's capabilities</vt:lpstr>
      <vt:lpstr>Popular community plugins</vt:lpstr>
      <vt:lpstr>Popular community plugins</vt:lpstr>
      <vt:lpstr>Various types of visualizations Grafana supports</vt:lpstr>
      <vt:lpstr>Various types of visualizations Grafana supports</vt:lpstr>
      <vt:lpstr>Various types of visualizations Grafana supports</vt:lpstr>
      <vt:lpstr>Importance of proactive monitoring</vt:lpstr>
      <vt:lpstr>Importance of proactive monitoring</vt:lpstr>
      <vt:lpstr>Importance of proactive monitoring</vt:lpstr>
      <vt:lpstr>Alerts and notifications</vt:lpstr>
      <vt:lpstr>Alerts and notifications</vt:lpstr>
      <vt:lpstr>Alerts and notifications</vt:lpstr>
      <vt:lpstr>Real-world use cases for Grafana</vt:lpstr>
      <vt:lpstr>Real-world use cases for Grafana</vt:lpstr>
      <vt:lpstr>Real-world use cases for Grafana</vt:lpstr>
      <vt:lpstr>Real-world use cases for Grafana</vt:lpstr>
      <vt:lpstr>Real-world use cases for Grafana</vt:lpstr>
      <vt:lpstr>Grafana best practices</vt:lpstr>
      <vt:lpstr>Grafana best practices</vt:lpstr>
      <vt:lpstr>Grafana best practices</vt:lpstr>
      <vt:lpstr>Grafana best practices</vt:lpstr>
      <vt:lpstr>Loki Stack</vt:lpstr>
      <vt:lpstr>Grafana HA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Stack</dc:title>
  <dc:creator>sathish babu</dc:creator>
  <cp:lastModifiedBy>sathish babu</cp:lastModifiedBy>
  <cp:revision>6</cp:revision>
  <dcterms:created xsi:type="dcterms:W3CDTF">2023-09-24T06:52:03Z</dcterms:created>
  <dcterms:modified xsi:type="dcterms:W3CDTF">2023-10-04T06:31:51Z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