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84" r:id="rId3"/>
    <p:sldId id="258" r:id="rId4"/>
    <p:sldId id="259" r:id="rId5"/>
    <p:sldId id="260" r:id="rId6"/>
    <p:sldId id="261" r:id="rId7"/>
    <p:sldId id="262" r:id="rId8"/>
    <p:sldId id="297" r:id="rId9"/>
    <p:sldId id="282"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8"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99" r:id="rId36"/>
    <p:sldId id="30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6" d="100"/>
          <a:sy n="86" d="100"/>
        </p:scale>
        <p:origin x="-30" y="3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BDDDA-B498-451B-9E0F-C95F962FE2AA}" type="datetimeFigureOut">
              <a:rPr lang="en-US" smtClean="0"/>
              <a:pPr/>
              <a:t>8/22/2016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882743-F3C8-4F18-B3C9-DA97F8D88BD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a:t>
            </a:r>
            <a:endParaRPr lang="en-US" dirty="0"/>
          </a:p>
        </p:txBody>
      </p:sp>
      <p:sp>
        <p:nvSpPr>
          <p:cNvPr id="3" name="Content Placeholder 2"/>
          <p:cNvSpPr>
            <a:spLocks noGrp="1"/>
          </p:cNvSpPr>
          <p:nvPr>
            <p:ph idx="1"/>
          </p:nvPr>
        </p:nvSpPr>
        <p:spPr>
          <a:xfrm>
            <a:off x="457200" y="1600201"/>
            <a:ext cx="8229600" cy="3276600"/>
          </a:xfrm>
        </p:spPr>
        <p:txBody>
          <a:bodyPr/>
          <a:lstStyle/>
          <a:p>
            <a:pPr algn="ctr"/>
            <a:r>
              <a:rPr lang="en-US" dirty="0" smtClean="0"/>
              <a:t>Software development life cycle in systems engineering, information systems and software engineering, is a process of creating or altering information systems, and the models and methodologies that people use to develop these systems.</a:t>
            </a:r>
          </a:p>
          <a:p>
            <a:pPr>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smtClean="0"/>
              <a:t>RFP :  Request for Proposal.</a:t>
            </a:r>
          </a:p>
          <a:p>
            <a:r>
              <a:rPr lang="en-US" dirty="0" smtClean="0"/>
              <a:t>Client will distribute the RFP to vendors(S/W companies)</a:t>
            </a:r>
          </a:p>
          <a:p>
            <a:r>
              <a:rPr lang="en-US" dirty="0" smtClean="0"/>
              <a:t>Companies will respond to RFP with their proposals.</a:t>
            </a:r>
          </a:p>
          <a:p>
            <a:pPr>
              <a:buNone/>
            </a:pPr>
            <a:endParaRPr lang="en-US" dirty="0" smtClean="0"/>
          </a:p>
          <a:p>
            <a:pPr>
              <a:buNone/>
            </a:pPr>
            <a:r>
              <a:rPr lang="en-US" dirty="0" smtClean="0"/>
              <a:t>Proposal:</a:t>
            </a:r>
          </a:p>
          <a:p>
            <a:r>
              <a:rPr lang="en-US" dirty="0" smtClean="0"/>
              <a:t>Proposal contains Technical Solutions, Cost, Delivery Schedule, Timeline, Deliverables etc..</a:t>
            </a:r>
          </a:p>
          <a:p>
            <a:pPr>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buNone/>
            </a:pPr>
            <a:r>
              <a:rPr lang="en-US" dirty="0" smtClean="0"/>
              <a:t>SOW:</a:t>
            </a:r>
          </a:p>
          <a:p>
            <a:pPr>
              <a:buNone/>
            </a:pPr>
            <a:r>
              <a:rPr lang="en-US" dirty="0" smtClean="0"/>
              <a:t>    If Client likes the proposals from any vendor, then they will sign the Statement of Work(SOW) with the client.</a:t>
            </a:r>
          </a:p>
          <a:p>
            <a:pPr>
              <a:buNone/>
            </a:pPr>
            <a:r>
              <a:rPr lang="en-US" dirty="0" smtClean="0"/>
              <a:t>Kick-Off Meeting:</a:t>
            </a:r>
          </a:p>
          <a:p>
            <a:pPr>
              <a:buNone/>
            </a:pPr>
            <a:r>
              <a:rPr lang="en-US" dirty="0" smtClean="0"/>
              <a:t>   Client will conduct the kick off meeting with the vendor and explains the expectations.</a:t>
            </a:r>
          </a:p>
          <a:p>
            <a:pPr>
              <a:buNone/>
            </a:pPr>
            <a:r>
              <a:rPr lang="en-US" dirty="0" smtClean="0"/>
              <a:t>PMP:</a:t>
            </a:r>
          </a:p>
          <a:p>
            <a:pPr>
              <a:buNone/>
            </a:pPr>
            <a:r>
              <a:rPr lang="en-US" dirty="0" smtClean="0"/>
              <a:t>    Once the </a:t>
            </a:r>
            <a:r>
              <a:rPr lang="en-US" dirty="0" err="1" smtClean="0"/>
              <a:t>Proj</a:t>
            </a:r>
            <a:r>
              <a:rPr lang="en-US" dirty="0" smtClean="0"/>
              <a:t> Manager got identified then he/she will prepare the Project Management Plan.</a:t>
            </a:r>
          </a:p>
          <a:p>
            <a:pPr>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smtClean="0"/>
              <a:t>BRS: Business Requirement Specification</a:t>
            </a:r>
          </a:p>
          <a:p>
            <a:r>
              <a:rPr lang="en-US" dirty="0" smtClean="0"/>
              <a:t>       After high level meeting with the customer they will release business requirements specification.</a:t>
            </a:r>
          </a:p>
          <a:p>
            <a:r>
              <a:rPr lang="en-US" dirty="0" smtClean="0"/>
              <a:t>BRS is a high-level document containing project requirements from customer.</a:t>
            </a:r>
          </a:p>
          <a:p>
            <a:pPr>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SRS</a:t>
            </a:r>
            <a:endParaRPr lang="en-IN"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A Business Analyst will convert the BRS into the SRS.</a:t>
            </a:r>
          </a:p>
          <a:p>
            <a:r>
              <a:rPr lang="en-US" dirty="0" smtClean="0"/>
              <a:t>Identify the standards, guidelines, checklist and templates required for the project.</a:t>
            </a:r>
          </a:p>
          <a:p>
            <a:r>
              <a:rPr lang="en-US" dirty="0" smtClean="0"/>
              <a:t>Review SRS for </a:t>
            </a:r>
          </a:p>
          <a:p>
            <a:r>
              <a:rPr lang="en-US" dirty="0" smtClean="0"/>
              <a:t>Consistency – functional points</a:t>
            </a:r>
          </a:p>
          <a:p>
            <a:r>
              <a:rPr lang="en-US" dirty="0" smtClean="0"/>
              <a:t>Correctness – should be correct in all respects</a:t>
            </a:r>
          </a:p>
          <a:p>
            <a:r>
              <a:rPr lang="en-US" dirty="0" smtClean="0"/>
              <a:t>Completeness – no requirement should be left.</a:t>
            </a:r>
          </a:p>
          <a:p>
            <a:r>
              <a:rPr lang="en-US" dirty="0" smtClean="0"/>
              <a:t>Testability – eligible for testing or not.</a:t>
            </a:r>
          </a:p>
          <a:p>
            <a:r>
              <a:rPr lang="en-US" dirty="0" smtClean="0"/>
              <a:t>Approved SRS is baseline.(SRS1.0)—make </a:t>
            </a:r>
            <a:r>
              <a:rPr lang="en-US" dirty="0" err="1" smtClean="0"/>
              <a:t>pdf</a:t>
            </a:r>
            <a:r>
              <a:rPr lang="en-US" dirty="0" smtClean="0"/>
              <a:t>.</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a:t>
            </a:r>
            <a:endParaRPr lang="en-IN" dirty="0"/>
          </a:p>
        </p:txBody>
      </p:sp>
      <p:sp>
        <p:nvSpPr>
          <p:cNvPr id="3" name="Content Placeholder 2"/>
          <p:cNvSpPr>
            <a:spLocks noGrp="1"/>
          </p:cNvSpPr>
          <p:nvPr>
            <p:ph idx="1"/>
          </p:nvPr>
        </p:nvSpPr>
        <p:spPr/>
        <p:txBody>
          <a:bodyPr/>
          <a:lstStyle/>
          <a:p>
            <a:r>
              <a:rPr lang="en-US" dirty="0" smtClean="0"/>
              <a:t>Based on the approved SRS software architect or Team Lead will design the model of the project(prototype).</a:t>
            </a:r>
          </a:p>
          <a:p>
            <a:r>
              <a:rPr lang="en-US" dirty="0" smtClean="0"/>
              <a:t>Model contains:</a:t>
            </a:r>
          </a:p>
          <a:p>
            <a:r>
              <a:rPr lang="en-US" dirty="0" smtClean="0"/>
              <a:t>Architectural Design</a:t>
            </a:r>
          </a:p>
          <a:p>
            <a:r>
              <a:rPr lang="en-US" dirty="0" smtClean="0"/>
              <a:t>Database Design</a:t>
            </a:r>
          </a:p>
          <a:p>
            <a:r>
              <a:rPr lang="en-US" dirty="0" smtClean="0"/>
              <a:t>UI Design</a:t>
            </a:r>
          </a:p>
          <a:p>
            <a:r>
              <a:rPr lang="en-US" dirty="0" smtClean="0"/>
              <a:t>All UML diagrams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Use Case Diagrams</a:t>
            </a:r>
          </a:p>
          <a:p>
            <a:r>
              <a:rPr lang="en-US" dirty="0" smtClean="0"/>
              <a:t>Class Diagrams</a:t>
            </a:r>
          </a:p>
          <a:p>
            <a:r>
              <a:rPr lang="en-US" dirty="0" smtClean="0"/>
              <a:t>Object Diagrams</a:t>
            </a:r>
          </a:p>
          <a:p>
            <a:r>
              <a:rPr lang="en-US" dirty="0" smtClean="0"/>
              <a:t>Sequence diagrams</a:t>
            </a:r>
          </a:p>
          <a:p>
            <a:r>
              <a:rPr lang="en-US" dirty="0" smtClean="0"/>
              <a:t>Collaborative diagrams.</a:t>
            </a:r>
          </a:p>
          <a:p>
            <a:pPr>
              <a:buNone/>
            </a:pPr>
            <a:endParaRPr lang="en-US" dirty="0" smtClean="0"/>
          </a:p>
          <a:p>
            <a:pPr>
              <a:buNone/>
            </a:pPr>
            <a:r>
              <a:rPr lang="en-US" dirty="0" smtClean="0"/>
              <a:t>Review and approval of the design documents.</a:t>
            </a:r>
          </a:p>
          <a:p>
            <a:pPr>
              <a:buNone/>
            </a:pPr>
            <a:r>
              <a:rPr lang="en-US" dirty="0" smtClean="0"/>
              <a:t>Also baseline the design.</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&amp; Testing</a:t>
            </a:r>
            <a:endParaRPr lang="en-IN" dirty="0"/>
          </a:p>
        </p:txBody>
      </p:sp>
      <p:sp>
        <p:nvSpPr>
          <p:cNvPr id="3" name="Content Placeholder 2"/>
          <p:cNvSpPr>
            <a:spLocks noGrp="1"/>
          </p:cNvSpPr>
          <p:nvPr>
            <p:ph idx="1"/>
          </p:nvPr>
        </p:nvSpPr>
        <p:spPr/>
        <p:txBody>
          <a:bodyPr/>
          <a:lstStyle/>
          <a:p>
            <a:r>
              <a:rPr lang="en-US" dirty="0" smtClean="0"/>
              <a:t>Test Manager will study the approved SRS and prepares the Test Plan for the project.</a:t>
            </a:r>
          </a:p>
          <a:p>
            <a:pPr>
              <a:buNone/>
            </a:pPr>
            <a:r>
              <a:rPr lang="en-US" dirty="0" smtClean="0"/>
              <a:t>    Review and approval of the Test Plan.</a:t>
            </a:r>
          </a:p>
          <a:p>
            <a:r>
              <a:rPr lang="en-US" dirty="0" smtClean="0"/>
              <a:t>Based on the SRS and Design documents test engineers are going to identify the required Test Scenarios for the project.</a:t>
            </a:r>
          </a:p>
          <a:p>
            <a:pPr>
              <a:buNone/>
            </a:pPr>
            <a:r>
              <a:rPr lang="en-US" dirty="0" smtClean="0"/>
              <a:t>     Review and approval of the test scenarios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Test Engineers are going to prepare the Test Cases for all approved Scenarios.</a:t>
            </a:r>
          </a:p>
          <a:p>
            <a:pPr>
              <a:buNone/>
            </a:pPr>
            <a:r>
              <a:rPr lang="en-US" dirty="0" smtClean="0"/>
              <a:t>    Review and approval of Test Cases.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t>
            </a:r>
            <a:endParaRPr lang="en-IN" dirty="0"/>
          </a:p>
        </p:txBody>
      </p:sp>
      <p:sp>
        <p:nvSpPr>
          <p:cNvPr id="3" name="Content Placeholder 2"/>
          <p:cNvSpPr>
            <a:spLocks noGrp="1"/>
          </p:cNvSpPr>
          <p:nvPr>
            <p:ph idx="1"/>
          </p:nvPr>
        </p:nvSpPr>
        <p:spPr/>
        <p:txBody>
          <a:bodyPr/>
          <a:lstStyle/>
          <a:p>
            <a:r>
              <a:rPr lang="en-US" dirty="0" smtClean="0"/>
              <a:t>Developers are going to convert the logic specified in design documents</a:t>
            </a:r>
          </a:p>
          <a:p>
            <a:r>
              <a:rPr lang="en-US" dirty="0" smtClean="0"/>
              <a:t>Performs code review.</a:t>
            </a:r>
          </a:p>
          <a:p>
            <a:r>
              <a:rPr lang="en-US" dirty="0" smtClean="0"/>
              <a:t>Once a particular unit of code is reviewed, performs unit testing.</a:t>
            </a:r>
          </a:p>
          <a:p>
            <a:r>
              <a:rPr lang="en-US" dirty="0" smtClean="0"/>
              <a:t>Once unit testing is approved, developers will integrate the units and release the build for testing.</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IN" dirty="0"/>
          </a:p>
        </p:txBody>
      </p:sp>
      <p:sp>
        <p:nvSpPr>
          <p:cNvPr id="3" name="Content Placeholder 2"/>
          <p:cNvSpPr>
            <a:spLocks noGrp="1"/>
          </p:cNvSpPr>
          <p:nvPr>
            <p:ph idx="1"/>
          </p:nvPr>
        </p:nvSpPr>
        <p:spPr/>
        <p:txBody>
          <a:bodyPr/>
          <a:lstStyle/>
          <a:p>
            <a:r>
              <a:rPr lang="en-US" dirty="0" smtClean="0"/>
              <a:t>Perform integration testing</a:t>
            </a:r>
          </a:p>
          <a:p>
            <a:r>
              <a:rPr lang="en-US" dirty="0" smtClean="0"/>
              <a:t>Once integration testing is done and approved, perform system testing.</a:t>
            </a:r>
          </a:p>
          <a:p>
            <a:r>
              <a:rPr lang="en-US" dirty="0" smtClean="0"/>
              <a:t>Bugs will be reported to the dev team.</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P’s Of Software</a:t>
            </a:r>
            <a:endParaRPr lang="en-IN" dirty="0"/>
          </a:p>
        </p:txBody>
      </p:sp>
      <p:sp>
        <p:nvSpPr>
          <p:cNvPr id="3" name="Content Placeholder 2"/>
          <p:cNvSpPr>
            <a:spLocks noGrp="1"/>
          </p:cNvSpPr>
          <p:nvPr>
            <p:ph idx="1"/>
          </p:nvPr>
        </p:nvSpPr>
        <p:spPr>
          <a:xfrm>
            <a:off x="457200" y="1417637"/>
            <a:ext cx="8229600" cy="4906963"/>
          </a:xfrm>
        </p:spPr>
        <p:txBody>
          <a:bodyPr>
            <a:normAutofit lnSpcReduction="10000"/>
          </a:bodyPr>
          <a:lstStyle/>
          <a:p>
            <a:pPr>
              <a:buNone/>
            </a:pPr>
            <a:r>
              <a:rPr lang="en-US" dirty="0" smtClean="0"/>
              <a:t>                                     People</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Process                                            Product/Project         </a:t>
            </a:r>
            <a:endParaRPr lang="en-IN" dirty="0"/>
          </a:p>
        </p:txBody>
      </p:sp>
      <p:sp>
        <p:nvSpPr>
          <p:cNvPr id="4" name="Isosceles Triangle 3"/>
          <p:cNvSpPr/>
          <p:nvPr/>
        </p:nvSpPr>
        <p:spPr>
          <a:xfrm>
            <a:off x="1066800" y="1828800"/>
            <a:ext cx="6705600" cy="388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fixing</a:t>
            </a:r>
            <a:endParaRPr lang="en-IN" dirty="0"/>
          </a:p>
        </p:txBody>
      </p:sp>
      <p:sp>
        <p:nvSpPr>
          <p:cNvPr id="3" name="Content Placeholder 2"/>
          <p:cNvSpPr>
            <a:spLocks noGrp="1"/>
          </p:cNvSpPr>
          <p:nvPr>
            <p:ph idx="1"/>
          </p:nvPr>
        </p:nvSpPr>
        <p:spPr/>
        <p:txBody>
          <a:bodyPr/>
          <a:lstStyle/>
          <a:p>
            <a:r>
              <a:rPr lang="en-US" dirty="0" smtClean="0"/>
              <a:t>The developers will analyze the bugs and then fix the bugs according to the priority of the bugs.</a:t>
            </a:r>
          </a:p>
          <a:p>
            <a:r>
              <a:rPr lang="en-US" dirty="0" smtClean="0"/>
              <a:t>Once the bugs are fixed, they will report them back to the testing team.</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IN" dirty="0"/>
          </a:p>
        </p:txBody>
      </p:sp>
      <p:sp>
        <p:nvSpPr>
          <p:cNvPr id="3" name="Content Placeholder 2"/>
          <p:cNvSpPr>
            <a:spLocks noGrp="1"/>
          </p:cNvSpPr>
          <p:nvPr>
            <p:ph idx="1"/>
          </p:nvPr>
        </p:nvSpPr>
        <p:spPr/>
        <p:txBody>
          <a:bodyPr/>
          <a:lstStyle/>
          <a:p>
            <a:r>
              <a:rPr lang="en-US" dirty="0" smtClean="0"/>
              <a:t>Perform retesting and regression testing</a:t>
            </a:r>
          </a:p>
          <a:p>
            <a:r>
              <a:rPr lang="en-US" dirty="0" smtClean="0"/>
              <a:t>Once the system testing is approved then the application will be released for UAT.</a:t>
            </a:r>
          </a:p>
          <a:p>
            <a:r>
              <a:rPr lang="en-US" dirty="0" smtClean="0"/>
              <a:t>UAT will be performed.</a:t>
            </a:r>
          </a:p>
          <a:p>
            <a:r>
              <a:rPr lang="en-US" dirty="0" smtClean="0"/>
              <a:t>Once UAT is approved, release the application for production/real time environment.</a:t>
            </a:r>
          </a:p>
          <a:p>
            <a:r>
              <a:rPr lang="en-US" dirty="0" smtClean="0"/>
              <a:t>Provide support to the customer for any problems/issues for any future enhancements.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SDLC Models</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1541364" y="1600200"/>
            <a:ext cx="6061272" cy="4525963"/>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The </a:t>
            </a:r>
            <a:r>
              <a:rPr lang="en-US" b="1" dirty="0" smtClean="0"/>
              <a:t>waterfall model</a:t>
            </a:r>
            <a:r>
              <a:rPr lang="en-US" dirty="0" smtClean="0"/>
              <a:t> is a sequential design process.</a:t>
            </a:r>
          </a:p>
          <a:p>
            <a:r>
              <a:rPr lang="en-US" dirty="0" smtClean="0"/>
              <a:t>Progress is seen as flowing steadily downwards (like a waterfall) through the phases of Conception, Initiation, Analysis, Design,                               Construction, Testing, Production/Implementation and Maintenance.</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smtClean="0"/>
              <a:t>Thus the waterfall model maintains that one should move to a phase only when its preceding phase is completed and perfected.</a:t>
            </a:r>
          </a:p>
          <a:p>
            <a:r>
              <a:rPr lang="en-US" dirty="0" smtClean="0"/>
              <a:t>Its approach is simple and very easy to follow.</a:t>
            </a:r>
          </a:p>
          <a:p>
            <a:r>
              <a:rPr lang="en-US" dirty="0" smtClean="0"/>
              <a:t>Suited to software projects that are stable (especially those projects with unchanging requirements, such as with shrink wrap software) and where it is possible and likely that designers will be able to fully predict problem areas of the system and produce a </a:t>
            </a:r>
            <a:r>
              <a:rPr lang="en-US" i="1" dirty="0" smtClean="0"/>
              <a:t>correct</a:t>
            </a:r>
            <a:r>
              <a:rPr lang="en-US" dirty="0" smtClean="0"/>
              <a:t> design before implementation is started</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W/F model</a:t>
            </a:r>
            <a:endParaRPr lang="en-IN" dirty="0"/>
          </a:p>
        </p:txBody>
      </p:sp>
      <p:sp>
        <p:nvSpPr>
          <p:cNvPr id="3" name="Content Placeholder 2"/>
          <p:cNvSpPr>
            <a:spLocks noGrp="1"/>
          </p:cNvSpPr>
          <p:nvPr>
            <p:ph idx="1"/>
          </p:nvPr>
        </p:nvSpPr>
        <p:spPr/>
        <p:txBody>
          <a:bodyPr/>
          <a:lstStyle/>
          <a:p>
            <a:r>
              <a:rPr lang="en-US" dirty="0" smtClean="0"/>
              <a:t>Requirements are not always clear. They keep changing with time. Not suitable for projects that have changing requirements.</a:t>
            </a:r>
          </a:p>
          <a:p>
            <a:r>
              <a:rPr lang="en-US" dirty="0" smtClean="0"/>
              <a:t>Testing only comes at the end of the lifecycle.</a:t>
            </a:r>
          </a:p>
          <a:p>
            <a:r>
              <a:rPr lang="en-US" dirty="0" smtClean="0"/>
              <a:t>Something goes wrong in a particular phase we can go back to only one level higher.</a:t>
            </a:r>
          </a:p>
          <a:p>
            <a:r>
              <a:rPr lang="en-US" dirty="0" smtClean="0"/>
              <a:t>Lot of idle time for resources.</a:t>
            </a:r>
          </a:p>
          <a:p>
            <a:endParaRPr lang="en-US" dirty="0" smtClean="0"/>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 Model</a:t>
            </a:r>
            <a:endParaRPr lang="en-IN" dirty="0"/>
          </a:p>
        </p:txBody>
      </p:sp>
      <p:sp>
        <p:nvSpPr>
          <p:cNvPr id="3" name="Content Placeholder 2"/>
          <p:cNvSpPr>
            <a:spLocks noGrp="1"/>
          </p:cNvSpPr>
          <p:nvPr>
            <p:ph idx="1"/>
          </p:nvPr>
        </p:nvSpPr>
        <p:spPr/>
        <p:txBody>
          <a:bodyPr>
            <a:normAutofit lnSpcReduction="10000"/>
          </a:bodyPr>
          <a:lstStyle/>
          <a:p>
            <a:r>
              <a:rPr lang="en-IN" dirty="0" smtClean="0"/>
              <a:t>RAD approaches to software development put less emphasis on planning tasks and more emphasis on development.</a:t>
            </a:r>
          </a:p>
          <a:p>
            <a:r>
              <a:rPr lang="en-IN" dirty="0" smtClean="0"/>
              <a:t>In contrast to the waterfall model, which emphasizes rigorous specification and planning, RAD approaches emphasize the necessity of adjusting requirements in reaction to knowledge gained as the project progresses.</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IN" dirty="0" smtClean="0"/>
              <a:t>This causes RAD to use prototypes in addition to or even sometimes in place of design specifications.</a:t>
            </a:r>
          </a:p>
          <a:p>
            <a:r>
              <a:rPr lang="en-IN" dirty="0" smtClean="0"/>
              <a:t>RAD approaches also emphasize a flexible process that can adapt as the project evolves rather than rigorously defining specifications and plans correctly from the start.</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576512" y="1896269"/>
            <a:ext cx="3990975" cy="28670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Software Project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A software project is made up of a series of phases. Broadly, most projects comprise the following phases:</a:t>
            </a:r>
          </a:p>
          <a:p>
            <a:pPr lvl="0"/>
            <a:r>
              <a:rPr lang="en-US" dirty="0" smtClean="0"/>
              <a:t>Requirements gathering and analysis.</a:t>
            </a:r>
          </a:p>
          <a:p>
            <a:pPr lvl="0"/>
            <a:r>
              <a:rPr lang="en-US" dirty="0" smtClean="0"/>
              <a:t>Planning.</a:t>
            </a:r>
          </a:p>
          <a:p>
            <a:pPr lvl="0"/>
            <a:r>
              <a:rPr lang="en-US" dirty="0" smtClean="0"/>
              <a:t>Design.</a:t>
            </a:r>
          </a:p>
          <a:p>
            <a:pPr lvl="0"/>
            <a:r>
              <a:rPr lang="en-US" dirty="0" smtClean="0"/>
              <a:t>Development or coding.</a:t>
            </a:r>
          </a:p>
          <a:p>
            <a:pPr lvl="0"/>
            <a:r>
              <a:rPr lang="en-US" dirty="0" smtClean="0"/>
              <a:t>Testing.</a:t>
            </a:r>
          </a:p>
          <a:p>
            <a:pPr lvl="0"/>
            <a:r>
              <a:rPr lang="en-US" dirty="0" smtClean="0"/>
              <a:t>Deployment and Maintenance.</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a:t>
            </a:r>
            <a:endParaRPr lang="en-IN" dirty="0"/>
          </a:p>
        </p:txBody>
      </p:sp>
      <p:pic>
        <p:nvPicPr>
          <p:cNvPr id="4" name="Content Placeholder 3" descr="File:Spiral model (Boehm, 1988).svg"/>
          <p:cNvPicPr>
            <a:picLocks noGrp="1"/>
          </p:cNvPicPr>
          <p:nvPr>
            <p:ph idx="1"/>
          </p:nvPr>
        </p:nvPicPr>
        <p:blipFill>
          <a:blip r:embed="rId2" cstate="print"/>
          <a:srcRect/>
          <a:stretch>
            <a:fillRect/>
          </a:stretch>
        </p:blipFill>
        <p:spPr bwMode="auto">
          <a:xfrm>
            <a:off x="1856422" y="1600200"/>
            <a:ext cx="5431156" cy="4525963"/>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The spiral model combines the idea of iterative development (prototyping) with the systematic, controlled aspects of the waterfall model.</a:t>
            </a:r>
          </a:p>
          <a:p>
            <a:r>
              <a:rPr lang="en-US" dirty="0" smtClean="0"/>
              <a:t>It allows for incremental releases of the product, or incremental refinement through each time around the spiral. </a:t>
            </a:r>
          </a:p>
          <a:p>
            <a:r>
              <a:rPr lang="en-US" dirty="0" smtClean="0"/>
              <a:t>The spiral model also explicitly includes risk management within software development.</a:t>
            </a: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smtClean="0"/>
              <a:t>The spiral model is based on continuous refinement of key products for requirements definition and analysis, system and software design, and implementation (the code).</a:t>
            </a:r>
          </a:p>
          <a:p>
            <a:r>
              <a:rPr lang="en-US" dirty="0" smtClean="0"/>
              <a:t>At each iteration around the cycle, the products are extensions of an earlier product.</a:t>
            </a:r>
          </a:p>
          <a:p>
            <a:r>
              <a:rPr lang="en-US" dirty="0" smtClean="0"/>
              <a:t> This model uses many of the same phases as the waterfall model, in essentially the same order, separated by planning, risk assessment, and the building of prototypes and simulations.</a:t>
            </a:r>
            <a:endParaRPr lang="en-IN" dirty="0" smtClean="0"/>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 Model</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990600" y="1737519"/>
            <a:ext cx="7162800" cy="4434681"/>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a:bodyPr>
          <a:lstStyle/>
          <a:p>
            <a:r>
              <a:rPr lang="en-US" dirty="0" smtClean="0"/>
              <a:t>The V model is based on the principle of “separation of planning phase from the execution phase”.</a:t>
            </a:r>
          </a:p>
          <a:p>
            <a:r>
              <a:rPr lang="en-US" dirty="0" smtClean="0"/>
              <a:t>The left arm of the wing is Planning, while the right arm is Execution.</a:t>
            </a:r>
          </a:p>
          <a:p>
            <a:r>
              <a:rPr lang="en-US" dirty="0" smtClean="0"/>
              <a:t>Testing process runs parallel to the Development.</a:t>
            </a:r>
          </a:p>
          <a:p>
            <a:r>
              <a:rPr lang="en-US" dirty="0" smtClean="0"/>
              <a:t>Also testing starts from the beginning of the life cycle.</a:t>
            </a:r>
          </a:p>
          <a:p>
            <a:r>
              <a:rPr lang="en-IN" dirty="0" smtClean="0"/>
              <a:t>The V-Model demonstrates the relationships between each phase of the development life cycle and its associated phase of testing.</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Advantages</a:t>
            </a:r>
            <a:endParaRPr lang="en-IN" dirty="0"/>
          </a:p>
        </p:txBody>
      </p:sp>
      <p:sp>
        <p:nvSpPr>
          <p:cNvPr id="3" name="Content Placeholder 2"/>
          <p:cNvSpPr>
            <a:spLocks noGrp="1"/>
          </p:cNvSpPr>
          <p:nvPr>
            <p:ph idx="1"/>
          </p:nvPr>
        </p:nvSpPr>
        <p:spPr>
          <a:xfrm>
            <a:off x="457200" y="1189037"/>
            <a:ext cx="8229600" cy="5135563"/>
          </a:xfrm>
        </p:spPr>
        <p:txBody>
          <a:bodyPr>
            <a:normAutofit fontScale="92500" lnSpcReduction="10000"/>
          </a:bodyPr>
          <a:lstStyle/>
          <a:p>
            <a:r>
              <a:rPr lang="en-US" dirty="0" smtClean="0"/>
              <a:t>Each phase has specific deliverables.</a:t>
            </a:r>
          </a:p>
          <a:p>
            <a:r>
              <a:rPr lang="en-US" dirty="0" smtClean="0"/>
              <a:t>Higher chance of success over the waterfall model due to the development/testing early on due to the life cycle.</a:t>
            </a:r>
          </a:p>
          <a:p>
            <a:r>
              <a:rPr lang="en-IN" dirty="0" smtClean="0"/>
              <a:t> It has evolved over time and supports flexibility and agility throughout the development process.</a:t>
            </a:r>
          </a:p>
          <a:p>
            <a:r>
              <a:rPr lang="en-IN" dirty="0" smtClean="0"/>
              <a:t> In addition to being a highly disciplined approach, it promotes meticulous design, development, and documentation necessary to build stable software products.</a:t>
            </a:r>
          </a:p>
          <a:p>
            <a:r>
              <a:rPr lang="en-US" dirty="0" smtClean="0"/>
              <a:t>Division of Labor.</a:t>
            </a:r>
          </a:p>
          <a:p>
            <a:pPr>
              <a:buNone/>
            </a:pPr>
            <a:endParaRPr lang="en-US" dirty="0" smtClean="0"/>
          </a:p>
          <a:p>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It is inflexible and encourages a rigid and linear view of software development and has no inherent ability to respond to change.</a:t>
            </a:r>
          </a:p>
          <a:p>
            <a:r>
              <a:rPr lang="en-IN" dirty="0" smtClean="0"/>
              <a:t>It provides only a slight variant on the waterfall model and is therefore subject to the same criticisms as that model.</a:t>
            </a:r>
          </a:p>
          <a:p>
            <a:r>
              <a:rPr lang="en-IN" dirty="0" smtClean="0"/>
              <a:t>It implicitly promotes writing test scripts in advance rather than exploratory testing; it encourages testers to look for what they expect to find, rather than discover what is truly there.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Model</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A process model is a way to represent any given phase of software development.</a:t>
            </a:r>
          </a:p>
          <a:p>
            <a:pPr lvl="0"/>
            <a:r>
              <a:rPr lang="en-US" dirty="0" smtClean="0"/>
              <a:t>Entry criteria, which specify when that phase can be started. Also included are the inputs for the phase.</a:t>
            </a:r>
          </a:p>
          <a:p>
            <a:pPr lvl="0"/>
            <a:r>
              <a:rPr lang="en-US" dirty="0" smtClean="0"/>
              <a:t>Tasks or steps that need to be carried out in that phase, along with measurements that characterize the tasks.</a:t>
            </a:r>
          </a:p>
          <a:p>
            <a:pPr lvl="0"/>
            <a:r>
              <a:rPr lang="en-US" dirty="0" smtClean="0"/>
              <a:t>Verification, which specifies methods of checking that the tasks have been carried out correctly.</a:t>
            </a:r>
          </a:p>
          <a:p>
            <a:pPr lvl="0"/>
            <a:r>
              <a:rPr lang="en-US" dirty="0" smtClean="0"/>
              <a:t>Exit criteria, which stipulate the conditions under which one can consider the phase as done. Also included are the outputs for only the phase.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This model, known as the </a:t>
            </a:r>
            <a:r>
              <a:rPr lang="en-US" b="1" dirty="0" smtClean="0"/>
              <a:t>E</a:t>
            </a:r>
            <a:r>
              <a:rPr lang="en-US" dirty="0" smtClean="0"/>
              <a:t>ntry, </a:t>
            </a:r>
            <a:r>
              <a:rPr lang="en-US" b="1" dirty="0" smtClean="0"/>
              <a:t>T</a:t>
            </a:r>
            <a:r>
              <a:rPr lang="en-US" dirty="0" smtClean="0"/>
              <a:t>ask, </a:t>
            </a:r>
            <a:r>
              <a:rPr lang="en-US" b="1" dirty="0" smtClean="0"/>
              <a:t>V</a:t>
            </a:r>
            <a:r>
              <a:rPr lang="en-US" dirty="0" smtClean="0"/>
              <a:t>erification </a:t>
            </a:r>
            <a:r>
              <a:rPr lang="en-US" dirty="0" err="1" smtClean="0"/>
              <a:t>e</a:t>
            </a:r>
            <a:r>
              <a:rPr lang="en-US" b="1" dirty="0" err="1" smtClean="0"/>
              <a:t>X</a:t>
            </a:r>
            <a:r>
              <a:rPr lang="en-US" dirty="0" err="1" smtClean="0"/>
              <a:t>it</a:t>
            </a:r>
            <a:r>
              <a:rPr lang="en-US" dirty="0" smtClean="0"/>
              <a:t> or </a:t>
            </a:r>
            <a:r>
              <a:rPr lang="en-US" b="1" dirty="0" smtClean="0"/>
              <a:t>ETVX </a:t>
            </a:r>
            <a:r>
              <a:rPr lang="en-US" dirty="0" smtClean="0"/>
              <a:t>model, offers several advantages for effective verification and validation.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a:r>
              <a:rPr lang="en-US" dirty="0" smtClean="0"/>
              <a:t>Clear entry criteria make sure that a given phase does not start prematurely.</a:t>
            </a:r>
          </a:p>
          <a:p>
            <a:pPr lvl="0"/>
            <a:r>
              <a:rPr lang="en-US" dirty="0" smtClean="0"/>
              <a:t>The verification for each phase helps prevent defects, or at least, minimizes the time delay between defect injection and defect detection.</a:t>
            </a:r>
          </a:p>
          <a:p>
            <a:pPr lvl="0"/>
            <a:r>
              <a:rPr lang="en-US" dirty="0" smtClean="0"/>
              <a:t>Documentation of the detailed tasks that comprise each phase reduces the ambiguity in interpretation of the instructions and thus minimizes the variations that can come from repeated executions of these tasks by different individuals.</a:t>
            </a:r>
          </a:p>
          <a:p>
            <a:pPr lvl="0"/>
            <a:r>
              <a:rPr lang="en-US" dirty="0" smtClean="0"/>
              <a:t>Clear Exit Criteria provide a means of validation of the phase, after the phase is done but before handing over to the next phase.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ETVX model</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033462" y="2120106"/>
            <a:ext cx="7077075" cy="34861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SDLC Work Flow</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295400" y="381000"/>
            <a:ext cx="7086600" cy="62484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1152</Words>
  <Application>Microsoft Office PowerPoint</Application>
  <PresentationFormat>On-screen Show (4:3)</PresentationFormat>
  <Paragraphs>137</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SDLC</vt:lpstr>
      <vt:lpstr>3 P’s Of Software</vt:lpstr>
      <vt:lpstr>Phases of Software Project</vt:lpstr>
      <vt:lpstr>Process Model</vt:lpstr>
      <vt:lpstr>Slide 5</vt:lpstr>
      <vt:lpstr>Slide 6</vt:lpstr>
      <vt:lpstr>ETVX model</vt:lpstr>
      <vt:lpstr>SDLC Work Flow</vt:lpstr>
      <vt:lpstr>Slide 9</vt:lpstr>
      <vt:lpstr>Slide 10</vt:lpstr>
      <vt:lpstr>Slide 11</vt:lpstr>
      <vt:lpstr>Slide 12</vt:lpstr>
      <vt:lpstr>SRS</vt:lpstr>
      <vt:lpstr>Development</vt:lpstr>
      <vt:lpstr>Slide 15</vt:lpstr>
      <vt:lpstr>QA &amp; Testing</vt:lpstr>
      <vt:lpstr>Slide 17</vt:lpstr>
      <vt:lpstr>Development </vt:lpstr>
      <vt:lpstr>Testing</vt:lpstr>
      <vt:lpstr>Bug fixing</vt:lpstr>
      <vt:lpstr>Testing</vt:lpstr>
      <vt:lpstr>SDLC Models</vt:lpstr>
      <vt:lpstr>Waterfall Model</vt:lpstr>
      <vt:lpstr>Slide 24</vt:lpstr>
      <vt:lpstr>Slide 25</vt:lpstr>
      <vt:lpstr>Disadvantages of W/F model</vt:lpstr>
      <vt:lpstr>RAD Model</vt:lpstr>
      <vt:lpstr>Slide 28</vt:lpstr>
      <vt:lpstr>Slide 29</vt:lpstr>
      <vt:lpstr>Spiral Model</vt:lpstr>
      <vt:lpstr>Slide 31</vt:lpstr>
      <vt:lpstr>Slide 32</vt:lpstr>
      <vt:lpstr>V - Model</vt:lpstr>
      <vt:lpstr>Slide 34</vt:lpstr>
      <vt:lpstr>Advantages</vt:lpstr>
      <vt:lpstr>Disadvantages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dc:title>
  <dc:creator>User</dc:creator>
  <cp:lastModifiedBy>User</cp:lastModifiedBy>
  <cp:revision>14</cp:revision>
  <dcterms:created xsi:type="dcterms:W3CDTF">2006-08-16T00:00:00Z</dcterms:created>
  <dcterms:modified xsi:type="dcterms:W3CDTF">2016-08-22T13:07:09Z</dcterms:modified>
</cp:coreProperties>
</file>