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87B47-DA3C-4442-9840-95F48D5C6D51}" type="datetimeFigureOut">
              <a:rPr lang="en-IN" smtClean="0"/>
              <a:t>28-12-2024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6B68D-CC3F-4437-9FA7-D2971AC966CD}" type="slidenum">
              <a:rPr lang="en-IN" smtClean="0"/>
              <a:t>‹#›</a:t>
            </a:fld>
            <a:endParaRPr lang="en-IN"/>
          </a:p>
        </p:txBody>
      </p:sp>
    </p:spTree>
    <p:extLst>
      <p:ext uri="{BB962C8B-B14F-4D97-AF65-F5344CB8AC3E}">
        <p14:creationId xmlns:p14="http://schemas.microsoft.com/office/powerpoint/2010/main" val="348119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FC3C-6E7D-6F55-B320-3A8428DCE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680479-5BBB-E6DE-1AB2-CD27F76C0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DF1BDD-7EA1-572B-9523-D5F19C14280C}"/>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014B0C48-E89E-BB29-774F-9CD2798BD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B7E3C-3FE7-13B9-75C6-9D59BBF12928}"/>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85902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8BC6-B94B-6E12-E37F-DCFFFE5012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2DD80-508D-8727-21DD-FF8D03EDE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732C5-1A22-2044-F4A5-B898477C5585}"/>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9DB798B3-D965-2D40-17AB-82EA931EA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4187E-2397-3C0D-5CD0-B72BF5C43172}"/>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333095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BE0AB-9F68-738C-D58C-0E1CC9791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29F35F-1D83-CD11-227F-CF7629F53D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2552D-F004-2D2C-A927-738B7CBCC066}"/>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3F9195A0-540A-EBB3-0836-1572983A0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EE46A-D500-7A8E-5477-0027F5827803}"/>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25863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79D7-2179-F2E1-87F4-B5A2EC3C2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8D46F-146E-A0C5-BDE6-30E7D7518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94D75-CDD1-5261-EEC7-018AB7F46A47}"/>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BDB478D2-F420-52DB-2B49-C8F3433FD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D05CD-862D-AE41-5C46-DD6D60409EB1}"/>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129859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B65D-EE04-CDE5-2CD0-CE4942FA9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BC8EE9-5B1F-D416-EEFC-8A1EAEA41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D6F6C-2396-AE31-D1F5-D96FDD4FA7F9}"/>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AF1DB3C7-63AB-485F-68A8-E600EC6A6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3A12-6618-48F2-DE03-A748E126509A}"/>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81470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3B6D-FE52-5D75-2927-A33AB0BDD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30D861-5C4F-283D-D5C7-D306DBFEB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A21B6F-0DAF-05AE-8C30-5E2F54175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2149F4-1B5F-56FD-5127-49969915C85D}"/>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6" name="Footer Placeholder 5">
            <a:extLst>
              <a:ext uri="{FF2B5EF4-FFF2-40B4-BE49-F238E27FC236}">
                <a16:creationId xmlns:a16="http://schemas.microsoft.com/office/drawing/2014/main" id="{6BF9DFC7-8DAF-E6FA-9801-A2C26B893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DB27D-3C03-6DBD-1CE1-07BAB9A97034}"/>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113873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AE15-4830-6858-DAFE-62C3C3FBB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538E2E-2118-3E1D-77EC-70A851990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47BA0-ACB6-2252-B5AB-4756F4272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8387B0-C870-11B1-53B5-B9E32BDFE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36B46-2470-9FE5-1D97-F0B8B8016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D37874-4310-D2A3-9C94-43E64036119D}"/>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8" name="Footer Placeholder 7">
            <a:extLst>
              <a:ext uri="{FF2B5EF4-FFF2-40B4-BE49-F238E27FC236}">
                <a16:creationId xmlns:a16="http://schemas.microsoft.com/office/drawing/2014/main" id="{ED544E17-B3F5-D18E-D622-157AC4E042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99BAA3-B117-415C-A687-66810D69CC77}"/>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256321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FAF-A05D-2BEF-178F-E4603D7987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169597-ABC0-DC90-357F-AD961425040C}"/>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4" name="Footer Placeholder 3">
            <a:extLst>
              <a:ext uri="{FF2B5EF4-FFF2-40B4-BE49-F238E27FC236}">
                <a16:creationId xmlns:a16="http://schemas.microsoft.com/office/drawing/2014/main" id="{091EF4A8-7265-5B96-D009-FA5C8E5966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4DB260-A3E6-D99C-E71D-FA7AFA8540BF}"/>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19801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34772-CA7E-E3F3-D23F-C3936877ADA9}"/>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3" name="Footer Placeholder 2">
            <a:extLst>
              <a:ext uri="{FF2B5EF4-FFF2-40B4-BE49-F238E27FC236}">
                <a16:creationId xmlns:a16="http://schemas.microsoft.com/office/drawing/2014/main" id="{C546C62C-8458-8849-642F-AE3E35277B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CBCE16-0F23-8776-42BF-E8D1D10ACAE5}"/>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425013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5686-4278-52CC-154C-FE9D2FE0F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13A003-8470-11EA-3E9D-753215D9D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3779E1-1407-78D0-3E9E-90A4C774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33A33-5D17-5BEA-B987-9CCB5D03C0C5}"/>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6" name="Footer Placeholder 5">
            <a:extLst>
              <a:ext uri="{FF2B5EF4-FFF2-40B4-BE49-F238E27FC236}">
                <a16:creationId xmlns:a16="http://schemas.microsoft.com/office/drawing/2014/main" id="{195F72CD-CBF5-C468-5CDD-A987DE924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63159B-6AC9-5EE0-4620-BC676B19553A}"/>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261554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A15-2E1F-8688-7F1F-D648B7D33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350B09-3CCC-4643-4857-ADFD2950FC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80915-A747-98B4-62FC-19933F15F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6042F-CC1E-10F8-4100-0874288D3A07}"/>
              </a:ext>
            </a:extLst>
          </p:cNvPr>
          <p:cNvSpPr>
            <a:spLocks noGrp="1"/>
          </p:cNvSpPr>
          <p:nvPr>
            <p:ph type="dt" sz="half" idx="10"/>
          </p:nvPr>
        </p:nvSpPr>
        <p:spPr/>
        <p:txBody>
          <a:bodyPr/>
          <a:lstStyle/>
          <a:p>
            <a:fld id="{F219BD04-E60D-4973-92C5-C3D5831FB602}" type="datetimeFigureOut">
              <a:rPr lang="en-IN" smtClean="0"/>
              <a:t>28-12-2024</a:t>
            </a:fld>
            <a:endParaRPr lang="en-IN"/>
          </a:p>
        </p:txBody>
      </p:sp>
      <p:sp>
        <p:nvSpPr>
          <p:cNvPr id="6" name="Footer Placeholder 5">
            <a:extLst>
              <a:ext uri="{FF2B5EF4-FFF2-40B4-BE49-F238E27FC236}">
                <a16:creationId xmlns:a16="http://schemas.microsoft.com/office/drawing/2014/main" id="{9562D49B-4EE4-5233-CF75-C8EDE68C7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B58D5-5F0C-E082-B907-C702F792987C}"/>
              </a:ext>
            </a:extLst>
          </p:cNvPr>
          <p:cNvSpPr>
            <a:spLocks noGrp="1"/>
          </p:cNvSpPr>
          <p:nvPr>
            <p:ph type="sldNum" sz="quarter" idx="12"/>
          </p:nvPr>
        </p:nvSpPr>
        <p:spPr/>
        <p:txBody>
          <a:bodyPr/>
          <a:lstStyle/>
          <a:p>
            <a:fld id="{596DE7DF-B928-43C6-B6B4-7F128E5D7AF6}" type="slidenum">
              <a:rPr lang="en-IN" smtClean="0"/>
              <a:t>‹#›</a:t>
            </a:fld>
            <a:endParaRPr lang="en-IN"/>
          </a:p>
        </p:txBody>
      </p:sp>
    </p:spTree>
    <p:extLst>
      <p:ext uri="{BB962C8B-B14F-4D97-AF65-F5344CB8AC3E}">
        <p14:creationId xmlns:p14="http://schemas.microsoft.com/office/powerpoint/2010/main" val="19093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F6703-81B9-F385-2624-E85F7B582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D9CEFC-447D-6301-53B3-003F76C6C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A82BCE-C8C1-6342-5FFA-0C4910D4D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9BD04-E60D-4973-92C5-C3D5831FB602}" type="datetimeFigureOut">
              <a:rPr lang="en-IN" smtClean="0"/>
              <a:t>28-12-2024</a:t>
            </a:fld>
            <a:endParaRPr lang="en-IN"/>
          </a:p>
        </p:txBody>
      </p:sp>
      <p:sp>
        <p:nvSpPr>
          <p:cNvPr id="5" name="Footer Placeholder 4">
            <a:extLst>
              <a:ext uri="{FF2B5EF4-FFF2-40B4-BE49-F238E27FC236}">
                <a16:creationId xmlns:a16="http://schemas.microsoft.com/office/drawing/2014/main" id="{BBAD632A-D09C-15D4-D351-09C22F87B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4808D3-8366-8B9C-3697-D301E2797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DE7DF-B928-43C6-B6B4-7F128E5D7AF6}" type="slidenum">
              <a:rPr lang="en-IN" smtClean="0"/>
              <a:t>‹#›</a:t>
            </a:fld>
            <a:endParaRPr lang="en-IN"/>
          </a:p>
        </p:txBody>
      </p:sp>
    </p:spTree>
    <p:extLst>
      <p:ext uri="{BB962C8B-B14F-4D97-AF65-F5344CB8AC3E}">
        <p14:creationId xmlns:p14="http://schemas.microsoft.com/office/powerpoint/2010/main" val="1820619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8FB4-6BDE-D46F-818F-DF397F6076ED}"/>
              </a:ext>
            </a:extLst>
          </p:cNvPr>
          <p:cNvSpPr>
            <a:spLocks noGrp="1"/>
          </p:cNvSpPr>
          <p:nvPr>
            <p:ph type="ctrTitle"/>
          </p:nvPr>
        </p:nvSpPr>
        <p:spPr/>
        <p:txBody>
          <a:bodyPr/>
          <a:lstStyle/>
          <a:p>
            <a:pPr algn="l"/>
            <a:r>
              <a:rPr lang="en-IN" b="0" i="0" dirty="0">
                <a:solidFill>
                  <a:srgbClr val="222832"/>
                </a:solidFill>
                <a:effectLst/>
                <a:latin typeface="-apple-system"/>
              </a:rPr>
              <a:t>	</a:t>
            </a:r>
            <a:r>
              <a:rPr lang="en-IN" b="0" i="0" dirty="0" err="1">
                <a:solidFill>
                  <a:srgbClr val="222832"/>
                </a:solidFill>
                <a:effectLst/>
                <a:latin typeface="-apple-system"/>
              </a:rPr>
              <a:t>AdaBoostRegressor</a:t>
            </a:r>
            <a:endParaRPr lang="en-IN" b="0" i="0" dirty="0">
              <a:solidFill>
                <a:srgbClr val="222832"/>
              </a:solidFill>
              <a:effectLst/>
              <a:latin typeface="-apple-system"/>
            </a:endParaRPr>
          </a:p>
        </p:txBody>
      </p:sp>
    </p:spTree>
    <p:extLst>
      <p:ext uri="{BB962C8B-B14F-4D97-AF65-F5344CB8AC3E}">
        <p14:creationId xmlns:p14="http://schemas.microsoft.com/office/powerpoint/2010/main" val="330358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3FA2-C207-9198-E4AD-280204B7A408}"/>
              </a:ext>
            </a:extLst>
          </p:cNvPr>
          <p:cNvSpPr>
            <a:spLocks noGrp="1"/>
          </p:cNvSpPr>
          <p:nvPr>
            <p:ph type="ctrTitle"/>
          </p:nvPr>
        </p:nvSpPr>
        <p:spPr>
          <a:xfrm>
            <a:off x="1524000" y="1122363"/>
            <a:ext cx="9144000" cy="536755"/>
          </a:xfrm>
        </p:spPr>
        <p:txBody>
          <a:bodyPr>
            <a:normAutofit fontScale="90000"/>
          </a:bodyPr>
          <a:lstStyle/>
          <a:p>
            <a:r>
              <a:rPr lang="en-IN" sz="2800" dirty="0"/>
              <a:t>What is </a:t>
            </a:r>
            <a:r>
              <a:rPr lang="en-IN" sz="2800" b="0" i="0" dirty="0" err="1">
                <a:solidFill>
                  <a:srgbClr val="222832"/>
                </a:solidFill>
                <a:effectLst/>
                <a:latin typeface="-apple-system"/>
              </a:rPr>
              <a:t>AdaBoostRegressor</a:t>
            </a:r>
            <a:br>
              <a:rPr lang="en-IN" b="0" i="0" dirty="0">
                <a:solidFill>
                  <a:srgbClr val="222832"/>
                </a:solidFill>
                <a:effectLst/>
                <a:latin typeface="-apple-system"/>
              </a:rPr>
            </a:br>
            <a:endParaRPr lang="en-IN" dirty="0"/>
          </a:p>
        </p:txBody>
      </p:sp>
      <p:sp>
        <p:nvSpPr>
          <p:cNvPr id="3" name="Subtitle 2">
            <a:extLst>
              <a:ext uri="{FF2B5EF4-FFF2-40B4-BE49-F238E27FC236}">
                <a16:creationId xmlns:a16="http://schemas.microsoft.com/office/drawing/2014/main" id="{12140490-434C-0B0C-A3B1-AE9334CE3426}"/>
              </a:ext>
            </a:extLst>
          </p:cNvPr>
          <p:cNvSpPr>
            <a:spLocks noGrp="1"/>
          </p:cNvSpPr>
          <p:nvPr>
            <p:ph type="subTitle" idx="1"/>
          </p:nvPr>
        </p:nvSpPr>
        <p:spPr>
          <a:xfrm>
            <a:off x="1524000" y="1385740"/>
            <a:ext cx="9144000" cy="1725105"/>
          </a:xfrm>
        </p:spPr>
        <p:txBody>
          <a:bodyPr/>
          <a:lstStyle/>
          <a:p>
            <a:r>
              <a:rPr lang="en-US" b="0" i="0" dirty="0">
                <a:solidFill>
                  <a:srgbClr val="474747"/>
                </a:solidFill>
                <a:effectLst/>
                <a:latin typeface="Google Sans"/>
              </a:rPr>
              <a:t>		An 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dirty="0"/>
          </a:p>
        </p:txBody>
      </p:sp>
      <p:sp>
        <p:nvSpPr>
          <p:cNvPr id="6" name="Subtitle 2">
            <a:extLst>
              <a:ext uri="{FF2B5EF4-FFF2-40B4-BE49-F238E27FC236}">
                <a16:creationId xmlns:a16="http://schemas.microsoft.com/office/drawing/2014/main" id="{5AB9290B-4FE4-3824-E9E0-98429F4F597C}"/>
              </a:ext>
            </a:extLst>
          </p:cNvPr>
          <p:cNvSpPr txBox="1">
            <a:spLocks/>
          </p:cNvSpPr>
          <p:nvPr/>
        </p:nvSpPr>
        <p:spPr>
          <a:xfrm>
            <a:off x="1676400" y="4356756"/>
            <a:ext cx="9144000" cy="17251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474747"/>
                </a:solidFill>
                <a:latin typeface="Google Sans"/>
              </a:rPr>
              <a:t>		A</a:t>
            </a:r>
            <a:r>
              <a:rPr lang="en-US" b="0" i="0" dirty="0">
                <a:solidFill>
                  <a:srgbClr val="474747"/>
                </a:solidFill>
                <a:effectLst/>
                <a:latin typeface="Google Sans"/>
              </a:rPr>
              <a:t>daBoost is a method that </a:t>
            </a:r>
            <a:r>
              <a:rPr lang="en-US" b="0" i="0" dirty="0">
                <a:solidFill>
                  <a:srgbClr val="040C28"/>
                </a:solidFill>
                <a:effectLst/>
                <a:latin typeface="Google Sans"/>
              </a:rPr>
              <a:t>improves error of the target predictive model by iteratively giving weights on the training data points</a:t>
            </a:r>
            <a:r>
              <a:rPr lang="en-US" b="0" i="0" dirty="0">
                <a:solidFill>
                  <a:srgbClr val="474747"/>
                </a:solidFill>
                <a:effectLst/>
                <a:latin typeface="Google Sans"/>
              </a:rPr>
              <a:t>. AdaBoost assumes that the distributions of the source domain and the distributions of the target domain are identical.</a:t>
            </a:r>
            <a:endParaRPr lang="en-IN" dirty="0"/>
          </a:p>
        </p:txBody>
      </p:sp>
      <p:sp>
        <p:nvSpPr>
          <p:cNvPr id="7" name="Title 1">
            <a:extLst>
              <a:ext uri="{FF2B5EF4-FFF2-40B4-BE49-F238E27FC236}">
                <a16:creationId xmlns:a16="http://schemas.microsoft.com/office/drawing/2014/main" id="{9118D9C3-192A-C83A-6DA7-C9E7AA7C668D}"/>
              </a:ext>
            </a:extLst>
          </p:cNvPr>
          <p:cNvSpPr txBox="1">
            <a:spLocks/>
          </p:cNvSpPr>
          <p:nvPr/>
        </p:nvSpPr>
        <p:spPr>
          <a:xfrm>
            <a:off x="893976" y="3465423"/>
            <a:ext cx="9144000" cy="536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solidFill>
                  <a:srgbClr val="222832"/>
                </a:solidFill>
                <a:latin typeface="-apple-system"/>
              </a:rPr>
              <a:t>	Purpose of </a:t>
            </a:r>
            <a:r>
              <a:rPr lang="en-IN" sz="2400" dirty="0" err="1">
                <a:solidFill>
                  <a:srgbClr val="222832"/>
                </a:solidFill>
                <a:latin typeface="-apple-system"/>
              </a:rPr>
              <a:t>AdaBoostRegressor</a:t>
            </a:r>
            <a:br>
              <a:rPr lang="en-IN" sz="2400" dirty="0">
                <a:solidFill>
                  <a:srgbClr val="222832"/>
                </a:solidFill>
                <a:latin typeface="-apple-system"/>
              </a:rPr>
            </a:br>
            <a:endParaRPr lang="en-IN" sz="2400" dirty="0"/>
          </a:p>
        </p:txBody>
      </p:sp>
    </p:spTree>
    <p:extLst>
      <p:ext uri="{BB962C8B-B14F-4D97-AF65-F5344CB8AC3E}">
        <p14:creationId xmlns:p14="http://schemas.microsoft.com/office/powerpoint/2010/main" val="387814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8729-A603-CBD8-FBF9-E015DAC3F625}"/>
              </a:ext>
            </a:extLst>
          </p:cNvPr>
          <p:cNvSpPr>
            <a:spLocks noGrp="1"/>
          </p:cNvSpPr>
          <p:nvPr>
            <p:ph type="title"/>
          </p:nvPr>
        </p:nvSpPr>
        <p:spPr>
          <a:xfrm>
            <a:off x="838200" y="365125"/>
            <a:ext cx="10515600" cy="2882410"/>
          </a:xfrm>
        </p:spPr>
        <p:txBody>
          <a:bodyPr/>
          <a:lstStyle/>
          <a:p>
            <a:r>
              <a:rPr lang="en-IN" dirty="0"/>
              <a:t>					Diagram</a:t>
            </a:r>
          </a:p>
        </p:txBody>
      </p:sp>
      <p:sp>
        <p:nvSpPr>
          <p:cNvPr id="3" name="Content Placeholder 2">
            <a:extLst>
              <a:ext uri="{FF2B5EF4-FFF2-40B4-BE49-F238E27FC236}">
                <a16:creationId xmlns:a16="http://schemas.microsoft.com/office/drawing/2014/main" id="{D9C60D28-A57A-EF03-5BAA-3F26FBFF31CB}"/>
              </a:ext>
            </a:extLst>
          </p:cNvPr>
          <p:cNvSpPr>
            <a:spLocks noGrp="1"/>
          </p:cNvSpPr>
          <p:nvPr>
            <p:ph idx="1"/>
          </p:nvPr>
        </p:nvSpPr>
        <p:spPr>
          <a:xfrm>
            <a:off x="838200" y="3610465"/>
            <a:ext cx="10515600" cy="2566497"/>
          </a:xfrm>
        </p:spPr>
        <p:txBody>
          <a:bodyPr/>
          <a:lstStyle/>
          <a:p>
            <a:r>
              <a:rPr lang="en-IN" sz="2400" dirty="0">
                <a:latin typeface="Google Sans"/>
              </a:rPr>
              <a:t>It creates meta estimator means – huge data based on the dataset and it will create model one by one to minimize the errors and concluded the best model. Ex- dataset contains chest pain, based on the </a:t>
            </a:r>
            <a:r>
              <a:rPr lang="en-IN" sz="2400" dirty="0" err="1">
                <a:latin typeface="Google Sans"/>
              </a:rPr>
              <a:t>bmi,age,bodyweight</a:t>
            </a:r>
            <a:r>
              <a:rPr lang="en-IN" sz="2400" dirty="0">
                <a:latin typeface="Google Sans"/>
              </a:rPr>
              <a:t>- </a:t>
            </a:r>
            <a:r>
              <a:rPr lang="en-IN" sz="2400" dirty="0" err="1">
                <a:latin typeface="Google Sans"/>
              </a:rPr>
              <a:t>AdaBoostRegressor</a:t>
            </a:r>
            <a:r>
              <a:rPr lang="en-IN" sz="2400" dirty="0">
                <a:latin typeface="Google Sans"/>
              </a:rPr>
              <a:t> will find what would be correct cause of chest pain by making more models based on the original data</a:t>
            </a:r>
            <a:r>
              <a:rPr lang="en-IN" dirty="0"/>
              <a:t>.</a:t>
            </a:r>
          </a:p>
        </p:txBody>
      </p:sp>
      <p:pic>
        <p:nvPicPr>
          <p:cNvPr id="5" name="Picture 4">
            <a:extLst>
              <a:ext uri="{FF2B5EF4-FFF2-40B4-BE49-F238E27FC236}">
                <a16:creationId xmlns:a16="http://schemas.microsoft.com/office/drawing/2014/main" id="{767C1696-8D3D-2CA2-CA51-71CED6A0B845}"/>
              </a:ext>
            </a:extLst>
          </p:cNvPr>
          <p:cNvPicPr>
            <a:picLocks noChangeAspect="1"/>
          </p:cNvPicPr>
          <p:nvPr/>
        </p:nvPicPr>
        <p:blipFill>
          <a:blip r:embed="rId2"/>
          <a:stretch>
            <a:fillRect/>
          </a:stretch>
        </p:blipFill>
        <p:spPr>
          <a:xfrm>
            <a:off x="2199731" y="414777"/>
            <a:ext cx="7792537" cy="3186261"/>
          </a:xfrm>
          <a:prstGeom prst="rect">
            <a:avLst/>
          </a:prstGeom>
        </p:spPr>
      </p:pic>
    </p:spTree>
    <p:extLst>
      <p:ext uri="{BB962C8B-B14F-4D97-AF65-F5344CB8AC3E}">
        <p14:creationId xmlns:p14="http://schemas.microsoft.com/office/powerpoint/2010/main" val="31808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3FD-6778-7DB6-4F8C-528225628555}"/>
              </a:ext>
            </a:extLst>
          </p:cNvPr>
          <p:cNvSpPr>
            <a:spLocks noGrp="1"/>
          </p:cNvSpPr>
          <p:nvPr>
            <p:ph type="ctrTitle"/>
          </p:nvPr>
        </p:nvSpPr>
        <p:spPr>
          <a:xfrm>
            <a:off x="1524000" y="1122363"/>
            <a:ext cx="9144000" cy="477837"/>
          </a:xfrm>
        </p:spPr>
        <p:txBody>
          <a:bodyPr>
            <a:normAutofit fontScale="90000"/>
          </a:bodyPr>
          <a:lstStyle/>
          <a:p>
            <a:r>
              <a:rPr lang="en-IN" sz="2200" b="1" dirty="0"/>
              <a:t>Function to call </a:t>
            </a:r>
            <a:br>
              <a:rPr lang="en-IN" sz="1800" dirty="0"/>
            </a:br>
            <a:endParaRPr lang="en-IN" sz="1800" dirty="0"/>
          </a:p>
        </p:txBody>
      </p:sp>
      <p:sp>
        <p:nvSpPr>
          <p:cNvPr id="3" name="Subtitle 2">
            <a:extLst>
              <a:ext uri="{FF2B5EF4-FFF2-40B4-BE49-F238E27FC236}">
                <a16:creationId xmlns:a16="http://schemas.microsoft.com/office/drawing/2014/main" id="{9290B9CE-37A4-2BDA-07A7-32D5F6C72B47}"/>
              </a:ext>
            </a:extLst>
          </p:cNvPr>
          <p:cNvSpPr>
            <a:spLocks noGrp="1"/>
          </p:cNvSpPr>
          <p:nvPr>
            <p:ph type="subTitle" idx="1"/>
          </p:nvPr>
        </p:nvSpPr>
        <p:spPr>
          <a:xfrm>
            <a:off x="1524000" y="1781666"/>
            <a:ext cx="9144000" cy="593889"/>
          </a:xfrm>
        </p:spPr>
        <p:txBody>
          <a:bodyPr/>
          <a:lstStyle/>
          <a:p>
            <a:r>
              <a:rPr lang="en-IN" dirty="0"/>
              <a:t>Ensemble --</a:t>
            </a:r>
            <a:r>
              <a:rPr lang="en-IN" dirty="0" err="1"/>
              <a:t>AdaBoostRegressor</a:t>
            </a:r>
            <a:endParaRPr lang="en-IN" dirty="0"/>
          </a:p>
        </p:txBody>
      </p:sp>
      <p:sp>
        <p:nvSpPr>
          <p:cNvPr id="6" name="Title 1">
            <a:extLst>
              <a:ext uri="{FF2B5EF4-FFF2-40B4-BE49-F238E27FC236}">
                <a16:creationId xmlns:a16="http://schemas.microsoft.com/office/drawing/2014/main" id="{82BB7DA2-B414-ED66-4B32-1F3FA3D51413}"/>
              </a:ext>
            </a:extLst>
          </p:cNvPr>
          <p:cNvSpPr txBox="1">
            <a:spLocks/>
          </p:cNvSpPr>
          <p:nvPr/>
        </p:nvSpPr>
        <p:spPr>
          <a:xfrm>
            <a:off x="1676400" y="2557022"/>
            <a:ext cx="9144000" cy="477837"/>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200" b="1" dirty="0"/>
              <a:t>Variable Parameter </a:t>
            </a:r>
            <a:br>
              <a:rPr lang="en-IN" sz="1800" dirty="0"/>
            </a:br>
            <a:endParaRPr lang="en-IN" sz="1800" dirty="0"/>
          </a:p>
        </p:txBody>
      </p:sp>
      <p:sp>
        <p:nvSpPr>
          <p:cNvPr id="7" name="Subtitle 2">
            <a:extLst>
              <a:ext uri="{FF2B5EF4-FFF2-40B4-BE49-F238E27FC236}">
                <a16:creationId xmlns:a16="http://schemas.microsoft.com/office/drawing/2014/main" id="{566591E1-0AC0-BCB7-3E13-EF715D51FF7B}"/>
              </a:ext>
            </a:extLst>
          </p:cNvPr>
          <p:cNvSpPr txBox="1">
            <a:spLocks/>
          </p:cNvSpPr>
          <p:nvPr/>
        </p:nvSpPr>
        <p:spPr>
          <a:xfrm>
            <a:off x="2289142" y="3132055"/>
            <a:ext cx="9144000" cy="318390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dirty="0"/>
              <a:t>Ensemble –</a:t>
            </a:r>
            <a:r>
              <a:rPr lang="en-IN" sz="1400" dirty="0" err="1"/>
              <a:t>AdaBoostRegressor</a:t>
            </a:r>
            <a:endParaRPr lang="en-IN" sz="1400" dirty="0"/>
          </a:p>
          <a:p>
            <a:pPr algn="just"/>
            <a:r>
              <a:rPr lang="en-IN" sz="2000" b="1" dirty="0">
                <a:solidFill>
                  <a:srgbClr val="222832"/>
                </a:solidFill>
                <a:latin typeface="Google Sans"/>
              </a:rPr>
              <a:t>Estimator</a:t>
            </a:r>
            <a:r>
              <a:rPr lang="en-IN" sz="2000" dirty="0">
                <a:solidFill>
                  <a:srgbClr val="222832"/>
                </a:solidFill>
                <a:latin typeface="Google Sans"/>
              </a:rPr>
              <a:t>  - </a:t>
            </a:r>
            <a:r>
              <a:rPr lang="en-US" sz="2000" dirty="0">
                <a:solidFill>
                  <a:srgbClr val="222832"/>
                </a:solidFill>
                <a:latin typeface="Google Sans"/>
              </a:rPr>
              <a:t>The base estimator from which the boosted ensemble is built</a:t>
            </a:r>
          </a:p>
          <a:p>
            <a:pPr algn="just"/>
            <a:r>
              <a:rPr lang="en-IN" sz="2000" b="1" dirty="0" err="1">
                <a:solidFill>
                  <a:srgbClr val="222832"/>
                </a:solidFill>
                <a:latin typeface="Google Sans"/>
              </a:rPr>
              <a:t>n_estimators</a:t>
            </a:r>
            <a:r>
              <a:rPr lang="en-US" sz="2000" b="1" dirty="0">
                <a:solidFill>
                  <a:srgbClr val="222832"/>
                </a:solidFill>
                <a:latin typeface="Google Sans"/>
              </a:rPr>
              <a:t> </a:t>
            </a:r>
            <a:r>
              <a:rPr lang="en-US" sz="2000" dirty="0">
                <a:solidFill>
                  <a:srgbClr val="222832"/>
                </a:solidFill>
                <a:latin typeface="Google Sans"/>
              </a:rPr>
              <a:t>- The maximum number of estimators at which boosting is terminated. In case of perfect fit, the learning procedure is stopped early</a:t>
            </a:r>
          </a:p>
          <a:p>
            <a:pPr algn="just"/>
            <a:r>
              <a:rPr lang="en-IN" sz="2000" b="1" dirty="0" err="1">
                <a:solidFill>
                  <a:srgbClr val="222832"/>
                </a:solidFill>
                <a:latin typeface="Google Sans"/>
              </a:rPr>
              <a:t>learning_rate</a:t>
            </a:r>
            <a:r>
              <a:rPr lang="en-IN" sz="2000" b="1" dirty="0">
                <a:solidFill>
                  <a:srgbClr val="222832"/>
                </a:solidFill>
                <a:latin typeface="Google Sans"/>
              </a:rPr>
              <a:t> </a:t>
            </a:r>
            <a:r>
              <a:rPr lang="en-IN" sz="2000" dirty="0">
                <a:solidFill>
                  <a:srgbClr val="222832"/>
                </a:solidFill>
                <a:latin typeface="Google Sans"/>
              </a:rPr>
              <a:t>- We</a:t>
            </a:r>
            <a:r>
              <a:rPr lang="en-US" sz="2000" dirty="0" err="1">
                <a:solidFill>
                  <a:srgbClr val="222832"/>
                </a:solidFill>
                <a:latin typeface="Google Sans"/>
              </a:rPr>
              <a:t>ight</a:t>
            </a:r>
            <a:r>
              <a:rPr lang="en-US" sz="2000" dirty="0">
                <a:solidFill>
                  <a:srgbClr val="222832"/>
                </a:solidFill>
                <a:latin typeface="Google Sans"/>
              </a:rPr>
              <a:t> applied to each regressor at each boosting iteration. A higher learning rate increases the contribution of each regressor</a:t>
            </a:r>
          </a:p>
          <a:p>
            <a:pPr algn="just"/>
            <a:r>
              <a:rPr lang="en-IN" sz="2000" b="1" dirty="0">
                <a:solidFill>
                  <a:srgbClr val="222832"/>
                </a:solidFill>
                <a:latin typeface="Google Sans"/>
              </a:rPr>
              <a:t>Loss</a:t>
            </a:r>
            <a:r>
              <a:rPr lang="en-US" sz="2000" dirty="0">
                <a:solidFill>
                  <a:srgbClr val="222832"/>
                </a:solidFill>
                <a:latin typeface="Google Sans"/>
              </a:rPr>
              <a:t> - The loss function to use when updating the weights after each boosting iteration.</a:t>
            </a:r>
          </a:p>
          <a:p>
            <a:pPr algn="just"/>
            <a:r>
              <a:rPr lang="en-IN" sz="2000" b="1" dirty="0" err="1">
                <a:solidFill>
                  <a:srgbClr val="222832"/>
                </a:solidFill>
                <a:latin typeface="Google Sans"/>
              </a:rPr>
              <a:t>random_state</a:t>
            </a:r>
            <a:r>
              <a:rPr lang="en-US" sz="2000" dirty="0">
                <a:solidFill>
                  <a:srgbClr val="222832"/>
                </a:solidFill>
                <a:latin typeface="Google Sans"/>
              </a:rPr>
              <a:t>-     Controls the random seed given at each estimator at each boosting iteration</a:t>
            </a:r>
          </a:p>
          <a:p>
            <a:pPr algn="just"/>
            <a:endParaRPr lang="en-US" b="0" i="0" dirty="0">
              <a:solidFill>
                <a:srgbClr val="222832"/>
              </a:solidFill>
              <a:effectLst/>
              <a:latin typeface="-apple-system"/>
            </a:endParaRPr>
          </a:p>
          <a:p>
            <a:endParaRPr lang="en-IN" dirty="0"/>
          </a:p>
        </p:txBody>
      </p:sp>
    </p:spTree>
    <p:extLst>
      <p:ext uri="{BB962C8B-B14F-4D97-AF65-F5344CB8AC3E}">
        <p14:creationId xmlns:p14="http://schemas.microsoft.com/office/powerpoint/2010/main" val="422118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281</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-apple-system</vt:lpstr>
      <vt:lpstr>Arial</vt:lpstr>
      <vt:lpstr>Calibri</vt:lpstr>
      <vt:lpstr>Calibri Light</vt:lpstr>
      <vt:lpstr>Google Sans</vt:lpstr>
      <vt:lpstr>Office Theme</vt:lpstr>
      <vt:lpstr> AdaBoostRegressor</vt:lpstr>
      <vt:lpstr>What is AdaBoostRegressor </vt:lpstr>
      <vt:lpstr>     Diagram</vt:lpstr>
      <vt:lpstr>Function to call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Sathish Kumar</dc:creator>
  <cp:lastModifiedBy>Sathish Kumar</cp:lastModifiedBy>
  <cp:revision>9</cp:revision>
  <dcterms:created xsi:type="dcterms:W3CDTF">2024-12-28T05:50:11Z</dcterms:created>
  <dcterms:modified xsi:type="dcterms:W3CDTF">2024-12-28T15:27:23Z</dcterms:modified>
</cp:coreProperties>
</file>