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87B47-DA3C-4442-9840-95F48D5C6D5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6B68D-CC3F-4437-9FA7-D2971AC96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19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FC3C-6E7D-6F55-B320-3A8428DCE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80479-5BBB-E6DE-1AB2-CD27F76C0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F1BDD-7EA1-572B-9523-D5F19C14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D04-E60D-4973-92C5-C3D5831FB602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B0C48-E89E-BB29-774F-9CD2798B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B7E3C-3FE7-13B9-75C6-9D59BBF1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E7DF-B928-43C6-B6B4-7F128E5D7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2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8BC6-B94B-6E12-E37F-DCFFFE50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2DD80-508D-8727-21DD-FF8D03EDE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732C5-1A22-2044-F4A5-B898477C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D04-E60D-4973-92C5-C3D5831FB602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798B3-D965-2D40-17AB-82EA931E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187E-2397-3C0D-5CD0-B72BF5C4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E7DF-B928-43C6-B6B4-7F128E5D7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95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BE0AB-9F68-738C-D58C-0E1CC9791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9F35F-1D83-CD11-227F-CF7629F53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2552D-F004-2D2C-A927-738B7CBC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D04-E60D-4973-92C5-C3D5831FB602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195A0-540A-EBB3-0836-1572983A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EE46A-D500-7A8E-5477-0027F582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E7DF-B928-43C6-B6B4-7F128E5D7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35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79D7-2179-F2E1-87F4-B5A2EC3C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8D46F-146E-A0C5-BDE6-30E7D7518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94D75-CDD1-5261-EEC7-018AB7F4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D04-E60D-4973-92C5-C3D5831FB602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478D2-F420-52DB-2B49-C8F3433F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D05CD-862D-AE41-5C46-DD6D6040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E7DF-B928-43C6-B6B4-7F128E5D7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59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B65D-EE04-CDE5-2CD0-CE4942FA9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C8EE9-5B1F-D416-EEFC-8A1EAEA41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6F6C-2396-AE31-D1F5-D96FDD4F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D04-E60D-4973-92C5-C3D5831FB602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DB3C7-63AB-485F-68A8-E600EC6A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3A12-6618-48F2-DE03-A748E12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E7DF-B928-43C6-B6B4-7F128E5D7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70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3B6D-FE52-5D75-2927-A33AB0BD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0D861-5C4F-283D-D5C7-D306DBFEB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21B6F-0DAF-05AE-8C30-5E2F54175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149F4-1B5F-56FD-5127-49969915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D04-E60D-4973-92C5-C3D5831FB602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9DFC7-8DAF-E6FA-9801-A2C26B89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DB27D-3C03-6DBD-1CE1-07BAB9A9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E7DF-B928-43C6-B6B4-7F128E5D7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73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AE15-4830-6858-DAFE-62C3C3FB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38E2E-2118-3E1D-77EC-70A851990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47BA0-ACB6-2252-B5AB-4756F4272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387B0-C870-11B1-53B5-B9E32BDFE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36B46-2470-9FE5-1D97-F0B8B8016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37874-4310-D2A3-9C94-43E64036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D04-E60D-4973-92C5-C3D5831FB602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44E17-B3F5-D18E-D622-157AC4E0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9BAA3-B117-415C-A687-66810D69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E7DF-B928-43C6-B6B4-7F128E5D7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21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7FAF-A05D-2BEF-178F-E4603D79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69597-ABC0-DC90-357F-AD961425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D04-E60D-4973-92C5-C3D5831FB602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EF4A8-7265-5B96-D009-FA5C8E59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DB260-A3E6-D99C-E71D-FA7AFA854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E7DF-B928-43C6-B6B4-7F128E5D7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10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34772-CA7E-E3F3-D23F-C3936877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D04-E60D-4973-92C5-C3D5831FB602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6C62C-8458-8849-642F-AE3E3527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BCE16-0F23-8776-42BF-E8D1D10A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E7DF-B928-43C6-B6B4-7F128E5D7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3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5686-4278-52CC-154C-FE9D2FE0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3A003-8470-11EA-3E9D-753215D9D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779E1-1407-78D0-3E9E-90A4C774F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33A33-5D17-5BEA-B987-9CCB5D03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D04-E60D-4973-92C5-C3D5831FB602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F72CD-CBF5-C468-5CDD-A987DE92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3159B-6AC9-5EE0-4620-BC676B19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E7DF-B928-43C6-B6B4-7F128E5D7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54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3A15-2E1F-8688-7F1F-D648B7D3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50B09-3CCC-4643-4857-ADFD2950F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80915-A747-98B4-62FC-19933F15F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6042F-CC1E-10F8-4100-0874288D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D04-E60D-4973-92C5-C3D5831FB602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2D49B-4EE4-5233-CF75-C8EDE68C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B58D5-5F0C-E082-B907-C702F792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E7DF-B928-43C6-B6B4-7F128E5D7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38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F6703-81B9-F385-2624-E85F7B58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9CEFC-447D-6301-53B3-003F76C6C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82BCE-C8C1-6342-5FFA-0C4910D4D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9BD04-E60D-4973-92C5-C3D5831FB602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D632A-D09C-15D4-D351-09C22F87B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808D3-8366-8B9C-3697-D301E2797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DE7DF-B928-43C6-B6B4-7F128E5D7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61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8FB4-6BDE-D46F-818F-DF397F607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>
                <a:solidFill>
                  <a:srgbClr val="222832"/>
                </a:solidFill>
                <a:latin typeface="-apple-system"/>
              </a:rPr>
              <a:t>		</a:t>
            </a:r>
            <a:r>
              <a:rPr lang="en-IN" dirty="0" err="1">
                <a:solidFill>
                  <a:srgbClr val="222832"/>
                </a:solidFill>
                <a:latin typeface="-apple-system"/>
              </a:rPr>
              <a:t>LGBM</a:t>
            </a:r>
            <a:r>
              <a:rPr lang="en-IN" b="0" i="0" dirty="0" err="1">
                <a:solidFill>
                  <a:srgbClr val="222832"/>
                </a:solidFill>
                <a:effectLst/>
                <a:latin typeface="-apple-system"/>
              </a:rPr>
              <a:t>Regressor</a:t>
            </a:r>
            <a:br>
              <a:rPr lang="en-IN" b="0" i="0" dirty="0">
                <a:solidFill>
                  <a:srgbClr val="222832"/>
                </a:solidFill>
                <a:effectLst/>
                <a:latin typeface="-apple-system"/>
              </a:rPr>
            </a:br>
            <a:r>
              <a:rPr lang="en-IN" b="0" i="0" dirty="0">
                <a:solidFill>
                  <a:srgbClr val="222832"/>
                </a:solidFill>
                <a:effectLst/>
                <a:latin typeface="-apple-system"/>
              </a:rPr>
              <a:t>	</a:t>
            </a:r>
            <a:r>
              <a:rPr lang="en-IN" sz="4400" b="0" i="0" dirty="0">
                <a:solidFill>
                  <a:srgbClr val="001D35"/>
                </a:solidFill>
                <a:effectLst/>
                <a:latin typeface="Google Sans"/>
              </a:rPr>
              <a:t>Light Gradient-Boosting Machine</a:t>
            </a:r>
            <a:endParaRPr lang="en-IN" sz="4400" b="0" i="0" dirty="0">
              <a:solidFill>
                <a:srgbClr val="22283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0358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3FA2-C207-9198-E4AD-280204B7A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36755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What is </a:t>
            </a:r>
            <a:r>
              <a:rPr lang="en-IN" sz="2800" dirty="0" err="1">
                <a:solidFill>
                  <a:srgbClr val="222832"/>
                </a:solidFill>
                <a:latin typeface="-apple-system"/>
              </a:rPr>
              <a:t>XGBoost</a:t>
            </a:r>
            <a:br>
              <a:rPr lang="en-IN" b="0" i="0" dirty="0">
                <a:solidFill>
                  <a:srgbClr val="222832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40490-434C-0B0C-A3B1-AE9334CE3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5740"/>
            <a:ext cx="9144000" cy="1725105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		</a:t>
            </a:r>
            <a:r>
              <a:rPr lang="en-US" b="0" i="0" dirty="0" err="1">
                <a:solidFill>
                  <a:srgbClr val="001D35"/>
                </a:solidFill>
                <a:effectLst/>
                <a:latin typeface="Google Sans"/>
              </a:rPr>
              <a:t>XGBoost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, or Extreme Gradient Boosting, is </a:t>
            </a:r>
            <a:r>
              <a:rPr lang="en-US" dirty="0"/>
              <a:t>a machine learning algorithm that uses gradient boosted decision trees (GBDTs) to solve regression and classification problems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.</a:t>
            </a:r>
            <a:endParaRPr lang="en-IN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AB9290B-4FE4-3824-E9E0-98429F4F597C}"/>
              </a:ext>
            </a:extLst>
          </p:cNvPr>
          <p:cNvSpPr txBox="1">
            <a:spLocks/>
          </p:cNvSpPr>
          <p:nvPr/>
        </p:nvSpPr>
        <p:spPr>
          <a:xfrm>
            <a:off x="1676400" y="4356756"/>
            <a:ext cx="9144000" cy="1725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474747"/>
                </a:solidFill>
                <a:latin typeface="Google Sans"/>
              </a:rPr>
              <a:t>		</a:t>
            </a:r>
            <a:r>
              <a:rPr lang="en-US" b="0" i="0">
                <a:solidFill>
                  <a:srgbClr val="474747"/>
                </a:solidFill>
                <a:effectLst/>
                <a:latin typeface="Google Sans"/>
              </a:rPr>
              <a:t> </a:t>
            </a:r>
            <a:r>
              <a:rPr lang="en-US" b="0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The purpose is to </a:t>
            </a:r>
            <a:r>
              <a:rPr lang="en-US" b="1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lower a predefined loss characteristic</a:t>
            </a:r>
            <a:r>
              <a:rPr lang="en-US" b="0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, which quantifies the difference between the predicted and actual values</a:t>
            </a:r>
            <a:r>
              <a:rPr lang="en-US" b="0" i="0">
                <a:solidFill>
                  <a:srgbClr val="474747"/>
                </a:solidFill>
                <a:effectLst/>
                <a:latin typeface="Google Sans"/>
              </a:rPr>
              <a:t>.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18D9C3-192A-C83A-6DA7-C9E7AA7C668D}"/>
              </a:ext>
            </a:extLst>
          </p:cNvPr>
          <p:cNvSpPr txBox="1">
            <a:spLocks/>
          </p:cNvSpPr>
          <p:nvPr/>
        </p:nvSpPr>
        <p:spPr>
          <a:xfrm>
            <a:off x="893976" y="3465423"/>
            <a:ext cx="9144000" cy="5367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solidFill>
                  <a:srgbClr val="222832"/>
                </a:solidFill>
                <a:latin typeface="-apple-system"/>
              </a:rPr>
              <a:t>	Purpose of Regressor</a:t>
            </a:r>
            <a:br>
              <a:rPr lang="en-IN" sz="2400" dirty="0">
                <a:solidFill>
                  <a:srgbClr val="222832"/>
                </a:solidFill>
                <a:latin typeface="-apple-system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7814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8729-A603-CBD8-FBF9-E015DAC3F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98586"/>
          </a:xfrm>
        </p:spPr>
        <p:txBody>
          <a:bodyPr>
            <a:normAutofit fontScale="90000"/>
          </a:bodyPr>
          <a:lstStyle/>
          <a:p>
            <a:r>
              <a:rPr lang="en-IN" dirty="0"/>
              <a:t>		Installing and </a:t>
            </a:r>
            <a:r>
              <a:rPr lang="en-IN" dirty="0" err="1"/>
              <a:t>ExexutingLGBM</a:t>
            </a:r>
            <a:br>
              <a:rPr lang="en-IN" dirty="0"/>
            </a:br>
            <a:r>
              <a:rPr lang="en-IN" sz="2800" dirty="0">
                <a:sym typeface="Wingdings" panose="05000000000000000000" pitchFamily="2" charset="2"/>
              </a:rPr>
              <a:t></a:t>
            </a:r>
            <a:r>
              <a:rPr lang="en-IN" sz="2800" dirty="0"/>
              <a:t>pip install </a:t>
            </a:r>
            <a:r>
              <a:rPr lang="en-IN" sz="2800" dirty="0" err="1"/>
              <a:t>xgboost</a:t>
            </a:r>
            <a:br>
              <a:rPr lang="en-IN" sz="2800" dirty="0"/>
            </a:br>
            <a:r>
              <a:rPr lang="en-IN" sz="2800" dirty="0">
                <a:sym typeface="Wingdings" panose="05000000000000000000" pitchFamily="2" charset="2"/>
              </a:rPr>
              <a:t>import </a:t>
            </a:r>
            <a:r>
              <a:rPr lang="en-IN" sz="2800" dirty="0" err="1">
                <a:sym typeface="Wingdings" panose="05000000000000000000" pitchFamily="2" charset="2"/>
              </a:rPr>
              <a:t>xgboost</a:t>
            </a:r>
            <a:br>
              <a:rPr lang="en-IN" sz="2800" dirty="0">
                <a:sym typeface="Wingdings" panose="05000000000000000000" pitchFamily="2" charset="2"/>
              </a:rPr>
            </a:br>
            <a:r>
              <a:rPr lang="en-IN" sz="2800" dirty="0">
                <a:sym typeface="Wingdings" panose="05000000000000000000" pitchFamily="2" charset="2"/>
              </a:rPr>
              <a:t>from </a:t>
            </a:r>
            <a:r>
              <a:rPr lang="en-IN" sz="2800" dirty="0" err="1">
                <a:sym typeface="Wingdings" panose="05000000000000000000" pitchFamily="2" charset="2"/>
              </a:rPr>
              <a:t>xgboost</a:t>
            </a:r>
            <a:r>
              <a:rPr lang="en-IN" sz="2800" dirty="0">
                <a:sym typeface="Wingdings" panose="05000000000000000000" pitchFamily="2" charset="2"/>
              </a:rPr>
              <a:t> import </a:t>
            </a:r>
            <a:r>
              <a:rPr lang="en-IN" sz="2800" dirty="0" err="1">
                <a:sym typeface="Wingdings" panose="05000000000000000000" pitchFamily="2" charset="2"/>
              </a:rPr>
              <a:t>XGBRegressor</a:t>
            </a:r>
            <a:br>
              <a:rPr lang="en-IN" sz="2800" dirty="0">
                <a:sym typeface="Wingdings" panose="05000000000000000000" pitchFamily="2" charset="2"/>
              </a:rPr>
            </a:br>
            <a:r>
              <a:rPr lang="en-IN" sz="2800" dirty="0">
                <a:sym typeface="Wingdings" panose="05000000000000000000" pitchFamily="2" charset="2"/>
              </a:rPr>
              <a:t>regressor=</a:t>
            </a:r>
            <a:r>
              <a:rPr lang="en-IN" sz="2800" dirty="0" err="1">
                <a:sym typeface="Wingdings" panose="05000000000000000000" pitchFamily="2" charset="2"/>
              </a:rPr>
              <a:t>XGBRegressor</a:t>
            </a:r>
            <a:r>
              <a:rPr lang="en-IN" sz="2800" dirty="0">
                <a:sym typeface="Wingdings" panose="05000000000000000000" pitchFamily="2" charset="2"/>
              </a:rPr>
              <a:t>()</a:t>
            </a:r>
            <a:br>
              <a:rPr lang="en-IN" sz="2800" dirty="0">
                <a:sym typeface="Wingdings" panose="05000000000000000000" pitchFamily="2" charset="2"/>
              </a:rPr>
            </a:br>
            <a:r>
              <a:rPr lang="en-IN" sz="2800" dirty="0">
                <a:sym typeface="Wingdings" panose="05000000000000000000" pitchFamily="2" charset="2"/>
              </a:rPr>
              <a:t></a:t>
            </a:r>
            <a:r>
              <a:rPr lang="fr-FR" sz="2800" dirty="0" err="1">
                <a:sym typeface="Wingdings" panose="05000000000000000000" pitchFamily="2" charset="2"/>
              </a:rPr>
              <a:t>regressor.fit</a:t>
            </a:r>
            <a:r>
              <a:rPr lang="fr-FR" sz="2800" dirty="0">
                <a:sym typeface="Wingdings" panose="05000000000000000000" pitchFamily="2" charset="2"/>
              </a:rPr>
              <a:t>(</a:t>
            </a:r>
            <a:r>
              <a:rPr lang="fr-FR" sz="2800" dirty="0" err="1">
                <a:sym typeface="Wingdings" panose="05000000000000000000" pitchFamily="2" charset="2"/>
              </a:rPr>
              <a:t>X_train,y_train</a:t>
            </a:r>
            <a:r>
              <a:rPr lang="fr-FR" sz="2800" dirty="0">
                <a:sym typeface="Wingdings" panose="05000000000000000000" pitchFamily="2" charset="2"/>
              </a:rPr>
              <a:t>)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0D28-A57A-EF03-5BAA-3F26FBFF3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0465"/>
            <a:ext cx="10515600" cy="2566497"/>
          </a:xfrm>
        </p:spPr>
        <p:txBody>
          <a:bodyPr/>
          <a:lstStyle/>
          <a:p>
            <a:r>
              <a:rPr lang="en-IN" sz="2400" dirty="0">
                <a:latin typeface="Google Sans"/>
              </a:rPr>
              <a:t>It creates meta estimator means – huge data based on the dataset and it will create model one by one to minimize the errors and concluded the best model. Ex- dataset contains chest pain, based on the </a:t>
            </a:r>
            <a:r>
              <a:rPr lang="en-IN" sz="2400" dirty="0" err="1">
                <a:latin typeface="Google Sans"/>
              </a:rPr>
              <a:t>bmi,age,bodyweight</a:t>
            </a:r>
            <a:r>
              <a:rPr lang="en-IN" sz="2400" dirty="0">
                <a:latin typeface="Google Sans"/>
              </a:rPr>
              <a:t>- </a:t>
            </a:r>
            <a:r>
              <a:rPr lang="en-IN" sz="2400" dirty="0" err="1">
                <a:latin typeface="Google Sans"/>
              </a:rPr>
              <a:t>AdaBoostRegressor</a:t>
            </a:r>
            <a:r>
              <a:rPr lang="en-IN" sz="2400" dirty="0">
                <a:latin typeface="Google Sans"/>
              </a:rPr>
              <a:t> will find what would be correct cause of chest pain by making more models based on the original data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08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43FD-6778-7DB6-4F8C-528225628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2042"/>
            <a:ext cx="9144000" cy="476054"/>
          </a:xfrm>
        </p:spPr>
        <p:txBody>
          <a:bodyPr>
            <a:normAutofit fontScale="90000"/>
          </a:bodyPr>
          <a:lstStyle/>
          <a:p>
            <a:r>
              <a:rPr lang="en-IN" sz="2200" b="1" dirty="0"/>
              <a:t>Function to call </a:t>
            </a:r>
            <a:br>
              <a:rPr lang="en-IN" sz="1800" dirty="0"/>
            </a:br>
            <a:endParaRPr lang="en-IN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B9CE-37A4-2BDA-07A7-32D5F6C72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76693"/>
            <a:ext cx="9144000" cy="518476"/>
          </a:xfrm>
        </p:spPr>
        <p:txBody>
          <a:bodyPr>
            <a:normAutofit/>
          </a:bodyPr>
          <a:lstStyle/>
          <a:p>
            <a:r>
              <a:rPr lang="en-IN" dirty="0" err="1"/>
              <a:t>xgboost</a:t>
            </a:r>
            <a:r>
              <a:rPr lang="en-IN" dirty="0"/>
              <a:t> --</a:t>
            </a:r>
            <a:r>
              <a:rPr lang="en-IN" dirty="0" err="1"/>
              <a:t>XGBRegressor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BB7DA2-B414-ED66-4B32-1F3FA3D51413}"/>
              </a:ext>
            </a:extLst>
          </p:cNvPr>
          <p:cNvSpPr txBox="1">
            <a:spLocks/>
          </p:cNvSpPr>
          <p:nvPr/>
        </p:nvSpPr>
        <p:spPr>
          <a:xfrm>
            <a:off x="1676400" y="1395170"/>
            <a:ext cx="9144000" cy="4760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200" b="1" dirty="0"/>
              <a:t>Variable Parameter </a:t>
            </a:r>
            <a:br>
              <a:rPr lang="en-IN" sz="1800" dirty="0"/>
            </a:br>
            <a:endParaRPr lang="en-IN" sz="1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66591E1-0AC0-BCB7-3E13-EF715D51FF7B}"/>
              </a:ext>
            </a:extLst>
          </p:cNvPr>
          <p:cNvSpPr txBox="1">
            <a:spLocks/>
          </p:cNvSpPr>
          <p:nvPr/>
        </p:nvSpPr>
        <p:spPr>
          <a:xfrm>
            <a:off x="2289142" y="1729820"/>
            <a:ext cx="9144000" cy="4586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Ensemble –</a:t>
            </a:r>
            <a:r>
              <a:rPr lang="en-IN" sz="1400" dirty="0" err="1"/>
              <a:t>XGBRegressor</a:t>
            </a:r>
            <a:endParaRPr lang="en-IN" sz="1400" dirty="0"/>
          </a:p>
          <a:p>
            <a:pPr algn="l"/>
            <a:r>
              <a:rPr lang="en-IN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050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Number of parallel trees constructed during each iteration. Default to 1</a:t>
            </a:r>
          </a:p>
          <a:p>
            <a:pPr algn="l"/>
            <a:r>
              <a:rPr lang="en-IN" sz="900" b="0" i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Booster</a:t>
            </a:r>
            <a:r>
              <a:rPr lang="en-US" sz="1050" dirty="0">
                <a:solidFill>
                  <a:srgbClr val="202124"/>
                </a:solidFill>
                <a:latin typeface="Roboto" panose="020F0502020204030204" pitchFamily="2" charset="0"/>
              </a:rPr>
              <a:t> - </a:t>
            </a:r>
            <a:r>
              <a:rPr lang="en-US" sz="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Specify which booster to use: </a:t>
            </a:r>
            <a:r>
              <a:rPr lang="en-US" sz="9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gbtree</a:t>
            </a:r>
            <a:r>
              <a:rPr lang="en-US" sz="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or dart. Default to "</a:t>
            </a:r>
            <a:r>
              <a:rPr lang="en-US" sz="9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gbtree</a:t>
            </a:r>
            <a:r>
              <a:rPr lang="en-US" sz="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".</a:t>
            </a:r>
          </a:p>
          <a:p>
            <a:pPr algn="l"/>
            <a:r>
              <a:rPr lang="en-US" sz="900" dirty="0" err="1">
                <a:solidFill>
                  <a:srgbClr val="202124"/>
                </a:solidFill>
                <a:latin typeface="Roboto" panose="02000000000000000000" pitchFamily="2" charset="0"/>
              </a:rPr>
              <a:t>Dart_normalized_type</a:t>
            </a:r>
            <a:r>
              <a:rPr lang="en-US" sz="900" dirty="0">
                <a:solidFill>
                  <a:srgbClr val="202124"/>
                </a:solidFill>
                <a:latin typeface="Roboto" panose="02000000000000000000" pitchFamily="2" charset="0"/>
              </a:rPr>
              <a:t> - </a:t>
            </a:r>
            <a:r>
              <a:rPr lang="en-US" sz="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Type of normalization algorithm for DART booster. Possible values: "TREE", "FOREST". Default to "TREE".</a:t>
            </a:r>
          </a:p>
          <a:p>
            <a:pPr algn="l"/>
            <a:r>
              <a:rPr lang="en-US" sz="900" dirty="0" err="1">
                <a:solidFill>
                  <a:srgbClr val="202124"/>
                </a:solidFill>
                <a:latin typeface="Roboto" panose="02000000000000000000" pitchFamily="2" charset="0"/>
              </a:rPr>
              <a:t>Tree_method</a:t>
            </a:r>
            <a:r>
              <a:rPr lang="en-US" sz="900" dirty="0">
                <a:solidFill>
                  <a:srgbClr val="202124"/>
                </a:solidFill>
                <a:latin typeface="Roboto" panose="02000000000000000000" pitchFamily="2" charset="0"/>
              </a:rPr>
              <a:t> - </a:t>
            </a:r>
            <a:r>
              <a:rPr lang="en-US" sz="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Specify which tree method to use. Default to "auto". If this parameter is set to default, </a:t>
            </a:r>
            <a:r>
              <a:rPr lang="en-US" sz="9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XGBoost</a:t>
            </a:r>
            <a:r>
              <a:rPr lang="en-US" sz="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will choose the most conservative option available. Possible values: "exact", "</a:t>
            </a:r>
            <a:r>
              <a:rPr lang="en-US" sz="9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approx</a:t>
            </a:r>
            <a:r>
              <a:rPr lang="en-US" sz="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", "hist</a:t>
            </a:r>
            <a:endParaRPr lang="en-US" sz="9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900" dirty="0" err="1">
                <a:solidFill>
                  <a:srgbClr val="202124"/>
                </a:solidFill>
                <a:latin typeface="Roboto" panose="02000000000000000000" pitchFamily="2" charset="0"/>
              </a:rPr>
              <a:t>Min_child_weight</a:t>
            </a:r>
            <a:r>
              <a:rPr lang="en-US" sz="900" dirty="0">
                <a:solidFill>
                  <a:srgbClr val="202124"/>
                </a:solidFill>
                <a:latin typeface="Roboto" panose="02000000000000000000" pitchFamily="2" charset="0"/>
              </a:rPr>
              <a:t>-</a:t>
            </a:r>
            <a:r>
              <a:rPr lang="en-US" sz="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Minimum sum of instance weight(hessian) needed in a child. Default to 1.</a:t>
            </a:r>
          </a:p>
          <a:p>
            <a:pPr algn="l"/>
            <a:r>
              <a:rPr lang="en-US" sz="1050" dirty="0" err="1">
                <a:solidFill>
                  <a:srgbClr val="202124"/>
                </a:solidFill>
                <a:latin typeface="Roboto" panose="020F0502020204030204" pitchFamily="2" charset="0"/>
              </a:rPr>
              <a:t>colsample_bytree</a:t>
            </a:r>
            <a:r>
              <a:rPr lang="en-US" sz="1050" dirty="0">
                <a:solidFill>
                  <a:srgbClr val="202124"/>
                </a:solidFill>
                <a:latin typeface="Roboto" panose="020F0502020204030204" pitchFamily="2" charset="0"/>
              </a:rPr>
              <a:t> - </a:t>
            </a:r>
            <a:r>
              <a:rPr lang="en-US" sz="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Subsample ratio of columns when constructing each tree. Default to 1.0.</a:t>
            </a:r>
          </a:p>
          <a:p>
            <a:pPr algn="l"/>
            <a:r>
              <a:rPr lang="en-US" sz="1050" dirty="0" err="1">
                <a:solidFill>
                  <a:srgbClr val="202124"/>
                </a:solidFill>
                <a:latin typeface="Roboto" panose="020F0502020204030204" pitchFamily="2" charset="0"/>
              </a:rPr>
              <a:t>colsample_bylevel</a:t>
            </a:r>
            <a:r>
              <a:rPr lang="en-US" sz="900" dirty="0">
                <a:solidFill>
                  <a:srgbClr val="202124"/>
                </a:solidFill>
                <a:latin typeface="Roboto" panose="02000000000000000000" pitchFamily="2" charset="0"/>
              </a:rPr>
              <a:t> - </a:t>
            </a:r>
            <a:r>
              <a:rPr lang="en-US" sz="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Subsample ratio of columns for each level. Default to 1.0.</a:t>
            </a:r>
            <a:endParaRPr lang="en-US" sz="9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1050" dirty="0" err="1">
                <a:solidFill>
                  <a:srgbClr val="202124"/>
                </a:solidFill>
                <a:latin typeface="Roboto" panose="020F0502020204030204" pitchFamily="2" charset="0"/>
              </a:rPr>
              <a:t>colsample_bynode</a:t>
            </a:r>
            <a:r>
              <a:rPr lang="en-US" sz="900" dirty="0">
                <a:solidFill>
                  <a:srgbClr val="202124"/>
                </a:solidFill>
                <a:latin typeface="Roboto" panose="02000000000000000000" pitchFamily="2" charset="0"/>
              </a:rPr>
              <a:t>- </a:t>
            </a:r>
            <a:r>
              <a:rPr lang="en-US" sz="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Subsample ratio of columns for each split. Default to 1.0.</a:t>
            </a:r>
          </a:p>
          <a:p>
            <a:pPr algn="l"/>
            <a:r>
              <a:rPr lang="en-US" sz="900" dirty="0">
                <a:solidFill>
                  <a:srgbClr val="202124"/>
                </a:solidFill>
                <a:latin typeface="Roboto" panose="02000000000000000000" pitchFamily="2" charset="0"/>
              </a:rPr>
              <a:t>Gamma - </a:t>
            </a:r>
            <a:r>
              <a:rPr lang="en-US" sz="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US" sz="9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min_split_loss</a:t>
            </a:r>
            <a:r>
              <a:rPr lang="en-US" sz="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 Minimum loss reduction required to make a further partition on a leaf node of the tree. Default to 0.0.</a:t>
            </a:r>
            <a:endParaRPr lang="en-US" sz="9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900" dirty="0" err="1">
                <a:solidFill>
                  <a:srgbClr val="202124"/>
                </a:solidFill>
                <a:latin typeface="Roboto" panose="02000000000000000000" pitchFamily="2" charset="0"/>
              </a:rPr>
              <a:t>Maz_depth</a:t>
            </a:r>
            <a:r>
              <a:rPr lang="en-US" sz="900" dirty="0">
                <a:solidFill>
                  <a:srgbClr val="202124"/>
                </a:solidFill>
                <a:latin typeface="Roboto" panose="02000000000000000000" pitchFamily="2" charset="0"/>
              </a:rPr>
              <a:t> - </a:t>
            </a:r>
            <a:r>
              <a:rPr lang="en-US" sz="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Maximum tree depth for base learners. Default to 6.</a:t>
            </a:r>
          </a:p>
          <a:p>
            <a:pPr algn="l"/>
            <a:r>
              <a:rPr lang="en-US" sz="900" dirty="0">
                <a:solidFill>
                  <a:srgbClr val="202124"/>
                </a:solidFill>
                <a:latin typeface="Roboto" panose="02000000000000000000" pitchFamily="2" charset="0"/>
              </a:rPr>
              <a:t>Subsample - </a:t>
            </a:r>
            <a:r>
              <a:rPr lang="en-US" sz="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Subsample ratio of the training instance. Default to 1.0.</a:t>
            </a:r>
            <a:endParaRPr lang="en-US" sz="9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900" dirty="0">
                <a:solidFill>
                  <a:srgbClr val="202124"/>
                </a:solidFill>
                <a:latin typeface="Roboto" panose="02000000000000000000" pitchFamily="2" charset="0"/>
              </a:rPr>
              <a:t>Reg-alpha - </a:t>
            </a:r>
            <a:r>
              <a:rPr lang="en-US" sz="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L1 regularization term on weights (</a:t>
            </a:r>
            <a:r>
              <a:rPr lang="en-US" sz="9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xgb's</a:t>
            </a:r>
            <a:r>
              <a:rPr lang="en-US" sz="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alpha). Default to 0.0</a:t>
            </a:r>
          </a:p>
          <a:p>
            <a:pPr algn="l"/>
            <a:r>
              <a:rPr lang="en-US" sz="900" dirty="0" err="1">
                <a:solidFill>
                  <a:srgbClr val="202124"/>
                </a:solidFill>
                <a:latin typeface="Roboto" panose="02000000000000000000" pitchFamily="2" charset="0"/>
              </a:rPr>
              <a:t>Reg_lambda</a:t>
            </a:r>
            <a:r>
              <a:rPr lang="en-US" sz="900" dirty="0">
                <a:solidFill>
                  <a:srgbClr val="202124"/>
                </a:solidFill>
                <a:latin typeface="Roboto" panose="02000000000000000000" pitchFamily="2" charset="0"/>
              </a:rPr>
              <a:t>- </a:t>
            </a:r>
            <a:r>
              <a:rPr lang="en-US" sz="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L2 regularization term on weights (</a:t>
            </a:r>
            <a:r>
              <a:rPr lang="en-US" sz="9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xgb's</a:t>
            </a:r>
            <a:r>
              <a:rPr lang="en-US" sz="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lambda). Default to 1.0.</a:t>
            </a:r>
          </a:p>
          <a:p>
            <a:pPr algn="l"/>
            <a:r>
              <a:rPr lang="en-US" sz="900" dirty="0" err="1">
                <a:solidFill>
                  <a:srgbClr val="202124"/>
                </a:solidFill>
                <a:latin typeface="Roboto" panose="02000000000000000000" pitchFamily="2" charset="0"/>
              </a:rPr>
              <a:t>learning_rate</a:t>
            </a:r>
            <a:r>
              <a:rPr lang="en-US" sz="900" dirty="0">
                <a:solidFill>
                  <a:srgbClr val="202124"/>
                </a:solidFill>
                <a:latin typeface="Roboto" panose="02000000000000000000" pitchFamily="2" charset="0"/>
              </a:rPr>
              <a:t>- </a:t>
            </a:r>
            <a:r>
              <a:rPr lang="en-US" sz="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Boosting learning rate (</a:t>
            </a:r>
            <a:r>
              <a:rPr lang="en-US" sz="9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xgb's</a:t>
            </a:r>
            <a:r>
              <a:rPr lang="en-US" sz="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"eta"). Default to 0.3.</a:t>
            </a:r>
            <a:endParaRPr lang="en-US" sz="1050" dirty="0">
              <a:solidFill>
                <a:srgbClr val="202124"/>
              </a:solidFill>
              <a:latin typeface="Roboto" panose="020F0502020204030204" pitchFamily="2" charset="0"/>
            </a:endParaRPr>
          </a:p>
          <a:p>
            <a:pPr algn="l"/>
            <a:r>
              <a:rPr lang="en-US" sz="1050" b="0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max_iterations</a:t>
            </a:r>
            <a:r>
              <a:rPr lang="en-US" sz="1050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- </a:t>
            </a:r>
            <a:r>
              <a:rPr lang="en-US" sz="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Maximum number of rounds for boosting. Default to 20.</a:t>
            </a:r>
          </a:p>
          <a:p>
            <a:pPr algn="l"/>
            <a:r>
              <a:rPr lang="en-US" sz="900" dirty="0">
                <a:solidFill>
                  <a:srgbClr val="202124"/>
                </a:solidFill>
                <a:latin typeface="Roboto" panose="02000000000000000000" pitchFamily="2" charset="0"/>
              </a:rPr>
              <a:t>Tol - </a:t>
            </a:r>
            <a:r>
              <a:rPr lang="en-US" sz="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Minimum relative loss improvement necessary to continue training. Default to 0.01</a:t>
            </a:r>
            <a:endParaRPr lang="en-US" sz="9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1050" b="0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enable_global_explain</a:t>
            </a:r>
            <a:r>
              <a:rPr lang="en-US" sz="1050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 - </a:t>
            </a:r>
            <a:r>
              <a:rPr lang="en-US" sz="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Whether to compute global explanations using explainable AI to evaluate global feature importance to the model. Default to False.</a:t>
            </a:r>
          </a:p>
          <a:p>
            <a:pPr algn="l"/>
            <a:r>
              <a:rPr lang="en-US" sz="1050" b="0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xgboost_version</a:t>
            </a:r>
            <a:r>
              <a:rPr lang="en-US" sz="1050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 - </a:t>
            </a:r>
            <a:r>
              <a:rPr lang="en-US" sz="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Specifies the </a:t>
            </a:r>
            <a:r>
              <a:rPr lang="en-US" sz="9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Xgboost</a:t>
            </a:r>
            <a:r>
              <a:rPr lang="en-US" sz="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version for model training. Default to "0.9". Possible values: "0.9", "1.1".</a:t>
            </a:r>
            <a:endParaRPr lang="en-US" sz="1050" b="0" i="0" dirty="0">
              <a:solidFill>
                <a:srgbClr val="202124"/>
              </a:solidFill>
              <a:effectLst/>
              <a:latin typeface="Roboto" panose="020F0502020204030204" pitchFamily="2" charset="0"/>
            </a:endParaRPr>
          </a:p>
          <a:p>
            <a:pPr algn="l"/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2118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548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Google Sans</vt:lpstr>
      <vt:lpstr>Roboto</vt:lpstr>
      <vt:lpstr>Roboto Mono</vt:lpstr>
      <vt:lpstr>Wingdings</vt:lpstr>
      <vt:lpstr>Office Theme</vt:lpstr>
      <vt:lpstr>  LGBMRegressor  Light Gradient-Boosting Machine</vt:lpstr>
      <vt:lpstr>What is XGBoost </vt:lpstr>
      <vt:lpstr>  Installing and ExexutingLGBM pip install xgboost import xgboost from xgboost import XGBRegressor regressor=XGBRegressor() regressor.fit(X_train,y_train) </vt:lpstr>
      <vt:lpstr>Function to call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Sathish Kumar</dc:creator>
  <cp:lastModifiedBy>Sathish Kumar</cp:lastModifiedBy>
  <cp:revision>22</cp:revision>
  <dcterms:created xsi:type="dcterms:W3CDTF">2024-12-28T05:50:11Z</dcterms:created>
  <dcterms:modified xsi:type="dcterms:W3CDTF">2024-12-29T04:14:09Z</dcterms:modified>
</cp:coreProperties>
</file>