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naanmudhalvan.tn.gov.in/https:/skillsbuild.org/https:/www.canva.com/https:/www.google.com/https:/chat.openai.com/https:/www.python.org/"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sp>
        <p:nvSpPr>
          <p:cNvPr name="TextBox 11" id="11"/>
          <p:cNvSpPr txBox="true"/>
          <p:nvPr/>
        </p:nvSpPr>
        <p:spPr>
          <a:xfrm rot="0">
            <a:off x="2194384" y="2592216"/>
            <a:ext cx="13533120" cy="923925"/>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a:rPr>
              <a:t>IMDB Movie Reviews</a:t>
            </a:r>
          </a:p>
        </p:txBody>
      </p:sp>
      <p:sp>
        <p:nvSpPr>
          <p:cNvPr name="TextBox 12" id="12"/>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a:rPr>
              <a:t>CAPSTONE PROJECT</a:t>
            </a:r>
          </a:p>
        </p:txBody>
      </p:sp>
      <p:sp>
        <p:nvSpPr>
          <p:cNvPr name="TextBox 13" id="13"/>
          <p:cNvSpPr txBox="true"/>
          <p:nvPr/>
        </p:nvSpPr>
        <p:spPr>
          <a:xfrm rot="0">
            <a:off x="4767734" y="6858592"/>
            <a:ext cx="11787394" cy="1895475"/>
          </a:xfrm>
          <a:prstGeom prst="rect">
            <a:avLst/>
          </a:prstGeom>
        </p:spPr>
        <p:txBody>
          <a:bodyPr anchor="t" rtlCol="false" tIns="0" lIns="0" bIns="0" rIns="0">
            <a:spAutoFit/>
          </a:bodyPr>
          <a:lstStyle/>
          <a:p>
            <a:pPr>
              <a:lnSpc>
                <a:spcPts val="3600"/>
              </a:lnSpc>
            </a:pPr>
            <a:r>
              <a:rPr lang="en-US" sz="3000">
                <a:solidFill>
                  <a:srgbClr val="1482AC"/>
                </a:solidFill>
                <a:latin typeface="Arial Bold"/>
              </a:rPr>
              <a:t>Presented By:</a:t>
            </a:r>
          </a:p>
          <a:p>
            <a:pPr>
              <a:lnSpc>
                <a:spcPts val="3600"/>
              </a:lnSpc>
            </a:pPr>
            <a:r>
              <a:rPr lang="en-US" sz="3000">
                <a:solidFill>
                  <a:srgbClr val="1482AC"/>
                </a:solidFill>
                <a:latin typeface="Arial Bold"/>
              </a:rPr>
              <a:t>M. Santharaj - Karpaga Vinayaga College of Engineering &amp; Technology - B.Tech. Biotechnology</a:t>
            </a:r>
          </a:p>
          <a:p>
            <a:pPr algn="l">
              <a:lnSpc>
                <a:spcPts val="36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References</a:t>
            </a:r>
          </a:p>
        </p:txBody>
      </p:sp>
      <p:sp>
        <p:nvSpPr>
          <p:cNvPr name="TextBox 10" id="10"/>
          <p:cNvSpPr txBox="true"/>
          <p:nvPr/>
        </p:nvSpPr>
        <p:spPr>
          <a:xfrm rot="0">
            <a:off x="2894882" y="3285126"/>
            <a:ext cx="12498237" cy="3621497"/>
          </a:xfrm>
          <a:prstGeom prst="rect">
            <a:avLst/>
          </a:prstGeom>
        </p:spPr>
        <p:txBody>
          <a:bodyPr anchor="t" rtlCol="false" tIns="0" lIns="0" bIns="0" rIns="0">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2286001" y="4109322"/>
            <a:ext cx="13765236" cy="1982629"/>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1365800" y="797697"/>
            <a:ext cx="15590520" cy="1982629"/>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10" id="10"/>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542925" indent="-271462" lvl="1">
              <a:lnSpc>
                <a:spcPts val="3960"/>
              </a:lnSpc>
              <a:buFont typeface="Arial"/>
              <a:buChar char="•"/>
            </a:pPr>
            <a:r>
              <a:rPr lang="en-US" sz="3000">
                <a:solidFill>
                  <a:srgbClr val="404040"/>
                </a:solidFill>
                <a:latin typeface="Arial Bold"/>
              </a:rPr>
              <a:t>Problem Statement </a:t>
            </a:r>
          </a:p>
          <a:p>
            <a:pPr algn="l" marL="542925" indent="-271462" lvl="1">
              <a:lnSpc>
                <a:spcPts val="3960"/>
              </a:lnSpc>
              <a:buFont typeface="Arial"/>
              <a:buChar char="•"/>
            </a:pPr>
            <a:r>
              <a:rPr lang="en-US" sz="3000">
                <a:solidFill>
                  <a:srgbClr val="404040"/>
                </a:solidFill>
                <a:latin typeface="Arial Bold"/>
              </a:rPr>
              <a:t>Proposed System/Solution</a:t>
            </a:r>
          </a:p>
          <a:p>
            <a:pPr algn="l" marL="542925" indent="-271462" lvl="1">
              <a:lnSpc>
                <a:spcPts val="3960"/>
              </a:lnSpc>
              <a:buFont typeface="Arial"/>
              <a:buChar char="•"/>
            </a:pPr>
            <a:r>
              <a:rPr lang="en-US" sz="3000">
                <a:solidFill>
                  <a:srgbClr val="404040"/>
                </a:solidFill>
                <a:latin typeface="Arial Bold"/>
              </a:rPr>
              <a:t>System Development Approach</a:t>
            </a:r>
          </a:p>
          <a:p>
            <a:pPr algn="l" marL="542925" indent="-271462" lvl="1">
              <a:lnSpc>
                <a:spcPts val="3960"/>
              </a:lnSpc>
              <a:buFont typeface="Arial"/>
              <a:buChar char="•"/>
            </a:pPr>
            <a:r>
              <a:rPr lang="en-US" sz="3000">
                <a:solidFill>
                  <a:srgbClr val="404040"/>
                </a:solidFill>
                <a:latin typeface="Arial Bold"/>
              </a:rPr>
              <a:t>Algorithm &amp; Deployment  </a:t>
            </a:r>
          </a:p>
          <a:p>
            <a:pPr algn="l" marL="542925" indent="-271462" lvl="1">
              <a:lnSpc>
                <a:spcPts val="3960"/>
              </a:lnSpc>
              <a:buFont typeface="Arial"/>
              <a:buChar char="•"/>
            </a:pPr>
            <a:r>
              <a:rPr lang="en-US" sz="3000">
                <a:solidFill>
                  <a:srgbClr val="404040"/>
                </a:solidFill>
                <a:latin typeface="Arial Bold"/>
              </a:rPr>
              <a:t>Result </a:t>
            </a:r>
          </a:p>
          <a:p>
            <a:pPr algn="l" marL="542925" indent="-271462" lvl="1">
              <a:lnSpc>
                <a:spcPts val="3960"/>
              </a:lnSpc>
              <a:buFont typeface="Arial"/>
              <a:buChar char="•"/>
            </a:pPr>
            <a:r>
              <a:rPr lang="en-US" sz="3000">
                <a:solidFill>
                  <a:srgbClr val="404040"/>
                </a:solidFill>
                <a:latin typeface="Arial Bold"/>
              </a:rPr>
              <a:t>Conclusion</a:t>
            </a:r>
          </a:p>
          <a:p>
            <a:pPr algn="l" marL="542925" indent="-271462" lvl="1">
              <a:lnSpc>
                <a:spcPts val="3960"/>
              </a:lnSpc>
              <a:buFont typeface="Arial"/>
              <a:buChar char="•"/>
            </a:pPr>
            <a:r>
              <a:rPr lang="en-US" sz="3000">
                <a:solidFill>
                  <a:srgbClr val="404040"/>
                </a:solidFill>
                <a:latin typeface="Arial Bold"/>
              </a:rPr>
              <a:t>Future Scope</a:t>
            </a:r>
          </a:p>
          <a:p>
            <a:pPr algn="l" marL="542925" indent="-271462" lvl="1">
              <a:lnSpc>
                <a:spcPts val="3960"/>
              </a:lnSpc>
              <a:buFont typeface="Arial"/>
              <a:buChar char="•"/>
            </a:pPr>
            <a:r>
              <a:rPr lang="en-US" sz="3000">
                <a:solidFill>
                  <a:srgbClr val="404040"/>
                </a:solidFill>
                <a:latin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Problem Statement</a:t>
            </a:r>
          </a:p>
        </p:txBody>
      </p:sp>
      <p:sp>
        <p:nvSpPr>
          <p:cNvPr name="TextBox 10" id="10"/>
          <p:cNvSpPr txBox="true"/>
          <p:nvPr/>
        </p:nvSpPr>
        <p:spPr>
          <a:xfrm rot="0">
            <a:off x="1028700" y="3504585"/>
            <a:ext cx="16296072" cy="3211154"/>
          </a:xfrm>
          <a:prstGeom prst="rect">
            <a:avLst/>
          </a:prstGeom>
        </p:spPr>
        <p:txBody>
          <a:bodyPr anchor="t" rtlCol="false" tIns="0" lIns="0" bIns="0" rIns="0">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Proposed Solution</a:t>
            </a:r>
          </a:p>
        </p:txBody>
      </p:sp>
      <p:sp>
        <p:nvSpPr>
          <p:cNvPr name="TextBox 10" id="10"/>
          <p:cNvSpPr txBox="true"/>
          <p:nvPr/>
        </p:nvSpPr>
        <p:spPr>
          <a:xfrm rot="0">
            <a:off x="669801" y="2613580"/>
            <a:ext cx="16542600" cy="5021741"/>
          </a:xfrm>
          <a:prstGeom prst="rect">
            <a:avLst/>
          </a:prstGeom>
        </p:spPr>
        <p:txBody>
          <a:bodyPr anchor="t" rtlCol="false" tIns="0" lIns="0" bIns="0" rIns="0">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25278"/>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System  Approach</a:t>
            </a:r>
          </a:p>
        </p:txBody>
      </p:sp>
      <p:sp>
        <p:nvSpPr>
          <p:cNvPr name="TextBox 10" id="10"/>
          <p:cNvSpPr txBox="true"/>
          <p:nvPr/>
        </p:nvSpPr>
        <p:spPr>
          <a:xfrm rot="0">
            <a:off x="765051" y="2172017"/>
            <a:ext cx="16113181" cy="5657797"/>
          </a:xfrm>
          <a:prstGeom prst="rect">
            <a:avLst/>
          </a:prstGeom>
        </p:spPr>
        <p:txBody>
          <a:bodyPr anchor="t" rtlCol="false" tIns="0" lIns="0" bIns="0" rIns="0">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Algorithm &amp; Deployment</a:t>
            </a:r>
          </a:p>
        </p:txBody>
      </p:sp>
      <p:sp>
        <p:nvSpPr>
          <p:cNvPr name="TextBox 10" id="10"/>
          <p:cNvSpPr txBox="true"/>
          <p:nvPr/>
        </p:nvSpPr>
        <p:spPr>
          <a:xfrm rot="0">
            <a:off x="1216851" y="2145858"/>
            <a:ext cx="8512642" cy="7716269"/>
          </a:xfrm>
          <a:prstGeom prst="rect">
            <a:avLst/>
          </a:prstGeom>
        </p:spPr>
        <p:txBody>
          <a:bodyPr anchor="t" rtlCol="false" tIns="0" lIns="0" bIns="0" rIns="0">
            <a:spAutoFit/>
          </a:bodyPr>
          <a:lstStyle/>
          <a:p>
            <a:pPr>
              <a:lnSpc>
                <a:spcPts val="1531"/>
              </a:lnSpc>
            </a:pPr>
            <a:r>
              <a:rPr lang="en-US" sz="1094">
                <a:solidFill>
                  <a:srgbClr val="000000"/>
                </a:solidFill>
                <a:latin typeface="Canva Sans"/>
              </a:rPr>
              <a:t>Algorithm Selection: Support Vector Machines (SVM)</a:t>
            </a:r>
          </a:p>
          <a:p>
            <a:pPr>
              <a:lnSpc>
                <a:spcPts val="1531"/>
              </a:lnSpc>
            </a:pPr>
          </a:p>
          <a:p>
            <a:pPr>
              <a:lnSpc>
                <a:spcPts val="1531"/>
              </a:lnSpc>
            </a:pPr>
            <a:r>
              <a:rPr lang="en-US" sz="1094">
                <a:solidFill>
                  <a:srgbClr val="000000"/>
                </a:solidFill>
                <a:latin typeface="Canva Sans"/>
              </a:rPr>
              <a:t>Deployment:</a:t>
            </a:r>
          </a:p>
          <a:p>
            <a:pPr>
              <a:lnSpc>
                <a:spcPts val="1531"/>
              </a:lnSpc>
            </a:p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name="TextBox 11" id="11"/>
          <p:cNvSpPr txBox="true"/>
          <p:nvPr/>
        </p:nvSpPr>
        <p:spPr>
          <a:xfrm rot="0">
            <a:off x="11203166" y="2031558"/>
            <a:ext cx="6729379" cy="7735704"/>
          </a:xfrm>
          <a:prstGeom prst="rect">
            <a:avLst/>
          </a:prstGeom>
        </p:spPr>
        <p:txBody>
          <a:bodyPr anchor="t" rtlCol="false" tIns="0" lIns="0" bIns="0" rIns="0">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a:t>
            </a:r>
            <a:r>
              <a:rPr lang="en-US" sz="1688">
                <a:solidFill>
                  <a:srgbClr val="000000"/>
                </a:solidFill>
                <a:latin typeface="Canva Sans"/>
              </a:rPr>
              <a:t>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0">
            <a:off x="9127462" y="2689044"/>
            <a:ext cx="5871518" cy="5989538"/>
          </a:xfrm>
          <a:custGeom>
            <a:avLst/>
            <a:gdLst/>
            <a:ahLst/>
            <a:cxnLst/>
            <a:rect r="r" b="b" t="t" l="l"/>
            <a:pathLst>
              <a:path h="5989538" w="5871518">
                <a:moveTo>
                  <a:pt x="0" y="0"/>
                </a:moveTo>
                <a:lnTo>
                  <a:pt x="5871517" y="0"/>
                </a:lnTo>
                <a:lnTo>
                  <a:pt x="5871517" y="5989538"/>
                </a:lnTo>
                <a:lnTo>
                  <a:pt x="0" y="5989538"/>
                </a:lnTo>
                <a:lnTo>
                  <a:pt x="0" y="0"/>
                </a:lnTo>
                <a:close/>
              </a:path>
            </a:pathLst>
          </a:custGeom>
          <a:blipFill>
            <a:blip r:embed="rId3"/>
            <a:stretch>
              <a:fillRect l="0" t="0" r="0" b="0"/>
            </a:stretch>
          </a:blipFill>
        </p:spPr>
      </p:sp>
      <p:sp>
        <p:nvSpPr>
          <p:cNvPr name="Freeform 10" id="10"/>
          <p:cNvSpPr/>
          <p:nvPr/>
        </p:nvSpPr>
        <p:spPr>
          <a:xfrm flipH="false" flipV="false" rot="0">
            <a:off x="3447291" y="1879158"/>
            <a:ext cx="5514268" cy="4082876"/>
          </a:xfrm>
          <a:custGeom>
            <a:avLst/>
            <a:gdLst/>
            <a:ahLst/>
            <a:cxnLst/>
            <a:rect r="r" b="b" t="t" l="l"/>
            <a:pathLst>
              <a:path h="4082876" w="5514268">
                <a:moveTo>
                  <a:pt x="0" y="0"/>
                </a:moveTo>
                <a:lnTo>
                  <a:pt x="5514268" y="0"/>
                </a:lnTo>
                <a:lnTo>
                  <a:pt x="5514268" y="4082876"/>
                </a:lnTo>
                <a:lnTo>
                  <a:pt x="0" y="4082876"/>
                </a:lnTo>
                <a:lnTo>
                  <a:pt x="0" y="0"/>
                </a:lnTo>
                <a:close/>
              </a:path>
            </a:pathLst>
          </a:custGeom>
          <a:blipFill>
            <a:blip r:embed="rId4"/>
            <a:stretch>
              <a:fillRect l="0" t="0" r="0" b="0"/>
            </a:stretch>
          </a:blipFill>
        </p:spPr>
      </p:sp>
      <p:sp>
        <p:nvSpPr>
          <p:cNvPr name="Freeform 11" id="11"/>
          <p:cNvSpPr/>
          <p:nvPr/>
        </p:nvSpPr>
        <p:spPr>
          <a:xfrm flipH="false" flipV="false" rot="0">
            <a:off x="3785378" y="5683813"/>
            <a:ext cx="5176181" cy="4444541"/>
          </a:xfrm>
          <a:custGeom>
            <a:avLst/>
            <a:gdLst/>
            <a:ahLst/>
            <a:cxnLst/>
            <a:rect r="r" b="b" t="t" l="l"/>
            <a:pathLst>
              <a:path h="4444541" w="5176181">
                <a:moveTo>
                  <a:pt x="0" y="0"/>
                </a:moveTo>
                <a:lnTo>
                  <a:pt x="5176181" y="0"/>
                </a:lnTo>
                <a:lnTo>
                  <a:pt x="5176181" y="4444541"/>
                </a:lnTo>
                <a:lnTo>
                  <a:pt x="0" y="4444541"/>
                </a:lnTo>
                <a:lnTo>
                  <a:pt x="0" y="0"/>
                </a:lnTo>
                <a:close/>
              </a:path>
            </a:pathLst>
          </a:custGeom>
          <a:blipFill>
            <a:blip r:embed="rId5"/>
            <a:stretch>
              <a:fillRect l="0" t="0" r="0" b="0"/>
            </a:stretch>
          </a:blipFill>
        </p:spPr>
      </p:sp>
      <p:sp>
        <p:nvSpPr>
          <p:cNvPr name="TextBox 12" id="12"/>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Conclusion</a:t>
            </a:r>
          </a:p>
        </p:txBody>
      </p:sp>
      <p:sp>
        <p:nvSpPr>
          <p:cNvPr name="TextBox 10" id="10"/>
          <p:cNvSpPr txBox="true"/>
          <p:nvPr/>
        </p:nvSpPr>
        <p:spPr>
          <a:xfrm rot="0">
            <a:off x="669801" y="2183958"/>
            <a:ext cx="16948399" cy="6672726"/>
          </a:xfrm>
          <a:prstGeom prst="rect">
            <a:avLst/>
          </a:prstGeom>
        </p:spPr>
        <p:txBody>
          <a:bodyPr anchor="t" rtlCol="false" tIns="0" lIns="0" bIns="0" rIns="0">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894945" y="1322233"/>
            <a:ext cx="16361544" cy="694479"/>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
        <p:nvSpPr>
          <p:cNvPr name="TextBox 10" id="10"/>
          <p:cNvSpPr txBox="true"/>
          <p:nvPr/>
        </p:nvSpPr>
        <p:spPr>
          <a:xfrm rot="0">
            <a:off x="1028700" y="2425050"/>
            <a:ext cx="16230600" cy="6444686"/>
          </a:xfrm>
          <a:prstGeom prst="rect">
            <a:avLst/>
          </a:prstGeom>
        </p:spPr>
        <p:txBody>
          <a:bodyPr anchor="t" rtlCol="false" tIns="0" lIns="0" bIns="0" rIns="0">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DAGBXrfDsO8</dc:identifier>
  <dcterms:modified xsi:type="dcterms:W3CDTF">2011-08-01T06:04:30Z</dcterms:modified>
  <cp:revision>1</cp:revision>
  <dc:title>PROJECT TITLE</dc:title>
</cp:coreProperties>
</file>