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2"/>
  </p:notesMasterIdLst>
  <p:sldIdLst>
    <p:sldId id="4778" r:id="rId2"/>
    <p:sldId id="1010" r:id="rId3"/>
    <p:sldId id="4787" r:id="rId4"/>
    <p:sldId id="4780" r:id="rId5"/>
    <p:sldId id="4788" r:id="rId6"/>
    <p:sldId id="4779" r:id="rId7"/>
    <p:sldId id="4781" r:id="rId8"/>
    <p:sldId id="4782" r:id="rId9"/>
    <p:sldId id="4783" r:id="rId10"/>
    <p:sldId id="4784" r:id="rId11"/>
    <p:sldId id="4785" r:id="rId12"/>
    <p:sldId id="4786" r:id="rId13"/>
    <p:sldId id="4789" r:id="rId14"/>
    <p:sldId id="4790" r:id="rId15"/>
    <p:sldId id="4791" r:id="rId16"/>
    <p:sldId id="4792" r:id="rId17"/>
    <p:sldId id="4793" r:id="rId18"/>
    <p:sldId id="4794" r:id="rId19"/>
    <p:sldId id="4795" r:id="rId20"/>
    <p:sldId id="275" r:id="rId21"/>
  </p:sldIdLst>
  <p:sldSz cx="12192000" cy="6858000"/>
  <p:notesSz cx="6858000" cy="9144000"/>
  <p:embeddedFontLst>
    <p:embeddedFont>
      <p:font typeface="Roboto" panose="02000000000000000000" pitchFamily="2" charset="0"/>
      <p:regular r:id="rId23"/>
      <p:bold r:id="rId24"/>
      <p:italic r:id="rId25"/>
      <p:boldItalic r:id="rId26"/>
    </p:embeddedFont>
    <p:embeddedFont>
      <p:font typeface="Roboto Light" panose="02000000000000000000" pitchFamily="2" charset="0"/>
      <p:regular r:id="rId27"/>
      <p:italic r:id="rId28"/>
    </p:embeddedFont>
    <p:embeddedFont>
      <p:font typeface="Roboto Medium" panose="02000000000000000000" pitchFamily="2" charset="0"/>
      <p:regular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7"/>
            <p14:sldId id="4780"/>
            <p14:sldId id="4788"/>
            <p14:sldId id="4779"/>
            <p14:sldId id="4781"/>
            <p14:sldId id="4782"/>
            <p14:sldId id="4783"/>
            <p14:sldId id="4784"/>
            <p14:sldId id="4785"/>
            <p14:sldId id="4786"/>
            <p14:sldId id="4789"/>
            <p14:sldId id="4790"/>
            <p14:sldId id="4791"/>
            <p14:sldId id="4792"/>
            <p14:sldId id="4793"/>
            <p14:sldId id="4794"/>
            <p14:sldId id="4795"/>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11/02/2025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20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a:p>
            <a:r>
              <a:rPr lang="en-IN" dirty="0"/>
              <a:t>Presented by</a:t>
            </a:r>
            <a:r>
              <a:rPr lang="en-IN" b="1" dirty="0"/>
              <a:t>:</a:t>
            </a:r>
            <a:r>
              <a:rPr lang="en-IN" dirty="0"/>
              <a:t> SATHISH KUMAR</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Feb 2025</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Store 77 (Trial), Store 233 (Control), and other stores Pre-trial period</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5" name="Picture 4">
            <a:extLst>
              <a:ext uri="{FF2B5EF4-FFF2-40B4-BE49-F238E27FC236}">
                <a16:creationId xmlns:a16="http://schemas.microsoft.com/office/drawing/2014/main" id="{0F8CBB4A-C703-8675-428E-9C297966E3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75" y="1290904"/>
            <a:ext cx="5376545" cy="4276191"/>
          </a:xfrm>
          <a:prstGeom prst="rect">
            <a:avLst/>
          </a:prstGeom>
        </p:spPr>
      </p:pic>
      <p:pic>
        <p:nvPicPr>
          <p:cNvPr id="10" name="Picture 9">
            <a:extLst>
              <a:ext uri="{FF2B5EF4-FFF2-40B4-BE49-F238E27FC236}">
                <a16:creationId xmlns:a16="http://schemas.microsoft.com/office/drawing/2014/main" id="{CE0A6844-4639-D322-5915-CC22D7F00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08154" y="1290904"/>
            <a:ext cx="4846965" cy="4276191"/>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The percentage difference in performance between 77 and 233 is positively affected by the experiment</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a:extLst>
              <a:ext uri="{FF2B5EF4-FFF2-40B4-BE49-F238E27FC236}">
                <a16:creationId xmlns:a16="http://schemas.microsoft.com/office/drawing/2014/main" id="{896ADC01-1049-CDF4-B3F4-6487ABAE9C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400" y="1523998"/>
            <a:ext cx="5090159" cy="4318001"/>
          </a:xfrm>
          <a:prstGeom prst="rect">
            <a:avLst/>
          </a:prstGeom>
        </p:spPr>
      </p:pic>
      <p:pic>
        <p:nvPicPr>
          <p:cNvPr id="7" name="Picture 6">
            <a:extLst>
              <a:ext uri="{FF2B5EF4-FFF2-40B4-BE49-F238E27FC236}">
                <a16:creationId xmlns:a16="http://schemas.microsoft.com/office/drawing/2014/main" id="{35D1D16E-BD9C-F890-22D7-924595837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6974" y="1523999"/>
            <a:ext cx="5376545" cy="443292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184C7B-65FF-E0FA-8762-9D711A54443C}"/>
              </a:ext>
            </a:extLst>
          </p:cNvPr>
          <p:cNvSpPr>
            <a:spLocks noGrp="1"/>
          </p:cNvSpPr>
          <p:nvPr>
            <p:ph type="body" sz="quarter" idx="10"/>
          </p:nvPr>
        </p:nvSpPr>
        <p:spPr/>
        <p:txBody>
          <a:bodyPr/>
          <a:lstStyle/>
          <a:p>
            <a:r>
              <a:rPr lang="en-AU" dirty="0"/>
              <a:t>Store 86 (Trial), Store 155 (Control), and other stores Pre-trial period</a:t>
            </a:r>
          </a:p>
          <a:p>
            <a:endParaRPr lang="en-IN" dirty="0"/>
          </a:p>
        </p:txBody>
      </p:sp>
      <p:pic>
        <p:nvPicPr>
          <p:cNvPr id="4" name="Picture 3">
            <a:extLst>
              <a:ext uri="{FF2B5EF4-FFF2-40B4-BE49-F238E27FC236}">
                <a16:creationId xmlns:a16="http://schemas.microsoft.com/office/drawing/2014/main" id="{2169B962-C9EF-0BCE-7417-850366195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5" y="1523999"/>
            <a:ext cx="5376545" cy="4470289"/>
          </a:xfrm>
          <a:prstGeom prst="rect">
            <a:avLst/>
          </a:prstGeom>
        </p:spPr>
      </p:pic>
      <p:pic>
        <p:nvPicPr>
          <p:cNvPr id="6" name="Picture 5">
            <a:extLst>
              <a:ext uri="{FF2B5EF4-FFF2-40B4-BE49-F238E27FC236}">
                <a16:creationId xmlns:a16="http://schemas.microsoft.com/office/drawing/2014/main" id="{E7D62082-6937-6E01-0F2E-1DF1753A5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3520" y="1523999"/>
            <a:ext cx="5103055" cy="4470289"/>
          </a:xfrm>
          <a:prstGeom prst="rect">
            <a:avLst/>
          </a:prstGeom>
        </p:spPr>
      </p:pic>
    </p:spTree>
    <p:extLst>
      <p:ext uri="{BB962C8B-B14F-4D97-AF65-F5344CB8AC3E}">
        <p14:creationId xmlns:p14="http://schemas.microsoft.com/office/powerpoint/2010/main" val="3014865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3F9CC7-AAFD-E3FF-4142-E2295A091CBE}"/>
              </a:ext>
            </a:extLst>
          </p:cNvPr>
          <p:cNvSpPr>
            <a:spLocks noGrp="1"/>
          </p:cNvSpPr>
          <p:nvPr>
            <p:ph type="body" sz="quarter" idx="10"/>
          </p:nvPr>
        </p:nvSpPr>
        <p:spPr/>
        <p:txBody>
          <a:bodyPr/>
          <a:lstStyle/>
          <a:p>
            <a:r>
              <a:rPr lang="en-US" dirty="0"/>
              <a:t>The experiment had a </a:t>
            </a:r>
            <a:r>
              <a:rPr lang="en-US" b="1" dirty="0"/>
              <a:t>positive impact</a:t>
            </a:r>
            <a:r>
              <a:rPr lang="en-US" dirty="0"/>
              <a:t> on Store 86’s performance, though its uplift was slightly lower compared to Store 77.</a:t>
            </a:r>
            <a:endParaRPr lang="en-IN" dirty="0"/>
          </a:p>
        </p:txBody>
      </p:sp>
      <p:pic>
        <p:nvPicPr>
          <p:cNvPr id="4" name="Picture 3">
            <a:extLst>
              <a:ext uri="{FF2B5EF4-FFF2-40B4-BE49-F238E27FC236}">
                <a16:creationId xmlns:a16="http://schemas.microsoft.com/office/drawing/2014/main" id="{B1CD47AA-A1ED-21C6-0458-945CD42E8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990" y="1359051"/>
            <a:ext cx="5559425" cy="4653291"/>
          </a:xfrm>
          <a:prstGeom prst="rect">
            <a:avLst/>
          </a:prstGeom>
        </p:spPr>
      </p:pic>
      <p:pic>
        <p:nvPicPr>
          <p:cNvPr id="6" name="Picture 5">
            <a:extLst>
              <a:ext uri="{FF2B5EF4-FFF2-40B4-BE49-F238E27FC236}">
                <a16:creationId xmlns:a16="http://schemas.microsoft.com/office/drawing/2014/main" id="{F82E009D-8EA0-96E7-3263-67A321EDF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1359051"/>
            <a:ext cx="5374640" cy="4757269"/>
          </a:xfrm>
          <a:prstGeom prst="rect">
            <a:avLst/>
          </a:prstGeom>
        </p:spPr>
      </p:pic>
    </p:spTree>
    <p:extLst>
      <p:ext uri="{BB962C8B-B14F-4D97-AF65-F5344CB8AC3E}">
        <p14:creationId xmlns:p14="http://schemas.microsoft.com/office/powerpoint/2010/main" val="741779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E90D71-6C26-AEB9-7070-A707CAD34EA8}"/>
              </a:ext>
            </a:extLst>
          </p:cNvPr>
          <p:cNvSpPr>
            <a:spLocks noGrp="1"/>
          </p:cNvSpPr>
          <p:nvPr>
            <p:ph type="body" sz="quarter" idx="10"/>
          </p:nvPr>
        </p:nvSpPr>
        <p:spPr/>
        <p:txBody>
          <a:bodyPr/>
          <a:lstStyle/>
          <a:p>
            <a:r>
              <a:rPr lang="en-AU" dirty="0"/>
              <a:t>Store 88 (Trial), Store 237 (Control), and other stores Pre-trial period</a:t>
            </a:r>
          </a:p>
          <a:p>
            <a:endParaRPr lang="en-IN" dirty="0"/>
          </a:p>
          <a:p>
            <a:endParaRPr lang="en-IN" dirty="0"/>
          </a:p>
        </p:txBody>
      </p:sp>
      <p:pic>
        <p:nvPicPr>
          <p:cNvPr id="4" name="Picture 3">
            <a:extLst>
              <a:ext uri="{FF2B5EF4-FFF2-40B4-BE49-F238E27FC236}">
                <a16:creationId xmlns:a16="http://schemas.microsoft.com/office/drawing/2014/main" id="{0F6CC9F0-1E9B-D203-068D-FA057B0A8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703" y="945865"/>
            <a:ext cx="5357377" cy="5067869"/>
          </a:xfrm>
          <a:prstGeom prst="rect">
            <a:avLst/>
          </a:prstGeom>
        </p:spPr>
      </p:pic>
      <p:pic>
        <p:nvPicPr>
          <p:cNvPr id="6" name="Picture 5">
            <a:extLst>
              <a:ext uri="{FF2B5EF4-FFF2-40B4-BE49-F238E27FC236}">
                <a16:creationId xmlns:a16="http://schemas.microsoft.com/office/drawing/2014/main" id="{BC1528A2-62B3-A4B3-7D1E-06E2AF34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571" y="945865"/>
            <a:ext cx="5357378" cy="5067869"/>
          </a:xfrm>
          <a:prstGeom prst="rect">
            <a:avLst/>
          </a:prstGeom>
        </p:spPr>
      </p:pic>
    </p:spTree>
    <p:extLst>
      <p:ext uri="{BB962C8B-B14F-4D97-AF65-F5344CB8AC3E}">
        <p14:creationId xmlns:p14="http://schemas.microsoft.com/office/powerpoint/2010/main" val="35822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150A78-A6C3-2492-CC7D-4928DF46EFFD}"/>
              </a:ext>
            </a:extLst>
          </p:cNvPr>
          <p:cNvSpPr>
            <a:spLocks noGrp="1"/>
          </p:cNvSpPr>
          <p:nvPr>
            <p:ph type="body" sz="quarter" idx="10"/>
          </p:nvPr>
        </p:nvSpPr>
        <p:spPr/>
        <p:txBody>
          <a:bodyPr/>
          <a:lstStyle/>
          <a:p>
            <a:r>
              <a:rPr lang="en-AU" dirty="0"/>
              <a:t>The percentage difference in performance between 88 (trial) and 237 (control) is positively affected by the experiment</a:t>
            </a:r>
          </a:p>
          <a:p>
            <a:endParaRPr lang="en-IN" dirty="0"/>
          </a:p>
        </p:txBody>
      </p:sp>
      <p:pic>
        <p:nvPicPr>
          <p:cNvPr id="4" name="Picture 3">
            <a:extLst>
              <a:ext uri="{FF2B5EF4-FFF2-40B4-BE49-F238E27FC236}">
                <a16:creationId xmlns:a16="http://schemas.microsoft.com/office/drawing/2014/main" id="{16362834-45FD-5FEF-8A81-96858063F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76" y="1277771"/>
            <a:ext cx="5285104" cy="4828389"/>
          </a:xfrm>
          <a:prstGeom prst="rect">
            <a:avLst/>
          </a:prstGeom>
        </p:spPr>
      </p:pic>
      <p:pic>
        <p:nvPicPr>
          <p:cNvPr id="6" name="Picture 5">
            <a:extLst>
              <a:ext uri="{FF2B5EF4-FFF2-40B4-BE49-F238E27FC236}">
                <a16:creationId xmlns:a16="http://schemas.microsoft.com/office/drawing/2014/main" id="{507B2434-0876-2E73-CCEE-C340CA8B43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2933" y="1277771"/>
            <a:ext cx="5285104" cy="4828389"/>
          </a:xfrm>
          <a:prstGeom prst="rect">
            <a:avLst/>
          </a:prstGeom>
        </p:spPr>
      </p:pic>
    </p:spTree>
    <p:extLst>
      <p:ext uri="{BB962C8B-B14F-4D97-AF65-F5344CB8AC3E}">
        <p14:creationId xmlns:p14="http://schemas.microsoft.com/office/powerpoint/2010/main" val="2667308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97B9DD-E791-F130-D8B7-1EFE46A610BA}"/>
              </a:ext>
            </a:extLst>
          </p:cNvPr>
          <p:cNvSpPr>
            <a:spLocks noGrp="1"/>
          </p:cNvSpPr>
          <p:nvPr>
            <p:ph type="body" sz="quarter" idx="10"/>
          </p:nvPr>
        </p:nvSpPr>
        <p:spPr>
          <a:xfrm>
            <a:off x="1196975" y="453371"/>
            <a:ext cx="10479600" cy="542309"/>
          </a:xfrm>
        </p:spPr>
        <p:txBody>
          <a:bodyPr/>
          <a:lstStyle/>
          <a:p>
            <a:r>
              <a:rPr lang="en-IN" dirty="0"/>
              <a:t>Key Findings &amp; Overall Impact</a:t>
            </a:r>
          </a:p>
          <a:p>
            <a:endParaRPr lang="en-IN" dirty="0"/>
          </a:p>
        </p:txBody>
      </p:sp>
      <p:sp>
        <p:nvSpPr>
          <p:cNvPr id="4" name="TextBox 3">
            <a:extLst>
              <a:ext uri="{FF2B5EF4-FFF2-40B4-BE49-F238E27FC236}">
                <a16:creationId xmlns:a16="http://schemas.microsoft.com/office/drawing/2014/main" id="{9C9CE0F0-FD5E-7EA4-149B-016D1270DF73}"/>
              </a:ext>
            </a:extLst>
          </p:cNvPr>
          <p:cNvSpPr txBox="1"/>
          <p:nvPr/>
        </p:nvSpPr>
        <p:spPr>
          <a:xfrm>
            <a:off x="1196975" y="1093105"/>
            <a:ext cx="6294120" cy="369332"/>
          </a:xfrm>
          <a:prstGeom prst="rect">
            <a:avLst/>
          </a:prstGeom>
          <a:noFill/>
        </p:spPr>
        <p:txBody>
          <a:bodyPr wrap="square">
            <a:spAutoFit/>
          </a:bodyPr>
          <a:lstStyle/>
          <a:p>
            <a:r>
              <a:rPr lang="en-US" dirty="0"/>
              <a:t>1. Increase in Total Sales Across Trial Stores</a:t>
            </a:r>
          </a:p>
        </p:txBody>
      </p:sp>
      <p:sp>
        <p:nvSpPr>
          <p:cNvPr id="6" name="TextBox 5">
            <a:extLst>
              <a:ext uri="{FF2B5EF4-FFF2-40B4-BE49-F238E27FC236}">
                <a16:creationId xmlns:a16="http://schemas.microsoft.com/office/drawing/2014/main" id="{435EBE8A-FCAF-0774-101B-9B62C85D92EE}"/>
              </a:ext>
            </a:extLst>
          </p:cNvPr>
          <p:cNvSpPr txBox="1"/>
          <p:nvPr/>
        </p:nvSpPr>
        <p:spPr>
          <a:xfrm>
            <a:off x="1480820" y="1559862"/>
            <a:ext cx="10711180" cy="1477328"/>
          </a:xfrm>
          <a:prstGeom prst="rect">
            <a:avLst/>
          </a:prstGeom>
          <a:noFill/>
        </p:spPr>
        <p:txBody>
          <a:bodyPr wrap="square">
            <a:spAutoFit/>
          </a:bodyPr>
          <a:lstStyle/>
          <a:p>
            <a:pPr marL="285750" indent="-285750">
              <a:buFont typeface="Arial" panose="020B0604020202020204" pitchFamily="34" charset="0"/>
              <a:buChar char="•"/>
            </a:pPr>
            <a:r>
              <a:rPr lang="en-US" b="1" dirty="0"/>
              <a:t>Store 77</a:t>
            </a:r>
            <a:r>
              <a:rPr lang="en-US" dirty="0"/>
              <a:t>: </a:t>
            </a:r>
            <a:r>
              <a:rPr lang="en-US" b="1" dirty="0"/>
              <a:t>+23.83% sales increase</a:t>
            </a:r>
            <a:r>
              <a:rPr lang="en-US" dirty="0"/>
              <a:t> vs. control store.</a:t>
            </a:r>
          </a:p>
          <a:p>
            <a:pPr marL="285750" indent="-285750">
              <a:buFont typeface="Arial" panose="020B0604020202020204" pitchFamily="34" charset="0"/>
              <a:buChar char="•"/>
            </a:pPr>
            <a:r>
              <a:rPr lang="en-US" b="1" dirty="0"/>
              <a:t>Store 86</a:t>
            </a:r>
            <a:r>
              <a:rPr lang="en-US" dirty="0"/>
              <a:t>: </a:t>
            </a:r>
            <a:r>
              <a:rPr lang="en-US" b="1" dirty="0"/>
              <a:t>+10.91% sales increase</a:t>
            </a:r>
            <a:r>
              <a:rPr lang="en-US" dirty="0"/>
              <a:t> vs. control store.</a:t>
            </a:r>
          </a:p>
          <a:p>
            <a:pPr marL="285750" indent="-285750">
              <a:buFont typeface="Arial" panose="020B0604020202020204" pitchFamily="34" charset="0"/>
              <a:buChar char="•"/>
            </a:pPr>
            <a:r>
              <a:rPr lang="en-US" b="1" dirty="0"/>
              <a:t>Store 88</a:t>
            </a:r>
            <a:r>
              <a:rPr lang="en-US" dirty="0"/>
              <a:t>: </a:t>
            </a:r>
            <a:r>
              <a:rPr lang="en-US" b="1" dirty="0"/>
              <a:t>+12.32% sales increase</a:t>
            </a:r>
            <a:r>
              <a:rPr lang="en-US" dirty="0"/>
              <a:t> vs. control store.</a:t>
            </a:r>
          </a:p>
          <a:p>
            <a:br>
              <a:rPr lang="en-US" dirty="0"/>
            </a:br>
            <a:r>
              <a:rPr lang="en-US" b="1" dirty="0"/>
              <a:t>Conclusion</a:t>
            </a:r>
            <a:r>
              <a:rPr lang="en-US" dirty="0"/>
              <a:t>: The intervention </a:t>
            </a:r>
            <a:r>
              <a:rPr lang="en-US" b="1" dirty="0"/>
              <a:t>positively impacted sales</a:t>
            </a:r>
            <a:r>
              <a:rPr lang="en-US" dirty="0"/>
              <a:t>, with Store 77 experiencing the highest increase.</a:t>
            </a:r>
          </a:p>
        </p:txBody>
      </p:sp>
      <p:sp>
        <p:nvSpPr>
          <p:cNvPr id="8" name="TextBox 7">
            <a:extLst>
              <a:ext uri="{FF2B5EF4-FFF2-40B4-BE49-F238E27FC236}">
                <a16:creationId xmlns:a16="http://schemas.microsoft.com/office/drawing/2014/main" id="{2D1EDEDC-0DB0-D058-95C2-453E41C2BD14}"/>
              </a:ext>
            </a:extLst>
          </p:cNvPr>
          <p:cNvSpPr txBox="1"/>
          <p:nvPr/>
        </p:nvSpPr>
        <p:spPr>
          <a:xfrm>
            <a:off x="1196975" y="3134615"/>
            <a:ext cx="6294120" cy="369332"/>
          </a:xfrm>
          <a:prstGeom prst="rect">
            <a:avLst/>
          </a:prstGeom>
          <a:noFill/>
        </p:spPr>
        <p:txBody>
          <a:bodyPr wrap="square">
            <a:spAutoFit/>
          </a:bodyPr>
          <a:lstStyle/>
          <a:p>
            <a:r>
              <a:rPr lang="en-US" dirty="0"/>
              <a:t>2.Growth in Number of Customers</a:t>
            </a:r>
          </a:p>
        </p:txBody>
      </p:sp>
      <p:sp>
        <p:nvSpPr>
          <p:cNvPr id="10" name="TextBox 9">
            <a:extLst>
              <a:ext uri="{FF2B5EF4-FFF2-40B4-BE49-F238E27FC236}">
                <a16:creationId xmlns:a16="http://schemas.microsoft.com/office/drawing/2014/main" id="{62422FA6-C8EA-EF74-C453-669E2626DAF9}"/>
              </a:ext>
            </a:extLst>
          </p:cNvPr>
          <p:cNvSpPr txBox="1"/>
          <p:nvPr/>
        </p:nvSpPr>
        <p:spPr>
          <a:xfrm>
            <a:off x="1480820" y="3601372"/>
            <a:ext cx="10111740" cy="1754326"/>
          </a:xfrm>
          <a:prstGeom prst="rect">
            <a:avLst/>
          </a:prstGeom>
          <a:noFill/>
        </p:spPr>
        <p:txBody>
          <a:bodyPr wrap="square">
            <a:spAutoFit/>
          </a:bodyPr>
          <a:lstStyle/>
          <a:p>
            <a:pPr marL="285750" indent="-285750">
              <a:buFont typeface="Arial" panose="020B0604020202020204" pitchFamily="34" charset="0"/>
              <a:buChar char="•"/>
            </a:pPr>
            <a:r>
              <a:rPr lang="en-US" b="1" dirty="0"/>
              <a:t>Store 77</a:t>
            </a:r>
            <a:r>
              <a:rPr lang="en-US" dirty="0"/>
              <a:t>: </a:t>
            </a:r>
            <a:r>
              <a:rPr lang="en-US" b="1" dirty="0"/>
              <a:t>+18.67% customer increase</a:t>
            </a:r>
            <a:r>
              <a:rPr lang="en-US" dirty="0"/>
              <a:t> vs. control store.</a:t>
            </a:r>
          </a:p>
          <a:p>
            <a:pPr marL="285750" indent="-285750">
              <a:buFont typeface="Arial" panose="020B0604020202020204" pitchFamily="34" charset="0"/>
              <a:buChar char="•"/>
            </a:pPr>
            <a:r>
              <a:rPr lang="en-US" b="1" dirty="0"/>
              <a:t>Store 86</a:t>
            </a:r>
            <a:r>
              <a:rPr lang="en-US" dirty="0"/>
              <a:t>: </a:t>
            </a:r>
            <a:r>
              <a:rPr lang="en-US" b="1" dirty="0"/>
              <a:t>+11.73% customer increase</a:t>
            </a:r>
            <a:r>
              <a:rPr lang="en-US" dirty="0"/>
              <a:t> vs. control store.</a:t>
            </a:r>
          </a:p>
          <a:p>
            <a:pPr marL="285750" indent="-285750">
              <a:buFont typeface="Arial" panose="020B0604020202020204" pitchFamily="34" charset="0"/>
              <a:buChar char="•"/>
            </a:pPr>
            <a:r>
              <a:rPr lang="en-US" b="1" dirty="0"/>
              <a:t>Store 88</a:t>
            </a:r>
            <a:r>
              <a:rPr lang="en-US" dirty="0"/>
              <a:t>: </a:t>
            </a:r>
            <a:r>
              <a:rPr lang="en-US" b="1" dirty="0"/>
              <a:t>+6.50% customer increase</a:t>
            </a:r>
            <a:r>
              <a:rPr lang="en-US" dirty="0"/>
              <a:t> vs. control store.</a:t>
            </a:r>
          </a:p>
          <a:p>
            <a:br>
              <a:rPr lang="en-US" dirty="0"/>
            </a:br>
            <a:r>
              <a:rPr lang="en-US" b="1" dirty="0"/>
              <a:t>Conclusion</a:t>
            </a:r>
            <a:r>
              <a:rPr lang="en-US" dirty="0"/>
              <a:t>: More customers visited the trial stores, indicating </a:t>
            </a:r>
            <a:r>
              <a:rPr lang="en-US" b="1" dirty="0"/>
              <a:t>improved foot traffic</a:t>
            </a:r>
            <a:r>
              <a:rPr lang="en-US" dirty="0"/>
              <a:t> and brand engagement.</a:t>
            </a:r>
          </a:p>
        </p:txBody>
      </p:sp>
    </p:spTree>
    <p:extLst>
      <p:ext uri="{BB962C8B-B14F-4D97-AF65-F5344CB8AC3E}">
        <p14:creationId xmlns:p14="http://schemas.microsoft.com/office/powerpoint/2010/main" val="77901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DA1135-7EED-57F0-57C2-0F28B6EF6A32}"/>
              </a:ext>
            </a:extLst>
          </p:cNvPr>
          <p:cNvSpPr>
            <a:spLocks noGrp="1"/>
          </p:cNvSpPr>
          <p:nvPr>
            <p:ph type="body" sz="quarter" idx="10"/>
          </p:nvPr>
        </p:nvSpPr>
        <p:spPr>
          <a:xfrm>
            <a:off x="1196975" y="453371"/>
            <a:ext cx="10479600" cy="562629"/>
          </a:xfrm>
        </p:spPr>
        <p:txBody>
          <a:bodyPr/>
          <a:lstStyle/>
          <a:p>
            <a:r>
              <a:rPr lang="en-IN" dirty="0"/>
              <a:t>Key Findings &amp; Overall Impact</a:t>
            </a:r>
          </a:p>
          <a:p>
            <a:endParaRPr lang="en-IN" dirty="0"/>
          </a:p>
          <a:p>
            <a:endParaRPr lang="en-IN" dirty="0"/>
          </a:p>
        </p:txBody>
      </p:sp>
      <p:sp>
        <p:nvSpPr>
          <p:cNvPr id="4" name="TextBox 3">
            <a:extLst>
              <a:ext uri="{FF2B5EF4-FFF2-40B4-BE49-F238E27FC236}">
                <a16:creationId xmlns:a16="http://schemas.microsoft.com/office/drawing/2014/main" id="{B4154051-ED40-C5A9-0F16-117BFD38F5C8}"/>
              </a:ext>
            </a:extLst>
          </p:cNvPr>
          <p:cNvSpPr txBox="1"/>
          <p:nvPr/>
        </p:nvSpPr>
        <p:spPr>
          <a:xfrm>
            <a:off x="1196975" y="1105654"/>
            <a:ext cx="6294120" cy="369332"/>
          </a:xfrm>
          <a:prstGeom prst="rect">
            <a:avLst/>
          </a:prstGeom>
          <a:noFill/>
        </p:spPr>
        <p:txBody>
          <a:bodyPr wrap="square">
            <a:spAutoFit/>
          </a:bodyPr>
          <a:lstStyle/>
          <a:p>
            <a:r>
              <a:rPr lang="en-US" dirty="0"/>
              <a:t>3. Effectiveness of Control Stores for Comparison </a:t>
            </a:r>
          </a:p>
        </p:txBody>
      </p:sp>
      <p:sp>
        <p:nvSpPr>
          <p:cNvPr id="6" name="TextBox 5">
            <a:extLst>
              <a:ext uri="{FF2B5EF4-FFF2-40B4-BE49-F238E27FC236}">
                <a16:creationId xmlns:a16="http://schemas.microsoft.com/office/drawing/2014/main" id="{5DA02620-721C-65FC-FFC0-7961D8CFA6FF}"/>
              </a:ext>
            </a:extLst>
          </p:cNvPr>
          <p:cNvSpPr txBox="1"/>
          <p:nvPr/>
        </p:nvSpPr>
        <p:spPr>
          <a:xfrm>
            <a:off x="1470660" y="1564640"/>
            <a:ext cx="10479600" cy="1477328"/>
          </a:xfrm>
          <a:prstGeom prst="rect">
            <a:avLst/>
          </a:prstGeom>
          <a:noFill/>
        </p:spPr>
        <p:txBody>
          <a:bodyPr wrap="square">
            <a:spAutoFit/>
          </a:bodyPr>
          <a:lstStyle/>
          <a:p>
            <a:pPr marL="285750" indent="-285750">
              <a:buFont typeface="Arial" panose="020B0604020202020204" pitchFamily="34" charset="0"/>
              <a:buChar char="•"/>
            </a:pPr>
            <a:r>
              <a:rPr lang="en-US" dirty="0"/>
              <a:t>Pre-trial differences between trial and control stores were </a:t>
            </a:r>
            <a:r>
              <a:rPr lang="en-US" b="1" dirty="0"/>
              <a:t>small</a:t>
            </a:r>
            <a:r>
              <a:rPr lang="en-US" dirty="0"/>
              <a:t>, ensuring a </a:t>
            </a:r>
            <a:r>
              <a:rPr lang="en-US" b="1" dirty="0"/>
              <a:t>valid comparison</a:t>
            </a:r>
            <a:r>
              <a:rPr lang="en-US" dirty="0"/>
              <a:t>.</a:t>
            </a:r>
          </a:p>
          <a:p>
            <a:pPr marL="285750" indent="-285750">
              <a:buFont typeface="Arial" panose="020B0604020202020204" pitchFamily="34" charset="0"/>
              <a:buChar char="•"/>
            </a:pPr>
            <a:r>
              <a:rPr lang="en-US" dirty="0"/>
              <a:t>Control stores followed similar customer and sales trends </a:t>
            </a:r>
            <a:r>
              <a:rPr lang="en-US" b="1" dirty="0"/>
              <a:t>before the trial</a:t>
            </a:r>
            <a:r>
              <a:rPr lang="en-US" dirty="0"/>
              <a:t>, confirming that differences observed during the trial were due to the intervention.</a:t>
            </a:r>
          </a:p>
          <a:p>
            <a:br>
              <a:rPr lang="en-US" dirty="0"/>
            </a:br>
            <a:r>
              <a:rPr lang="en-US" b="1" dirty="0"/>
              <a:t>Conclusion</a:t>
            </a:r>
            <a:r>
              <a:rPr lang="en-US" dirty="0"/>
              <a:t>: The control stores were well-matched, making the results </a:t>
            </a:r>
            <a:r>
              <a:rPr lang="en-US" b="1" dirty="0"/>
              <a:t>statistically reliable</a:t>
            </a:r>
            <a:r>
              <a:rPr lang="en-US" dirty="0"/>
              <a:t>.</a:t>
            </a:r>
          </a:p>
        </p:txBody>
      </p:sp>
      <p:sp>
        <p:nvSpPr>
          <p:cNvPr id="9" name="Text Placeholder 1">
            <a:extLst>
              <a:ext uri="{FF2B5EF4-FFF2-40B4-BE49-F238E27FC236}">
                <a16:creationId xmlns:a16="http://schemas.microsoft.com/office/drawing/2014/main" id="{690C139D-B066-DEB9-D56B-2B8F61972814}"/>
              </a:ext>
            </a:extLst>
          </p:cNvPr>
          <p:cNvSpPr txBox="1">
            <a:spLocks/>
          </p:cNvSpPr>
          <p:nvPr/>
        </p:nvSpPr>
        <p:spPr>
          <a:xfrm>
            <a:off x="1196975" y="3278942"/>
            <a:ext cx="10479600" cy="623331"/>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Overall Impact of the Trial </a:t>
            </a:r>
          </a:p>
        </p:txBody>
      </p:sp>
      <p:sp>
        <p:nvSpPr>
          <p:cNvPr id="11" name="TextBox 10">
            <a:extLst>
              <a:ext uri="{FF2B5EF4-FFF2-40B4-BE49-F238E27FC236}">
                <a16:creationId xmlns:a16="http://schemas.microsoft.com/office/drawing/2014/main" id="{F0CE6E3D-CBB3-B774-974E-BE2C6D0414F7}"/>
              </a:ext>
            </a:extLst>
          </p:cNvPr>
          <p:cNvSpPr txBox="1"/>
          <p:nvPr/>
        </p:nvSpPr>
        <p:spPr>
          <a:xfrm>
            <a:off x="1470659" y="3745637"/>
            <a:ext cx="10205915" cy="1200329"/>
          </a:xfrm>
          <a:prstGeom prst="rect">
            <a:avLst/>
          </a:prstGeom>
          <a:noFill/>
        </p:spPr>
        <p:txBody>
          <a:bodyPr wrap="square">
            <a:spAutoFit/>
          </a:bodyPr>
          <a:lstStyle/>
          <a:p>
            <a:pPr marL="285750" indent="-285750">
              <a:buFont typeface="Arial" panose="020B0604020202020204" pitchFamily="34" charset="0"/>
              <a:buChar char="•"/>
            </a:pPr>
            <a:r>
              <a:rPr lang="en-US" dirty="0"/>
              <a:t>The intervention </a:t>
            </a:r>
            <a:r>
              <a:rPr lang="en-US" b="1" dirty="0"/>
              <a:t>led to higher sales and customer traffic</a:t>
            </a:r>
            <a:r>
              <a:rPr lang="en-US" dirty="0"/>
              <a:t> in all three trial stores.</a:t>
            </a:r>
          </a:p>
          <a:p>
            <a:pPr marL="285750" indent="-285750">
              <a:buFont typeface="Arial" panose="020B0604020202020204" pitchFamily="34" charset="0"/>
              <a:buChar char="•"/>
            </a:pPr>
            <a:r>
              <a:rPr lang="en-US" dirty="0"/>
              <a:t>The most </a:t>
            </a:r>
            <a:r>
              <a:rPr lang="en-US" b="1" dirty="0"/>
              <a:t>significant improvement</a:t>
            </a:r>
            <a:r>
              <a:rPr lang="en-US" dirty="0"/>
              <a:t> was seen in </a:t>
            </a:r>
            <a:r>
              <a:rPr lang="en-US" b="1" dirty="0"/>
              <a:t>Store 77</a:t>
            </a:r>
            <a:r>
              <a:rPr lang="en-US" dirty="0"/>
              <a:t>, suggesting that the trial was highly effective in that location.</a:t>
            </a:r>
          </a:p>
          <a:p>
            <a:pPr marL="285750" indent="-285750">
              <a:buFont typeface="Arial" panose="020B0604020202020204" pitchFamily="34" charset="0"/>
              <a:buChar char="•"/>
            </a:pPr>
            <a:r>
              <a:rPr lang="en-US" dirty="0"/>
              <a:t>The results confirm that </a:t>
            </a:r>
            <a:r>
              <a:rPr lang="en-US" b="1" dirty="0"/>
              <a:t>scaling this intervention</a:t>
            </a:r>
            <a:r>
              <a:rPr lang="en-US" dirty="0"/>
              <a:t> to other stores could yield similar benefits.</a:t>
            </a:r>
          </a:p>
        </p:txBody>
      </p:sp>
    </p:spTree>
    <p:extLst>
      <p:ext uri="{BB962C8B-B14F-4D97-AF65-F5344CB8AC3E}">
        <p14:creationId xmlns:p14="http://schemas.microsoft.com/office/powerpoint/2010/main" val="865377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40CF8D-B00B-A76C-B530-30C3825C79ED}"/>
              </a:ext>
            </a:extLst>
          </p:cNvPr>
          <p:cNvSpPr>
            <a:spLocks noGrp="1"/>
          </p:cNvSpPr>
          <p:nvPr>
            <p:ph type="body" sz="quarter" idx="10"/>
          </p:nvPr>
        </p:nvSpPr>
        <p:spPr>
          <a:xfrm>
            <a:off x="1196975" y="598884"/>
            <a:ext cx="10479600" cy="646331"/>
          </a:xfrm>
        </p:spPr>
        <p:txBody>
          <a:bodyPr/>
          <a:lstStyle/>
          <a:p>
            <a:r>
              <a:rPr lang="en-US" dirty="0"/>
              <a:t>Final Verdict:</a:t>
            </a:r>
            <a:endParaRPr lang="en-IN" dirty="0"/>
          </a:p>
        </p:txBody>
      </p:sp>
      <p:sp>
        <p:nvSpPr>
          <p:cNvPr id="13" name="TextBox 12">
            <a:extLst>
              <a:ext uri="{FF2B5EF4-FFF2-40B4-BE49-F238E27FC236}">
                <a16:creationId xmlns:a16="http://schemas.microsoft.com/office/drawing/2014/main" id="{292F3AB1-3233-AC19-D1B2-9BA97370E524}"/>
              </a:ext>
            </a:extLst>
          </p:cNvPr>
          <p:cNvSpPr txBox="1"/>
          <p:nvPr/>
        </p:nvSpPr>
        <p:spPr>
          <a:xfrm>
            <a:off x="1544320" y="1245215"/>
            <a:ext cx="9987280" cy="646331"/>
          </a:xfrm>
          <a:prstGeom prst="rect">
            <a:avLst/>
          </a:prstGeom>
          <a:noFill/>
        </p:spPr>
        <p:txBody>
          <a:bodyPr wrap="square">
            <a:spAutoFit/>
          </a:bodyPr>
          <a:lstStyle/>
          <a:p>
            <a:r>
              <a:rPr lang="en-US" dirty="0"/>
              <a:t>The trial </a:t>
            </a:r>
            <a:r>
              <a:rPr lang="en-US" b="1" dirty="0"/>
              <a:t>successfully boosted both sales and customer visits</a:t>
            </a:r>
            <a:r>
              <a:rPr lang="en-US" dirty="0"/>
              <a:t>, proving its effectiveness. Further expansion and optimization are recommended</a:t>
            </a:r>
          </a:p>
        </p:txBody>
      </p:sp>
    </p:spTree>
    <p:extLst>
      <p:ext uri="{BB962C8B-B14F-4D97-AF65-F5344CB8AC3E}">
        <p14:creationId xmlns:p14="http://schemas.microsoft.com/office/powerpoint/2010/main" val="421292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BB1560-1AB6-6C76-DB64-5ACC915AD955}"/>
              </a:ext>
            </a:extLst>
          </p:cNvPr>
          <p:cNvSpPr>
            <a:spLocks noGrp="1"/>
          </p:cNvSpPr>
          <p:nvPr>
            <p:ph type="body" sz="quarter" idx="10"/>
          </p:nvPr>
        </p:nvSpPr>
        <p:spPr/>
        <p:txBody>
          <a:bodyPr/>
          <a:lstStyle/>
          <a:p>
            <a:r>
              <a:rPr lang="en-AU" dirty="0"/>
              <a:t>Executive summary</a:t>
            </a:r>
          </a:p>
        </p:txBody>
      </p:sp>
      <p:sp>
        <p:nvSpPr>
          <p:cNvPr id="3" name="TextBox 2">
            <a:extLst>
              <a:ext uri="{FF2B5EF4-FFF2-40B4-BE49-F238E27FC236}">
                <a16:creationId xmlns:a16="http://schemas.microsoft.com/office/drawing/2014/main" id="{3EA594FB-DEB2-7C63-8090-7E5E3CF0377A}"/>
              </a:ext>
            </a:extLst>
          </p:cNvPr>
          <p:cNvSpPr txBox="1"/>
          <p:nvPr/>
        </p:nvSpPr>
        <p:spPr>
          <a:xfrm>
            <a:off x="1196975" y="1564640"/>
            <a:ext cx="10479600" cy="4206240"/>
          </a:xfrm>
          <a:prstGeom prst="rect">
            <a:avLst/>
          </a:prstGeom>
          <a:noFill/>
        </p:spPr>
        <p:txBody>
          <a:bodyPr wrap="square" lIns="0" tIns="0" rIns="0" bIns="0" rtlCol="0" anchor="t">
            <a:noAutofit/>
          </a:bodyPr>
          <a:lstStyle/>
          <a:p>
            <a:r>
              <a:rPr lang="en-US" b="1" dirty="0">
                <a:latin typeface="+mj-lt"/>
              </a:rPr>
              <a:t>Objective</a:t>
            </a:r>
            <a:r>
              <a:rPr lang="en-US" b="1" dirty="0"/>
              <a:t>:</a:t>
            </a:r>
          </a:p>
          <a:p>
            <a:r>
              <a:rPr lang="en-US" dirty="0"/>
              <a:t> 	Evaluate the impact of a new store layout on chip sales.</a:t>
            </a:r>
          </a:p>
          <a:p>
            <a:pPr>
              <a:buFont typeface="Arial" panose="020B0604020202020204" pitchFamily="34" charset="0"/>
              <a:buChar char="•"/>
            </a:pPr>
            <a:endParaRPr lang="en-US" dirty="0"/>
          </a:p>
          <a:p>
            <a:endParaRPr lang="en-US" dirty="0"/>
          </a:p>
          <a:p>
            <a:r>
              <a:rPr lang="en-US" b="1" dirty="0">
                <a:latin typeface="+mj-lt"/>
              </a:rPr>
              <a:t>Key Insights</a:t>
            </a:r>
            <a:r>
              <a:rPr lang="en-US" b="1" dirty="0"/>
              <a:t>:</a:t>
            </a:r>
          </a:p>
          <a:p>
            <a:endParaRPr lang="en-US" dirty="0"/>
          </a:p>
          <a:p>
            <a:pPr marL="742950" lvl="1" indent="-285750">
              <a:buFont typeface="Arial" panose="020B0604020202020204" pitchFamily="34" charset="0"/>
              <a:buChar char="•"/>
            </a:pPr>
            <a:r>
              <a:rPr lang="en-US" dirty="0"/>
              <a:t>Identified top customer segments.</a:t>
            </a:r>
          </a:p>
          <a:p>
            <a:pPr marL="742950" lvl="1" indent="-285750">
              <a:buFont typeface="Arial" panose="020B0604020202020204" pitchFamily="34" charset="0"/>
              <a:buChar char="•"/>
            </a:pPr>
            <a:r>
              <a:rPr lang="en-US" dirty="0"/>
              <a:t>Analyzed purchase behaviors and sales trends.</a:t>
            </a:r>
          </a:p>
          <a:p>
            <a:pPr marL="742950" lvl="1" indent="-285750">
              <a:buFont typeface="Arial" panose="020B0604020202020204" pitchFamily="34" charset="0"/>
              <a:buChar char="•"/>
            </a:pPr>
            <a:r>
              <a:rPr lang="en-US" dirty="0"/>
              <a:t>Measured trial store performance against control stores.</a:t>
            </a:r>
          </a:p>
          <a:p>
            <a:pPr marL="742950" lvl="1" indent="-285750">
              <a:buFont typeface="Arial" panose="020B0604020202020204" pitchFamily="34" charset="0"/>
              <a:buChar char="•"/>
            </a:pPr>
            <a:r>
              <a:rPr lang="en-US" dirty="0"/>
              <a:t>Derived actionable recommendations for strategy improvement.</a:t>
            </a:r>
          </a:p>
          <a:p>
            <a:pPr lvl="1"/>
            <a:endParaRPr lang="en-US" dirty="0"/>
          </a:p>
          <a:p>
            <a:pPr lvl="1"/>
            <a:endParaRPr lang="en-US" dirty="0"/>
          </a:p>
          <a:p>
            <a:r>
              <a:rPr lang="en-US" b="1" dirty="0">
                <a:latin typeface="+mj-lt"/>
              </a:rPr>
              <a:t>Conclusion</a:t>
            </a:r>
            <a:r>
              <a:rPr lang="en-US" b="1" dirty="0"/>
              <a:t>:</a:t>
            </a:r>
          </a:p>
          <a:p>
            <a:r>
              <a:rPr lang="en-US" dirty="0"/>
              <a:t> 	The new store layout showed a positive impact on sales, particularly in Stores 77 &amp; 88.</a:t>
            </a:r>
          </a:p>
        </p:txBody>
      </p:sp>
    </p:spTree>
    <p:extLst>
      <p:ext uri="{BB962C8B-B14F-4D97-AF65-F5344CB8AC3E}">
        <p14:creationId xmlns:p14="http://schemas.microsoft.com/office/powerpoint/2010/main" val="3642520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US" dirty="0"/>
              <a:t>Category Review (Task 1 Summary)</a:t>
            </a:r>
          </a:p>
        </p:txBody>
      </p:sp>
      <p:sp>
        <p:nvSpPr>
          <p:cNvPr id="7" name="TextBox 6">
            <a:extLst>
              <a:ext uri="{FF2B5EF4-FFF2-40B4-BE49-F238E27FC236}">
                <a16:creationId xmlns:a16="http://schemas.microsoft.com/office/drawing/2014/main" id="{7C949C27-3E05-4AA4-A1A8-5696F6F3C356}"/>
              </a:ext>
            </a:extLst>
          </p:cNvPr>
          <p:cNvSpPr txBox="1"/>
          <p:nvPr/>
        </p:nvSpPr>
        <p:spPr>
          <a:xfrm rot="10800000" flipV="1">
            <a:off x="1935587" y="1016000"/>
            <a:ext cx="9740988" cy="5171440"/>
          </a:xfrm>
          <a:prstGeom prst="rect">
            <a:avLst/>
          </a:prstGeom>
          <a:noFill/>
        </p:spPr>
        <p:txBody>
          <a:bodyPr wrap="square" lIns="0" tIns="0" rIns="0" bIns="0" rtlCol="0" anchor="t">
            <a:noAutofit/>
          </a:bodyPr>
          <a:lstStyle/>
          <a:p>
            <a:r>
              <a:rPr lang="en-US" dirty="0"/>
              <a:t>Top Customer Segments:</a:t>
            </a:r>
          </a:p>
          <a:p>
            <a:pPr marL="742950" lvl="1" indent="-285750">
              <a:buFont typeface="Arial" panose="020B0604020202020204" pitchFamily="34" charset="0"/>
              <a:buChar char="•"/>
            </a:pPr>
            <a:r>
              <a:rPr lang="en-US" dirty="0"/>
              <a:t>Budget Older Families</a:t>
            </a:r>
          </a:p>
          <a:p>
            <a:pPr marL="742950" lvl="1" indent="-285750">
              <a:buFont typeface="Arial" panose="020B0604020202020204" pitchFamily="34" charset="0"/>
              <a:buChar char="•"/>
            </a:pPr>
            <a:r>
              <a:rPr lang="en-US" dirty="0"/>
              <a:t>Mainstream Retirees</a:t>
            </a:r>
          </a:p>
          <a:p>
            <a:pPr marL="742950" lvl="1" indent="-285750">
              <a:buFont typeface="Arial" panose="020B0604020202020204" pitchFamily="34" charset="0"/>
              <a:buChar char="•"/>
            </a:pPr>
            <a:r>
              <a:rPr lang="en-US" dirty="0"/>
              <a:t>Mainstream Young Singles &amp; Couples</a:t>
            </a:r>
          </a:p>
          <a:p>
            <a:pPr marL="742950" lvl="1" indent="-285750">
              <a:buFont typeface="Arial" panose="020B0604020202020204" pitchFamily="34" charset="0"/>
              <a:buChar char="•"/>
            </a:pPr>
            <a:endParaRPr lang="en-US" dirty="0"/>
          </a:p>
          <a:p>
            <a:r>
              <a:rPr lang="en-US" dirty="0"/>
              <a:t>Key Sales Drivers:</a:t>
            </a:r>
          </a:p>
          <a:p>
            <a:pPr marL="742950" lvl="1" indent="-285750">
              <a:buFont typeface="Arial" panose="020B0604020202020204" pitchFamily="34" charset="0"/>
              <a:buChar char="•"/>
            </a:pPr>
            <a:r>
              <a:rPr lang="en-US" dirty="0"/>
              <a:t>Number of customers (for Mainstream Retirees &amp; Young Singles/Couples)</a:t>
            </a:r>
          </a:p>
          <a:p>
            <a:pPr marL="742950" lvl="1" indent="-285750">
              <a:buFont typeface="Arial" panose="020B0604020202020204" pitchFamily="34" charset="0"/>
              <a:buChar char="•"/>
            </a:pPr>
            <a:r>
              <a:rPr lang="en-US" dirty="0"/>
              <a:t>Chips purchased per customer (for Budget Older Families)</a:t>
            </a:r>
          </a:p>
          <a:p>
            <a:pPr marL="742950" lvl="1" indent="-285750">
              <a:buFont typeface="Arial" panose="020B0604020202020204" pitchFamily="34" charset="0"/>
              <a:buChar char="•"/>
            </a:pPr>
            <a:endParaRPr lang="en-US" dirty="0"/>
          </a:p>
          <a:p>
            <a:r>
              <a:rPr lang="en-US" dirty="0"/>
              <a:t>Popular Products:</a:t>
            </a:r>
          </a:p>
          <a:p>
            <a:pPr marL="742950" lvl="1" indent="-285750">
              <a:buFont typeface="Arial" panose="020B0604020202020204" pitchFamily="34" charset="0"/>
              <a:buChar char="•"/>
            </a:pPr>
            <a:r>
              <a:rPr lang="en-US" b="1" dirty="0"/>
              <a:t>Brands:</a:t>
            </a:r>
            <a:r>
              <a:rPr lang="en-US" dirty="0"/>
              <a:t> Kettle, Smiths, Doritos, Pringles</a:t>
            </a:r>
          </a:p>
          <a:p>
            <a:pPr marL="742950" lvl="1" indent="-285750">
              <a:buFont typeface="Arial" panose="020B0604020202020204" pitchFamily="34" charset="0"/>
              <a:buChar char="•"/>
            </a:pPr>
            <a:r>
              <a:rPr lang="en-US" b="1" dirty="0"/>
              <a:t>Pack Sizes:</a:t>
            </a:r>
            <a:r>
              <a:rPr lang="en-US" dirty="0"/>
              <a:t> 175g, 150g, 134g, 110g, 170g</a:t>
            </a:r>
          </a:p>
          <a:p>
            <a:pPr marL="742950" lvl="1" indent="-285750">
              <a:buFont typeface="Arial" panose="020B0604020202020204" pitchFamily="34" charset="0"/>
              <a:buChar char="•"/>
            </a:pPr>
            <a:endParaRPr lang="en-US" dirty="0"/>
          </a:p>
          <a:p>
            <a:r>
              <a:rPr lang="en-US" dirty="0"/>
              <a:t>Seasonal Insights:</a:t>
            </a:r>
          </a:p>
          <a:p>
            <a:pPr marL="742950" lvl="1" indent="-285750">
              <a:buFont typeface="Arial" panose="020B0604020202020204" pitchFamily="34" charset="0"/>
              <a:buChar char="•"/>
            </a:pPr>
            <a:r>
              <a:rPr lang="en-US" dirty="0"/>
              <a:t>Sales spike before Christmas → opportunity for promotions.</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CBF8F1-F608-C377-E067-2DCFFA35A8AA}"/>
              </a:ext>
            </a:extLst>
          </p:cNvPr>
          <p:cNvSpPr>
            <a:spLocks noGrp="1"/>
          </p:cNvSpPr>
          <p:nvPr>
            <p:ph type="body" sz="quarter" idx="10"/>
          </p:nvPr>
        </p:nvSpPr>
        <p:spPr/>
        <p:txBody>
          <a:bodyPr/>
          <a:lstStyle/>
          <a:p>
            <a:r>
              <a:rPr lang="en-US" dirty="0"/>
              <a:t>Trial Store Analysis (Task 2 Summary)</a:t>
            </a:r>
          </a:p>
          <a:p>
            <a:endParaRPr lang="en-IN" dirty="0"/>
          </a:p>
        </p:txBody>
      </p:sp>
      <p:sp>
        <p:nvSpPr>
          <p:cNvPr id="3" name="TextBox 2">
            <a:extLst>
              <a:ext uri="{FF2B5EF4-FFF2-40B4-BE49-F238E27FC236}">
                <a16:creationId xmlns:a16="http://schemas.microsoft.com/office/drawing/2014/main" id="{977F02E3-CF31-7D94-CD61-0D40E66F4516}"/>
              </a:ext>
            </a:extLst>
          </p:cNvPr>
          <p:cNvSpPr txBox="1"/>
          <p:nvPr/>
        </p:nvSpPr>
        <p:spPr>
          <a:xfrm rot="10800000" flipV="1">
            <a:off x="1935587" y="1066800"/>
            <a:ext cx="9740988" cy="4947920"/>
          </a:xfrm>
          <a:prstGeom prst="rect">
            <a:avLst/>
          </a:prstGeom>
          <a:noFill/>
        </p:spPr>
        <p:txBody>
          <a:bodyPr wrap="square" lIns="0" tIns="0" rIns="0" bIns="0" rtlCol="0" anchor="t">
            <a:noAutofit/>
          </a:bodyPr>
          <a:lstStyle/>
          <a:p>
            <a:endParaRPr lang="en-US" b="1" dirty="0"/>
          </a:p>
          <a:p>
            <a:r>
              <a:rPr lang="en-US" dirty="0"/>
              <a:t>Trial Stores: 77, 86, 88</a:t>
            </a:r>
          </a:p>
          <a:p>
            <a:endParaRPr lang="en-US" dirty="0"/>
          </a:p>
          <a:p>
            <a:r>
              <a:rPr lang="en-US" dirty="0"/>
              <a:t>Control Stores: 233, 155, 237</a:t>
            </a:r>
          </a:p>
          <a:p>
            <a:endParaRPr lang="en-US" dirty="0"/>
          </a:p>
          <a:p>
            <a:endParaRPr lang="en-US" dirty="0"/>
          </a:p>
          <a:p>
            <a:r>
              <a:rPr lang="en-US" dirty="0"/>
              <a:t>Performance Analysis</a:t>
            </a:r>
            <a:r>
              <a:rPr lang="en-US" b="1" dirty="0"/>
              <a:t>:</a:t>
            </a:r>
          </a:p>
          <a:p>
            <a:endParaRPr lang="en-US" dirty="0"/>
          </a:p>
          <a:p>
            <a:pPr marL="742950" lvl="1" indent="-285750">
              <a:buFont typeface="Arial" panose="020B0604020202020204" pitchFamily="34" charset="0"/>
              <a:buChar char="•"/>
            </a:pPr>
            <a:r>
              <a:rPr lang="en-US" b="1" dirty="0"/>
              <a:t>Stores 77 &amp; 88: Showed positive uplift</a:t>
            </a:r>
            <a:r>
              <a:rPr lang="en-US" dirty="0"/>
              <a:t>, validating the new layout.</a:t>
            </a:r>
          </a:p>
          <a:p>
            <a:pPr lvl="1"/>
            <a:endParaRPr lang="en-US" dirty="0"/>
          </a:p>
          <a:p>
            <a:pPr marL="742950" lvl="1" indent="-285750">
              <a:buFont typeface="Arial" panose="020B0604020202020204" pitchFamily="34" charset="0"/>
              <a:buChar char="•"/>
            </a:pPr>
            <a:r>
              <a:rPr lang="en-US" b="1" dirty="0"/>
              <a:t>Store 86:</a:t>
            </a:r>
            <a:r>
              <a:rPr lang="en-US" dirty="0"/>
              <a:t> Showed positive uplift, though slightly lower compared to Store 77.</a:t>
            </a:r>
          </a:p>
          <a:p>
            <a:pPr lvl="1"/>
            <a:endParaRPr lang="en-US" dirty="0"/>
          </a:p>
          <a:p>
            <a:pPr lvl="1"/>
            <a:endParaRPr lang="en-US" dirty="0"/>
          </a:p>
          <a:p>
            <a:r>
              <a:rPr lang="en-US" dirty="0"/>
              <a:t>Conclusion</a:t>
            </a:r>
            <a:r>
              <a:rPr lang="en-US" b="1" dirty="0"/>
              <a:t>:</a:t>
            </a:r>
            <a:r>
              <a:rPr lang="en-US" dirty="0"/>
              <a:t> Trial successfully demonstrated a positive impact on chip sales uplift.</a:t>
            </a:r>
          </a:p>
        </p:txBody>
      </p:sp>
    </p:spTree>
    <p:extLst>
      <p:ext uri="{BB962C8B-B14F-4D97-AF65-F5344CB8AC3E}">
        <p14:creationId xmlns:p14="http://schemas.microsoft.com/office/powerpoint/2010/main" val="284289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6" name="Picture 5">
            <a:extLst>
              <a:ext uri="{FF2B5EF4-FFF2-40B4-BE49-F238E27FC236}">
                <a16:creationId xmlns:a16="http://schemas.microsoft.com/office/drawing/2014/main" id="{E08BE0E0-703C-6429-1C78-6F10DC97B4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567" y="1137920"/>
            <a:ext cx="3848433" cy="4592320"/>
          </a:xfrm>
          <a:prstGeom prst="rect">
            <a:avLst/>
          </a:prstGeom>
        </p:spPr>
      </p:pic>
      <p:sp>
        <p:nvSpPr>
          <p:cNvPr id="8" name="Text Placeholder 7">
            <a:extLst>
              <a:ext uri="{FF2B5EF4-FFF2-40B4-BE49-F238E27FC236}">
                <a16:creationId xmlns:a16="http://schemas.microsoft.com/office/drawing/2014/main" id="{5AD797C2-B6F4-71A1-F257-0B71CD90AE40}"/>
              </a:ext>
            </a:extLst>
          </p:cNvPr>
          <p:cNvSpPr>
            <a:spLocks noGrp="1"/>
          </p:cNvSpPr>
          <p:nvPr>
            <p:ph type="body" sz="quarter" idx="10"/>
          </p:nvPr>
        </p:nvSpPr>
        <p:spPr/>
        <p:txBody>
          <a:bodyPr/>
          <a:lstStyle/>
          <a:p>
            <a:r>
              <a:rPr lang="en-IN" dirty="0"/>
              <a:t>Sales Analysis</a:t>
            </a:r>
          </a:p>
        </p:txBody>
      </p:sp>
      <p:pic>
        <p:nvPicPr>
          <p:cNvPr id="13" name="Picture 12">
            <a:extLst>
              <a:ext uri="{FF2B5EF4-FFF2-40B4-BE49-F238E27FC236}">
                <a16:creationId xmlns:a16="http://schemas.microsoft.com/office/drawing/2014/main" id="{BD5914A8-60E5-176D-1952-88E772CD8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6775" y="1143000"/>
            <a:ext cx="3591145" cy="4587240"/>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8EBAC323-0669-37C0-52E5-4CEFC49BA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308" y="833121"/>
            <a:ext cx="4422332" cy="4988560"/>
          </a:xfrm>
          <a:prstGeom prst="rect">
            <a:avLst/>
          </a:prstGeom>
        </p:spPr>
      </p:pic>
      <p:pic>
        <p:nvPicPr>
          <p:cNvPr id="7" name="Picture 6">
            <a:extLst>
              <a:ext uri="{FF2B5EF4-FFF2-40B4-BE49-F238E27FC236}">
                <a16:creationId xmlns:a16="http://schemas.microsoft.com/office/drawing/2014/main" id="{28750E27-8EA7-C042-E3C2-E9DA31F692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0" y="914400"/>
            <a:ext cx="4422332" cy="490728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2" name="Picture 11">
            <a:extLst>
              <a:ext uri="{FF2B5EF4-FFF2-40B4-BE49-F238E27FC236}">
                <a16:creationId xmlns:a16="http://schemas.microsoft.com/office/drawing/2014/main" id="{70C33D11-3C90-DAFC-AC11-D10B27E1B4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179" y="843281"/>
            <a:ext cx="4854361" cy="4925148"/>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6593</TotalTime>
  <Words>881</Words>
  <Application>Microsoft Office PowerPoint</Application>
  <PresentationFormat>Widescreen</PresentationFormat>
  <Paragraphs>101</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Roboto Light</vt:lpstr>
      <vt:lpstr>Roboto</vt:lpstr>
      <vt:lpstr>Arial</vt:lpstr>
      <vt:lpstr>Roboto Medium</vt:lpstr>
      <vt:lpstr>Calibri</vt:lpstr>
      <vt:lpstr>Office Theme</vt:lpstr>
      <vt:lpstr>Category review: Chips</vt:lpstr>
      <vt:lpstr>PowerPoint Presentation</vt:lpstr>
      <vt:lpstr>PowerPoint Presentation</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SATHISH KUMAR</cp:lastModifiedBy>
  <cp:revision>469</cp:revision>
  <dcterms:created xsi:type="dcterms:W3CDTF">2018-02-07T23:23:24Z</dcterms:created>
  <dcterms:modified xsi:type="dcterms:W3CDTF">2025-02-11T07:09:30Z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