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22" d="100"/>
          <a:sy n="122" d="100"/>
        </p:scale>
        <p:origin x="90"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nm%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2.xlsx]Sheet2!PivotTable2</c:name>
    <c:fmtId val="6"/>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800">
                <a:effectLst/>
              </a:rPr>
              <a:t>SALARY AND COMPENSATION ANALYSIS THOUGH EXCEL DATA MODELING</a:t>
            </a:r>
            <a:endParaRPr lang="en-IN">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Sheet2!$B$5:$B$19</c:f>
              <c:numCache>
                <c:formatCode>General</c:formatCode>
                <c:ptCount val="14"/>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335A-494E-A1B0-20F6438C36E3}"/>
            </c:ext>
          </c:extLst>
        </c:ser>
        <c:ser>
          <c:idx val="1"/>
          <c:order val="1"/>
          <c:tx>
            <c:strRef>
              <c:f>Sheet2!$C$3:$C$4</c:f>
              <c:strCache>
                <c:ptCount val="1"/>
                <c:pt idx="0">
                  <c:v>Permanent</c:v>
                </c:pt>
              </c:strCache>
            </c:strRef>
          </c:tx>
          <c:spPr>
            <a:solidFill>
              <a:schemeClr val="accent2"/>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Sheet2!$C$5:$C$19</c:f>
              <c:numCache>
                <c:formatCode>General</c:formatCode>
                <c:ptCount val="14"/>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335A-494E-A1B0-20F6438C36E3}"/>
            </c:ext>
          </c:extLst>
        </c:ser>
        <c:ser>
          <c:idx val="2"/>
          <c:order val="2"/>
          <c:tx>
            <c:strRef>
              <c:f>Sheet2!$D$3:$D$4</c:f>
              <c:strCache>
                <c:ptCount val="1"/>
                <c:pt idx="0">
                  <c:v>Temporary</c:v>
                </c:pt>
              </c:strCache>
            </c:strRef>
          </c:tx>
          <c:spPr>
            <a:solidFill>
              <a:schemeClr val="accent3"/>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Sheet2!$D$5:$D$19</c:f>
              <c:numCache>
                <c:formatCode>General</c:formatCode>
                <c:ptCount val="14"/>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335A-494E-A1B0-20F6438C36E3}"/>
            </c:ext>
          </c:extLst>
        </c:ser>
        <c:ser>
          <c:idx val="3"/>
          <c:order val="3"/>
          <c:tx>
            <c:strRef>
              <c:f>Sheet2!$E$3:$E$4</c:f>
              <c:strCache>
                <c:ptCount val="1"/>
                <c:pt idx="0">
                  <c:v>(blank)</c:v>
                </c:pt>
              </c:strCache>
            </c:strRef>
          </c:tx>
          <c:spPr>
            <a:solidFill>
              <a:schemeClr val="accent4"/>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Sheet2!$E$5:$E$19</c:f>
              <c:numCache>
                <c:formatCode>General</c:formatCode>
                <c:ptCount val="14"/>
              </c:numCache>
            </c:numRef>
          </c:val>
          <c:extLst>
            <c:ext xmlns:c16="http://schemas.microsoft.com/office/drawing/2014/chart" uri="{C3380CC4-5D6E-409C-BE32-E72D297353CC}">
              <c16:uniqueId val="{00000003-335A-494E-A1B0-20F6438C36E3}"/>
            </c:ext>
          </c:extLst>
        </c:ser>
        <c:dLbls>
          <c:showLegendKey val="0"/>
          <c:showVal val="0"/>
          <c:showCatName val="0"/>
          <c:showSerName val="0"/>
          <c:showPercent val="0"/>
          <c:showBubbleSize val="0"/>
        </c:dLbls>
        <c:gapWidth val="219"/>
        <c:overlap val="-27"/>
        <c:axId val="438774927"/>
        <c:axId val="438773263"/>
      </c:barChart>
      <c:catAx>
        <c:axId val="438774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773263"/>
        <c:crosses val="autoZero"/>
        <c:auto val="1"/>
        <c:lblAlgn val="ctr"/>
        <c:lblOffset val="100"/>
        <c:noMultiLvlLbl val="0"/>
      </c:catAx>
      <c:valAx>
        <c:axId val="438773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77492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44632"/>
            <a:ext cx="9982200" cy="1124667"/>
          </a:xfrm>
          <a:prstGeom prst="rect">
            <a:avLst/>
          </a:prstGeom>
        </p:spPr>
        <p:txBody>
          <a:bodyPr vert="horz" wrap="square" lIns="0" tIns="16510" rIns="0" bIns="0" rtlCol="0">
            <a:spAutoFit/>
          </a:bodyPr>
          <a:lstStyle/>
          <a:p>
            <a:pPr marL="3213735">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SALARY AND COMPENSATION ANALYSIS THOUGH DATA MODELING</a:t>
            </a:r>
            <a:r>
              <a:rPr lang="en-US" sz="2400" b="1" i="0" dirty="0">
                <a:solidFill>
                  <a:srgbClr val="0F0F0F"/>
                </a:solidFill>
                <a:effectLst/>
                <a:latin typeface="Roboto" panose="020F0502020204030204" pitchFamily="2" charset="0"/>
              </a:rPr>
              <a:t/>
            </a:r>
            <a:br>
              <a:rPr lang="en-US" sz="2400" b="1" i="0" dirty="0">
                <a:solidFill>
                  <a:srgbClr val="0F0F0F"/>
                </a:solidFill>
                <a:effectLst/>
                <a:latin typeface="Roboto" panose="020F0502020204030204" pitchFamily="2" charset="0"/>
              </a:rPr>
            </a:b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3183404"/>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SATHISH M</a:t>
            </a:r>
            <a:endParaRPr lang="en-US" sz="2400" dirty="0"/>
          </a:p>
          <a:p>
            <a:r>
              <a:rPr lang="en-US" sz="2400" dirty="0"/>
              <a:t>REGISTER NO</a:t>
            </a:r>
            <a:r>
              <a:rPr lang="en-US" sz="2400" dirty="0" smtClean="0"/>
              <a:t>: </a:t>
            </a:r>
            <a:r>
              <a:rPr lang="en-US" sz="2400" dirty="0"/>
              <a:t>312214546/77D846513C882188E0B4472AF02BCDF5</a:t>
            </a:r>
          </a:p>
          <a:p>
            <a:r>
              <a:rPr lang="en-US" sz="2400" dirty="0" smtClean="0"/>
              <a:t>DEPARTMENT</a:t>
            </a:r>
            <a:r>
              <a:rPr lang="en-US" sz="2400" dirty="0" smtClean="0"/>
              <a:t>: BCOM (COMPUTER APPLICATION) </a:t>
            </a:r>
            <a:endParaRPr lang="en-US" sz="2400" dirty="0"/>
          </a:p>
          <a:p>
            <a:r>
              <a:rPr lang="en-US" sz="2400" dirty="0" smtClean="0"/>
              <a:t>COLLEGE: ST THOMAS COLLEGE OF ARTS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04800" y="995647"/>
            <a:ext cx="9229725" cy="3693319"/>
          </a:xfrm>
          <a:prstGeom prst="rect">
            <a:avLst/>
          </a:prstGeom>
        </p:spPr>
        <p:txBody>
          <a:bodyPr wrap="square">
            <a:spAutoFit/>
          </a:bodyPr>
          <a:lstStyle/>
          <a:p>
            <a:pPr marL="342900" indent="-342900">
              <a:buAutoNum type="arabicPeriod"/>
            </a:pPr>
            <a:r>
              <a:rPr lang="en-IN" b="1" dirty="0" smtClean="0"/>
              <a:t>Data Collection</a:t>
            </a:r>
            <a:endParaRPr lang="en-IN" b="1" dirty="0"/>
          </a:p>
          <a:p>
            <a:pPr marL="342900" indent="-342900">
              <a:buAutoNum type="arabicPeriod"/>
            </a:pPr>
            <a:endParaRPr lang="en-IN" b="1" dirty="0" smtClean="0"/>
          </a:p>
          <a:p>
            <a:r>
              <a:rPr lang="en-IN" b="1" dirty="0" smtClean="0"/>
              <a:t>Gather </a:t>
            </a:r>
            <a:r>
              <a:rPr lang="en-IN" b="1" dirty="0"/>
              <a:t>Relevant Data</a:t>
            </a:r>
            <a:r>
              <a:rPr lang="en-IN" dirty="0" smtClean="0"/>
              <a:t>:</a:t>
            </a:r>
          </a:p>
          <a:p>
            <a:endParaRPr lang="en-IN" dirty="0" smtClean="0"/>
          </a:p>
          <a:p>
            <a:r>
              <a:rPr lang="en-IN" b="1" dirty="0" smtClean="0"/>
              <a:t>Employee </a:t>
            </a:r>
            <a:r>
              <a:rPr lang="en-IN" b="1" dirty="0"/>
              <a:t>Data</a:t>
            </a:r>
            <a:r>
              <a:rPr lang="en-IN" dirty="0"/>
              <a:t>: Names, job titles, departments, levels, locations, </a:t>
            </a:r>
            <a:r>
              <a:rPr lang="en-IN" dirty="0" smtClean="0"/>
              <a:t>etc</a:t>
            </a:r>
          </a:p>
          <a:p>
            <a:r>
              <a:rPr lang="en-IN" b="1" dirty="0" smtClean="0"/>
              <a:t>Compensation </a:t>
            </a:r>
            <a:r>
              <a:rPr lang="en-IN" b="1" dirty="0"/>
              <a:t>Data</a:t>
            </a:r>
            <a:r>
              <a:rPr lang="en-IN" dirty="0"/>
              <a:t>: Base salary, bonuses, stock options, benefits, etc</a:t>
            </a:r>
            <a:r>
              <a:rPr lang="en-IN" dirty="0" smtClean="0"/>
              <a:t>.</a:t>
            </a:r>
          </a:p>
          <a:p>
            <a:r>
              <a:rPr lang="en-IN" b="1" dirty="0" smtClean="0"/>
              <a:t>Benchmark </a:t>
            </a:r>
            <a:r>
              <a:rPr lang="en-IN" b="1" dirty="0"/>
              <a:t>Data</a:t>
            </a:r>
            <a:r>
              <a:rPr lang="en-IN" dirty="0"/>
              <a:t>: Industry salary data, geographic salary differentials, </a:t>
            </a:r>
            <a:r>
              <a:rPr lang="en-IN" dirty="0" smtClean="0"/>
              <a:t>etc</a:t>
            </a:r>
          </a:p>
          <a:p>
            <a:endParaRPr lang="en-IN" dirty="0" smtClean="0"/>
          </a:p>
          <a:p>
            <a:r>
              <a:rPr lang="en-IN" b="1" i="1" dirty="0" smtClean="0"/>
              <a:t>Import </a:t>
            </a:r>
            <a:r>
              <a:rPr lang="en-IN" b="1" i="1" dirty="0"/>
              <a:t>Data into Excel</a:t>
            </a:r>
            <a:r>
              <a:rPr lang="en-IN" dirty="0" smtClean="0"/>
              <a:t>:</a:t>
            </a:r>
          </a:p>
          <a:p>
            <a:r>
              <a:rPr lang="en-IN" dirty="0" smtClean="0"/>
              <a:t>Use </a:t>
            </a:r>
            <a:r>
              <a:rPr lang="en-IN" dirty="0"/>
              <a:t>Excel’s import features to bring in data from various sources like CSV files, databases, or direct entry</a:t>
            </a:r>
            <a:r>
              <a:rPr lang="en-IN" dirty="0" smtClean="0"/>
              <a:t>.</a:t>
            </a:r>
          </a:p>
          <a:p>
            <a:pPr marL="342900" indent="-342900">
              <a:buAutoNum type="arabicPeriod"/>
            </a:pPr>
            <a:endParaRPr lang="en-IN" dirty="0"/>
          </a:p>
          <a:p>
            <a:endParaRPr lang="en-IN" dirty="0" smtClean="0"/>
          </a:p>
        </p:txBody>
      </p:sp>
      <p:sp>
        <p:nvSpPr>
          <p:cNvPr id="4" name="Rectangle 3"/>
          <p:cNvSpPr/>
          <p:nvPr/>
        </p:nvSpPr>
        <p:spPr>
          <a:xfrm>
            <a:off x="381000" y="4282570"/>
            <a:ext cx="8972550" cy="2308324"/>
          </a:xfrm>
          <a:prstGeom prst="rect">
            <a:avLst/>
          </a:prstGeom>
        </p:spPr>
        <p:txBody>
          <a:bodyPr wrap="square">
            <a:spAutoFit/>
          </a:bodyPr>
          <a:lstStyle/>
          <a:p>
            <a:r>
              <a:rPr lang="en-IN" b="1" dirty="0"/>
              <a:t>2. Data </a:t>
            </a:r>
            <a:r>
              <a:rPr lang="en-IN" b="1" dirty="0" smtClean="0"/>
              <a:t>Organization: </a:t>
            </a:r>
          </a:p>
          <a:p>
            <a:endParaRPr lang="en-IN" dirty="0" smtClean="0"/>
          </a:p>
          <a:p>
            <a:r>
              <a:rPr lang="en-IN" b="1" dirty="0" smtClean="0"/>
              <a:t>Create </a:t>
            </a:r>
            <a:r>
              <a:rPr lang="en-IN" b="1" dirty="0"/>
              <a:t>a Clean Data Structure</a:t>
            </a:r>
            <a:r>
              <a:rPr lang="en-IN" b="1" dirty="0" smtClean="0"/>
              <a:t>:</a:t>
            </a:r>
          </a:p>
          <a:p>
            <a:endParaRPr lang="en-IN" dirty="0"/>
          </a:p>
          <a:p>
            <a:r>
              <a:rPr lang="en-IN" b="1" dirty="0" smtClean="0"/>
              <a:t>Sheets</a:t>
            </a:r>
            <a:r>
              <a:rPr lang="en-IN" dirty="0"/>
              <a:t>: Organize data into different sheets if necessary (e.g., Employee Data, Compensation Data, Benchmark Data</a:t>
            </a:r>
            <a:r>
              <a:rPr lang="en-IN" dirty="0" smtClean="0"/>
              <a:t>).</a:t>
            </a:r>
          </a:p>
          <a:p>
            <a:r>
              <a:rPr lang="en-IN" b="1" dirty="0" smtClean="0"/>
              <a:t>Tables</a:t>
            </a:r>
            <a:r>
              <a:rPr lang="en-IN" dirty="0"/>
              <a:t>: Use Excel Tables (Insert &gt; Table) to structure data, which makes it easier to manipulate and </a:t>
            </a:r>
            <a:r>
              <a:rPr lang="en-IN" dirty="0" err="1"/>
              <a:t>analyze</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descr="NM OUTPUT - Excel (Product Activation Fail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800" y="1507548"/>
            <a:ext cx="7543800" cy="4083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637770515"/>
              </p:ext>
            </p:extLst>
          </p:nvPr>
        </p:nvGraphicFramePr>
        <p:xfrm>
          <a:off x="381000" y="2381687"/>
          <a:ext cx="8458200" cy="3200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3651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 y="1600200"/>
            <a:ext cx="9601200" cy="2585323"/>
          </a:xfrm>
          <a:prstGeom prst="rect">
            <a:avLst/>
          </a:prstGeom>
        </p:spPr>
        <p:txBody>
          <a:bodyPr wrap="square">
            <a:spAutoFit/>
          </a:bodyPr>
          <a:lstStyle/>
          <a:p>
            <a:pPr lvl="1"/>
            <a:r>
              <a:rPr lang="en-GB" dirty="0"/>
              <a:t>In conclusion, the salary and compensation analysis through Excel data </a:t>
            </a:r>
            <a:r>
              <a:rPr lang="en-GB" dirty="0" err="1"/>
              <a:t>modeling</a:t>
            </a:r>
            <a:r>
              <a:rPr lang="en-GB" dirty="0"/>
              <a:t>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71363" y="2246061"/>
            <a:ext cx="8593228" cy="1077218"/>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SALARY AND COMPENSATION ANALYSIS THOUGH EXCEL DATA MODELING</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rot="10800000" flipV="1">
            <a:off x="304800" y="2209800"/>
            <a:ext cx="7924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Salary Distribution:</a:t>
            </a:r>
            <a:r>
              <a:rPr kumimoji="0" lang="en-US" altLang="en-US" sz="1800" b="0" i="0" u="none" strike="noStrike" cap="none" normalizeH="0" baseline="0" dirty="0" smtClean="0">
                <a:ln>
                  <a:noFill/>
                </a:ln>
                <a:solidFill>
                  <a:schemeClr val="tx1"/>
                </a:solidFill>
                <a:effectLst/>
                <a:latin typeface="Arial" panose="020B0604020202020204" pitchFamily="34" charset="0"/>
              </a:rPr>
              <a:t> What is the current distribution of salaries across different departments and job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Compensation Equity:</a:t>
            </a:r>
            <a:r>
              <a:rPr kumimoji="0" lang="en-US" altLang="en-US" sz="1800" b="0" i="0" u="none" strike="noStrike" cap="none" normalizeH="0" baseline="0" dirty="0" smtClean="0">
                <a:ln>
                  <a:noFill/>
                </a:ln>
                <a:solidFill>
                  <a:schemeClr val="tx1"/>
                </a:solidFill>
                <a:effectLst/>
                <a:latin typeface="Arial" panose="020B0604020202020204" pitchFamily="34" charset="0"/>
              </a:rPr>
              <a:t> Are there any noticeable disparities in compensation based on factors such as gender, experience, or tenure?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Market Comparison:</a:t>
            </a:r>
            <a:r>
              <a:rPr kumimoji="0" lang="en-US" altLang="en-US" sz="1800" b="0" i="0" u="none" strike="noStrike" cap="none" normalizeH="0" baseline="0" dirty="0" smtClean="0">
                <a:ln>
                  <a:noFill/>
                </a:ln>
                <a:solidFill>
                  <a:schemeClr val="tx1"/>
                </a:solidFill>
                <a:effectLst/>
                <a:latin typeface="Arial" panose="020B0604020202020204" pitchFamily="34" charset="0"/>
              </a:rPr>
              <a:t> How do our compensation packages compare to industry standards and competitors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Impact of Tenure and Performance:</a:t>
            </a:r>
            <a:r>
              <a:rPr kumimoji="0" lang="en-US" altLang="en-US" sz="1800" b="0" i="0" u="none" strike="noStrike" cap="none" normalizeH="0" baseline="0" dirty="0" smtClean="0">
                <a:ln>
                  <a:noFill/>
                </a:ln>
                <a:solidFill>
                  <a:schemeClr val="tx1"/>
                </a:solidFill>
                <a:effectLst/>
                <a:latin typeface="Arial" panose="020B0604020202020204" pitchFamily="34" charset="0"/>
              </a:rPr>
              <a:t> How does employee tenure and performance influence salary progression and bonuses?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Budget Implications:</a:t>
            </a:r>
            <a:r>
              <a:rPr kumimoji="0" lang="en-US" altLang="en-US" sz="1800" b="0" i="0" u="none" strike="noStrike" cap="none" normalizeH="0" baseline="0" dirty="0" smtClean="0">
                <a:ln>
                  <a:noFill/>
                </a:ln>
                <a:solidFill>
                  <a:schemeClr val="tx1"/>
                </a:solidFill>
                <a:effectLst/>
                <a:latin typeface="Arial" panose="020B0604020202020204" pitchFamily="34" charset="0"/>
              </a:rPr>
              <a:t> What are the implications of current compensation structures on the organization's budget and financial planning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885950" y="231542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rot="10800000" flipV="1">
            <a:off x="304800" y="2133600"/>
            <a:ext cx="84792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Collection:</a:t>
            </a:r>
            <a:r>
              <a:rPr kumimoji="0" lang="en-US" altLang="en-US" sz="1800" b="0" i="0" u="none" strike="noStrike" cap="none" normalizeH="0" baseline="0" dirty="0" smtClean="0">
                <a:ln>
                  <a:noFill/>
                </a:ln>
                <a:solidFill>
                  <a:schemeClr val="tx1"/>
                </a:solidFill>
                <a:effectLst/>
                <a:latin typeface="Arial" panose="020B0604020202020204" pitchFamily="34" charset="0"/>
              </a:rPr>
              <a:t> Consolidation of salary, demographic, performance, and market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Analysis:</a:t>
            </a:r>
            <a:r>
              <a:rPr kumimoji="0" lang="en-US" altLang="en-US" sz="1800" b="0" i="0" u="none" strike="noStrike" cap="none" normalizeH="0" baseline="0" dirty="0" smtClean="0">
                <a:ln>
                  <a:noFill/>
                </a:ln>
                <a:solidFill>
                  <a:schemeClr val="tx1"/>
                </a:solidFill>
                <a:effectLst/>
                <a:latin typeface="Arial" panose="020B0604020202020204" pitchFamily="34" charset="0"/>
              </a:rPr>
              <a:t> Examination of salary structures, compensation equity, and benchmarking against industry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Modeling:</a:t>
            </a:r>
            <a:r>
              <a:rPr kumimoji="0" lang="en-US" altLang="en-US" sz="1800" b="0" i="0" u="none" strike="noStrike" cap="none" normalizeH="0" baseline="0" dirty="0" smtClean="0">
                <a:ln>
                  <a:noFill/>
                </a:ln>
                <a:solidFill>
                  <a:schemeClr val="tx1"/>
                </a:solidFill>
                <a:effectLst/>
                <a:latin typeface="Arial" panose="020B0604020202020204" pitchFamily="34" charset="0"/>
              </a:rPr>
              <a:t> Application of Excel functions and tools to analyze and visualize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Reporting:</a:t>
            </a:r>
            <a:r>
              <a:rPr kumimoji="0" lang="en-US" altLang="en-US" sz="1800" b="0" i="0" u="none" strike="noStrike" cap="none" normalizeH="0" baseline="0" dirty="0" smtClean="0">
                <a:ln>
                  <a:noFill/>
                </a:ln>
                <a:solidFill>
                  <a:schemeClr val="tx1"/>
                </a:solidFill>
                <a:effectLst/>
                <a:latin typeface="Arial" panose="020B0604020202020204" pitchFamily="34" charset="0"/>
              </a:rPr>
              <a:t> Presentation of findings and recommendations to inform strategic compensation decisions.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857375"/>
            <a:ext cx="3115853" cy="369332"/>
          </a:xfrm>
          <a:prstGeom prst="rect">
            <a:avLst/>
          </a:prstGeom>
        </p:spPr>
        <p:txBody>
          <a:bodyPr wrap="none">
            <a:spAutoFit/>
          </a:bodyPr>
          <a:lstStyle/>
          <a:p>
            <a:r>
              <a:rPr lang="en-GB" dirty="0"/>
              <a:t>1. Human Resources (HR) Team</a:t>
            </a:r>
            <a:endParaRPr lang="en-IN" dirty="0"/>
          </a:p>
        </p:txBody>
      </p:sp>
      <p:sp>
        <p:nvSpPr>
          <p:cNvPr id="9" name="Rectangle 8"/>
          <p:cNvSpPr/>
          <p:nvPr/>
        </p:nvSpPr>
        <p:spPr>
          <a:xfrm>
            <a:off x="816746" y="2226707"/>
            <a:ext cx="2335383" cy="369332"/>
          </a:xfrm>
          <a:prstGeom prst="rect">
            <a:avLst/>
          </a:prstGeom>
        </p:spPr>
        <p:txBody>
          <a:bodyPr wrap="none">
            <a:spAutoFit/>
          </a:bodyPr>
          <a:lstStyle/>
          <a:p>
            <a:r>
              <a:rPr lang="en-IN" dirty="0"/>
              <a:t>2. Finance Department</a:t>
            </a:r>
          </a:p>
        </p:txBody>
      </p:sp>
      <p:sp>
        <p:nvSpPr>
          <p:cNvPr id="10" name="Rectangle 9"/>
          <p:cNvSpPr/>
          <p:nvPr/>
        </p:nvSpPr>
        <p:spPr>
          <a:xfrm>
            <a:off x="816746" y="2628230"/>
            <a:ext cx="2612062" cy="369332"/>
          </a:xfrm>
          <a:prstGeom prst="rect">
            <a:avLst/>
          </a:prstGeom>
        </p:spPr>
        <p:txBody>
          <a:bodyPr wrap="none">
            <a:spAutoFit/>
          </a:bodyPr>
          <a:lstStyle/>
          <a:p>
            <a:r>
              <a:rPr lang="en-IN" dirty="0"/>
              <a:t>3. Executive Management</a:t>
            </a:r>
          </a:p>
        </p:txBody>
      </p:sp>
      <p:sp>
        <p:nvSpPr>
          <p:cNvPr id="11" name="Rectangle 10"/>
          <p:cNvSpPr/>
          <p:nvPr/>
        </p:nvSpPr>
        <p:spPr>
          <a:xfrm>
            <a:off x="816746" y="3016436"/>
            <a:ext cx="4015523" cy="369332"/>
          </a:xfrm>
          <a:prstGeom prst="rect">
            <a:avLst/>
          </a:prstGeom>
        </p:spPr>
        <p:txBody>
          <a:bodyPr wrap="none">
            <a:spAutoFit/>
          </a:bodyPr>
          <a:lstStyle/>
          <a:p>
            <a:r>
              <a:rPr lang="en-GB" dirty="0"/>
              <a:t>4. Compensation and Benefits Specialists</a:t>
            </a:r>
            <a:endParaRPr lang="en-IN" dirty="0"/>
          </a:p>
        </p:txBody>
      </p:sp>
      <p:sp>
        <p:nvSpPr>
          <p:cNvPr id="12" name="Rectangle 11"/>
          <p:cNvSpPr/>
          <p:nvPr/>
        </p:nvSpPr>
        <p:spPr>
          <a:xfrm>
            <a:off x="838200" y="3385768"/>
            <a:ext cx="1781770" cy="369332"/>
          </a:xfrm>
          <a:prstGeom prst="rect">
            <a:avLst/>
          </a:prstGeom>
        </p:spPr>
        <p:txBody>
          <a:bodyPr wrap="none">
            <a:spAutoFit/>
          </a:bodyPr>
          <a:lstStyle/>
          <a:p>
            <a:r>
              <a:rPr lang="en-IN" dirty="0"/>
              <a:t>5. Line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76032" y="2197555"/>
            <a:ext cx="6658493" cy="923330"/>
          </a:xfrm>
          <a:prstGeom prst="rect">
            <a:avLst/>
          </a:prstGeom>
        </p:spPr>
        <p:txBody>
          <a:bodyPr wrap="square">
            <a:spAutoFit/>
          </a:bodyPr>
          <a:lstStyle/>
          <a:p>
            <a:r>
              <a:rPr lang="en-IN" dirty="0"/>
              <a:t>➤ </a:t>
            </a:r>
            <a:r>
              <a:rPr lang="en-GB" dirty="0" err="1" smtClean="0"/>
              <a:t>Analyzing</a:t>
            </a:r>
            <a:r>
              <a:rPr lang="en-GB" dirty="0" smtClean="0"/>
              <a:t> </a:t>
            </a:r>
            <a:r>
              <a:rPr lang="en-GB" dirty="0"/>
              <a:t>salary and compensation through data </a:t>
            </a:r>
            <a:r>
              <a:rPr lang="en-GB" dirty="0" err="1"/>
              <a:t>modeling</a:t>
            </a:r>
            <a:r>
              <a:rPr lang="en-GB" dirty="0"/>
              <a:t> involves a sophisticated approach to understanding and optimizing pay structures within an organization. </a:t>
            </a:r>
            <a:endParaRPr lang="en-IN" dirty="0"/>
          </a:p>
        </p:txBody>
      </p:sp>
      <p:sp>
        <p:nvSpPr>
          <p:cNvPr id="10" name="Rectangle 9"/>
          <p:cNvSpPr/>
          <p:nvPr/>
        </p:nvSpPr>
        <p:spPr>
          <a:xfrm>
            <a:off x="2819400" y="3523982"/>
            <a:ext cx="6752602" cy="1200329"/>
          </a:xfrm>
          <a:prstGeom prst="rect">
            <a:avLst/>
          </a:prstGeom>
        </p:spPr>
        <p:txBody>
          <a:bodyPr wrap="square">
            <a:spAutoFit/>
          </a:bodyPr>
          <a:lstStyle/>
          <a:p>
            <a:r>
              <a:rPr lang="en-GB" dirty="0" smtClean="0"/>
              <a:t> </a:t>
            </a:r>
            <a:r>
              <a:rPr lang="en-IN" dirty="0"/>
              <a:t>➤ </a:t>
            </a:r>
            <a:r>
              <a:rPr lang="en-GB" dirty="0" smtClean="0"/>
              <a:t>By </a:t>
            </a:r>
            <a:r>
              <a:rPr lang="en-GB" dirty="0"/>
              <a:t>employing statistical and machine learning techniques, such as regression analysis or clustering, organizations can identify patterns and correlations that reveal disparities, trends, and opportunities for improvement.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730165" y="1676400"/>
            <a:ext cx="6096000" cy="2585323"/>
          </a:xfrm>
          <a:prstGeom prst="rect">
            <a:avLst/>
          </a:prstGeom>
        </p:spPr>
        <p:txBody>
          <a:bodyPr>
            <a:spAutoFit/>
          </a:bodyPr>
          <a:lstStyle/>
          <a:p>
            <a:r>
              <a:rPr lang="en-IN" dirty="0"/>
              <a:t>➤ Employee </a:t>
            </a:r>
            <a:r>
              <a:rPr lang="en-IN" b="1" u="sng" dirty="0" smtClean="0"/>
              <a:t>KAGGLE</a:t>
            </a:r>
          </a:p>
          <a:p>
            <a:r>
              <a:rPr lang="en-IN" dirty="0" smtClean="0"/>
              <a:t>➤ 26-Features</a:t>
            </a:r>
          </a:p>
          <a:p>
            <a:r>
              <a:rPr lang="en-IN" dirty="0" smtClean="0"/>
              <a:t>➤ 9-Features</a:t>
            </a:r>
          </a:p>
          <a:p>
            <a:r>
              <a:rPr lang="en-IN" dirty="0" smtClean="0"/>
              <a:t>➤ Emp </a:t>
            </a:r>
            <a:r>
              <a:rPr lang="en-IN" dirty="0"/>
              <a:t>Id- </a:t>
            </a:r>
            <a:r>
              <a:rPr lang="en-IN" dirty="0" smtClean="0"/>
              <a:t>Number</a:t>
            </a:r>
          </a:p>
          <a:p>
            <a:r>
              <a:rPr lang="en-IN" dirty="0" smtClean="0"/>
              <a:t>➤ </a:t>
            </a:r>
            <a:r>
              <a:rPr lang="en-IN" dirty="0"/>
              <a:t>Name </a:t>
            </a:r>
            <a:r>
              <a:rPr lang="en-IN" dirty="0" smtClean="0"/>
              <a:t>Text</a:t>
            </a:r>
          </a:p>
          <a:p>
            <a:r>
              <a:rPr lang="en-IN" dirty="0" smtClean="0"/>
              <a:t>➤ Emp- Type</a:t>
            </a:r>
          </a:p>
          <a:p>
            <a:r>
              <a:rPr lang="en-IN" dirty="0" smtClean="0"/>
              <a:t>➤ </a:t>
            </a:r>
            <a:r>
              <a:rPr lang="en-IN" dirty="0"/>
              <a:t>Current Employee Rating- </a:t>
            </a:r>
            <a:r>
              <a:rPr lang="en-IN" dirty="0" smtClean="0"/>
              <a:t>Number</a:t>
            </a:r>
          </a:p>
          <a:p>
            <a:r>
              <a:rPr lang="en-IN" dirty="0" smtClean="0"/>
              <a:t>➤ </a:t>
            </a:r>
            <a:r>
              <a:rPr lang="en-IN" dirty="0"/>
              <a:t>Gender- Male </a:t>
            </a:r>
            <a:r>
              <a:rPr lang="en-IN" dirty="0" smtClean="0"/>
              <a:t>Female</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68811" y="2176168"/>
            <a:ext cx="8184739"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IFS(Z8&gt;=5,"VERY HIGH",Z8&gt;=4,"HIGH",Z8&gt;=3, "MED', 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647</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THOUGH DATA MODELING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42</cp:revision>
  <dcterms:created xsi:type="dcterms:W3CDTF">2024-03-29T15:07:22Z</dcterms:created>
  <dcterms:modified xsi:type="dcterms:W3CDTF">2024-09-03T08:43:11Z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