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00.935"/>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00.936"/>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38.312"/>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5-14T20:09:38.313"/>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26715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11431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347622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79254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7210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32FC22-0FB6-424F-A4D3-9AF9A14CE077}"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351363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32FC22-0FB6-424F-A4D3-9AF9A14CE077}"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24366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32FC22-0FB6-424F-A4D3-9AF9A14CE077}"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86771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2FC22-0FB6-424F-A4D3-9AF9A14CE077}"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23278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2FC22-0FB6-424F-A4D3-9AF9A14CE077}"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28529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2FC22-0FB6-424F-A4D3-9AF9A14CE077}"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217091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2FC22-0FB6-424F-A4D3-9AF9A14CE077}" type="datetimeFigureOut">
              <a:rPr lang="en-IN" smtClean="0"/>
              <a:t>10-04-2023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3EC9C-BD0F-4DA5-A1B8-E581C7210C7B}" type="slidenum">
              <a:rPr lang="en-IN" smtClean="0"/>
              <a:t>‹#›</a:t>
            </a:fld>
            <a:endParaRPr lang="en-IN"/>
          </a:p>
        </p:txBody>
      </p:sp>
    </p:spTree>
    <p:extLst>
      <p:ext uri="{BB962C8B-B14F-4D97-AF65-F5344CB8AC3E}">
        <p14:creationId xmlns:p14="http://schemas.microsoft.com/office/powerpoint/2010/main" val="239993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emf"/><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emf"/><Relationship Id="rId7" Type="http://schemas.microsoft.com/office/2007/relationships/hdphoto" Target="../media/hdphoto1.wdp"/><Relationship Id="rId2" Type="http://schemas.openxmlformats.org/officeDocument/2006/relationships/customXml" Target="../ink/ink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emf"/><Relationship Id="rId4" Type="http://schemas.openxmlformats.org/officeDocument/2006/relationships/customXml" Target="../ink/ink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AI </a:t>
            </a:r>
            <a:r>
              <a:rPr lang="en-IN"/>
              <a:t>Based Card less </a:t>
            </a:r>
            <a:r>
              <a:rPr lang="en-IN" dirty="0"/>
              <a:t>ATM Transaction using Face Recognition</a:t>
            </a:r>
          </a:p>
        </p:txBody>
      </p:sp>
      <p:sp>
        <p:nvSpPr>
          <p:cNvPr id="3" name="TextBox 2">
            <a:extLst>
              <a:ext uri="{FF2B5EF4-FFF2-40B4-BE49-F238E27FC236}">
                <a16:creationId xmlns:a16="http://schemas.microsoft.com/office/drawing/2014/main" id="{C7CBD71E-71E2-F920-54F7-0CAF44A68CCE}"/>
              </a:ext>
            </a:extLst>
          </p:cNvPr>
          <p:cNvSpPr txBox="1"/>
          <p:nvPr/>
        </p:nvSpPr>
        <p:spPr>
          <a:xfrm>
            <a:off x="4716017" y="4437112"/>
            <a:ext cx="3742184" cy="2585323"/>
          </a:xfrm>
          <a:prstGeom prst="rect">
            <a:avLst/>
          </a:prstGeom>
          <a:noFill/>
        </p:spPr>
        <p:txBody>
          <a:bodyPr wrap="square" rtlCol="0">
            <a:spAutoFit/>
          </a:bodyPr>
          <a:lstStyle/>
          <a:p>
            <a:r>
              <a:rPr lang="en-IN" sz="1800" b="1" dirty="0"/>
              <a:t>TEAM MEMBERS:</a:t>
            </a:r>
          </a:p>
          <a:p>
            <a:r>
              <a:rPr lang="en-IN" sz="1800" b="1" dirty="0"/>
              <a:t>			SUDHAKAR S</a:t>
            </a:r>
          </a:p>
          <a:p>
            <a:r>
              <a:rPr lang="en-IN" sz="1800" b="1" dirty="0"/>
              <a:t>	SATHISH KUMAR P</a:t>
            </a:r>
          </a:p>
          <a:p>
            <a:r>
              <a:rPr lang="en-IN" sz="1800" b="1" dirty="0"/>
              <a:t>	RAJAMANICKAM R</a:t>
            </a:r>
          </a:p>
          <a:p>
            <a:endParaRPr lang="en-IN" sz="1800" b="1" dirty="0"/>
          </a:p>
          <a:p>
            <a:r>
              <a:rPr lang="en-IN" sz="1800" b="1" dirty="0"/>
              <a:t>PROJECT GUIDE: </a:t>
            </a:r>
            <a:r>
              <a:rPr lang="en-IN" sz="1800" b="1" dirty="0" err="1"/>
              <a:t>Mrs.J.PRISKILLA</a:t>
            </a:r>
            <a:r>
              <a:rPr lang="en-IN" sz="1800" b="1" dirty="0"/>
              <a:t> ANGEL RANI</a:t>
            </a:r>
          </a:p>
          <a:p>
            <a:endParaRPr lang="en-IN" dirty="0"/>
          </a:p>
        </p:txBody>
      </p:sp>
    </p:spTree>
    <p:extLst>
      <p:ext uri="{BB962C8B-B14F-4D97-AF65-F5344CB8AC3E}">
        <p14:creationId xmlns:p14="http://schemas.microsoft.com/office/powerpoint/2010/main" val="3712217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r>
              <a:rPr lang="en-IN" dirty="0"/>
              <a:t>In the Proposed system we used a deep learning technique which is called as </a:t>
            </a:r>
            <a:r>
              <a:rPr lang="en-IN" dirty="0" err="1"/>
              <a:t>Convolutional</a:t>
            </a:r>
            <a:r>
              <a:rPr lang="en-IN" dirty="0"/>
              <a:t> Neural Network to recognize the face. Here we are using Deep Neural Network Architecture. And hence we can able to get a high and stable accuracy. We able to get </a:t>
            </a:r>
            <a:r>
              <a:rPr lang="en-IN" dirty="0" err="1"/>
              <a:t>occcuracy</a:t>
            </a:r>
            <a:r>
              <a:rPr lang="en-IN" dirty="0"/>
              <a:t> of above 90%.</a:t>
            </a:r>
          </a:p>
        </p:txBody>
      </p:sp>
    </p:spTree>
    <p:extLst>
      <p:ext uri="{BB962C8B-B14F-4D97-AF65-F5344CB8AC3E}">
        <p14:creationId xmlns:p14="http://schemas.microsoft.com/office/powerpoint/2010/main" val="272229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 Architecture</a:t>
            </a:r>
          </a:p>
        </p:txBody>
      </p:sp>
      <p:pic>
        <p:nvPicPr>
          <p:cNvPr id="1026" name="Picture 2" descr="An Asian Face Dataset and How Race Influences Face Recognition |  SpringerLink"/>
          <p:cNvPicPr>
            <a:picLocks noChangeAspect="1" noChangeArrowheads="1"/>
          </p:cNvPicPr>
          <p:nvPr/>
        </p:nvPicPr>
        <p:blipFill>
          <a:blip r:embed="rId2"/>
          <a:srcRect/>
          <a:stretch>
            <a:fillRect/>
          </a:stretch>
        </p:blipFill>
        <p:spPr bwMode="auto">
          <a:xfrm>
            <a:off x="714348" y="1928802"/>
            <a:ext cx="1643074" cy="1274534"/>
          </a:xfrm>
          <a:prstGeom prst="rect">
            <a:avLst/>
          </a:prstGeom>
          <a:noFill/>
        </p:spPr>
      </p:pic>
      <p:sp>
        <p:nvSpPr>
          <p:cNvPr id="5" name="TextBox 4"/>
          <p:cNvSpPr txBox="1"/>
          <p:nvPr/>
        </p:nvSpPr>
        <p:spPr>
          <a:xfrm>
            <a:off x="571472" y="3143248"/>
            <a:ext cx="1961371" cy="369332"/>
          </a:xfrm>
          <a:prstGeom prst="rect">
            <a:avLst/>
          </a:prstGeom>
          <a:noFill/>
        </p:spPr>
        <p:txBody>
          <a:bodyPr wrap="none" rtlCol="0">
            <a:spAutoFit/>
          </a:bodyPr>
          <a:lstStyle/>
          <a:p>
            <a:r>
              <a:rPr lang="en-IN" b="1" dirty="0"/>
              <a:t>Input Face Dataset</a:t>
            </a:r>
          </a:p>
        </p:txBody>
      </p:sp>
      <p:sp>
        <p:nvSpPr>
          <p:cNvPr id="6" name="Round Diagonal Corner Rectangle 5"/>
          <p:cNvSpPr/>
          <p:nvPr/>
        </p:nvSpPr>
        <p:spPr>
          <a:xfrm>
            <a:off x="2928926" y="2285992"/>
            <a:ext cx="1571636"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 processing</a:t>
            </a:r>
          </a:p>
        </p:txBody>
      </p:sp>
      <p:pic>
        <p:nvPicPr>
          <p:cNvPr id="1029" name="Picture 5"/>
          <p:cNvPicPr>
            <a:picLocks noChangeAspect="1" noChangeArrowheads="1"/>
          </p:cNvPicPr>
          <p:nvPr/>
        </p:nvPicPr>
        <p:blipFill>
          <a:blip r:embed="rId3" cstate="print"/>
          <a:srcRect/>
          <a:stretch>
            <a:fillRect/>
          </a:stretch>
        </p:blipFill>
        <p:spPr bwMode="auto">
          <a:xfrm>
            <a:off x="5286380" y="1714488"/>
            <a:ext cx="2143139" cy="1658113"/>
          </a:xfrm>
          <a:prstGeom prst="rect">
            <a:avLst/>
          </a:prstGeom>
          <a:noFill/>
          <a:ln w="9525">
            <a:noFill/>
            <a:miter lim="800000"/>
            <a:headEnd/>
            <a:tailEnd/>
          </a:ln>
          <a:effectLst/>
        </p:spPr>
      </p:pic>
      <p:sp>
        <p:nvSpPr>
          <p:cNvPr id="9" name="TextBox 8"/>
          <p:cNvSpPr txBox="1"/>
          <p:nvPr/>
        </p:nvSpPr>
        <p:spPr>
          <a:xfrm>
            <a:off x="4714876" y="3357562"/>
            <a:ext cx="3571868" cy="307777"/>
          </a:xfrm>
          <a:prstGeom prst="rect">
            <a:avLst/>
          </a:prstGeom>
          <a:noFill/>
        </p:spPr>
        <p:txBody>
          <a:bodyPr wrap="square" rtlCol="0">
            <a:spAutoFit/>
          </a:bodyPr>
          <a:lstStyle/>
          <a:p>
            <a:pPr algn="ctr"/>
            <a:r>
              <a:rPr lang="en-IN" sz="1400" b="1" dirty="0"/>
              <a:t>Training Using </a:t>
            </a:r>
            <a:r>
              <a:rPr lang="en-IN" sz="1400" b="1" dirty="0" err="1"/>
              <a:t>Convolutional</a:t>
            </a:r>
            <a:r>
              <a:rPr lang="en-IN" sz="1400" b="1" dirty="0"/>
              <a:t> Neural Network</a:t>
            </a:r>
          </a:p>
        </p:txBody>
      </p:sp>
      <p:sp>
        <p:nvSpPr>
          <p:cNvPr id="10" name="Flowchart: Magnetic Disk 9"/>
          <p:cNvSpPr/>
          <p:nvPr/>
        </p:nvSpPr>
        <p:spPr>
          <a:xfrm>
            <a:off x="6072198" y="4429132"/>
            <a:ext cx="1357322" cy="1500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Trained Model</a:t>
            </a:r>
          </a:p>
        </p:txBody>
      </p:sp>
      <p:pic>
        <p:nvPicPr>
          <p:cNvPr id="1030" name="Picture 6"/>
          <p:cNvPicPr>
            <a:picLocks noChangeAspect="1" noChangeArrowheads="1"/>
          </p:cNvPicPr>
          <p:nvPr/>
        </p:nvPicPr>
        <p:blipFill>
          <a:blip r:embed="rId4"/>
          <a:srcRect/>
          <a:stretch>
            <a:fillRect/>
          </a:stretch>
        </p:blipFill>
        <p:spPr bwMode="auto">
          <a:xfrm>
            <a:off x="2643174" y="4429132"/>
            <a:ext cx="2500330" cy="1503175"/>
          </a:xfrm>
          <a:prstGeom prst="rect">
            <a:avLst/>
          </a:prstGeom>
          <a:noFill/>
          <a:ln w="9525">
            <a:noFill/>
            <a:miter lim="800000"/>
            <a:headEnd/>
            <a:tailEnd/>
          </a:ln>
          <a:effectLst/>
        </p:spPr>
      </p:pic>
      <p:sp>
        <p:nvSpPr>
          <p:cNvPr id="12" name="Right Arrow 11"/>
          <p:cNvSpPr/>
          <p:nvPr/>
        </p:nvSpPr>
        <p:spPr>
          <a:xfrm>
            <a:off x="2500298" y="2500306"/>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4714876" y="2500306"/>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643702" y="378619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Arrow 14"/>
          <p:cNvSpPr/>
          <p:nvPr/>
        </p:nvSpPr>
        <p:spPr>
          <a:xfrm>
            <a:off x="5286380" y="5143512"/>
            <a:ext cx="571504"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2143108" y="6211669"/>
            <a:ext cx="3943131" cy="646331"/>
          </a:xfrm>
          <a:prstGeom prst="rect">
            <a:avLst/>
          </a:prstGeom>
          <a:noFill/>
        </p:spPr>
        <p:txBody>
          <a:bodyPr wrap="none" rtlCol="0">
            <a:spAutoFit/>
          </a:bodyPr>
          <a:lstStyle/>
          <a:p>
            <a:pPr algn="ctr"/>
            <a:r>
              <a:rPr lang="en-IN" b="1" dirty="0"/>
              <a:t>Testing using the trained model</a:t>
            </a:r>
          </a:p>
          <a:p>
            <a:pPr algn="ctr"/>
            <a:r>
              <a:rPr lang="en-IN" b="1" dirty="0"/>
              <a:t>And move forward for ATM Transaction</a:t>
            </a:r>
          </a:p>
        </p:txBody>
      </p:sp>
    </p:spTree>
    <p:extLst>
      <p:ext uri="{BB962C8B-B14F-4D97-AF65-F5344CB8AC3E}">
        <p14:creationId xmlns:p14="http://schemas.microsoft.com/office/powerpoint/2010/main" val="69253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402369" y="1963574"/>
            <a:ext cx="1963846" cy="4345746"/>
          </a:xfrm>
          <a:prstGeom prst="rect">
            <a:avLst/>
          </a:prstGeom>
          <a:solidFill>
            <a:schemeClr val="accent2">
              <a:lumMod val="20000"/>
              <a:lumOff val="80000"/>
            </a:schemeClr>
          </a:solid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500034" y="285728"/>
            <a:ext cx="8229600" cy="1143000"/>
          </a:xfrm>
        </p:spPr>
        <p:txBody>
          <a:bodyPr>
            <a:normAutofit/>
          </a:bodyPr>
          <a:lstStyle/>
          <a:p>
            <a:r>
              <a:rPr lang="en-IN" dirty="0"/>
              <a:t>TRAINING</a:t>
            </a:r>
          </a:p>
        </p:txBody>
      </p:sp>
      <p:sp>
        <p:nvSpPr>
          <p:cNvPr id="4" name="Rectangle 3"/>
          <p:cNvSpPr/>
          <p:nvPr/>
        </p:nvSpPr>
        <p:spPr>
          <a:xfrm>
            <a:off x="1932106" y="2315467"/>
            <a:ext cx="1963846" cy="3254610"/>
          </a:xfrm>
          <a:prstGeom prst="rect">
            <a:avLst/>
          </a:prstGeom>
          <a:solidFill>
            <a:schemeClr val="accent2">
              <a:lumMod val="20000"/>
              <a:lumOff val="80000"/>
            </a:schemeClr>
          </a:solid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Rectangle 4"/>
          <p:cNvSpPr/>
          <p:nvPr/>
        </p:nvSpPr>
        <p:spPr>
          <a:xfrm>
            <a:off x="2217852" y="2518869"/>
            <a:ext cx="1469947" cy="39674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Rescaling</a:t>
            </a:r>
          </a:p>
        </p:txBody>
      </p:sp>
      <p:sp>
        <p:nvSpPr>
          <p:cNvPr id="9" name="Rectangle 8"/>
          <p:cNvSpPr/>
          <p:nvPr/>
        </p:nvSpPr>
        <p:spPr>
          <a:xfrm>
            <a:off x="4614834" y="2285640"/>
            <a:ext cx="1571636" cy="65517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Convolutional Layer</a:t>
            </a:r>
          </a:p>
        </p:txBody>
      </p:sp>
      <p:sp>
        <p:nvSpPr>
          <p:cNvPr id="10" name="Rectangle 9"/>
          <p:cNvSpPr/>
          <p:nvPr/>
        </p:nvSpPr>
        <p:spPr>
          <a:xfrm>
            <a:off x="4614834" y="3203120"/>
            <a:ext cx="1571636" cy="67379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Max Pooling Layer</a:t>
            </a:r>
          </a:p>
        </p:txBody>
      </p:sp>
      <p:sp>
        <p:nvSpPr>
          <p:cNvPr id="11" name="Rectangle 10"/>
          <p:cNvSpPr/>
          <p:nvPr/>
        </p:nvSpPr>
        <p:spPr>
          <a:xfrm>
            <a:off x="4614834" y="4133936"/>
            <a:ext cx="1571636" cy="64030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Flattening Layer</a:t>
            </a:r>
          </a:p>
        </p:txBody>
      </p:sp>
      <p:sp>
        <p:nvSpPr>
          <p:cNvPr id="12" name="Rectangle 11"/>
          <p:cNvSpPr/>
          <p:nvPr/>
        </p:nvSpPr>
        <p:spPr>
          <a:xfrm>
            <a:off x="4614834" y="5031266"/>
            <a:ext cx="1571636" cy="104094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Fully connected Layer with Multiple Hidden Layer</a:t>
            </a:r>
          </a:p>
        </p:txBody>
      </p:sp>
      <p:sp>
        <p:nvSpPr>
          <p:cNvPr id="14" name="Rectangle 13"/>
          <p:cNvSpPr/>
          <p:nvPr/>
        </p:nvSpPr>
        <p:spPr>
          <a:xfrm>
            <a:off x="6973622" y="3524541"/>
            <a:ext cx="1571636" cy="7047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Trained Model</a:t>
            </a:r>
          </a:p>
        </p:txBody>
      </p:sp>
      <p:sp>
        <p:nvSpPr>
          <p:cNvPr id="25" name="Rectangle 24"/>
          <p:cNvSpPr/>
          <p:nvPr/>
        </p:nvSpPr>
        <p:spPr>
          <a:xfrm>
            <a:off x="2209687" y="3257999"/>
            <a:ext cx="1478112" cy="342387"/>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Shearing</a:t>
            </a:r>
          </a:p>
        </p:txBody>
      </p:sp>
      <p:sp>
        <p:nvSpPr>
          <p:cNvPr id="26" name="Rectangle 25"/>
          <p:cNvSpPr/>
          <p:nvPr/>
        </p:nvSpPr>
        <p:spPr>
          <a:xfrm>
            <a:off x="2211696" y="3942772"/>
            <a:ext cx="1476103" cy="315361"/>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Zooming</a:t>
            </a:r>
          </a:p>
        </p:txBody>
      </p:sp>
      <p:sp>
        <p:nvSpPr>
          <p:cNvPr id="27" name="Rectangle 26"/>
          <p:cNvSpPr/>
          <p:nvPr/>
        </p:nvSpPr>
        <p:spPr>
          <a:xfrm>
            <a:off x="2187954" y="4605274"/>
            <a:ext cx="1478112" cy="71438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Horizontal Flipping</a:t>
            </a:r>
          </a:p>
        </p:txBody>
      </p:sp>
      <p:sp>
        <p:nvSpPr>
          <p:cNvPr id="28" name="Rectangle 27"/>
          <p:cNvSpPr/>
          <p:nvPr/>
        </p:nvSpPr>
        <p:spPr>
          <a:xfrm>
            <a:off x="442079" y="3412567"/>
            <a:ext cx="1071570"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Input Training Images</a:t>
            </a:r>
          </a:p>
        </p:txBody>
      </p:sp>
      <p:sp>
        <p:nvSpPr>
          <p:cNvPr id="3" name="Rectangle 2"/>
          <p:cNvSpPr/>
          <p:nvPr/>
        </p:nvSpPr>
        <p:spPr>
          <a:xfrm>
            <a:off x="2207907" y="1743764"/>
            <a:ext cx="155683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Pre-processing</a:t>
            </a:r>
          </a:p>
        </p:txBody>
      </p:sp>
      <p:sp>
        <p:nvSpPr>
          <p:cNvPr id="6" name="Rectangle 5"/>
          <p:cNvSpPr/>
          <p:nvPr/>
        </p:nvSpPr>
        <p:spPr>
          <a:xfrm>
            <a:off x="4402369" y="1282099"/>
            <a:ext cx="1896435" cy="646331"/>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Convolutional  </a:t>
            </a:r>
          </a:p>
          <a:p>
            <a:pPr algn="ctr"/>
            <a:r>
              <a:rPr lang="en-IN" dirty="0">
                <a:latin typeface="Times New Roman" panose="02020603050405020304" pitchFamily="18" charset="0"/>
                <a:cs typeface="Times New Roman" panose="02020603050405020304" pitchFamily="18" charset="0"/>
              </a:rPr>
              <a:t>Neural Network</a:t>
            </a:r>
          </a:p>
        </p:txBody>
      </p:sp>
      <p:cxnSp>
        <p:nvCxnSpPr>
          <p:cNvPr id="15" name="Straight Arrow Connector 14"/>
          <p:cNvCxnSpPr>
            <a:stCxn id="28" idx="3"/>
          </p:cNvCxnSpPr>
          <p:nvPr/>
        </p:nvCxnSpPr>
        <p:spPr>
          <a:xfrm>
            <a:off x="1513649" y="3876914"/>
            <a:ext cx="4184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4" idx="3"/>
          </p:cNvCxnSpPr>
          <p:nvPr/>
        </p:nvCxnSpPr>
        <p:spPr>
          <a:xfrm>
            <a:off x="3895952" y="3942772"/>
            <a:ext cx="5064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endCxn id="14" idx="1"/>
          </p:cNvCxnSpPr>
          <p:nvPr/>
        </p:nvCxnSpPr>
        <p:spPr>
          <a:xfrm>
            <a:off x="6366215" y="3876913"/>
            <a:ext cx="60740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5" idx="2"/>
          </p:cNvCxnSpPr>
          <p:nvPr/>
        </p:nvCxnSpPr>
        <p:spPr>
          <a:xfrm flipH="1">
            <a:off x="2948743" y="2915613"/>
            <a:ext cx="4083" cy="3415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a:stCxn id="25" idx="2"/>
            <a:endCxn id="26" idx="0"/>
          </p:cNvCxnSpPr>
          <p:nvPr/>
        </p:nvCxnSpPr>
        <p:spPr>
          <a:xfrm>
            <a:off x="2948743" y="3600386"/>
            <a:ext cx="1005" cy="3423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endCxn id="27" idx="0"/>
          </p:cNvCxnSpPr>
          <p:nvPr/>
        </p:nvCxnSpPr>
        <p:spPr>
          <a:xfrm>
            <a:off x="2927010" y="4258133"/>
            <a:ext cx="0" cy="3471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9" idx="2"/>
          </p:cNvCxnSpPr>
          <p:nvPr/>
        </p:nvCxnSpPr>
        <p:spPr>
          <a:xfrm>
            <a:off x="5400652" y="2940810"/>
            <a:ext cx="0" cy="2623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stCxn id="10" idx="2"/>
          </p:cNvCxnSpPr>
          <p:nvPr/>
        </p:nvCxnSpPr>
        <p:spPr>
          <a:xfrm>
            <a:off x="5400652" y="3876914"/>
            <a:ext cx="0" cy="2235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a:stCxn id="11" idx="2"/>
            <a:endCxn id="12" idx="0"/>
          </p:cNvCxnSpPr>
          <p:nvPr/>
        </p:nvCxnSpPr>
        <p:spPr>
          <a:xfrm rot="5400000">
            <a:off x="5272142" y="4902755"/>
            <a:ext cx="257021" cy="1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3083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TESTING</a:t>
            </a:r>
          </a:p>
        </p:txBody>
      </p:sp>
      <p:sp>
        <p:nvSpPr>
          <p:cNvPr id="4" name="Rectangle 3"/>
          <p:cNvSpPr/>
          <p:nvPr/>
        </p:nvSpPr>
        <p:spPr>
          <a:xfrm>
            <a:off x="3419872" y="3284984"/>
            <a:ext cx="1571636" cy="571504"/>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Trained Model</a:t>
            </a:r>
          </a:p>
        </p:txBody>
      </p:sp>
      <p:sp>
        <p:nvSpPr>
          <p:cNvPr id="5" name="Rectangle 4"/>
          <p:cNvSpPr/>
          <p:nvPr/>
        </p:nvSpPr>
        <p:spPr>
          <a:xfrm>
            <a:off x="1357290" y="3143248"/>
            <a:ext cx="1223566" cy="858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Input Face Image</a:t>
            </a:r>
          </a:p>
        </p:txBody>
      </p:sp>
      <p:sp>
        <p:nvSpPr>
          <p:cNvPr id="7" name="Rectangle 6"/>
          <p:cNvSpPr/>
          <p:nvPr/>
        </p:nvSpPr>
        <p:spPr>
          <a:xfrm>
            <a:off x="5429256" y="3214686"/>
            <a:ext cx="142876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User ID and Bank Details </a:t>
            </a:r>
          </a:p>
        </p:txBody>
      </p:sp>
      <p:cxnSp>
        <p:nvCxnSpPr>
          <p:cNvPr id="10" name="Straight Arrow Connector 9"/>
          <p:cNvCxnSpPr>
            <a:stCxn id="5" idx="3"/>
            <a:endCxn id="4" idx="1"/>
          </p:cNvCxnSpPr>
          <p:nvPr/>
        </p:nvCxnSpPr>
        <p:spPr>
          <a:xfrm flipV="1">
            <a:off x="2580856" y="3570736"/>
            <a:ext cx="839016" cy="1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7" idx="1"/>
          </p:cNvCxnSpPr>
          <p:nvPr/>
        </p:nvCxnSpPr>
        <p:spPr>
          <a:xfrm>
            <a:off x="4991508" y="3570736"/>
            <a:ext cx="437748" cy="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6"/>
          <p:cNvPicPr>
            <a:picLocks noChangeAspect="1" noChangeArrowheads="1"/>
          </p:cNvPicPr>
          <p:nvPr/>
        </p:nvPicPr>
        <p:blipFill>
          <a:blip r:embed="rId2"/>
          <a:srcRect/>
          <a:stretch>
            <a:fillRect/>
          </a:stretch>
        </p:blipFill>
        <p:spPr bwMode="auto">
          <a:xfrm>
            <a:off x="642910" y="1714488"/>
            <a:ext cx="2500330" cy="1503175"/>
          </a:xfrm>
          <a:prstGeom prst="rect">
            <a:avLst/>
          </a:prstGeom>
          <a:noFill/>
          <a:ln w="9525">
            <a:noFill/>
            <a:miter lim="800000"/>
            <a:headEnd/>
            <a:tailEnd/>
          </a:ln>
          <a:effectLst/>
        </p:spPr>
      </p:pic>
      <p:sp>
        <p:nvSpPr>
          <p:cNvPr id="25" name="Rectangle 24"/>
          <p:cNvSpPr/>
          <p:nvPr/>
        </p:nvSpPr>
        <p:spPr>
          <a:xfrm>
            <a:off x="5500694" y="4643446"/>
            <a:ext cx="128588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Getting 4 digit pin</a:t>
            </a:r>
          </a:p>
        </p:txBody>
      </p:sp>
      <p:sp>
        <p:nvSpPr>
          <p:cNvPr id="26" name="Flowchart: Process 25"/>
          <p:cNvSpPr/>
          <p:nvPr/>
        </p:nvSpPr>
        <p:spPr>
          <a:xfrm>
            <a:off x="3571868" y="4500570"/>
            <a:ext cx="1285884" cy="1000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Comparing face and pin</a:t>
            </a:r>
          </a:p>
        </p:txBody>
      </p:sp>
      <p:sp>
        <p:nvSpPr>
          <p:cNvPr id="27" name="Flowchart: Process 26"/>
          <p:cNvSpPr/>
          <p:nvPr/>
        </p:nvSpPr>
        <p:spPr>
          <a:xfrm>
            <a:off x="1500166" y="4500570"/>
            <a:ext cx="1285884" cy="1000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Make ATM Transaction</a:t>
            </a:r>
          </a:p>
        </p:txBody>
      </p:sp>
      <p:cxnSp>
        <p:nvCxnSpPr>
          <p:cNvPr id="29" name="Straight Connector 28"/>
          <p:cNvCxnSpPr>
            <a:stCxn id="7" idx="3"/>
          </p:cNvCxnSpPr>
          <p:nvPr/>
        </p:nvCxnSpPr>
        <p:spPr>
          <a:xfrm>
            <a:off x="6858016" y="3571876"/>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715934" y="4286256"/>
            <a:ext cx="142796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5" idx="3"/>
          </p:cNvCxnSpPr>
          <p:nvPr/>
        </p:nvCxnSpPr>
        <p:spPr>
          <a:xfrm rot="10800000">
            <a:off x="6786578" y="500063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1"/>
            <a:endCxn id="27" idx="3"/>
          </p:cNvCxnSpPr>
          <p:nvPr/>
        </p:nvCxnSpPr>
        <p:spPr>
          <a:xfrm rot="10800000">
            <a:off x="2786050" y="5000636"/>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1"/>
            <a:endCxn id="26" idx="3"/>
          </p:cNvCxnSpPr>
          <p:nvPr/>
        </p:nvCxnSpPr>
        <p:spPr>
          <a:xfrm rot="10800000">
            <a:off x="4857752" y="500063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5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Description</a:t>
            </a:r>
          </a:p>
        </p:txBody>
      </p:sp>
      <p:sp>
        <p:nvSpPr>
          <p:cNvPr id="3" name="Content Placeholder 2"/>
          <p:cNvSpPr>
            <a:spLocks noGrp="1"/>
          </p:cNvSpPr>
          <p:nvPr>
            <p:ph idx="1"/>
          </p:nvPr>
        </p:nvSpPr>
        <p:spPr/>
        <p:txBody>
          <a:bodyPr>
            <a:normAutofit fontScale="77500" lnSpcReduction="20000"/>
          </a:bodyPr>
          <a:lstStyle/>
          <a:p>
            <a:r>
              <a:rPr lang="en-IN" dirty="0"/>
              <a:t>In our project at first we are going to collect the user’s face images we will capture each users face for 50 times and all the 50 images are stored in the separate folder.</a:t>
            </a:r>
          </a:p>
          <a:p>
            <a:r>
              <a:rPr lang="en-IN" dirty="0"/>
              <a:t>The collected face images of users are used for Training purpose and validation purpose.</a:t>
            </a:r>
          </a:p>
          <a:p>
            <a:r>
              <a:rPr lang="en-IN" dirty="0"/>
              <a:t>After data collection the user’s face images are pre-processed by using pre-processing techniques such as zooming, shearing, rescaling and horizontal flipping.</a:t>
            </a:r>
          </a:p>
          <a:p>
            <a:r>
              <a:rPr lang="en-IN" dirty="0"/>
              <a:t>These pre-processed data’s are then </a:t>
            </a:r>
            <a:r>
              <a:rPr lang="en-IN" dirty="0" err="1"/>
              <a:t>feeded</a:t>
            </a:r>
            <a:r>
              <a:rPr lang="en-IN" dirty="0"/>
              <a:t> into our </a:t>
            </a:r>
            <a:r>
              <a:rPr lang="en-IN" dirty="0" err="1"/>
              <a:t>Convolutional</a:t>
            </a:r>
            <a:r>
              <a:rPr lang="en-IN" dirty="0"/>
              <a:t> Neural Network model. </a:t>
            </a:r>
          </a:p>
          <a:p>
            <a:r>
              <a:rPr lang="en-IN" dirty="0"/>
              <a:t>Training Process is conducted by using </a:t>
            </a:r>
            <a:r>
              <a:rPr lang="en-IN" dirty="0" err="1"/>
              <a:t>Convolutional</a:t>
            </a:r>
            <a:r>
              <a:rPr lang="en-IN" dirty="0"/>
              <a:t> Neural Network and the trained model is saved as a file for testing purpose</a:t>
            </a:r>
          </a:p>
          <a:p>
            <a:endParaRPr lang="en-IN" dirty="0"/>
          </a:p>
        </p:txBody>
      </p:sp>
    </p:spTree>
    <p:extLst>
      <p:ext uri="{BB962C8B-B14F-4D97-AF65-F5344CB8AC3E}">
        <p14:creationId xmlns:p14="http://schemas.microsoft.com/office/powerpoint/2010/main" val="431459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Description</a:t>
            </a:r>
          </a:p>
        </p:txBody>
      </p:sp>
      <p:sp>
        <p:nvSpPr>
          <p:cNvPr id="3" name="Content Placeholder 2"/>
          <p:cNvSpPr>
            <a:spLocks noGrp="1"/>
          </p:cNvSpPr>
          <p:nvPr>
            <p:ph idx="1"/>
          </p:nvPr>
        </p:nvSpPr>
        <p:spPr/>
        <p:txBody>
          <a:bodyPr>
            <a:normAutofit fontScale="77500" lnSpcReduction="20000"/>
          </a:bodyPr>
          <a:lstStyle/>
          <a:p>
            <a:r>
              <a:rPr lang="en-IN" dirty="0"/>
              <a:t>In our project we will train the image </a:t>
            </a:r>
            <a:r>
              <a:rPr lang="en-IN" dirty="0" err="1"/>
              <a:t>datas</a:t>
            </a:r>
            <a:r>
              <a:rPr lang="en-IN" dirty="0"/>
              <a:t> for more than 100 times to reach the 97% </a:t>
            </a:r>
            <a:r>
              <a:rPr lang="en-IN" dirty="0" err="1"/>
              <a:t>occuracy</a:t>
            </a:r>
            <a:r>
              <a:rPr lang="en-IN" dirty="0"/>
              <a:t>. </a:t>
            </a:r>
          </a:p>
          <a:p>
            <a:r>
              <a:rPr lang="en-IN" dirty="0"/>
              <a:t>After training we can able to classify the users faces in real time by using the trained model.</a:t>
            </a:r>
          </a:p>
          <a:p>
            <a:r>
              <a:rPr lang="en-IN" dirty="0"/>
              <a:t>Testing a image using our trained model will also give 97% </a:t>
            </a:r>
            <a:r>
              <a:rPr lang="en-IN" dirty="0" err="1"/>
              <a:t>occurate</a:t>
            </a:r>
            <a:r>
              <a:rPr lang="en-IN" dirty="0"/>
              <a:t> result.</a:t>
            </a:r>
          </a:p>
          <a:p>
            <a:r>
              <a:rPr lang="en-IN" dirty="0"/>
              <a:t>Once the users image is predicted, then their banking details are </a:t>
            </a:r>
            <a:r>
              <a:rPr lang="en-IN" dirty="0" err="1"/>
              <a:t>getted</a:t>
            </a:r>
            <a:r>
              <a:rPr lang="en-IN" dirty="0"/>
              <a:t> and then the machine asks for the 4 digit secret pin from the user to continue the transaction.</a:t>
            </a:r>
          </a:p>
          <a:p>
            <a:r>
              <a:rPr lang="en-IN" dirty="0"/>
              <a:t>If their face and 4 digit pin number is matched, then they can able to make transaction, if it is not </a:t>
            </a:r>
            <a:r>
              <a:rPr lang="en-IN" dirty="0" err="1"/>
              <a:t>mached</a:t>
            </a:r>
            <a:r>
              <a:rPr lang="en-IN" dirty="0"/>
              <a:t> then they can’t able to make transactions in the ATM. </a:t>
            </a:r>
          </a:p>
        </p:txBody>
      </p:sp>
    </p:spTree>
    <p:extLst>
      <p:ext uri="{BB962C8B-B14F-4D97-AF65-F5344CB8AC3E}">
        <p14:creationId xmlns:p14="http://schemas.microsoft.com/office/powerpoint/2010/main" val="208131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Algorithm</a:t>
            </a:r>
          </a:p>
        </p:txBody>
      </p:sp>
    </p:spTree>
    <p:extLst>
      <p:ext uri="{BB962C8B-B14F-4D97-AF65-F5344CB8AC3E}">
        <p14:creationId xmlns:p14="http://schemas.microsoft.com/office/powerpoint/2010/main" val="245933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DEEP LEARNING</a:t>
            </a:r>
          </a:p>
        </p:txBody>
      </p:sp>
      <p:sp>
        <p:nvSpPr>
          <p:cNvPr id="3" name="Content Placeholder 2"/>
          <p:cNvSpPr>
            <a:spLocks noGrp="1"/>
          </p:cNvSpPr>
          <p:nvPr>
            <p:ph idx="1"/>
          </p:nvPr>
        </p:nvSpPr>
        <p:spPr>
          <a:xfrm>
            <a:off x="457200" y="1600200"/>
            <a:ext cx="8229600" cy="504351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Deep learning (also known as deep structured learning) is part of a broader family of machine learning methods based on artificial neural networks with representation learning. </a:t>
            </a:r>
          </a:p>
          <a:p>
            <a:pPr algn="just"/>
            <a:r>
              <a:rPr lang="en-US" dirty="0">
                <a:latin typeface="Times New Roman" panose="02020603050405020304" pitchFamily="18" charset="0"/>
                <a:cs typeface="Times New Roman" panose="02020603050405020304" pitchFamily="18" charset="0"/>
              </a:rPr>
              <a:t>Learning can be supervised, semi-supervised or unsupervised. </a:t>
            </a:r>
          </a:p>
          <a:p>
            <a:pPr algn="just"/>
            <a:r>
              <a:rPr lang="en-US" dirty="0">
                <a:latin typeface="Times New Roman" panose="02020603050405020304" pitchFamily="18" charset="0"/>
                <a:cs typeface="Times New Roman" panose="02020603050405020304" pitchFamily="18" charset="0"/>
              </a:rPr>
              <a:t>Deep learning architectures such as deep neural networks, deep belief networks, recurrent neural networks and convolution neural networks have been applied to fields including computer vision, machine vision, speech recognition, natural language processing, audio recognition, social network filtering, machine translation, bioinformatics, drug design, medical image analysis, material inspection and board game programs, where they have produced results comparable to and in some cases surpassing human expert performance.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254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CNN</a:t>
            </a: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deep learning, a convolutional neural network (CNN, or </a:t>
            </a:r>
            <a:r>
              <a:rPr lang="en-US" dirty="0" err="1">
                <a:latin typeface="Times New Roman" panose="02020603050405020304" pitchFamily="18" charset="0"/>
                <a:cs typeface="Times New Roman" panose="02020603050405020304" pitchFamily="18" charset="0"/>
              </a:rPr>
              <a:t>ConvNet</a:t>
            </a:r>
            <a:r>
              <a:rPr lang="en-US" dirty="0">
                <a:latin typeface="Times New Roman" panose="02020603050405020304" pitchFamily="18" charset="0"/>
                <a:cs typeface="Times New Roman" panose="02020603050405020304" pitchFamily="18" charset="0"/>
              </a:rPr>
              <a:t>) is a class of deep neural networks, most commonly applied to analyzing visual imagery.  </a:t>
            </a:r>
          </a:p>
          <a:p>
            <a:pPr algn="just"/>
            <a:r>
              <a:rPr lang="en-US" dirty="0">
                <a:latin typeface="Times New Roman" panose="02020603050405020304" pitchFamily="18" charset="0"/>
                <a:cs typeface="Times New Roman" panose="02020603050405020304" pitchFamily="18" charset="0"/>
              </a:rPr>
              <a:t>They are also known as shift invariant or space invariant artificial neural networks (SIANN), based on their shared-weights architecture and translation invariance characteristics.  </a:t>
            </a:r>
          </a:p>
          <a:p>
            <a:pPr algn="just"/>
            <a:r>
              <a:rPr lang="en-US" dirty="0">
                <a:latin typeface="Times New Roman" panose="02020603050405020304" pitchFamily="18" charset="0"/>
                <a:cs typeface="Times New Roman" panose="02020603050405020304" pitchFamily="18" charset="0"/>
              </a:rPr>
              <a:t>They have applications in image and video recognition, recommender systems,  image classification, medical image analysis, natural language processing, and financial time series.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83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CNN</a:t>
            </a:r>
          </a:p>
        </p:txBody>
      </p:sp>
      <p:sp>
        <p:nvSpPr>
          <p:cNvPr id="3" name="Content Placeholder 2"/>
          <p:cNvSpPr>
            <a:spLocks noGrp="1"/>
          </p:cNvSpPr>
          <p:nvPr>
            <p:ph idx="1"/>
          </p:nvPr>
        </p:nvSpPr>
        <p:spPr>
          <a:xfrm>
            <a:off x="457200" y="1417638"/>
            <a:ext cx="8229600" cy="4708525"/>
          </a:xfrm>
        </p:spPr>
        <p:txBody>
          <a:bodyPr>
            <a:noAutofit/>
          </a:bodyPr>
          <a:lstStyle/>
          <a:p>
            <a:pPr algn="just"/>
            <a:r>
              <a:rPr lang="en-US" sz="2400" dirty="0">
                <a:latin typeface="Times New Roman" panose="02020603050405020304" pitchFamily="18" charset="0"/>
                <a:cs typeface="Times New Roman" panose="02020603050405020304" pitchFamily="18" charset="0"/>
              </a:rPr>
              <a:t>CNNs are regularized versions of multilayer </a:t>
            </a:r>
            <a:r>
              <a:rPr lang="en-US" sz="2400" dirty="0" err="1">
                <a:latin typeface="Times New Roman" panose="02020603050405020304" pitchFamily="18" charset="0"/>
                <a:cs typeface="Times New Roman" panose="02020603050405020304" pitchFamily="18" charset="0"/>
              </a:rPr>
              <a:t>perceptrons</a:t>
            </a:r>
            <a:r>
              <a:rPr lang="en-US" sz="2400" dirty="0">
                <a:latin typeface="Times New Roman" panose="02020603050405020304" pitchFamily="18" charset="0"/>
                <a:cs typeface="Times New Roman" panose="02020603050405020304" pitchFamily="18" charset="0"/>
              </a:rPr>
              <a:t>. Multilayer </a:t>
            </a:r>
            <a:r>
              <a:rPr lang="en-US" sz="2400" dirty="0" err="1">
                <a:latin typeface="Times New Roman" panose="02020603050405020304" pitchFamily="18" charset="0"/>
                <a:cs typeface="Times New Roman" panose="02020603050405020304" pitchFamily="18" charset="0"/>
              </a:rPr>
              <a:t>perceptrons</a:t>
            </a:r>
            <a:r>
              <a:rPr lang="en-US" sz="2400" dirty="0">
                <a:latin typeface="Times New Roman" panose="02020603050405020304" pitchFamily="18" charset="0"/>
                <a:cs typeface="Times New Roman" panose="02020603050405020304" pitchFamily="18" charset="0"/>
              </a:rPr>
              <a:t> usually mean fully connected networks, that is, each neuron in one layer is connected to all neurons in the next layer. </a:t>
            </a:r>
          </a:p>
          <a:p>
            <a:pPr algn="just"/>
            <a:r>
              <a:rPr lang="en-US" sz="2400" dirty="0">
                <a:latin typeface="Times New Roman" panose="02020603050405020304" pitchFamily="18" charset="0"/>
                <a:cs typeface="Times New Roman" panose="02020603050405020304" pitchFamily="18" charset="0"/>
              </a:rPr>
              <a:t>The "fully-connectedness" of these networks makes them prone to </a:t>
            </a:r>
            <a:r>
              <a:rPr lang="en-US" sz="2400" dirty="0" err="1">
                <a:latin typeface="Times New Roman" panose="02020603050405020304" pitchFamily="18" charset="0"/>
                <a:cs typeface="Times New Roman" panose="02020603050405020304" pitchFamily="18" charset="0"/>
              </a:rPr>
              <a:t>overfitting</a:t>
            </a:r>
            <a:r>
              <a:rPr lang="en-US" sz="2400" dirty="0">
                <a:latin typeface="Times New Roman" panose="02020603050405020304" pitchFamily="18" charset="0"/>
                <a:cs typeface="Times New Roman" panose="02020603050405020304" pitchFamily="18" charset="0"/>
              </a:rPr>
              <a:t> data. </a:t>
            </a:r>
          </a:p>
          <a:p>
            <a:pPr algn="just"/>
            <a:r>
              <a:rPr lang="en-US" sz="2400" dirty="0">
                <a:latin typeface="Times New Roman" panose="02020603050405020304" pitchFamily="18" charset="0"/>
                <a:cs typeface="Times New Roman" panose="02020603050405020304" pitchFamily="18" charset="0"/>
              </a:rPr>
              <a:t>Typical ways of regularization include adding some form of magnitude measurement of weights to the loss function.</a:t>
            </a:r>
          </a:p>
          <a:p>
            <a:pPr algn="just"/>
            <a:r>
              <a:rPr lang="en-US" sz="2400" dirty="0">
                <a:latin typeface="Times New Roman" panose="02020603050405020304" pitchFamily="18" charset="0"/>
                <a:cs typeface="Times New Roman" panose="02020603050405020304" pitchFamily="18" charset="0"/>
              </a:rPr>
              <a:t>CNNs take a different approach towards regularization: they take advantage of the hierarchical pattern in data and assemble more complex patterns using smaller and simpler patterns. </a:t>
            </a:r>
          </a:p>
          <a:p>
            <a:pPr algn="just"/>
            <a:r>
              <a:rPr lang="en-US" sz="2400" dirty="0">
                <a:latin typeface="Times New Roman" panose="02020603050405020304" pitchFamily="18" charset="0"/>
                <a:cs typeface="Times New Roman" panose="02020603050405020304" pitchFamily="18" charset="0"/>
              </a:rPr>
              <a:t>Therefore, on the scale of connectedness and complexity, CNNs are on the lower extreme.</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6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IN" dirty="0"/>
              <a:t>To design and implement a face recognition based ATM Transaction System using </a:t>
            </a:r>
            <a:r>
              <a:rPr lang="en-IN" dirty="0" err="1"/>
              <a:t>Convolutional</a:t>
            </a:r>
            <a:r>
              <a:rPr lang="en-IN" dirty="0"/>
              <a:t> Neural Network.</a:t>
            </a:r>
          </a:p>
        </p:txBody>
      </p:sp>
    </p:spTree>
    <p:extLst>
      <p:ext uri="{BB962C8B-B14F-4D97-AF65-F5344CB8AC3E}">
        <p14:creationId xmlns:p14="http://schemas.microsoft.com/office/powerpoint/2010/main" val="338241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7" name="Ink 6">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5771520" y="4934880"/>
                <a:ext cx="1431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8" name="Ink 7">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4018950" y="3521160"/>
                <a:ext cx="14310" cy="19080"/>
              </a:xfrm>
              <a:prstGeom prst="rect">
                <a:avLst/>
              </a:prstGeom>
            </p:spPr>
          </p:pic>
        </mc:Fallback>
      </mc:AlternateContent>
      <p:sp>
        <p:nvSpPr>
          <p:cNvPr id="9" name="Rectangle 8">
            <a:extLst>
              <a:ext uri="{FF2B5EF4-FFF2-40B4-BE49-F238E27FC236}">
                <a16:creationId xmlns:a16="http://schemas.microsoft.com/office/drawing/2014/main" id="{26108156-63D1-4320-8DFE-93A3CF1704EF}"/>
              </a:ext>
            </a:extLst>
          </p:cNvPr>
          <p:cNvSpPr/>
          <p:nvPr/>
        </p:nvSpPr>
        <p:spPr>
          <a:xfrm>
            <a:off x="259388" y="0"/>
            <a:ext cx="8884612" cy="1446550"/>
          </a:xfrm>
          <a:prstGeom prst="rect">
            <a:avLst/>
          </a:prstGeom>
        </p:spPr>
        <p:txBody>
          <a:bodyPr wrap="none">
            <a:spAutoFit/>
          </a:bodyPr>
          <a:lstStyle/>
          <a:p>
            <a:r>
              <a:rPr lang="en-US" sz="4400" b="1" dirty="0">
                <a:solidFill>
                  <a:srgbClr val="7030A0"/>
                </a:solidFill>
              </a:rPr>
              <a:t>So, What about the Computer? CNN?</a:t>
            </a:r>
          </a:p>
          <a:p>
            <a:pPr algn="ctr"/>
            <a:r>
              <a:rPr lang="en-US" sz="4400" b="1" dirty="0">
                <a:solidFill>
                  <a:srgbClr val="7030A0"/>
                </a:solidFill>
              </a:rPr>
              <a:t>Learning…</a:t>
            </a:r>
          </a:p>
        </p:txBody>
      </p:sp>
      <p:pic>
        <p:nvPicPr>
          <p:cNvPr id="10" name="Picture 9">
            <a:extLst>
              <a:ext uri="{FF2B5EF4-FFF2-40B4-BE49-F238E27FC236}">
                <a16:creationId xmlns:a16="http://schemas.microsoft.com/office/drawing/2014/main" id="{3026E6DA-9821-4AA7-932F-B7E4D2720E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404" y="1796143"/>
            <a:ext cx="3829177" cy="3671074"/>
          </a:xfrm>
          <a:prstGeom prst="rect">
            <a:avLst/>
          </a:prstGeom>
        </p:spPr>
      </p:pic>
      <p:sp>
        <p:nvSpPr>
          <p:cNvPr id="11" name="Rectangle 10">
            <a:extLst>
              <a:ext uri="{FF2B5EF4-FFF2-40B4-BE49-F238E27FC236}">
                <a16:creationId xmlns:a16="http://schemas.microsoft.com/office/drawing/2014/main" id="{AF639C54-986F-4F74-B7A4-324BB78D2359}"/>
              </a:ext>
            </a:extLst>
          </p:cNvPr>
          <p:cNvSpPr/>
          <p:nvPr/>
        </p:nvSpPr>
        <p:spPr>
          <a:xfrm>
            <a:off x="538700" y="959523"/>
            <a:ext cx="1169894" cy="5201424"/>
          </a:xfrm>
          <a:prstGeom prst="rect">
            <a:avLst/>
          </a:prstGeom>
        </p:spPr>
        <p:txBody>
          <a:bodyPr wrap="square">
            <a:spAutoFit/>
          </a:bodyPr>
          <a:lstStyle/>
          <a:p>
            <a:r>
              <a:rPr lang="en-US" sz="16600" b="1" dirty="0"/>
              <a:t>X</a:t>
            </a:r>
          </a:p>
          <a:p>
            <a:r>
              <a:rPr lang="en-US" sz="16600" b="1" dirty="0"/>
              <a:t>O</a:t>
            </a:r>
          </a:p>
        </p:txBody>
      </p:sp>
      <p:sp>
        <p:nvSpPr>
          <p:cNvPr id="12" name="Arrow: Right 8">
            <a:extLst>
              <a:ext uri="{FF2B5EF4-FFF2-40B4-BE49-F238E27FC236}">
                <a16:creationId xmlns:a16="http://schemas.microsoft.com/office/drawing/2014/main" id="{6E68D9A0-DA88-441C-8903-C79325B3AACF}"/>
              </a:ext>
            </a:extLst>
          </p:cNvPr>
          <p:cNvSpPr/>
          <p:nvPr/>
        </p:nvSpPr>
        <p:spPr>
          <a:xfrm>
            <a:off x="1608643" y="2357685"/>
            <a:ext cx="746782" cy="65314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Arrow: Right 11">
            <a:extLst>
              <a:ext uri="{FF2B5EF4-FFF2-40B4-BE49-F238E27FC236}">
                <a16:creationId xmlns:a16="http://schemas.microsoft.com/office/drawing/2014/main" id="{4A58D694-F6E7-4A21-8084-E410DB0D5BA8}"/>
              </a:ext>
            </a:extLst>
          </p:cNvPr>
          <p:cNvSpPr/>
          <p:nvPr/>
        </p:nvSpPr>
        <p:spPr>
          <a:xfrm>
            <a:off x="1666141" y="4293819"/>
            <a:ext cx="739637" cy="65314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857FDD-E351-441A-B798-BCB316D40538}"/>
              </a:ext>
            </a:extLst>
          </p:cNvPr>
          <p:cNvSpPr/>
          <p:nvPr/>
        </p:nvSpPr>
        <p:spPr>
          <a:xfrm>
            <a:off x="6547539" y="2566903"/>
            <a:ext cx="2506436" cy="1569660"/>
          </a:xfrm>
          <a:prstGeom prst="rect">
            <a:avLst/>
          </a:prstGeom>
        </p:spPr>
        <p:txBody>
          <a:bodyPr wrap="square">
            <a:spAutoFit/>
          </a:bodyPr>
          <a:lstStyle/>
          <a:p>
            <a:r>
              <a:rPr lang="en-US" sz="2400" b="1" dirty="0"/>
              <a:t>Here CNN work as like black box, so what is inside the black box!</a:t>
            </a:r>
          </a:p>
        </p:txBody>
      </p:sp>
      <p:sp>
        <p:nvSpPr>
          <p:cNvPr id="15" name="Freeform: Shape 14">
            <a:extLst>
              <a:ext uri="{FF2B5EF4-FFF2-40B4-BE49-F238E27FC236}">
                <a16:creationId xmlns:a16="http://schemas.microsoft.com/office/drawing/2014/main" id="{F2A12741-DFD9-4390-B4E2-ECAF225B29E1}"/>
              </a:ext>
            </a:extLst>
          </p:cNvPr>
          <p:cNvSpPr/>
          <p:nvPr/>
        </p:nvSpPr>
        <p:spPr>
          <a:xfrm>
            <a:off x="5265964" y="998834"/>
            <a:ext cx="1687031" cy="1638777"/>
          </a:xfrm>
          <a:custGeom>
            <a:avLst/>
            <a:gdLst>
              <a:gd name="connsiteX0" fmla="*/ 0 w 2249374"/>
              <a:gd name="connsiteY0" fmla="*/ 1134767 h 1638777"/>
              <a:gd name="connsiteX1" fmla="*/ 587828 w 2249374"/>
              <a:gd name="connsiteY1" fmla="*/ 2653 h 1638777"/>
              <a:gd name="connsiteX2" fmla="*/ 2057400 w 2249374"/>
              <a:gd name="connsiteY2" fmla="*/ 1417796 h 1638777"/>
              <a:gd name="connsiteX3" fmla="*/ 2188028 w 2249374"/>
              <a:gd name="connsiteY3" fmla="*/ 1613738 h 1638777"/>
            </a:gdLst>
            <a:ahLst/>
            <a:cxnLst>
              <a:cxn ang="0">
                <a:pos x="connsiteX0" y="connsiteY0"/>
              </a:cxn>
              <a:cxn ang="0">
                <a:pos x="connsiteX1" y="connsiteY1"/>
              </a:cxn>
              <a:cxn ang="0">
                <a:pos x="connsiteX2" y="connsiteY2"/>
              </a:cxn>
              <a:cxn ang="0">
                <a:pos x="connsiteX3" y="connsiteY3"/>
              </a:cxn>
            </a:cxnLst>
            <a:rect l="l" t="t" r="r" b="b"/>
            <a:pathLst>
              <a:path w="2249374" h="1638777">
                <a:moveTo>
                  <a:pt x="0" y="1134767"/>
                </a:moveTo>
                <a:cubicBezTo>
                  <a:pt x="122464" y="545124"/>
                  <a:pt x="244928" y="-44518"/>
                  <a:pt x="587828" y="2653"/>
                </a:cubicBezTo>
                <a:cubicBezTo>
                  <a:pt x="930728" y="49824"/>
                  <a:pt x="1790700" y="1149282"/>
                  <a:pt x="2057400" y="1417796"/>
                </a:cubicBezTo>
                <a:cubicBezTo>
                  <a:pt x="2324100" y="1686310"/>
                  <a:pt x="2256064" y="1650024"/>
                  <a:pt x="2188028" y="161373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Subtitle 2"/>
          <p:cNvSpPr txBox="1">
            <a:spLocks/>
          </p:cNvSpPr>
          <p:nvPr/>
        </p:nvSpPr>
        <p:spPr>
          <a:xfrm>
            <a:off x="7277061" y="6432230"/>
            <a:ext cx="2584939"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solidFill>
                  <a:schemeClr val="bg1"/>
                </a:solidFill>
              </a:rPr>
              <a:t>© UMANG KEJRIWAL</a:t>
            </a:r>
          </a:p>
        </p:txBody>
      </p:sp>
    </p:spTree>
    <p:extLst>
      <p:ext uri="{BB962C8B-B14F-4D97-AF65-F5344CB8AC3E}">
        <p14:creationId xmlns:p14="http://schemas.microsoft.com/office/powerpoint/2010/main" val="231841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16" name="Ink 15">
                <a:extLst>
                  <a:ext uri="{FF2B5EF4-FFF2-40B4-BE49-F238E27FC236}">
                    <a16:creationId xmlns:a16="http://schemas.microsoft.com/office/drawing/2014/main" xmlns:p14="http://schemas.microsoft.com/office/powerpoint/2010/main" xmlns="" id="{E353744E-EB4F-469A-BEEA-8029DCE18164}"/>
                  </a:ext>
                </a:extLst>
              </p:cNvPr>
              <p:cNvPicPr/>
              <p:nvPr/>
            </p:nvPicPr>
            <p:blipFill>
              <a:blip r:embed="rId3"/>
              <a:stretch>
                <a:fillRect/>
              </a:stretch>
            </p:blipFill>
            <p:spPr>
              <a:xfrm>
                <a:off x="5771520" y="4934880"/>
                <a:ext cx="1431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17" name="Ink 16">
                <a:extLst>
                  <a:ext uri="{FF2B5EF4-FFF2-40B4-BE49-F238E27FC236}">
                    <a16:creationId xmlns:a16="http://schemas.microsoft.com/office/drawing/2014/main" xmlns:p14="http://schemas.microsoft.com/office/powerpoint/2010/main" xmlns="" id="{B1BF81DE-EEB9-4210-B4F4-1160ADF4AC38}"/>
                  </a:ext>
                </a:extLst>
              </p:cNvPr>
              <p:cNvPicPr/>
              <p:nvPr/>
            </p:nvPicPr>
            <p:blipFill>
              <a:blip r:embed="rId5"/>
              <a:stretch>
                <a:fillRect/>
              </a:stretch>
            </p:blipFill>
            <p:spPr>
              <a:xfrm>
                <a:off x="4018950" y="3521160"/>
                <a:ext cx="14310" cy="19080"/>
              </a:xfrm>
              <a:prstGeom prst="rect">
                <a:avLst/>
              </a:prstGeom>
            </p:spPr>
          </p:pic>
        </mc:Fallback>
      </mc:AlternateContent>
      <p:sp>
        <p:nvSpPr>
          <p:cNvPr id="18" name="Rectangle 17">
            <a:extLst>
              <a:ext uri="{FF2B5EF4-FFF2-40B4-BE49-F238E27FC236}">
                <a16:creationId xmlns:a16="http://schemas.microsoft.com/office/drawing/2014/main" id="{26108156-63D1-4320-8DFE-93A3CF1704EF}"/>
              </a:ext>
            </a:extLst>
          </p:cNvPr>
          <p:cNvSpPr/>
          <p:nvPr/>
        </p:nvSpPr>
        <p:spPr>
          <a:xfrm>
            <a:off x="474487" y="834449"/>
            <a:ext cx="3160160" cy="769441"/>
          </a:xfrm>
          <a:prstGeom prst="rect">
            <a:avLst/>
          </a:prstGeom>
        </p:spPr>
        <p:txBody>
          <a:bodyPr wrap="none">
            <a:spAutoFit/>
          </a:bodyPr>
          <a:lstStyle/>
          <a:p>
            <a:r>
              <a:rPr lang="en-US" sz="4400" b="1" i="1" dirty="0">
                <a:solidFill>
                  <a:schemeClr val="accent2"/>
                </a:solidFill>
              </a:rPr>
              <a:t>Steps in CNN</a:t>
            </a:r>
          </a:p>
        </p:txBody>
      </p:sp>
      <p:pic>
        <p:nvPicPr>
          <p:cNvPr id="19" name="Picture 18">
            <a:extLst>
              <a:ext uri="{FF2B5EF4-FFF2-40B4-BE49-F238E27FC236}">
                <a16:creationId xmlns:a16="http://schemas.microsoft.com/office/drawing/2014/main" id="{F3C45D39-AC6C-4565-8381-476AFC780C52}"/>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4357419" y="457092"/>
            <a:ext cx="3347301" cy="2757594"/>
          </a:xfrm>
          <a:prstGeom prst="rect">
            <a:avLst/>
          </a:prstGeom>
        </p:spPr>
      </p:pic>
      <p:sp>
        <p:nvSpPr>
          <p:cNvPr id="21" name="Subtitle 2"/>
          <p:cNvSpPr txBox="1">
            <a:spLocks/>
          </p:cNvSpPr>
          <p:nvPr/>
        </p:nvSpPr>
        <p:spPr>
          <a:xfrm>
            <a:off x="7277061" y="6432230"/>
            <a:ext cx="2584939" cy="1143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solidFill>
                  <a:schemeClr val="bg1"/>
                </a:solidFill>
              </a:rPr>
              <a:t>© UMANG KEJRIWAL</a:t>
            </a:r>
          </a:p>
        </p:txBody>
      </p:sp>
      <p:pic>
        <p:nvPicPr>
          <p:cNvPr id="8" name="Picture 2"/>
          <p:cNvPicPr>
            <a:picLocks noChangeAspect="1" noChangeArrowheads="1"/>
          </p:cNvPicPr>
          <p:nvPr/>
        </p:nvPicPr>
        <p:blipFill>
          <a:blip r:embed="rId8"/>
          <a:srcRect/>
          <a:stretch>
            <a:fillRect/>
          </a:stretch>
        </p:blipFill>
        <p:spPr bwMode="auto">
          <a:xfrm>
            <a:off x="680901" y="3108228"/>
            <a:ext cx="7886700" cy="2987913"/>
          </a:xfrm>
          <a:prstGeom prst="rect">
            <a:avLst/>
          </a:prstGeom>
          <a:noFill/>
          <a:ln w="9525">
            <a:noFill/>
            <a:miter lim="800000"/>
            <a:headEnd/>
            <a:tailEnd/>
          </a:ln>
          <a:effectLst/>
        </p:spPr>
      </p:pic>
    </p:spTree>
    <p:extLst>
      <p:ext uri="{BB962C8B-B14F-4D97-AF65-F5344CB8AC3E}">
        <p14:creationId xmlns:p14="http://schemas.microsoft.com/office/powerpoint/2010/main" val="5265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A193B-3D32-4244-8CBA-750FDB7CB707}"/>
              </a:ext>
            </a:extLst>
          </p:cNvPr>
          <p:cNvSpPr>
            <a:spLocks noGrp="1"/>
          </p:cNvSpPr>
          <p:nvPr>
            <p:ph idx="1"/>
          </p:nvPr>
        </p:nvSpPr>
        <p:spPr/>
        <p:txBody>
          <a:bodyPr>
            <a:normAutofit fontScale="85000" lnSpcReduction="20000"/>
          </a:bodyPr>
          <a:lstStyle/>
          <a:p>
            <a:pPr marL="365760" indent="-256032" fontAlgn="auto">
              <a:spcAft>
                <a:spcPts val="0"/>
              </a:spcAft>
              <a:buFont typeface="Wingdings 3"/>
              <a:buNone/>
              <a:defRPr/>
            </a:pPr>
            <a:r>
              <a:rPr lang="en-IN" b="1" dirty="0">
                <a:latin typeface="Times New Roman" panose="02020603050405020304" pitchFamily="18" charset="0"/>
                <a:cs typeface="Times New Roman" panose="02020603050405020304" pitchFamily="18" charset="0"/>
              </a:rPr>
              <a:t>Hardware Tools</a:t>
            </a:r>
          </a:p>
          <a:p>
            <a:pPr marL="365760" indent="-256032" fontAlgn="auto">
              <a:spcAft>
                <a:spcPts val="0"/>
              </a:spcAft>
              <a:buFont typeface="Wingdings 3"/>
              <a:buChar char=""/>
              <a:defRPr/>
            </a:pPr>
            <a:r>
              <a:rPr lang="en-IN" dirty="0">
                <a:latin typeface="Times New Roman" panose="02020603050405020304" pitchFamily="18" charset="0"/>
                <a:cs typeface="Times New Roman" panose="02020603050405020304" pitchFamily="18" charset="0"/>
              </a:rPr>
              <a:t>A PC which runs with windows operating system</a:t>
            </a:r>
          </a:p>
          <a:p>
            <a:pPr marL="365760" indent="-256032" fontAlgn="auto">
              <a:spcAft>
                <a:spcPts val="0"/>
              </a:spcAft>
              <a:buFont typeface="Wingdings 3"/>
              <a:buNone/>
              <a:defRPr/>
            </a:pPr>
            <a:r>
              <a:rPr lang="en-IN" b="1" dirty="0">
                <a:latin typeface="Times New Roman" panose="02020603050405020304" pitchFamily="18" charset="0"/>
                <a:cs typeface="Times New Roman" panose="02020603050405020304" pitchFamily="18" charset="0"/>
              </a:rPr>
              <a:t>Software Tools</a:t>
            </a:r>
          </a:p>
          <a:p>
            <a:pPr marL="365760" indent="-256032" fontAlgn="auto">
              <a:spcAft>
                <a:spcPts val="0"/>
              </a:spcAft>
              <a:buFont typeface="Wingdings 3"/>
              <a:buChar char=""/>
              <a:defRPr/>
            </a:pPr>
            <a:r>
              <a:rPr lang="en-IN" dirty="0">
                <a:latin typeface="Times New Roman" panose="02020603050405020304" pitchFamily="18" charset="0"/>
                <a:cs typeface="Times New Roman" panose="02020603050405020304" pitchFamily="18" charset="0"/>
              </a:rPr>
              <a:t>Python IDE</a:t>
            </a:r>
          </a:p>
          <a:p>
            <a:pPr marL="365760" indent="-256032" fontAlgn="auto">
              <a:spcAft>
                <a:spcPts val="0"/>
              </a:spcAft>
              <a:buFont typeface="Wingdings 3"/>
              <a:buNone/>
              <a:defRPr/>
            </a:pPr>
            <a:r>
              <a:rPr lang="en-IN" b="1" dirty="0">
                <a:latin typeface="Times New Roman" panose="02020603050405020304" pitchFamily="18" charset="0"/>
                <a:cs typeface="Times New Roman" panose="02020603050405020304" pitchFamily="18" charset="0"/>
              </a:rPr>
              <a:t>Software package</a:t>
            </a:r>
          </a:p>
          <a:p>
            <a:pPr marL="365760" indent="-256032" fontAlgn="auto">
              <a:spcAft>
                <a:spcPts val="0"/>
              </a:spcAft>
              <a:buFont typeface="Wingdings 3"/>
              <a:buChar char=""/>
              <a:defRPr/>
            </a:pPr>
            <a:r>
              <a:rPr lang="en-IN" dirty="0" err="1">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a:p>
            <a:pPr marL="365760" indent="-256032" fontAlgn="auto">
              <a:spcAft>
                <a:spcPts val="0"/>
              </a:spcAft>
              <a:buFont typeface="Wingdings 3"/>
              <a:buChar char=""/>
              <a:defRPr/>
            </a:pP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marL="365760" indent="-256032" fontAlgn="auto">
              <a:spcAft>
                <a:spcPts val="0"/>
              </a:spcAft>
              <a:buFont typeface="Wingdings 3"/>
              <a:buChar char=""/>
              <a:defRPr/>
            </a:pPr>
            <a:r>
              <a:rPr lang="en-IN" dirty="0" err="1">
                <a:latin typeface="Times New Roman" panose="02020603050405020304" pitchFamily="18" charset="0"/>
                <a:cs typeface="Times New Roman" panose="02020603050405020304" pitchFamily="18" charset="0"/>
              </a:rPr>
              <a:t>Sklearn</a:t>
            </a:r>
            <a:endParaRPr lang="en-IN" dirty="0">
              <a:latin typeface="Times New Roman" panose="02020603050405020304" pitchFamily="18" charset="0"/>
              <a:cs typeface="Times New Roman" panose="02020603050405020304" pitchFamily="18" charset="0"/>
            </a:endParaRPr>
          </a:p>
          <a:p>
            <a:pPr marL="365760" indent="-256032" fontAlgn="auto">
              <a:spcAft>
                <a:spcPts val="0"/>
              </a:spcAft>
              <a:buFont typeface="Wingdings 3"/>
              <a:buChar char=""/>
              <a:defRPr/>
            </a:pPr>
            <a:r>
              <a:rPr lang="en-IN" dirty="0" err="1">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365760" indent="-256032" fontAlgn="auto">
              <a:spcAft>
                <a:spcPts val="0"/>
              </a:spcAft>
              <a:buFont typeface="Wingdings 3"/>
              <a:buChar char=""/>
              <a:defRPr/>
            </a:pPr>
            <a:r>
              <a:rPr lang="en-IN" dirty="0" err="1">
                <a:latin typeface="Times New Roman" panose="02020603050405020304" pitchFamily="18" charset="0"/>
                <a:cs typeface="Times New Roman" panose="02020603050405020304" pitchFamily="18" charset="0"/>
              </a:rPr>
              <a:t>opencv</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CAE33B2-A9DC-4D28-A7FC-B5C0EFEC0875}"/>
              </a:ext>
            </a:extLst>
          </p:cNvPr>
          <p:cNvSpPr>
            <a:spLocks noGrp="1"/>
          </p:cNvSpPr>
          <p:nvPr>
            <p:ph type="title"/>
          </p:nvPr>
        </p:nvSpPr>
        <p:spPr/>
        <p:txBody>
          <a:bodyPr/>
          <a:lstStyle/>
          <a:p>
            <a:pPr fontAlgn="auto">
              <a:spcAft>
                <a:spcPts val="0"/>
              </a:spcAft>
              <a:defRPr/>
            </a:pPr>
            <a:r>
              <a:rPr lang="en-IN" dirty="0"/>
              <a:t>Tools Used</a:t>
            </a:r>
          </a:p>
        </p:txBody>
      </p:sp>
    </p:spTree>
    <p:extLst>
      <p:ext uri="{BB962C8B-B14F-4D97-AF65-F5344CB8AC3E}">
        <p14:creationId xmlns:p14="http://schemas.microsoft.com/office/powerpoint/2010/main" val="366627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In our project, we created a model which can authenticate user by using their we used deep learning technique and hence we got an accuracy of over 95% and its output is stable.</a:t>
            </a:r>
          </a:p>
          <a:p>
            <a:r>
              <a:rPr lang="en-US" dirty="0"/>
              <a:t>In future work we will add some extra hardware modules to view it as real. And we will increase the accuracy of the model by using hybrid deep learning models.</a:t>
            </a:r>
            <a:endParaRPr lang="en-IN" dirty="0"/>
          </a:p>
        </p:txBody>
      </p:sp>
      <p:sp>
        <p:nvSpPr>
          <p:cNvPr id="3" name="Title 2"/>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3332724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 (Training </a:t>
            </a:r>
            <a:r>
              <a:rPr lang="en-US" dirty="0" err="1"/>
              <a:t>datas</a:t>
            </a:r>
            <a:r>
              <a:rPr lang="en-US" dirty="0"/>
              <a:t>)</a:t>
            </a:r>
            <a:endParaRPr lang="en-IN" dirty="0"/>
          </a:p>
        </p:txBody>
      </p:sp>
      <p:pic>
        <p:nvPicPr>
          <p:cNvPr id="1026" name="Picture 2" descr="C:\Users\New\Desktop\taining dataset 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340768"/>
            <a:ext cx="2924175"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37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Training process</a:t>
            </a:r>
            <a:endParaRPr lang="en-IN" dirty="0"/>
          </a:p>
        </p:txBody>
      </p:sp>
      <p:pic>
        <p:nvPicPr>
          <p:cNvPr id="2050" name="Picture 2" descr="C:\Users\New\Desktop\tra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000" y="1412776"/>
            <a:ext cx="5113158" cy="47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93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Loss </a:t>
            </a:r>
            <a:r>
              <a:rPr lang="en-US" dirty="0" err="1"/>
              <a:t>vs</a:t>
            </a:r>
            <a:r>
              <a:rPr lang="en-US" dirty="0"/>
              <a:t> accuracy graph</a:t>
            </a:r>
            <a:endParaRPr lang="en-IN" dirty="0"/>
          </a:p>
        </p:txBody>
      </p:sp>
      <p:pic>
        <p:nvPicPr>
          <p:cNvPr id="3074" name="Picture 2" descr="D:\python\Image Processing\face atm\Drowsiness detection\face atm\result\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806796" cy="447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51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Trained Model</a:t>
            </a:r>
            <a:endParaRPr lang="en-IN" dirty="0"/>
          </a:p>
        </p:txBody>
      </p:sp>
      <p:pic>
        <p:nvPicPr>
          <p:cNvPr id="4098" name="Picture 2" descr="C:\Users\New\Desktop\tained 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2132856"/>
            <a:ext cx="35433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3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Autofit/>
          </a:bodyPr>
          <a:lstStyle/>
          <a:p>
            <a:pPr algn="just">
              <a:buNone/>
            </a:pPr>
            <a:r>
              <a:rPr lang="en-IN" sz="1100" dirty="0"/>
              <a:t>[1] T. </a:t>
            </a:r>
            <a:r>
              <a:rPr lang="en-IN" sz="1100" dirty="0" err="1"/>
              <a:t>Ahonen</a:t>
            </a:r>
            <a:r>
              <a:rPr lang="en-IN" sz="1100" dirty="0"/>
              <a:t>, A. </a:t>
            </a:r>
            <a:r>
              <a:rPr lang="en-IN" sz="1100" dirty="0" err="1"/>
              <a:t>Hadid</a:t>
            </a:r>
            <a:r>
              <a:rPr lang="en-IN" sz="1100" dirty="0"/>
              <a:t>, and M. </a:t>
            </a:r>
            <a:r>
              <a:rPr lang="en-IN" sz="1100" dirty="0" err="1"/>
              <a:t>Pietikainen</a:t>
            </a:r>
            <a:r>
              <a:rPr lang="en-IN" sz="1100" dirty="0"/>
              <a:t>, “Face description with local</a:t>
            </a:r>
          </a:p>
          <a:p>
            <a:pPr algn="just">
              <a:buNone/>
            </a:pPr>
            <a:r>
              <a:rPr lang="en-IN" sz="1100" dirty="0"/>
              <a:t>binary patterns: Application to face recognition,” IEEE transactions on</a:t>
            </a:r>
          </a:p>
          <a:p>
            <a:pPr algn="just">
              <a:buNone/>
            </a:pPr>
            <a:r>
              <a:rPr lang="en-IN" sz="1100" dirty="0"/>
              <a:t>pattern analysis and machine intelligence, vol. 28, no. 12, pp. 2037–</a:t>
            </a:r>
          </a:p>
          <a:p>
            <a:pPr algn="just">
              <a:buNone/>
            </a:pPr>
            <a:r>
              <a:rPr lang="en-IN" sz="1100" dirty="0"/>
              <a:t>2041, 2006.</a:t>
            </a:r>
          </a:p>
          <a:p>
            <a:pPr algn="just">
              <a:buNone/>
            </a:pPr>
            <a:r>
              <a:rPr lang="en-IN" sz="1100" dirty="0"/>
              <a:t>[2] J. Lu, V. E. </a:t>
            </a:r>
            <a:r>
              <a:rPr lang="en-IN" sz="1100" dirty="0" err="1"/>
              <a:t>Liong</a:t>
            </a:r>
            <a:r>
              <a:rPr lang="en-IN" sz="1100" dirty="0"/>
              <a:t>, X. Zhou, and J. Zhou, “Learning compact binary face</a:t>
            </a:r>
          </a:p>
          <a:p>
            <a:pPr algn="just">
              <a:buNone/>
            </a:pPr>
            <a:r>
              <a:rPr lang="en-IN" sz="1100" dirty="0"/>
              <a:t>descriptor for face recognition,” IEEE transactions on pattern analysis</a:t>
            </a:r>
          </a:p>
          <a:p>
            <a:pPr algn="just">
              <a:buNone/>
            </a:pPr>
            <a:r>
              <a:rPr lang="en-IN" sz="1100" dirty="0"/>
              <a:t>and machine intelligence, vol. 37, no. 10, pp. 2041–2056, 2015.</a:t>
            </a:r>
          </a:p>
          <a:p>
            <a:pPr algn="just">
              <a:buNone/>
            </a:pPr>
            <a:r>
              <a:rPr lang="en-IN" sz="1100" dirty="0"/>
              <a:t>[3] X. Song, Z.-H. </a:t>
            </a:r>
            <a:r>
              <a:rPr lang="en-IN" sz="1100" dirty="0" err="1"/>
              <a:t>Feng</a:t>
            </a:r>
            <a:r>
              <a:rPr lang="en-IN" sz="1100" dirty="0"/>
              <a:t>, G. </a:t>
            </a:r>
            <a:r>
              <a:rPr lang="en-IN" sz="1100" dirty="0" err="1"/>
              <a:t>Hu</a:t>
            </a:r>
            <a:r>
              <a:rPr lang="en-IN" sz="1100" dirty="0"/>
              <a:t>, and X.-J. Wu, “Half-face dictionary</a:t>
            </a:r>
          </a:p>
          <a:p>
            <a:pPr algn="just">
              <a:buNone/>
            </a:pPr>
            <a:r>
              <a:rPr lang="en-IN" sz="1100" dirty="0"/>
              <a:t>integration for representation-based classification,” IEEE Transactions</a:t>
            </a:r>
          </a:p>
          <a:p>
            <a:pPr algn="just">
              <a:buNone/>
            </a:pPr>
            <a:r>
              <a:rPr lang="en-IN" sz="1100" dirty="0"/>
              <a:t>on Cybernetics, vol. 47, no. 1, pp. 142–152, 2017.</a:t>
            </a:r>
          </a:p>
          <a:p>
            <a:pPr algn="just">
              <a:buNone/>
            </a:pPr>
            <a:r>
              <a:rPr lang="en-IN" sz="1100" dirty="0"/>
              <a:t>[4] P. </a:t>
            </a:r>
            <a:r>
              <a:rPr lang="en-IN" sz="1100" dirty="0" err="1"/>
              <a:t>Koppen</a:t>
            </a:r>
            <a:r>
              <a:rPr lang="en-IN" sz="1100" dirty="0"/>
              <a:t>, Z.-H. </a:t>
            </a:r>
            <a:r>
              <a:rPr lang="en-IN" sz="1100" dirty="0" err="1"/>
              <a:t>Feng</a:t>
            </a:r>
            <a:r>
              <a:rPr lang="en-IN" sz="1100" dirty="0"/>
              <a:t>, J. Kittler, M. </a:t>
            </a:r>
            <a:r>
              <a:rPr lang="en-IN" sz="1100" dirty="0" err="1"/>
              <a:t>Awais</a:t>
            </a:r>
            <a:r>
              <a:rPr lang="en-IN" sz="1100" dirty="0"/>
              <a:t>, W. Christmas, X.-J. Wu,</a:t>
            </a:r>
          </a:p>
          <a:p>
            <a:pPr algn="just">
              <a:buNone/>
            </a:pPr>
            <a:r>
              <a:rPr lang="en-IN" sz="1100" dirty="0"/>
              <a:t>and H.-F. Yin, “Gaussian mixture 3d </a:t>
            </a:r>
            <a:r>
              <a:rPr lang="en-IN" sz="1100" dirty="0" err="1"/>
              <a:t>morphable</a:t>
            </a:r>
            <a:r>
              <a:rPr lang="en-IN" sz="1100" dirty="0"/>
              <a:t> face model,” Pattern</a:t>
            </a:r>
          </a:p>
          <a:p>
            <a:pPr algn="just">
              <a:buNone/>
            </a:pPr>
            <a:r>
              <a:rPr lang="en-IN" sz="1100" dirty="0"/>
              <a:t>Recognition, vol. 74, pp. 617–628, 2018.</a:t>
            </a:r>
          </a:p>
          <a:p>
            <a:pPr algn="just">
              <a:buNone/>
            </a:pPr>
            <a:r>
              <a:rPr lang="en-IN" sz="1100" dirty="0"/>
              <a:t>[5] X. Song, Z.-H. </a:t>
            </a:r>
            <a:r>
              <a:rPr lang="en-IN" sz="1100" dirty="0" err="1"/>
              <a:t>Feng</a:t>
            </a:r>
            <a:r>
              <a:rPr lang="en-IN" sz="1100" dirty="0"/>
              <a:t>, G. </a:t>
            </a:r>
            <a:r>
              <a:rPr lang="en-IN" sz="1100" dirty="0" err="1"/>
              <a:t>Hu</a:t>
            </a:r>
            <a:r>
              <a:rPr lang="en-IN" sz="1100" dirty="0"/>
              <a:t>, J. Kittler, and X.-J. Wu, “Dictionary integration</a:t>
            </a:r>
          </a:p>
          <a:p>
            <a:pPr algn="just">
              <a:buNone/>
            </a:pPr>
            <a:r>
              <a:rPr lang="en-IN" sz="1100" dirty="0"/>
              <a:t>using 3d </a:t>
            </a:r>
            <a:r>
              <a:rPr lang="en-IN" sz="1100" dirty="0" err="1"/>
              <a:t>morphable</a:t>
            </a:r>
            <a:r>
              <a:rPr lang="en-IN" sz="1100" dirty="0"/>
              <a:t> face models for pose-invariant </a:t>
            </a:r>
            <a:r>
              <a:rPr lang="en-IN" sz="1100" dirty="0" err="1"/>
              <a:t>collaborativerepresentation</a:t>
            </a:r>
            <a:r>
              <a:rPr lang="en-IN" sz="1100" dirty="0"/>
              <a:t>-</a:t>
            </a:r>
          </a:p>
          <a:p>
            <a:pPr algn="just">
              <a:buNone/>
            </a:pPr>
            <a:r>
              <a:rPr lang="en-IN" sz="1100" dirty="0"/>
              <a:t>based classification,” IEEE Transactions on Information</a:t>
            </a:r>
          </a:p>
          <a:p>
            <a:pPr algn="just">
              <a:buNone/>
            </a:pPr>
            <a:r>
              <a:rPr lang="en-IN" sz="1100" dirty="0"/>
              <a:t>Forensics and Security, vol. 13, no. 11, pp. 2734–2745, 2018.</a:t>
            </a:r>
          </a:p>
          <a:p>
            <a:pPr algn="just">
              <a:buNone/>
            </a:pPr>
            <a:r>
              <a:rPr lang="en-IN" sz="1100" dirty="0"/>
              <a:t>[6] Y. </a:t>
            </a:r>
            <a:r>
              <a:rPr lang="en-IN" sz="1100" dirty="0" err="1"/>
              <a:t>Taigman</a:t>
            </a:r>
            <a:r>
              <a:rPr lang="en-IN" sz="1100" dirty="0"/>
              <a:t>, M. Yang, M. </a:t>
            </a:r>
            <a:r>
              <a:rPr lang="en-IN" sz="1100" dirty="0" err="1"/>
              <a:t>Ranzato</a:t>
            </a:r>
            <a:r>
              <a:rPr lang="en-IN" sz="1100" dirty="0"/>
              <a:t>, and L. Wolf, “</a:t>
            </a:r>
            <a:r>
              <a:rPr lang="en-IN" sz="1100" dirty="0" err="1"/>
              <a:t>Deepface</a:t>
            </a:r>
            <a:r>
              <a:rPr lang="en-IN" sz="1100" dirty="0"/>
              <a:t>: Closing the</a:t>
            </a:r>
          </a:p>
          <a:p>
            <a:pPr algn="just">
              <a:buNone/>
            </a:pPr>
            <a:r>
              <a:rPr lang="en-IN" sz="1100" dirty="0"/>
              <a:t>gap to human-level performance in face verification,” in Proceedings of</a:t>
            </a:r>
          </a:p>
          <a:p>
            <a:pPr algn="just">
              <a:buNone/>
            </a:pPr>
            <a:r>
              <a:rPr lang="en-IN" sz="1100" dirty="0"/>
              <a:t>the IEEE conference on computer vision and pattern recognition, 2014,</a:t>
            </a:r>
          </a:p>
          <a:p>
            <a:pPr algn="just">
              <a:buNone/>
            </a:pPr>
            <a:r>
              <a:rPr lang="en-IN" sz="1100" dirty="0"/>
              <a:t>pp. 1701–1708.</a:t>
            </a:r>
          </a:p>
          <a:p>
            <a:pPr algn="just">
              <a:buNone/>
            </a:pPr>
            <a:r>
              <a:rPr lang="en-IN" sz="1100" dirty="0"/>
              <a:t>[7] H. Wang, Y. Wang, Z. Zhou, X. </a:t>
            </a:r>
            <a:r>
              <a:rPr lang="en-IN" sz="1100" dirty="0" err="1"/>
              <a:t>Ji</a:t>
            </a:r>
            <a:r>
              <a:rPr lang="en-IN" sz="1100" dirty="0"/>
              <a:t>, D. Gong, J. Zhou, Z. Li, and</a:t>
            </a:r>
          </a:p>
          <a:p>
            <a:pPr algn="just">
              <a:buNone/>
            </a:pPr>
            <a:r>
              <a:rPr lang="en-IN" sz="1100" dirty="0"/>
              <a:t>W. Liu, “</a:t>
            </a:r>
            <a:r>
              <a:rPr lang="en-IN" sz="1100" dirty="0" err="1"/>
              <a:t>Cosface</a:t>
            </a:r>
            <a:r>
              <a:rPr lang="en-IN" sz="1100" dirty="0"/>
              <a:t>: Large margin cosine loss for deep face recognition,”</a:t>
            </a:r>
          </a:p>
          <a:p>
            <a:pPr algn="just">
              <a:buNone/>
            </a:pPr>
            <a:r>
              <a:rPr lang="en-IN" sz="1100" dirty="0"/>
              <a:t>in Proceedings of the IEEE Conference on Computer Vision and Pattern</a:t>
            </a:r>
          </a:p>
          <a:p>
            <a:pPr algn="just">
              <a:buNone/>
            </a:pPr>
            <a:r>
              <a:rPr lang="en-IN" sz="1100" dirty="0"/>
              <a:t>Recognition, 2018, pp. 5265–5274.</a:t>
            </a:r>
          </a:p>
        </p:txBody>
      </p:sp>
    </p:spTree>
    <p:extLst>
      <p:ext uri="{BB962C8B-B14F-4D97-AF65-F5344CB8AC3E}">
        <p14:creationId xmlns:p14="http://schemas.microsoft.com/office/powerpoint/2010/main" val="259258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28596" y="1428736"/>
            <a:ext cx="8229600" cy="5615014"/>
          </a:xfrm>
        </p:spPr>
        <p:txBody>
          <a:bodyPr>
            <a:normAutofit fontScale="77500" lnSpcReduction="20000"/>
          </a:bodyPr>
          <a:lstStyle/>
          <a:p>
            <a:pPr algn="just"/>
            <a:r>
              <a:rPr lang="en-IN" dirty="0"/>
              <a:t>ATM (Automated Teller Machine) is generally used for withdrawal of money from our Bank account without going to the bank. By means of ATM which is used as an agent through which we can access our bank account remotely by providing </a:t>
            </a:r>
            <a:r>
              <a:rPr lang="en-IN" dirty="0" err="1"/>
              <a:t>atm</a:t>
            </a:r>
            <a:r>
              <a:rPr lang="en-IN" dirty="0"/>
              <a:t> card details with a proper PIN, one can withdraw, deposit or check the account balance. </a:t>
            </a:r>
          </a:p>
          <a:p>
            <a:pPr algn="just"/>
            <a:r>
              <a:rPr lang="en-IN" dirty="0"/>
              <a:t>But in today’s ATM technology there is always a chance of stealing money. The money can easily be stolen if one gets the access to ATM card and security pin number rather there is always a chance of losing ATM card and during that period withdrawal of money gets difficult. </a:t>
            </a:r>
          </a:p>
          <a:p>
            <a:pPr algn="just"/>
            <a:r>
              <a:rPr lang="en-IN" dirty="0"/>
              <a:t>In addition to it we always have to carry ATM card everywhere we go and only one person can have access to the card which sometimes can get pretty difficult .when members of the same family want to withdraw cash, who are at different locations.</a:t>
            </a:r>
          </a:p>
        </p:txBody>
      </p:sp>
    </p:spTree>
    <p:extLst>
      <p:ext uri="{BB962C8B-B14F-4D97-AF65-F5344CB8AC3E}">
        <p14:creationId xmlns:p14="http://schemas.microsoft.com/office/powerpoint/2010/main" val="124228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77500" lnSpcReduction="20000"/>
          </a:bodyPr>
          <a:lstStyle/>
          <a:p>
            <a:pPr algn="just"/>
            <a:r>
              <a:rPr lang="en-IN" dirty="0"/>
              <a:t> In addition, if you are a totally new in area or country and the purse you are carrying in which all of your cash and ATM card are kept gets stolen then undoubtedly it will be the worst situation to survive. </a:t>
            </a:r>
          </a:p>
          <a:p>
            <a:pPr algn="just"/>
            <a:r>
              <a:rPr lang="en-IN" dirty="0"/>
              <a:t>To overcome such drawbacks the idea of a card-less ATM which uses face recognition for authorization and authentication of user seems quite useful and reliable. </a:t>
            </a:r>
          </a:p>
          <a:p>
            <a:pPr algn="just"/>
            <a:r>
              <a:rPr lang="en-IN" dirty="0"/>
              <a:t>For instance, if two members of the same family are at the different location of a country then both of them can have access to the same account anywhere and anytime they want without carrying an ATM card. </a:t>
            </a:r>
          </a:p>
          <a:p>
            <a:pPr algn="just"/>
            <a:r>
              <a:rPr lang="en-IN" dirty="0"/>
              <a:t>In this technology, we take user's face-print as a replacement for ATM card</a:t>
            </a:r>
          </a:p>
        </p:txBody>
      </p:sp>
    </p:spTree>
    <p:extLst>
      <p:ext uri="{BB962C8B-B14F-4D97-AF65-F5344CB8AC3E}">
        <p14:creationId xmlns:p14="http://schemas.microsoft.com/office/powerpoint/2010/main" val="348503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fontScale="85000" lnSpcReduction="20000"/>
          </a:bodyPr>
          <a:lstStyle/>
          <a:p>
            <a:pPr algn="just"/>
            <a:r>
              <a:rPr lang="en-IN" dirty="0"/>
              <a:t>The current ATM (Automated Teller Machine) system uses ATM card and PIN (Pin Identification Number) for authentication. </a:t>
            </a:r>
          </a:p>
          <a:p>
            <a:pPr algn="just"/>
            <a:r>
              <a:rPr lang="en-IN" dirty="0"/>
              <a:t>This system is likely to be harmed by many security issues such as theft of ATM card, skimming, Lebanese loop etc. </a:t>
            </a:r>
          </a:p>
          <a:p>
            <a:pPr algn="just"/>
            <a:r>
              <a:rPr lang="en-IN" dirty="0"/>
              <a:t>So in this project, we propose a system that uses face recognition authentication (not ATM cards) for accessing user account along with PIN which is more secure and reliable than the existing system. Here we are using the CNN model(Deep Learning Model) for face recognition.</a:t>
            </a:r>
          </a:p>
        </p:txBody>
      </p:sp>
    </p:spTree>
    <p:extLst>
      <p:ext uri="{BB962C8B-B14F-4D97-AF65-F5344CB8AC3E}">
        <p14:creationId xmlns:p14="http://schemas.microsoft.com/office/powerpoint/2010/main" val="263226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1</a:t>
            </a:r>
          </a:p>
        </p:txBody>
      </p:sp>
      <p:graphicFrame>
        <p:nvGraphicFramePr>
          <p:cNvPr id="5" name="Content Placeholder 4"/>
          <p:cNvGraphicFramePr>
            <a:graphicFrameLocks noGrp="1"/>
          </p:cNvGraphicFramePr>
          <p:nvPr>
            <p:ph idx="1"/>
          </p:nvPr>
        </p:nvGraphicFramePr>
        <p:xfrm>
          <a:off x="428596" y="1571612"/>
          <a:ext cx="8229600" cy="415316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52765">
                <a:tc>
                  <a:txBody>
                    <a:bodyPr/>
                    <a:lstStyle/>
                    <a:p>
                      <a:r>
                        <a:rPr lang="en-IN" sz="2400" dirty="0"/>
                        <a:t>Title</a:t>
                      </a:r>
                    </a:p>
                  </a:txBody>
                  <a:tcPr/>
                </a:tc>
                <a:tc>
                  <a:txBody>
                    <a:bodyPr/>
                    <a:lstStyle/>
                    <a:p>
                      <a:r>
                        <a:rPr lang="en-IN" sz="2400" dirty="0"/>
                        <a:t>Author</a:t>
                      </a:r>
                    </a:p>
                  </a:txBody>
                  <a:tcPr/>
                </a:tc>
                <a:tc>
                  <a:txBody>
                    <a:bodyPr/>
                    <a:lstStyle/>
                    <a:p>
                      <a:r>
                        <a:rPr lang="en-IN" sz="2400" dirty="0"/>
                        <a:t>Year</a:t>
                      </a:r>
                    </a:p>
                  </a:txBody>
                  <a:tcPr/>
                </a:tc>
                <a:tc>
                  <a:txBody>
                    <a:bodyPr/>
                    <a:lstStyle/>
                    <a:p>
                      <a:r>
                        <a:rPr lang="en-IN" sz="2400" dirty="0"/>
                        <a:t>Description</a:t>
                      </a:r>
                    </a:p>
                  </a:txBody>
                  <a:tcPr/>
                </a:tc>
                <a:extLst>
                  <a:ext uri="{0D108BD9-81ED-4DB2-BD59-A6C34878D82A}">
                    <a16:rowId xmlns:a16="http://schemas.microsoft.com/office/drawing/2014/main" val="10000"/>
                  </a:ext>
                </a:extLst>
              </a:tr>
              <a:tr h="2876299">
                <a:tc>
                  <a:txBody>
                    <a:bodyPr/>
                    <a:lstStyle/>
                    <a:p>
                      <a:r>
                        <a:rPr lang="en-IN" sz="2400" kern="1200" dirty="0">
                          <a:solidFill>
                            <a:schemeClr val="dk1"/>
                          </a:solidFill>
                          <a:latin typeface="+mn-lt"/>
                          <a:ea typeface="+mn-ea"/>
                          <a:cs typeface="+mn-cs"/>
                        </a:rPr>
                        <a:t>Resolution Invariant Face Recognition using a</a:t>
                      </a:r>
                    </a:p>
                    <a:p>
                      <a:r>
                        <a:rPr lang="en-IN" sz="2400" kern="1200" dirty="0">
                          <a:solidFill>
                            <a:schemeClr val="dk1"/>
                          </a:solidFill>
                          <a:latin typeface="+mn-lt"/>
                          <a:ea typeface="+mn-ea"/>
                          <a:cs typeface="+mn-cs"/>
                        </a:rPr>
                        <a:t>Distillation Approach</a:t>
                      </a:r>
                    </a:p>
                  </a:txBody>
                  <a:tcPr/>
                </a:tc>
                <a:tc>
                  <a:txBody>
                    <a:bodyPr/>
                    <a:lstStyle/>
                    <a:p>
                      <a:pPr marL="0" algn="l" defTabSz="914400" rtl="0" eaLnBrk="1" latinLnBrk="0" hangingPunct="1"/>
                      <a:r>
                        <a:rPr lang="en-IN" sz="2000" kern="1200" dirty="0" err="1">
                          <a:solidFill>
                            <a:schemeClr val="dk1"/>
                          </a:solidFill>
                          <a:latin typeface="+mn-lt"/>
                          <a:ea typeface="+mn-ea"/>
                          <a:cs typeface="+mn-cs"/>
                        </a:rPr>
                        <a:t>Syed</a:t>
                      </a:r>
                      <a:r>
                        <a:rPr lang="en-IN" sz="2000" kern="1200" dirty="0">
                          <a:solidFill>
                            <a:schemeClr val="dk1"/>
                          </a:solidFill>
                          <a:latin typeface="+mn-lt"/>
                          <a:ea typeface="+mn-ea"/>
                          <a:cs typeface="+mn-cs"/>
                        </a:rPr>
                        <a:t> </a:t>
                      </a:r>
                      <a:r>
                        <a:rPr lang="en-IN" sz="2000" kern="1200" dirty="0" err="1">
                          <a:solidFill>
                            <a:schemeClr val="dk1"/>
                          </a:solidFill>
                          <a:latin typeface="+mn-lt"/>
                          <a:ea typeface="+mn-ea"/>
                          <a:cs typeface="+mn-cs"/>
                        </a:rPr>
                        <a:t>Safwan</a:t>
                      </a:r>
                      <a:r>
                        <a:rPr lang="en-IN" sz="2000" kern="1200" dirty="0">
                          <a:solidFill>
                            <a:schemeClr val="dk1"/>
                          </a:solidFill>
                          <a:latin typeface="+mn-lt"/>
                          <a:ea typeface="+mn-ea"/>
                          <a:cs typeface="+mn-cs"/>
                        </a:rPr>
                        <a:t> Khalid, Muhammad </a:t>
                      </a:r>
                      <a:r>
                        <a:rPr lang="en-IN" sz="2000" kern="1200" dirty="0" err="1">
                          <a:solidFill>
                            <a:schemeClr val="dk1"/>
                          </a:solidFill>
                          <a:latin typeface="+mn-lt"/>
                          <a:ea typeface="+mn-ea"/>
                          <a:cs typeface="+mn-cs"/>
                        </a:rPr>
                        <a:t>Awais</a:t>
                      </a:r>
                      <a:r>
                        <a:rPr lang="en-IN" sz="2000" kern="1200" dirty="0">
                          <a:solidFill>
                            <a:schemeClr val="dk1"/>
                          </a:solidFill>
                          <a:latin typeface="+mn-lt"/>
                          <a:ea typeface="+mn-ea"/>
                          <a:cs typeface="+mn-cs"/>
                        </a:rPr>
                        <a:t>, Zhen-</a:t>
                      </a:r>
                      <a:r>
                        <a:rPr lang="en-IN" sz="2000" kern="1200" dirty="0" err="1">
                          <a:solidFill>
                            <a:schemeClr val="dk1"/>
                          </a:solidFill>
                          <a:latin typeface="+mn-lt"/>
                          <a:ea typeface="+mn-ea"/>
                          <a:cs typeface="+mn-cs"/>
                        </a:rPr>
                        <a:t>Hua</a:t>
                      </a:r>
                      <a:r>
                        <a:rPr lang="en-IN" sz="2000" kern="1200" dirty="0">
                          <a:solidFill>
                            <a:schemeClr val="dk1"/>
                          </a:solidFill>
                          <a:latin typeface="+mn-lt"/>
                          <a:ea typeface="+mn-ea"/>
                          <a:cs typeface="+mn-cs"/>
                        </a:rPr>
                        <a:t> </a:t>
                      </a:r>
                      <a:r>
                        <a:rPr lang="en-IN" sz="2000" kern="1200" dirty="0" err="1">
                          <a:solidFill>
                            <a:schemeClr val="dk1"/>
                          </a:solidFill>
                          <a:latin typeface="+mn-lt"/>
                          <a:ea typeface="+mn-ea"/>
                          <a:cs typeface="+mn-cs"/>
                        </a:rPr>
                        <a:t>Feng</a:t>
                      </a:r>
                      <a:r>
                        <a:rPr lang="en-IN" sz="2000" kern="1200" dirty="0">
                          <a:solidFill>
                            <a:schemeClr val="dk1"/>
                          </a:solidFill>
                          <a:latin typeface="+mn-lt"/>
                          <a:ea typeface="+mn-ea"/>
                          <a:cs typeface="+mn-cs"/>
                        </a:rPr>
                        <a:t>, Member, IEEE Chi-Ho Chan,</a:t>
                      </a:r>
                    </a:p>
                    <a:p>
                      <a:pPr marL="0" algn="l" defTabSz="914400" rtl="0" eaLnBrk="1" latinLnBrk="0" hangingPunct="1"/>
                      <a:r>
                        <a:rPr lang="en-IN" sz="2000" kern="1200" dirty="0" err="1">
                          <a:solidFill>
                            <a:schemeClr val="dk1"/>
                          </a:solidFill>
                          <a:latin typeface="+mn-lt"/>
                          <a:ea typeface="+mn-ea"/>
                          <a:cs typeface="+mn-cs"/>
                        </a:rPr>
                        <a:t>Ammarah</a:t>
                      </a:r>
                      <a:r>
                        <a:rPr lang="en-IN" sz="2000" kern="1200" dirty="0">
                          <a:solidFill>
                            <a:schemeClr val="dk1"/>
                          </a:solidFill>
                          <a:latin typeface="+mn-lt"/>
                          <a:ea typeface="+mn-ea"/>
                          <a:cs typeface="+mn-cs"/>
                        </a:rPr>
                        <a:t> </a:t>
                      </a:r>
                      <a:r>
                        <a:rPr lang="en-IN" sz="2000" kern="1200" dirty="0" err="1">
                          <a:solidFill>
                            <a:schemeClr val="dk1"/>
                          </a:solidFill>
                          <a:latin typeface="+mn-lt"/>
                          <a:ea typeface="+mn-ea"/>
                          <a:cs typeface="+mn-cs"/>
                        </a:rPr>
                        <a:t>Farooq</a:t>
                      </a:r>
                      <a:r>
                        <a:rPr lang="en-IN" sz="2000" kern="1200" dirty="0">
                          <a:solidFill>
                            <a:schemeClr val="dk1"/>
                          </a:solidFill>
                          <a:latin typeface="+mn-lt"/>
                          <a:ea typeface="+mn-ea"/>
                          <a:cs typeface="+mn-cs"/>
                        </a:rPr>
                        <a:t>, Ali </a:t>
                      </a:r>
                      <a:r>
                        <a:rPr lang="en-IN" sz="2000" kern="1200" dirty="0" err="1">
                          <a:solidFill>
                            <a:schemeClr val="dk1"/>
                          </a:solidFill>
                          <a:latin typeface="+mn-lt"/>
                          <a:ea typeface="+mn-ea"/>
                          <a:cs typeface="+mn-cs"/>
                        </a:rPr>
                        <a:t>Akbari</a:t>
                      </a:r>
                      <a:r>
                        <a:rPr lang="en-IN" sz="2000" kern="1200" dirty="0">
                          <a:solidFill>
                            <a:schemeClr val="dk1"/>
                          </a:solidFill>
                          <a:latin typeface="+mn-lt"/>
                          <a:ea typeface="+mn-ea"/>
                          <a:cs typeface="+mn-cs"/>
                        </a:rPr>
                        <a:t> and Josef Kittler Life Member, IEEE</a:t>
                      </a:r>
                    </a:p>
                  </a:txBody>
                  <a:tcPr/>
                </a:tc>
                <a:tc>
                  <a:txBody>
                    <a:bodyPr/>
                    <a:lstStyle/>
                    <a:p>
                      <a:r>
                        <a:rPr lang="en-IN" sz="2400" dirty="0"/>
                        <a:t>2020</a:t>
                      </a:r>
                    </a:p>
                  </a:txBody>
                  <a:tcPr/>
                </a:tc>
                <a:tc>
                  <a:txBody>
                    <a:bodyPr/>
                    <a:lstStyle/>
                    <a:p>
                      <a:r>
                        <a:rPr lang="en-IN" sz="1200" kern="1200" baseline="0" dirty="0">
                          <a:solidFill>
                            <a:schemeClr val="dk1"/>
                          </a:solidFill>
                          <a:latin typeface="+mn-lt"/>
                          <a:ea typeface="+mn-ea"/>
                          <a:cs typeface="+mn-cs"/>
                        </a:rPr>
                        <a:t>In this project they propose to train a network</a:t>
                      </a:r>
                    </a:p>
                    <a:p>
                      <a:r>
                        <a:rPr lang="en-IN" sz="1200" kern="1200" baseline="0" dirty="0">
                          <a:solidFill>
                            <a:schemeClr val="dk1"/>
                          </a:solidFill>
                          <a:latin typeface="+mn-lt"/>
                          <a:ea typeface="+mn-ea"/>
                          <a:cs typeface="+mn-cs"/>
                        </a:rPr>
                        <a:t>using both HR and LR images under the guidance of a fixed</a:t>
                      </a:r>
                    </a:p>
                    <a:p>
                      <a:r>
                        <a:rPr lang="en-IN" sz="1200" kern="1200" baseline="0" dirty="0">
                          <a:solidFill>
                            <a:schemeClr val="dk1"/>
                          </a:solidFill>
                          <a:latin typeface="+mn-lt"/>
                          <a:ea typeface="+mn-ea"/>
                          <a:cs typeface="+mn-cs"/>
                        </a:rPr>
                        <a:t>network, </a:t>
                      </a:r>
                      <a:r>
                        <a:rPr lang="en-IN" sz="1200" kern="1200" baseline="0" dirty="0" err="1">
                          <a:solidFill>
                            <a:schemeClr val="dk1"/>
                          </a:solidFill>
                          <a:latin typeface="+mn-lt"/>
                          <a:ea typeface="+mn-ea"/>
                          <a:cs typeface="+mn-cs"/>
                        </a:rPr>
                        <a:t>pretrained</a:t>
                      </a:r>
                      <a:r>
                        <a:rPr lang="en-IN" sz="1200" kern="1200" baseline="0" dirty="0">
                          <a:solidFill>
                            <a:schemeClr val="dk1"/>
                          </a:solidFill>
                          <a:latin typeface="+mn-lt"/>
                          <a:ea typeface="+mn-ea"/>
                          <a:cs typeface="+mn-cs"/>
                        </a:rPr>
                        <a:t> on HR face images. The guidance is provided</a:t>
                      </a:r>
                    </a:p>
                    <a:p>
                      <a:r>
                        <a:rPr lang="en-IN" sz="1200" kern="1200" baseline="0" dirty="0">
                          <a:solidFill>
                            <a:schemeClr val="dk1"/>
                          </a:solidFill>
                          <a:latin typeface="+mn-lt"/>
                          <a:ea typeface="+mn-ea"/>
                          <a:cs typeface="+mn-cs"/>
                        </a:rPr>
                        <a:t>by minimising the KL-divergence between the output </a:t>
                      </a:r>
                      <a:r>
                        <a:rPr lang="en-IN" sz="1200" kern="1200" baseline="0" dirty="0" err="1">
                          <a:solidFill>
                            <a:schemeClr val="dk1"/>
                          </a:solidFill>
                          <a:latin typeface="+mn-lt"/>
                          <a:ea typeface="+mn-ea"/>
                          <a:cs typeface="+mn-cs"/>
                        </a:rPr>
                        <a:t>Softmax</a:t>
                      </a:r>
                      <a:endParaRPr lang="en-IN" sz="1200" kern="1200" baseline="0" dirty="0">
                        <a:solidFill>
                          <a:schemeClr val="dk1"/>
                        </a:solidFill>
                        <a:latin typeface="+mn-lt"/>
                        <a:ea typeface="+mn-ea"/>
                        <a:cs typeface="+mn-cs"/>
                      </a:endParaRPr>
                    </a:p>
                    <a:p>
                      <a:r>
                        <a:rPr lang="en-IN" sz="1200" kern="1200" baseline="0" dirty="0">
                          <a:solidFill>
                            <a:schemeClr val="dk1"/>
                          </a:solidFill>
                          <a:latin typeface="+mn-lt"/>
                          <a:ea typeface="+mn-ea"/>
                          <a:cs typeface="+mn-cs"/>
                        </a:rPr>
                        <a:t>probabilities of the </a:t>
                      </a:r>
                      <a:r>
                        <a:rPr lang="en-IN" sz="1200" kern="1200" baseline="0" dirty="0" err="1">
                          <a:solidFill>
                            <a:schemeClr val="dk1"/>
                          </a:solidFill>
                          <a:latin typeface="+mn-lt"/>
                          <a:ea typeface="+mn-ea"/>
                          <a:cs typeface="+mn-cs"/>
                        </a:rPr>
                        <a:t>pretrained</a:t>
                      </a:r>
                      <a:r>
                        <a:rPr lang="en-IN" sz="1200" kern="1200" baseline="0" dirty="0">
                          <a:solidFill>
                            <a:schemeClr val="dk1"/>
                          </a:solidFill>
                          <a:latin typeface="+mn-lt"/>
                          <a:ea typeface="+mn-ea"/>
                          <a:cs typeface="+mn-cs"/>
                        </a:rPr>
                        <a:t> (i.e., Teacher) and trainable (i.e.,</a:t>
                      </a:r>
                    </a:p>
                    <a:p>
                      <a:r>
                        <a:rPr lang="en-IN" sz="1200" kern="1200" baseline="0" dirty="0">
                          <a:solidFill>
                            <a:schemeClr val="dk1"/>
                          </a:solidFill>
                          <a:latin typeface="+mn-lt"/>
                          <a:ea typeface="+mn-ea"/>
                          <a:cs typeface="+mn-cs"/>
                        </a:rPr>
                        <a:t>Student) network as well as by sharing the </a:t>
                      </a:r>
                      <a:r>
                        <a:rPr lang="en-IN" sz="1200" kern="1200" baseline="0" dirty="0" err="1">
                          <a:solidFill>
                            <a:schemeClr val="dk1"/>
                          </a:solidFill>
                          <a:latin typeface="+mn-lt"/>
                          <a:ea typeface="+mn-ea"/>
                          <a:cs typeface="+mn-cs"/>
                        </a:rPr>
                        <a:t>Softmax</a:t>
                      </a:r>
                      <a:r>
                        <a:rPr lang="en-IN" sz="1200" kern="1200" baseline="0" dirty="0">
                          <a:solidFill>
                            <a:schemeClr val="dk1"/>
                          </a:solidFill>
                          <a:latin typeface="+mn-lt"/>
                          <a:ea typeface="+mn-ea"/>
                          <a:cs typeface="+mn-cs"/>
                        </a:rPr>
                        <a:t> weights</a:t>
                      </a:r>
                    </a:p>
                    <a:p>
                      <a:r>
                        <a:rPr lang="en-IN" sz="1200" kern="1200" baseline="0" dirty="0">
                          <a:solidFill>
                            <a:schemeClr val="dk1"/>
                          </a:solidFill>
                          <a:latin typeface="+mn-lt"/>
                          <a:ea typeface="+mn-ea"/>
                          <a:cs typeface="+mn-cs"/>
                        </a:rPr>
                        <a:t>between the two networks.</a:t>
                      </a:r>
                      <a:endParaRPr lang="en-IN" sz="1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91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2</a:t>
            </a:r>
          </a:p>
        </p:txBody>
      </p:sp>
      <p:graphicFrame>
        <p:nvGraphicFramePr>
          <p:cNvPr id="5" name="Content Placeholder 4"/>
          <p:cNvGraphicFramePr>
            <a:graphicFrameLocks noGrp="1"/>
          </p:cNvGraphicFramePr>
          <p:nvPr>
            <p:ph idx="1"/>
          </p:nvPr>
        </p:nvGraphicFramePr>
        <p:xfrm>
          <a:off x="428596" y="1571612"/>
          <a:ext cx="8229600" cy="492922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08711">
                <a:tc>
                  <a:txBody>
                    <a:bodyPr/>
                    <a:lstStyle/>
                    <a:p>
                      <a:r>
                        <a:rPr lang="en-IN" sz="2400" b="1" kern="1200" dirty="0">
                          <a:solidFill>
                            <a:schemeClr val="lt1"/>
                          </a:solidFill>
                          <a:latin typeface="+mn-lt"/>
                          <a:ea typeface="+mn-ea"/>
                          <a:cs typeface="+mn-cs"/>
                        </a:rPr>
                        <a:t>Title</a:t>
                      </a:r>
                    </a:p>
                  </a:txBody>
                  <a:tcPr/>
                </a:tc>
                <a:tc>
                  <a:txBody>
                    <a:bodyPr/>
                    <a:lstStyle/>
                    <a:p>
                      <a:r>
                        <a:rPr lang="en-IN" sz="2400" dirty="0"/>
                        <a:t>Author</a:t>
                      </a:r>
                    </a:p>
                  </a:txBody>
                  <a:tcPr/>
                </a:tc>
                <a:tc>
                  <a:txBody>
                    <a:bodyPr/>
                    <a:lstStyle/>
                    <a:p>
                      <a:r>
                        <a:rPr lang="en-IN" sz="2400" dirty="0"/>
                        <a:t>Year</a:t>
                      </a:r>
                    </a:p>
                  </a:txBody>
                  <a:tcPr/>
                </a:tc>
                <a:tc>
                  <a:txBody>
                    <a:bodyPr/>
                    <a:lstStyle/>
                    <a:p>
                      <a:r>
                        <a:rPr lang="en-IN" sz="1400" dirty="0"/>
                        <a:t>Description</a:t>
                      </a:r>
                    </a:p>
                  </a:txBody>
                  <a:tcPr/>
                </a:tc>
                <a:extLst>
                  <a:ext uri="{0D108BD9-81ED-4DB2-BD59-A6C34878D82A}">
                    <a16:rowId xmlns:a16="http://schemas.microsoft.com/office/drawing/2014/main" val="10000"/>
                  </a:ext>
                </a:extLst>
              </a:tr>
              <a:tr h="4320511">
                <a:tc>
                  <a:txBody>
                    <a:bodyPr/>
                    <a:lstStyle/>
                    <a:p>
                      <a:r>
                        <a:rPr lang="en-IN" sz="2400" b="0" i="0" kern="1200" dirty="0">
                          <a:solidFill>
                            <a:schemeClr val="dk1"/>
                          </a:solidFill>
                          <a:latin typeface="+mn-lt"/>
                          <a:ea typeface="+mn-ea"/>
                          <a:cs typeface="+mn-cs"/>
                        </a:rPr>
                        <a:t>FAN: Feature Adaptation Network for Surveillance Face Recognition and Normalization</a:t>
                      </a:r>
                    </a:p>
                  </a:txBody>
                  <a:tcPr/>
                </a:tc>
                <a:tc>
                  <a:txBody>
                    <a:bodyPr/>
                    <a:lstStyle/>
                    <a:p>
                      <a:r>
                        <a:rPr lang="en-IN" sz="2400" b="1" i="0" u="none" strike="noStrike" kern="1200" dirty="0" err="1">
                          <a:solidFill>
                            <a:schemeClr val="dk1"/>
                          </a:solidFill>
                          <a:latin typeface="+mn-lt"/>
                          <a:ea typeface="+mn-ea"/>
                          <a:cs typeface="+mn-cs"/>
                        </a:rPr>
                        <a:t>Xiaoming</a:t>
                      </a:r>
                      <a:r>
                        <a:rPr lang="en-IN" sz="2400" b="1" i="0" u="none" strike="noStrike" kern="1200" dirty="0">
                          <a:solidFill>
                            <a:schemeClr val="dk1"/>
                          </a:solidFill>
                          <a:latin typeface="+mn-lt"/>
                          <a:ea typeface="+mn-ea"/>
                          <a:cs typeface="+mn-cs"/>
                        </a:rPr>
                        <a:t> Liu</a:t>
                      </a:r>
                      <a:endParaRPr lang="en-IN" sz="2400" b="1" i="0" kern="1200" dirty="0">
                        <a:solidFill>
                          <a:schemeClr val="dk1"/>
                        </a:solidFill>
                        <a:latin typeface="+mn-lt"/>
                        <a:ea typeface="+mn-ea"/>
                        <a:cs typeface="+mn-cs"/>
                      </a:endParaRPr>
                    </a:p>
                    <a:p>
                      <a:r>
                        <a:rPr lang="en-IN" sz="2400" b="0" i="0" u="none" strike="noStrike" kern="1200" dirty="0">
                          <a:solidFill>
                            <a:schemeClr val="dk1"/>
                          </a:solidFill>
                          <a:latin typeface="+mn-lt"/>
                          <a:ea typeface="+mn-ea"/>
                          <a:cs typeface="+mn-cs"/>
                        </a:rPr>
                        <a:t>Michigan State University</a:t>
                      </a:r>
                      <a:endParaRPr lang="en-IN" sz="2400" b="0" i="0" kern="1200" dirty="0">
                        <a:solidFill>
                          <a:schemeClr val="dk1"/>
                        </a:solidFill>
                        <a:latin typeface="+mn-lt"/>
                        <a:ea typeface="+mn-ea"/>
                        <a:cs typeface="+mn-cs"/>
                      </a:endParaRPr>
                    </a:p>
                    <a:p>
                      <a:br>
                        <a:rPr lang="en-IN" sz="2400" dirty="0"/>
                      </a:br>
                      <a:endParaRPr lang="en-IN" sz="2400" dirty="0"/>
                    </a:p>
                  </a:txBody>
                  <a:tcPr/>
                </a:tc>
                <a:tc>
                  <a:txBody>
                    <a:bodyPr/>
                    <a:lstStyle/>
                    <a:p>
                      <a:r>
                        <a:rPr lang="en-IN" sz="2400" dirty="0"/>
                        <a:t>2019</a:t>
                      </a:r>
                    </a:p>
                  </a:txBody>
                  <a:tcPr/>
                </a:tc>
                <a:tc>
                  <a:txBody>
                    <a:bodyPr/>
                    <a:lstStyle/>
                    <a:p>
                      <a:r>
                        <a:rPr lang="en-IN" sz="1400" b="0" i="0" kern="1200" dirty="0">
                          <a:solidFill>
                            <a:schemeClr val="dk1"/>
                          </a:solidFill>
                          <a:latin typeface="+mn-lt"/>
                          <a:ea typeface="+mn-ea"/>
                          <a:cs typeface="+mn-cs"/>
                        </a:rPr>
                        <a:t>This paper studies face recognition (FR) and normalization in surveillance imagery. Surveillance FR is a challenging problem that has great values in law enforcement. Despite recent progress in conventional FR, less effort has been devoted to surveillance FR. To bridge this gap, we propose a Feature Adaptation Network (FAN) to jointly perform surveillance FR and normalization</a:t>
                      </a:r>
                      <a:endParaRPr lang="en-IN" sz="1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0578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3</a:t>
            </a:r>
          </a:p>
        </p:txBody>
      </p:sp>
      <p:graphicFrame>
        <p:nvGraphicFramePr>
          <p:cNvPr id="5" name="Content Placeholder 4"/>
          <p:cNvGraphicFramePr>
            <a:graphicFrameLocks noGrp="1"/>
          </p:cNvGraphicFramePr>
          <p:nvPr>
            <p:ph idx="1"/>
          </p:nvPr>
        </p:nvGraphicFramePr>
        <p:xfrm>
          <a:off x="428596" y="1571612"/>
          <a:ext cx="8229600" cy="46713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52765">
                <a:tc>
                  <a:txBody>
                    <a:bodyPr/>
                    <a:lstStyle/>
                    <a:p>
                      <a:r>
                        <a:rPr lang="en-IN" sz="2400" b="1" kern="1200" dirty="0">
                          <a:solidFill>
                            <a:schemeClr val="lt1"/>
                          </a:solidFill>
                          <a:latin typeface="+mn-lt"/>
                          <a:ea typeface="+mn-ea"/>
                          <a:cs typeface="+mn-cs"/>
                        </a:rPr>
                        <a:t>Title</a:t>
                      </a:r>
                    </a:p>
                  </a:txBody>
                  <a:tcPr/>
                </a:tc>
                <a:tc>
                  <a:txBody>
                    <a:bodyPr/>
                    <a:lstStyle/>
                    <a:p>
                      <a:r>
                        <a:rPr lang="en-IN" sz="2400" dirty="0"/>
                        <a:t>Author</a:t>
                      </a:r>
                    </a:p>
                  </a:txBody>
                  <a:tcPr/>
                </a:tc>
                <a:tc>
                  <a:txBody>
                    <a:bodyPr/>
                    <a:lstStyle/>
                    <a:p>
                      <a:r>
                        <a:rPr lang="en-IN" sz="2400" dirty="0"/>
                        <a:t>Year</a:t>
                      </a:r>
                    </a:p>
                  </a:txBody>
                  <a:tcPr/>
                </a:tc>
                <a:tc>
                  <a:txBody>
                    <a:bodyPr/>
                    <a:lstStyle/>
                    <a:p>
                      <a:r>
                        <a:rPr lang="en-IN" sz="1400" dirty="0"/>
                        <a:t>Description</a:t>
                      </a:r>
                    </a:p>
                  </a:txBody>
                  <a:tcPr/>
                </a:tc>
                <a:extLst>
                  <a:ext uri="{0D108BD9-81ED-4DB2-BD59-A6C34878D82A}">
                    <a16:rowId xmlns:a16="http://schemas.microsoft.com/office/drawing/2014/main" val="10000"/>
                  </a:ext>
                </a:extLst>
              </a:tr>
              <a:tr h="2876299">
                <a:tc>
                  <a:txBody>
                    <a:bodyPr/>
                    <a:lstStyle/>
                    <a:p>
                      <a:r>
                        <a:rPr lang="en-IN" sz="2400" dirty="0"/>
                        <a:t>A Fast and Accurate System for Face Detection, Identification, and Verification</a:t>
                      </a:r>
                      <a:br>
                        <a:rPr lang="en-IN" sz="1800" b="0" i="0" kern="1200" dirty="0">
                          <a:solidFill>
                            <a:schemeClr val="dk1"/>
                          </a:solidFill>
                          <a:latin typeface="+mn-lt"/>
                          <a:ea typeface="+mn-ea"/>
                          <a:cs typeface="+mn-cs"/>
                        </a:rPr>
                      </a:br>
                      <a:endParaRPr lang="en-IN" sz="2400" kern="1200" dirty="0">
                        <a:solidFill>
                          <a:schemeClr val="dk1"/>
                        </a:solidFill>
                        <a:latin typeface="+mn-lt"/>
                        <a:ea typeface="+mn-ea"/>
                        <a:cs typeface="+mn-cs"/>
                      </a:endParaRPr>
                    </a:p>
                  </a:txBody>
                  <a:tcPr/>
                </a:tc>
                <a:tc>
                  <a:txBody>
                    <a:bodyPr/>
                    <a:lstStyle/>
                    <a:p>
                      <a:r>
                        <a:rPr lang="en-IN" sz="2000" dirty="0"/>
                        <a:t>Rajeev </a:t>
                      </a:r>
                      <a:r>
                        <a:rPr lang="en-IN" sz="2000" dirty="0" err="1"/>
                        <a:t>Ranjan</a:t>
                      </a:r>
                      <a:r>
                        <a:rPr lang="en-IN" sz="2000" dirty="0"/>
                        <a:t>, </a:t>
                      </a:r>
                      <a:r>
                        <a:rPr lang="en-IN" sz="2000" dirty="0" err="1"/>
                        <a:t>Ankan</a:t>
                      </a:r>
                      <a:r>
                        <a:rPr lang="en-IN" sz="2000" dirty="0"/>
                        <a:t> </a:t>
                      </a:r>
                      <a:r>
                        <a:rPr lang="en-IN" sz="2000" dirty="0" err="1"/>
                        <a:t>Bansal</a:t>
                      </a:r>
                      <a:r>
                        <a:rPr lang="en-IN" sz="2000" dirty="0"/>
                        <a:t>, </a:t>
                      </a:r>
                      <a:r>
                        <a:rPr lang="en-IN" sz="2000" dirty="0" err="1"/>
                        <a:t>Jingxiao</a:t>
                      </a:r>
                      <a:r>
                        <a:rPr lang="en-IN" sz="2000" dirty="0"/>
                        <a:t> </a:t>
                      </a:r>
                      <a:r>
                        <a:rPr lang="en-IN" sz="2000" dirty="0" err="1"/>
                        <a:t>Zheng</a:t>
                      </a:r>
                      <a:r>
                        <a:rPr lang="en-IN" sz="2000" dirty="0"/>
                        <a:t>, </a:t>
                      </a:r>
                      <a:r>
                        <a:rPr lang="en-IN" sz="2000" dirty="0" err="1"/>
                        <a:t>Hongyu</a:t>
                      </a:r>
                      <a:r>
                        <a:rPr lang="en-IN" sz="2000" dirty="0"/>
                        <a:t> </a:t>
                      </a:r>
                      <a:r>
                        <a:rPr lang="en-IN" sz="2000" dirty="0" err="1"/>
                        <a:t>Xu</a:t>
                      </a:r>
                      <a:r>
                        <a:rPr lang="en-IN" sz="2000" dirty="0"/>
                        <a:t>, Joshua Gleason, </a:t>
                      </a:r>
                      <a:r>
                        <a:rPr lang="en-IN" sz="2000" dirty="0" err="1"/>
                        <a:t>Boyu</a:t>
                      </a:r>
                      <a:r>
                        <a:rPr lang="en-IN" sz="2000" dirty="0"/>
                        <a:t> Lu, </a:t>
                      </a:r>
                      <a:r>
                        <a:rPr lang="en-IN" sz="2000" dirty="0" err="1"/>
                        <a:t>Anirudh</a:t>
                      </a:r>
                      <a:r>
                        <a:rPr lang="en-IN" sz="2000" dirty="0"/>
                        <a:t> </a:t>
                      </a:r>
                      <a:r>
                        <a:rPr lang="en-IN" sz="2000" dirty="0" err="1"/>
                        <a:t>Nanduri</a:t>
                      </a:r>
                      <a:r>
                        <a:rPr lang="en-IN" sz="2000" dirty="0"/>
                        <a:t>, Jun-Cheng Chen, Carlos D. Castillo, Rama </a:t>
                      </a:r>
                      <a:r>
                        <a:rPr lang="en-IN" sz="2000" dirty="0" err="1"/>
                        <a:t>Chellappa</a:t>
                      </a:r>
                      <a:r>
                        <a:rPr lang="en-IN" sz="2000" dirty="0"/>
                        <a:t> </a:t>
                      </a:r>
                    </a:p>
                  </a:txBody>
                  <a:tcPr/>
                </a:tc>
                <a:tc>
                  <a:txBody>
                    <a:bodyPr/>
                    <a:lstStyle/>
                    <a:p>
                      <a:r>
                        <a:rPr lang="en-IN" sz="2400" dirty="0"/>
                        <a:t>2015</a:t>
                      </a:r>
                    </a:p>
                  </a:txBody>
                  <a:tcPr/>
                </a:tc>
                <a:tc>
                  <a:txBody>
                    <a:bodyPr/>
                    <a:lstStyle/>
                    <a:p>
                      <a:r>
                        <a:rPr lang="en-IN" sz="1400" dirty="0"/>
                        <a:t> In this paper, they</a:t>
                      </a:r>
                      <a:r>
                        <a:rPr lang="en-IN" sz="1400" baseline="0" dirty="0"/>
                        <a:t> </a:t>
                      </a:r>
                      <a:r>
                        <a:rPr lang="en-IN" sz="1400" dirty="0"/>
                        <a:t>describe the details of a deep learning pipeline for unconstrained face identification and verification which achieves state-of-the-art performance on several benchmark datasets. We propose a novel face detector, Deep Pyramid Single Shot Face Detector (DPSSD), which is fast and capable of detecting faces with large scale variations (especially tiny faces).</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320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p:txBody>
          <a:bodyPr/>
          <a:lstStyle/>
          <a:p>
            <a:r>
              <a:rPr lang="en-IN" dirty="0"/>
              <a:t>In the existing system they used </a:t>
            </a:r>
            <a:r>
              <a:rPr lang="en-IN" dirty="0" err="1"/>
              <a:t>pretrained</a:t>
            </a:r>
            <a:r>
              <a:rPr lang="en-IN" dirty="0"/>
              <a:t> weight for detecting high range and low range  face images, their accuracy also not a stable one.</a:t>
            </a:r>
          </a:p>
        </p:txBody>
      </p:sp>
    </p:spTree>
    <p:extLst>
      <p:ext uri="{BB962C8B-B14F-4D97-AF65-F5344CB8AC3E}">
        <p14:creationId xmlns:p14="http://schemas.microsoft.com/office/powerpoint/2010/main" val="114440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2023</Words>
  <Application>Microsoft Office PowerPoint</Application>
  <PresentationFormat>On-screen Show (4:3)</PresentationFormat>
  <Paragraphs>170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 3</vt:lpstr>
      <vt:lpstr>Office Theme</vt:lpstr>
      <vt:lpstr>AI Based Card less ATM Transaction using Face Recognition</vt:lpstr>
      <vt:lpstr>Objective</vt:lpstr>
      <vt:lpstr>Introduction</vt:lpstr>
      <vt:lpstr>Introduction</vt:lpstr>
      <vt:lpstr>Abstract</vt:lpstr>
      <vt:lpstr>Literature Survey 1</vt:lpstr>
      <vt:lpstr>Literature Survey 2</vt:lpstr>
      <vt:lpstr>Literature Survey 3</vt:lpstr>
      <vt:lpstr>Existing System</vt:lpstr>
      <vt:lpstr>Proposed system</vt:lpstr>
      <vt:lpstr>Proposed System Architecture</vt:lpstr>
      <vt:lpstr>TRAINING</vt:lpstr>
      <vt:lpstr>TESTING</vt:lpstr>
      <vt:lpstr>Module Description</vt:lpstr>
      <vt:lpstr>Module Description</vt:lpstr>
      <vt:lpstr>Algorithm</vt:lpstr>
      <vt:lpstr>DEEP LEARNING</vt:lpstr>
      <vt:lpstr>CNN</vt:lpstr>
      <vt:lpstr>CNN</vt:lpstr>
      <vt:lpstr>PowerPoint Presentation</vt:lpstr>
      <vt:lpstr>PowerPoint Presentation</vt:lpstr>
      <vt:lpstr>Tools Used</vt:lpstr>
      <vt:lpstr>Conclusion</vt:lpstr>
      <vt:lpstr>Result (Training datas)</vt:lpstr>
      <vt:lpstr>Training process</vt:lpstr>
      <vt:lpstr>Loss vs accuracy graph</vt:lpstr>
      <vt:lpstr>Trained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Card less ATM Transaction using Face Recognition</dc:title>
  <dc:creator>New</dc:creator>
  <cp:lastModifiedBy>sathishkumap007@outlook.com</cp:lastModifiedBy>
  <cp:revision>3</cp:revision>
  <dcterms:created xsi:type="dcterms:W3CDTF">2022-04-18T15:36:01Z</dcterms:created>
  <dcterms:modified xsi:type="dcterms:W3CDTF">2023-04-10T04:26:48Z</dcterms:modified>
</cp:coreProperties>
</file>