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7" r:id="rId2"/>
    <p:sldId id="326" r:id="rId3"/>
    <p:sldId id="327" r:id="rId4"/>
    <p:sldId id="288" r:id="rId5"/>
    <p:sldId id="291" r:id="rId6"/>
    <p:sldId id="314" r:id="rId7"/>
    <p:sldId id="315" r:id="rId8"/>
    <p:sldId id="316" r:id="rId9"/>
    <p:sldId id="317" r:id="rId10"/>
    <p:sldId id="318" r:id="rId11"/>
    <p:sldId id="319" r:id="rId12"/>
    <p:sldId id="320" r:id="rId13"/>
    <p:sldId id="321" r:id="rId14"/>
    <p:sldId id="322" r:id="rId15"/>
    <p:sldId id="323" r:id="rId16"/>
    <p:sldId id="328" r:id="rId17"/>
    <p:sldId id="300" r:id="rId18"/>
    <p:sldId id="301" r:id="rId19"/>
    <p:sldId id="295" r:id="rId20"/>
    <p:sldId id="296" r:id="rId21"/>
    <p:sldId id="308" r:id="rId22"/>
    <p:sldId id="297" r:id="rId23"/>
    <p:sldId id="298" r:id="rId24"/>
    <p:sldId id="299" r:id="rId25"/>
    <p:sldId id="309" r:id="rId26"/>
    <p:sldId id="324" r:id="rId27"/>
    <p:sldId id="32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A4F4E-A11F-403D-8088-641189F07F71}" type="datetimeFigureOut">
              <a:rPr lang="en-IN" smtClean="0"/>
              <a:t>10-04-2023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95BB5-8687-49B9-92BF-14C8CF6733D9}" type="slidenum">
              <a:rPr lang="en-IN" smtClean="0"/>
              <a:t>‹#›</a:t>
            </a:fld>
            <a:endParaRPr lang="en-IN"/>
          </a:p>
        </p:txBody>
      </p:sp>
    </p:spTree>
    <p:extLst>
      <p:ext uri="{BB962C8B-B14F-4D97-AF65-F5344CB8AC3E}">
        <p14:creationId xmlns:p14="http://schemas.microsoft.com/office/powerpoint/2010/main" val="1734536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D95BB5-8687-49B9-92BF-14C8CF6733D9}" type="slidenum">
              <a:rPr lang="en-IN" smtClean="0"/>
              <a:t>7</a:t>
            </a:fld>
            <a:endParaRPr lang="en-IN"/>
          </a:p>
        </p:txBody>
      </p:sp>
    </p:spTree>
    <p:extLst>
      <p:ext uri="{BB962C8B-B14F-4D97-AF65-F5344CB8AC3E}">
        <p14:creationId xmlns:p14="http://schemas.microsoft.com/office/powerpoint/2010/main" val="151148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F32FC22-0FB6-424F-A4D3-9AF9A14CE077}"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4267155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32FC22-0FB6-424F-A4D3-9AF9A14CE077}"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411431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32FC22-0FB6-424F-A4D3-9AF9A14CE077}"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347622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32FC22-0FB6-424F-A4D3-9AF9A14CE077}"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792545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32FC22-0FB6-424F-A4D3-9AF9A14CE077}"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7210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F32FC22-0FB6-424F-A4D3-9AF9A14CE077}"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351363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F32FC22-0FB6-424F-A4D3-9AF9A14CE077}" type="datetimeFigureOut">
              <a:rPr lang="en-IN" smtClean="0"/>
              <a:t>10-04-2023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424366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F32FC22-0FB6-424F-A4D3-9AF9A14CE077}"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86771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32FC22-0FB6-424F-A4D3-9AF9A14CE077}" type="datetimeFigureOut">
              <a:rPr lang="en-IN" smtClean="0"/>
              <a:t>10-04-2023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232782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32FC22-0FB6-424F-A4D3-9AF9A14CE077}"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428529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32FC22-0FB6-424F-A4D3-9AF9A14CE077}"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F3EC9C-BD0F-4DA5-A1B8-E581C7210C7B}" type="slidenum">
              <a:rPr lang="en-IN" smtClean="0"/>
              <a:t>‹#›</a:t>
            </a:fld>
            <a:endParaRPr lang="en-IN"/>
          </a:p>
        </p:txBody>
      </p:sp>
    </p:spTree>
    <p:extLst>
      <p:ext uri="{BB962C8B-B14F-4D97-AF65-F5344CB8AC3E}">
        <p14:creationId xmlns:p14="http://schemas.microsoft.com/office/powerpoint/2010/main" val="217091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2FC22-0FB6-424F-A4D3-9AF9A14CE077}" type="datetimeFigureOut">
              <a:rPr lang="en-IN" smtClean="0"/>
              <a:t>10-04-2023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3EC9C-BD0F-4DA5-A1B8-E581C7210C7B}" type="slidenum">
              <a:rPr lang="en-IN" smtClean="0"/>
              <a:t>‹#›</a:t>
            </a:fld>
            <a:endParaRPr lang="en-IN"/>
          </a:p>
        </p:txBody>
      </p:sp>
    </p:spTree>
    <p:extLst>
      <p:ext uri="{BB962C8B-B14F-4D97-AF65-F5344CB8AC3E}">
        <p14:creationId xmlns:p14="http://schemas.microsoft.com/office/powerpoint/2010/main" val="2399938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412776"/>
            <a:ext cx="7772400" cy="1470025"/>
          </a:xfrm>
        </p:spPr>
        <p:txBody>
          <a:bodyPr>
            <a:normAutofit fontScale="90000"/>
          </a:bodyPr>
          <a:lstStyle/>
          <a:p>
            <a:r>
              <a:rPr lang="en-IN" b="1" dirty="0"/>
              <a:t>AI Based Card less ATM Transaction using Face Recognition</a:t>
            </a:r>
          </a:p>
        </p:txBody>
      </p:sp>
      <p:sp>
        <p:nvSpPr>
          <p:cNvPr id="3" name="TextBox 2">
            <a:extLst>
              <a:ext uri="{FF2B5EF4-FFF2-40B4-BE49-F238E27FC236}">
                <a16:creationId xmlns:a16="http://schemas.microsoft.com/office/drawing/2014/main" id="{DB162D56-B698-F410-C4EA-072DC6B1CBC0}"/>
              </a:ext>
            </a:extLst>
          </p:cNvPr>
          <p:cNvSpPr txBox="1"/>
          <p:nvPr/>
        </p:nvSpPr>
        <p:spPr>
          <a:xfrm>
            <a:off x="2699792" y="4365104"/>
            <a:ext cx="5256584" cy="2246769"/>
          </a:xfrm>
          <a:prstGeom prst="rect">
            <a:avLst/>
          </a:prstGeom>
          <a:noFill/>
        </p:spPr>
        <p:txBody>
          <a:bodyPr wrap="square" rtlCol="0">
            <a:spAutoFit/>
          </a:bodyPr>
          <a:lstStyle/>
          <a:p>
            <a:r>
              <a:rPr lang="en-IN" sz="2000" b="1" dirty="0"/>
              <a:t>		TEAM MEMBERS:</a:t>
            </a:r>
          </a:p>
          <a:p>
            <a:r>
              <a:rPr lang="en-IN" sz="2000" b="1" dirty="0"/>
              <a:t>			SUDHAKAR S</a:t>
            </a:r>
          </a:p>
          <a:p>
            <a:r>
              <a:rPr lang="en-IN" sz="2000" b="1" dirty="0"/>
              <a:t>			SATHISH KUMAR P</a:t>
            </a:r>
          </a:p>
          <a:p>
            <a:r>
              <a:rPr lang="en-IN" sz="2000" b="1" dirty="0"/>
              <a:t>			RAJAMANICKAM R</a:t>
            </a:r>
          </a:p>
          <a:p>
            <a:endParaRPr lang="en-IN" sz="2000" b="1" dirty="0"/>
          </a:p>
          <a:p>
            <a:r>
              <a:rPr lang="en-IN" sz="2000" b="1" dirty="0"/>
              <a:t>PROJECT GUIDE: </a:t>
            </a:r>
            <a:r>
              <a:rPr lang="en-IN" sz="2000" b="1" dirty="0" err="1"/>
              <a:t>Mrs.J.PRISKILLA</a:t>
            </a:r>
            <a:r>
              <a:rPr lang="en-IN" sz="2000" b="1"/>
              <a:t> ANGEL RANI</a:t>
            </a:r>
          </a:p>
          <a:p>
            <a:endParaRPr lang="en-IN" sz="2000" b="1" dirty="0"/>
          </a:p>
        </p:txBody>
      </p:sp>
    </p:spTree>
    <p:extLst>
      <p:ext uri="{BB962C8B-B14F-4D97-AF65-F5344CB8AC3E}">
        <p14:creationId xmlns:p14="http://schemas.microsoft.com/office/powerpoint/2010/main" val="3712217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83966635"/>
              </p:ext>
            </p:extLst>
          </p:nvPr>
        </p:nvGraphicFramePr>
        <p:xfrm>
          <a:off x="971600" y="1844824"/>
          <a:ext cx="6983679" cy="3429000"/>
        </p:xfrm>
        <a:graphic>
          <a:graphicData uri="http://schemas.openxmlformats.org/drawingml/2006/table">
            <a:tbl>
              <a:tblPr firstRow="1" bandRow="1">
                <a:tableStyleId>{5C22544A-7EE6-4342-B048-85BDC9FD1C3A}</a:tableStyleId>
              </a:tblPr>
              <a:tblGrid>
                <a:gridCol w="1965305">
                  <a:extLst>
                    <a:ext uri="{9D8B030D-6E8A-4147-A177-3AD203B41FA5}">
                      <a16:colId xmlns:a16="http://schemas.microsoft.com/office/drawing/2014/main" val="20000"/>
                    </a:ext>
                  </a:extLst>
                </a:gridCol>
                <a:gridCol w="1943641">
                  <a:extLst>
                    <a:ext uri="{9D8B030D-6E8A-4147-A177-3AD203B41FA5}">
                      <a16:colId xmlns:a16="http://schemas.microsoft.com/office/drawing/2014/main" val="20001"/>
                    </a:ext>
                  </a:extLst>
                </a:gridCol>
                <a:gridCol w="3074733">
                  <a:extLst>
                    <a:ext uri="{9D8B030D-6E8A-4147-A177-3AD203B41FA5}">
                      <a16:colId xmlns:a16="http://schemas.microsoft.com/office/drawing/2014/main" val="20003"/>
                    </a:ext>
                  </a:extLst>
                </a:gridCol>
              </a:tblGrid>
              <a:tr h="501274">
                <a:tc>
                  <a:txBody>
                    <a:bodyPr/>
                    <a:lstStyle/>
                    <a:p>
                      <a:pPr algn="ctr"/>
                      <a:r>
                        <a:rPr lang="en-IN" sz="1800" dirty="0" err="1"/>
                        <a:t>S.No</a:t>
                      </a:r>
                      <a:endParaRPr lang="en-IN" sz="1800" dirty="0"/>
                    </a:p>
                  </a:txBody>
                  <a:tcPr marL="68580" marR="68580" marT="34290" marB="34290"/>
                </a:tc>
                <a:tc>
                  <a:txBody>
                    <a:bodyPr/>
                    <a:lstStyle/>
                    <a:p>
                      <a:pPr algn="ctr"/>
                      <a:r>
                        <a:rPr lang="en-IN" sz="1800" dirty="0"/>
                        <a:t>Journal Information</a:t>
                      </a:r>
                    </a:p>
                  </a:txBody>
                  <a:tcPr marL="68580" marR="68580" marT="34290" marB="34290"/>
                </a:tc>
                <a:tc>
                  <a:txBody>
                    <a:bodyPr/>
                    <a:lstStyle/>
                    <a:p>
                      <a:pPr algn="ctr"/>
                      <a:r>
                        <a:rPr lang="en-IN" sz="1800" dirty="0"/>
                        <a:t>Inference</a:t>
                      </a:r>
                    </a:p>
                  </a:txBody>
                  <a:tcPr marL="68580" marR="68580" marT="34290" marB="34290"/>
                </a:tc>
                <a:extLst>
                  <a:ext uri="{0D108BD9-81ED-4DB2-BD59-A6C34878D82A}">
                    <a16:rowId xmlns:a16="http://schemas.microsoft.com/office/drawing/2014/main" val="10000"/>
                  </a:ext>
                </a:extLst>
              </a:tr>
              <a:tr h="2811780">
                <a:tc>
                  <a:txBody>
                    <a:bodyPr/>
                    <a:lstStyle/>
                    <a:p>
                      <a:pPr algn="ctr"/>
                      <a:r>
                        <a:rPr lang="en-IN" sz="1500" kern="1200" dirty="0">
                          <a:solidFill>
                            <a:schemeClr val="dk1"/>
                          </a:solidFill>
                          <a:latin typeface="+mn-lt"/>
                          <a:ea typeface="+mn-ea"/>
                          <a:cs typeface="+mn-cs"/>
                        </a:rPr>
                        <a:t>5</a:t>
                      </a:r>
                    </a:p>
                  </a:txBody>
                  <a:tcPr marL="68580" marR="68580" marT="34290" marB="34290"/>
                </a:tc>
                <a:tc>
                  <a:txBody>
                    <a:bodyPr/>
                    <a:lstStyle/>
                    <a:p>
                      <a:r>
                        <a:rPr lang="en-US" sz="1500" b="0" i="0" u="none" strike="noStrike" kern="1200" baseline="0" dirty="0" err="1">
                          <a:solidFill>
                            <a:schemeClr val="dk1"/>
                          </a:solidFill>
                          <a:latin typeface="+mn-lt"/>
                          <a:ea typeface="+mn-ea"/>
                          <a:cs typeface="+mn-cs"/>
                        </a:rPr>
                        <a:t>Divyans</a:t>
                      </a:r>
                      <a:r>
                        <a:rPr lang="en-US" sz="1500" b="0" i="0" u="none" strike="noStrike" kern="1200" baseline="0" dirty="0">
                          <a:solidFill>
                            <a:schemeClr val="dk1"/>
                          </a:solidFill>
                          <a:latin typeface="+mn-lt"/>
                          <a:ea typeface="+mn-ea"/>
                          <a:cs typeface="+mn-cs"/>
                        </a:rPr>
                        <a:t> </a:t>
                      </a:r>
                      <a:r>
                        <a:rPr lang="en-US" sz="1500" b="0" i="0" u="none" strike="noStrike" kern="1200" baseline="0" dirty="0" err="1">
                          <a:solidFill>
                            <a:schemeClr val="dk1"/>
                          </a:solidFill>
                          <a:latin typeface="+mn-lt"/>
                          <a:ea typeface="+mn-ea"/>
                          <a:cs typeface="+mn-cs"/>
                        </a:rPr>
                        <a:t>Mahansaria</a:t>
                      </a:r>
                      <a:r>
                        <a:rPr lang="en-US" sz="1500" b="0" i="0" u="none" strike="noStrike" kern="1200" baseline="0" dirty="0">
                          <a:solidFill>
                            <a:schemeClr val="dk1"/>
                          </a:solidFill>
                          <a:latin typeface="+mn-lt"/>
                          <a:ea typeface="+mn-ea"/>
                          <a:cs typeface="+mn-cs"/>
                        </a:rPr>
                        <a:t>, </a:t>
                      </a:r>
                      <a:r>
                        <a:rPr lang="en-US" sz="1500" b="0" i="0" u="none" strike="noStrike" kern="1200" baseline="0" dirty="0" err="1">
                          <a:solidFill>
                            <a:schemeClr val="dk1"/>
                          </a:solidFill>
                          <a:latin typeface="+mn-lt"/>
                          <a:ea typeface="+mn-ea"/>
                          <a:cs typeface="+mn-cs"/>
                        </a:rPr>
                        <a:t>Uttam</a:t>
                      </a:r>
                      <a:r>
                        <a:rPr lang="en-US" sz="1500" b="0" i="0" u="none" strike="noStrike" kern="1200" baseline="0" dirty="0">
                          <a:solidFill>
                            <a:schemeClr val="dk1"/>
                          </a:solidFill>
                          <a:latin typeface="+mn-lt"/>
                          <a:ea typeface="+mn-ea"/>
                          <a:cs typeface="+mn-cs"/>
                        </a:rPr>
                        <a:t> Kumar Roy” Secure Authentication for ATM transactions using</a:t>
                      </a:r>
                    </a:p>
                    <a:p>
                      <a:r>
                        <a:rPr lang="en-US" sz="1500" b="0" i="0" u="none" strike="noStrike" kern="1200" baseline="0" dirty="0">
                          <a:solidFill>
                            <a:schemeClr val="dk1"/>
                          </a:solidFill>
                          <a:latin typeface="+mn-lt"/>
                          <a:ea typeface="+mn-ea"/>
                          <a:cs typeface="+mn-cs"/>
                        </a:rPr>
                        <a:t>NFC technology</a:t>
                      </a:r>
                      <a:endParaRPr lang="en-IN" sz="1500" kern="1200" dirty="0">
                        <a:solidFill>
                          <a:schemeClr val="dk1"/>
                        </a:solidFill>
                        <a:latin typeface="+mn-lt"/>
                        <a:ea typeface="+mn-ea"/>
                        <a:cs typeface="+mn-cs"/>
                      </a:endParaRPr>
                    </a:p>
                    <a:p>
                      <a:r>
                        <a:rPr lang="en-US" sz="1500" b="0" i="0" u="none" strike="noStrike" kern="1200" baseline="0" dirty="0">
                          <a:solidFill>
                            <a:schemeClr val="dk1"/>
                          </a:solidFill>
                          <a:latin typeface="+mn-lt"/>
                          <a:ea typeface="+mn-ea"/>
                          <a:cs typeface="+mn-cs"/>
                        </a:rPr>
                        <a:t>” IEEE 2019</a:t>
                      </a:r>
                      <a:endParaRPr lang="en-IN" sz="1500" dirty="0"/>
                    </a:p>
                  </a:txBody>
                  <a:tcPr marL="68580" marR="68580" marT="34290" marB="34290"/>
                </a:tc>
                <a:tc>
                  <a:txBody>
                    <a:bodyPr/>
                    <a:lstStyle/>
                    <a:p>
                      <a:r>
                        <a:rPr lang="en-US" sz="1500" b="0" i="0" u="none" strike="noStrike" kern="1200" baseline="0" dirty="0">
                          <a:solidFill>
                            <a:schemeClr val="dk1"/>
                          </a:solidFill>
                          <a:latin typeface="+mn-lt"/>
                          <a:ea typeface="+mn-ea"/>
                          <a:cs typeface="+mn-cs"/>
                        </a:rPr>
                        <a:t>In the proposed system, in order to authenticate at the ATM kiosk, the user needs to swipe his/her smart phone in front of the NFC reader. An ATM card is not required for authentication and the system will still have a stronger security compared to the system in which ATM card was used. Security analysis and threat modelling shown in this paper highlights the security strength of the system during authentication.</a:t>
                      </a:r>
                      <a:endParaRPr lang="en-IN" sz="1500" b="0" kern="1200" dirty="0">
                        <a:solidFill>
                          <a:schemeClr val="dk1"/>
                        </a:solidFill>
                        <a:latin typeface="+mn-lt"/>
                        <a:ea typeface="+mn-ea"/>
                        <a:cs typeface="+mn-cs"/>
                      </a:endParaRPr>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9723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331" y="847453"/>
            <a:ext cx="7886700" cy="994172"/>
          </a:xfrm>
        </p:spPr>
        <p:txBody>
          <a:bodyPr/>
          <a:lstStyle/>
          <a:p>
            <a:r>
              <a:rPr lang="en-IN" dirty="0"/>
              <a:t>Literature Survey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31896127"/>
              </p:ext>
            </p:extLst>
          </p:nvPr>
        </p:nvGraphicFramePr>
        <p:xfrm>
          <a:off x="1259632" y="1864299"/>
          <a:ext cx="7375765" cy="4114800"/>
        </p:xfrm>
        <a:graphic>
          <a:graphicData uri="http://schemas.openxmlformats.org/drawingml/2006/table">
            <a:tbl>
              <a:tblPr firstRow="1" bandRow="1">
                <a:tableStyleId>{5C22544A-7EE6-4342-B048-85BDC9FD1C3A}</a:tableStyleId>
              </a:tblPr>
              <a:tblGrid>
                <a:gridCol w="1678974">
                  <a:extLst>
                    <a:ext uri="{9D8B030D-6E8A-4147-A177-3AD203B41FA5}">
                      <a16:colId xmlns:a16="http://schemas.microsoft.com/office/drawing/2014/main" val="20000"/>
                    </a:ext>
                  </a:extLst>
                </a:gridCol>
                <a:gridCol w="1501346">
                  <a:extLst>
                    <a:ext uri="{9D8B030D-6E8A-4147-A177-3AD203B41FA5}">
                      <a16:colId xmlns:a16="http://schemas.microsoft.com/office/drawing/2014/main" val="20001"/>
                    </a:ext>
                  </a:extLst>
                </a:gridCol>
                <a:gridCol w="4195445">
                  <a:extLst>
                    <a:ext uri="{9D8B030D-6E8A-4147-A177-3AD203B41FA5}">
                      <a16:colId xmlns:a16="http://schemas.microsoft.com/office/drawing/2014/main" val="20003"/>
                    </a:ext>
                  </a:extLst>
                </a:gridCol>
              </a:tblGrid>
              <a:tr h="548753">
                <a:tc>
                  <a:txBody>
                    <a:bodyPr/>
                    <a:lstStyle/>
                    <a:p>
                      <a:pPr algn="ctr"/>
                      <a:r>
                        <a:rPr lang="en-IN" sz="1800" dirty="0" err="1"/>
                        <a:t>S.No</a:t>
                      </a:r>
                      <a:endParaRPr lang="en-IN" sz="1800" dirty="0"/>
                    </a:p>
                  </a:txBody>
                  <a:tcPr marL="68580" marR="68580" marT="34290" marB="34290"/>
                </a:tc>
                <a:tc>
                  <a:txBody>
                    <a:bodyPr/>
                    <a:lstStyle/>
                    <a:p>
                      <a:pPr algn="ctr"/>
                      <a:r>
                        <a:rPr lang="en-IN" sz="1800" dirty="0"/>
                        <a:t>Journal Information</a:t>
                      </a:r>
                    </a:p>
                  </a:txBody>
                  <a:tcPr marL="68580" marR="68580" marT="34290" marB="34290"/>
                </a:tc>
                <a:tc>
                  <a:txBody>
                    <a:bodyPr/>
                    <a:lstStyle/>
                    <a:p>
                      <a:pPr algn="ctr"/>
                      <a:r>
                        <a:rPr lang="en-IN" sz="1800" dirty="0"/>
                        <a:t>Inference</a:t>
                      </a:r>
                    </a:p>
                  </a:txBody>
                  <a:tcPr marL="68580" marR="68580" marT="34290" marB="34290"/>
                </a:tc>
                <a:extLst>
                  <a:ext uri="{0D108BD9-81ED-4DB2-BD59-A6C34878D82A}">
                    <a16:rowId xmlns:a16="http://schemas.microsoft.com/office/drawing/2014/main" val="10000"/>
                  </a:ext>
                </a:extLst>
              </a:tr>
              <a:tr h="3497580">
                <a:tc>
                  <a:txBody>
                    <a:bodyPr/>
                    <a:lstStyle/>
                    <a:p>
                      <a:pPr algn="ctr"/>
                      <a:r>
                        <a:rPr lang="en-IN" sz="1500" kern="1200" dirty="0">
                          <a:solidFill>
                            <a:schemeClr val="dk1"/>
                          </a:solidFill>
                          <a:latin typeface="+mn-lt"/>
                          <a:ea typeface="+mn-ea"/>
                          <a:cs typeface="+mn-cs"/>
                        </a:rPr>
                        <a:t>6</a:t>
                      </a:r>
                    </a:p>
                  </a:txBody>
                  <a:tcPr marL="68580" marR="68580" marT="34290" marB="34290"/>
                </a:tc>
                <a:tc>
                  <a:txBody>
                    <a:bodyPr/>
                    <a:lstStyle/>
                    <a:p>
                      <a:r>
                        <a:rPr lang="en-US" sz="1500" b="0" i="0" u="none" strike="noStrike" kern="1200" baseline="0" dirty="0">
                          <a:solidFill>
                            <a:schemeClr val="dk1"/>
                          </a:solidFill>
                          <a:latin typeface="+mn-lt"/>
                          <a:ea typeface="+mn-ea"/>
                          <a:cs typeface="+mn-cs"/>
                        </a:rPr>
                        <a:t>Sweta Singh, Akhilesh Singh, Rakesh Kumar” A Constraint-based Biometric Scheme on ATM and</a:t>
                      </a:r>
                    </a:p>
                    <a:p>
                      <a:r>
                        <a:rPr lang="en-US" sz="1500" b="0" i="0" u="none" strike="noStrike" kern="1200" baseline="0" dirty="0">
                          <a:solidFill>
                            <a:schemeClr val="dk1"/>
                          </a:solidFill>
                          <a:latin typeface="+mn-lt"/>
                          <a:ea typeface="+mn-ea"/>
                          <a:cs typeface="+mn-cs"/>
                        </a:rPr>
                        <a:t>Swiping Machine</a:t>
                      </a:r>
                      <a:endParaRPr lang="en-IN" sz="1500" kern="1200" dirty="0">
                        <a:solidFill>
                          <a:schemeClr val="dk1"/>
                        </a:solidFill>
                        <a:latin typeface="+mn-lt"/>
                        <a:ea typeface="+mn-ea"/>
                        <a:cs typeface="+mn-cs"/>
                      </a:endParaRPr>
                    </a:p>
                    <a:p>
                      <a:r>
                        <a:rPr lang="en-US" sz="1500" b="0" i="0" u="none" strike="noStrike" kern="1200" baseline="0" dirty="0">
                          <a:solidFill>
                            <a:schemeClr val="dk1"/>
                          </a:solidFill>
                          <a:latin typeface="+mn-lt"/>
                          <a:ea typeface="+mn-ea"/>
                          <a:cs typeface="+mn-cs"/>
                        </a:rPr>
                        <a:t>” IEEE 2016</a:t>
                      </a:r>
                      <a:endParaRPr lang="en-IN" sz="1500" dirty="0"/>
                    </a:p>
                  </a:txBody>
                  <a:tcPr marL="68580" marR="68580" marT="34290" marB="34290"/>
                </a:tc>
                <a:tc>
                  <a:txBody>
                    <a:bodyPr/>
                    <a:lstStyle/>
                    <a:p>
                      <a:pPr algn="just"/>
                      <a:r>
                        <a:rPr lang="en-US" sz="1500" b="0" i="0" u="none" strike="noStrike" kern="1200" baseline="0" dirty="0">
                          <a:solidFill>
                            <a:schemeClr val="dk1"/>
                          </a:solidFill>
                          <a:latin typeface="+mn-lt"/>
                          <a:ea typeface="+mn-ea"/>
                          <a:cs typeface="+mn-cs"/>
                        </a:rPr>
                        <a:t>This paper envelops two questions “Is it really worthy to go through the entire biometric process to just debit a low amount?” and “What could be the maximum amount one can lose if one’s card is misused?” As an answer we propose a constraint on transactions by ATM involving biometric to improve the system performance and to solve the defined issues The proposal is divided in two parts. The first part solves sensor performance issue by adding a limit on amount of cash and number of transactions is defined in such a way that if one need to withdraw a big amount OR attempts for multiple transactions by withdrawing small amount again and again, it shall be necessary to present biometric.</a:t>
                      </a:r>
                      <a:endParaRPr lang="en-IN" sz="1500" b="0" kern="1200" dirty="0">
                        <a:solidFill>
                          <a:schemeClr val="dk1"/>
                        </a:solidFill>
                        <a:latin typeface="+mn-lt"/>
                        <a:ea typeface="+mn-ea"/>
                        <a:cs typeface="+mn-cs"/>
                      </a:endParaRPr>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76235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678" y="778396"/>
            <a:ext cx="7886700" cy="994172"/>
          </a:xfrm>
        </p:spPr>
        <p:txBody>
          <a:bodyPr/>
          <a:lstStyle/>
          <a:p>
            <a:r>
              <a:rPr lang="en-IN" dirty="0"/>
              <a:t>Literature Survey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08428073"/>
              </p:ext>
            </p:extLst>
          </p:nvPr>
        </p:nvGraphicFramePr>
        <p:xfrm>
          <a:off x="896236" y="2060848"/>
          <a:ext cx="7351527" cy="3886200"/>
        </p:xfrm>
        <a:graphic>
          <a:graphicData uri="http://schemas.openxmlformats.org/drawingml/2006/table">
            <a:tbl>
              <a:tblPr firstRow="1" bandRow="1">
                <a:tableStyleId>{5C22544A-7EE6-4342-B048-85BDC9FD1C3A}</a:tableStyleId>
              </a:tblPr>
              <a:tblGrid>
                <a:gridCol w="1732085">
                  <a:extLst>
                    <a:ext uri="{9D8B030D-6E8A-4147-A177-3AD203B41FA5}">
                      <a16:colId xmlns:a16="http://schemas.microsoft.com/office/drawing/2014/main" val="20000"/>
                    </a:ext>
                  </a:extLst>
                </a:gridCol>
                <a:gridCol w="1780442">
                  <a:extLst>
                    <a:ext uri="{9D8B030D-6E8A-4147-A177-3AD203B41FA5}">
                      <a16:colId xmlns:a16="http://schemas.microsoft.com/office/drawing/2014/main" val="20001"/>
                    </a:ext>
                  </a:extLst>
                </a:gridCol>
                <a:gridCol w="3839000">
                  <a:extLst>
                    <a:ext uri="{9D8B030D-6E8A-4147-A177-3AD203B41FA5}">
                      <a16:colId xmlns:a16="http://schemas.microsoft.com/office/drawing/2014/main" val="20003"/>
                    </a:ext>
                  </a:extLst>
                </a:gridCol>
              </a:tblGrid>
              <a:tr h="558331">
                <a:tc>
                  <a:txBody>
                    <a:bodyPr/>
                    <a:lstStyle/>
                    <a:p>
                      <a:pPr algn="ctr"/>
                      <a:r>
                        <a:rPr lang="en-IN" sz="1800" dirty="0" err="1"/>
                        <a:t>S.No</a:t>
                      </a:r>
                      <a:endParaRPr lang="en-IN" sz="1800" dirty="0"/>
                    </a:p>
                  </a:txBody>
                  <a:tcPr marL="68580" marR="68580" marT="34290" marB="34290"/>
                </a:tc>
                <a:tc>
                  <a:txBody>
                    <a:bodyPr/>
                    <a:lstStyle/>
                    <a:p>
                      <a:pPr algn="ctr"/>
                      <a:r>
                        <a:rPr lang="en-IN" sz="1800" dirty="0"/>
                        <a:t>Journal Information</a:t>
                      </a:r>
                    </a:p>
                  </a:txBody>
                  <a:tcPr marL="68580" marR="68580" marT="34290" marB="34290"/>
                </a:tc>
                <a:tc>
                  <a:txBody>
                    <a:bodyPr/>
                    <a:lstStyle/>
                    <a:p>
                      <a:pPr algn="ctr"/>
                      <a:r>
                        <a:rPr lang="en-IN" sz="1800" dirty="0"/>
                        <a:t>Inference</a:t>
                      </a:r>
                    </a:p>
                  </a:txBody>
                  <a:tcPr marL="68580" marR="68580" marT="34290" marB="34290"/>
                </a:tc>
                <a:extLst>
                  <a:ext uri="{0D108BD9-81ED-4DB2-BD59-A6C34878D82A}">
                    <a16:rowId xmlns:a16="http://schemas.microsoft.com/office/drawing/2014/main" val="10000"/>
                  </a:ext>
                </a:extLst>
              </a:tr>
              <a:tr h="3238022">
                <a:tc>
                  <a:txBody>
                    <a:bodyPr/>
                    <a:lstStyle/>
                    <a:p>
                      <a:pPr algn="ctr"/>
                      <a:br>
                        <a:rPr lang="en-IN" sz="1400" b="0" i="0" kern="1200" dirty="0">
                          <a:solidFill>
                            <a:schemeClr val="dk1"/>
                          </a:solidFill>
                          <a:latin typeface="+mn-lt"/>
                          <a:ea typeface="+mn-ea"/>
                          <a:cs typeface="+mn-cs"/>
                        </a:rPr>
                      </a:br>
                      <a:r>
                        <a:rPr lang="en-IN" sz="1400" b="0" i="0" kern="1200" dirty="0">
                          <a:solidFill>
                            <a:schemeClr val="dk1"/>
                          </a:solidFill>
                          <a:latin typeface="+mn-lt"/>
                          <a:ea typeface="+mn-ea"/>
                          <a:cs typeface="+mn-cs"/>
                        </a:rPr>
                        <a:t>7</a:t>
                      </a:r>
                      <a:endParaRPr lang="en-IN" sz="1800" kern="1200" dirty="0">
                        <a:solidFill>
                          <a:schemeClr val="dk1"/>
                        </a:solidFill>
                        <a:latin typeface="+mn-lt"/>
                        <a:ea typeface="+mn-ea"/>
                        <a:cs typeface="+mn-cs"/>
                      </a:endParaRPr>
                    </a:p>
                  </a:txBody>
                  <a:tcPr marL="68580" marR="68580" marT="34290" marB="34290"/>
                </a:tc>
                <a:tc>
                  <a:txBody>
                    <a:bodyPr/>
                    <a:lstStyle/>
                    <a:p>
                      <a:r>
                        <a:rPr lang="en-US" sz="1400" b="0" i="0" u="none" strike="noStrike" kern="1200" baseline="0" dirty="0" err="1">
                          <a:solidFill>
                            <a:schemeClr val="dk1"/>
                          </a:solidFill>
                          <a:latin typeface="+mn-lt"/>
                          <a:ea typeface="+mn-ea"/>
                          <a:cs typeface="+mn-cs"/>
                        </a:rPr>
                        <a:t>Zubair</a:t>
                      </a:r>
                      <a:r>
                        <a:rPr lang="en-US" sz="1400" b="0" i="0" u="none" strike="noStrike" kern="1200" baseline="0" dirty="0">
                          <a:solidFill>
                            <a:schemeClr val="dk1"/>
                          </a:solidFill>
                          <a:latin typeface="+mn-lt"/>
                          <a:ea typeface="+mn-ea"/>
                          <a:cs typeface="+mn-cs"/>
                        </a:rPr>
                        <a:t> Shah, </a:t>
                      </a:r>
                      <a:r>
                        <a:rPr lang="en-US" sz="1400" b="0" i="0" u="none" strike="noStrike" kern="1200" baseline="0" dirty="0" err="1">
                          <a:solidFill>
                            <a:schemeClr val="dk1"/>
                          </a:solidFill>
                          <a:latin typeface="+mn-lt"/>
                          <a:ea typeface="+mn-ea"/>
                          <a:cs typeface="+mn-cs"/>
                        </a:rPr>
                        <a:t>Abdun</a:t>
                      </a:r>
                      <a:r>
                        <a:rPr lang="en-US" sz="1400" b="0" i="0" u="none" strike="noStrike" kern="1200" baseline="0" dirty="0">
                          <a:solidFill>
                            <a:schemeClr val="dk1"/>
                          </a:solidFill>
                          <a:latin typeface="+mn-lt"/>
                          <a:ea typeface="+mn-ea"/>
                          <a:cs typeface="+mn-cs"/>
                        </a:rPr>
                        <a:t> </a:t>
                      </a:r>
                      <a:r>
                        <a:rPr lang="en-US" sz="1400" b="0" i="0" u="none" strike="noStrike" kern="1200" baseline="0" dirty="0" err="1">
                          <a:solidFill>
                            <a:schemeClr val="dk1"/>
                          </a:solidFill>
                          <a:latin typeface="+mn-lt"/>
                          <a:ea typeface="+mn-ea"/>
                          <a:cs typeface="+mn-cs"/>
                        </a:rPr>
                        <a:t>Naser</a:t>
                      </a:r>
                      <a:r>
                        <a:rPr lang="en-US" sz="1400" b="0" i="0" u="none" strike="noStrike" kern="1200" baseline="0" dirty="0">
                          <a:solidFill>
                            <a:schemeClr val="dk1"/>
                          </a:solidFill>
                          <a:latin typeface="+mn-lt"/>
                          <a:ea typeface="+mn-ea"/>
                          <a:cs typeface="+mn-cs"/>
                        </a:rPr>
                        <a:t> </a:t>
                      </a:r>
                      <a:r>
                        <a:rPr lang="en-US" sz="1400" b="0" i="0" u="none" strike="noStrike" kern="1200" baseline="0" dirty="0" err="1">
                          <a:solidFill>
                            <a:schemeClr val="dk1"/>
                          </a:solidFill>
                          <a:latin typeface="+mn-lt"/>
                          <a:ea typeface="+mn-ea"/>
                          <a:cs typeface="+mn-cs"/>
                        </a:rPr>
                        <a:t>Mahmood</a:t>
                      </a:r>
                      <a:r>
                        <a:rPr lang="en-US" sz="1400" b="0" i="0" u="none" strike="noStrike" kern="1200" baseline="0" dirty="0">
                          <a:solidFill>
                            <a:schemeClr val="dk1"/>
                          </a:solidFill>
                          <a:latin typeface="+mn-lt"/>
                          <a:ea typeface="+mn-ea"/>
                          <a:cs typeface="+mn-cs"/>
                        </a:rPr>
                        <a:t>, Member, IEEE,</a:t>
                      </a:r>
                    </a:p>
                    <a:p>
                      <a:r>
                        <a:rPr lang="en-US" sz="1400" b="0" i="0" u="none" strike="noStrike" kern="1200" baseline="0" dirty="0" err="1">
                          <a:solidFill>
                            <a:schemeClr val="dk1"/>
                          </a:solidFill>
                          <a:latin typeface="+mn-lt"/>
                          <a:ea typeface="+mn-ea"/>
                          <a:cs typeface="+mn-cs"/>
                        </a:rPr>
                        <a:t>Zahir</a:t>
                      </a:r>
                      <a:r>
                        <a:rPr lang="en-US" sz="1400" b="0" i="0" u="none" strike="noStrike" kern="1200" baseline="0" dirty="0">
                          <a:solidFill>
                            <a:schemeClr val="dk1"/>
                          </a:solidFill>
                          <a:latin typeface="+mn-lt"/>
                          <a:ea typeface="+mn-ea"/>
                          <a:cs typeface="+mn-cs"/>
                        </a:rPr>
                        <a:t> </a:t>
                      </a:r>
                      <a:r>
                        <a:rPr lang="en-US" sz="1400" b="0" i="0" u="none" strike="noStrike" kern="1200" baseline="0" dirty="0" err="1">
                          <a:solidFill>
                            <a:schemeClr val="dk1"/>
                          </a:solidFill>
                          <a:latin typeface="+mn-lt"/>
                          <a:ea typeface="+mn-ea"/>
                          <a:cs typeface="+mn-cs"/>
                        </a:rPr>
                        <a:t>Tari</a:t>
                      </a:r>
                      <a:r>
                        <a:rPr lang="en-US" sz="1400" b="0" i="0" u="none" strike="noStrike" kern="1200" baseline="0" dirty="0">
                          <a:solidFill>
                            <a:schemeClr val="dk1"/>
                          </a:solidFill>
                          <a:latin typeface="+mn-lt"/>
                          <a:ea typeface="+mn-ea"/>
                          <a:cs typeface="+mn-cs"/>
                        </a:rPr>
                        <a:t>, Member, IEEE, Albert Y. </a:t>
                      </a:r>
                      <a:r>
                        <a:rPr lang="en-US" sz="1400" b="0" i="0" u="none" strike="noStrike" kern="1200" baseline="0" dirty="0" err="1">
                          <a:solidFill>
                            <a:schemeClr val="dk1"/>
                          </a:solidFill>
                          <a:latin typeface="+mn-lt"/>
                          <a:ea typeface="+mn-ea"/>
                          <a:cs typeface="+mn-cs"/>
                        </a:rPr>
                        <a:t>Zomaya</a:t>
                      </a:r>
                      <a:r>
                        <a:rPr lang="en-US" sz="1400" b="0" i="0" u="none" strike="noStrike" kern="1200" baseline="0" dirty="0">
                          <a:solidFill>
                            <a:schemeClr val="dk1"/>
                          </a:solidFill>
                          <a:latin typeface="+mn-lt"/>
                          <a:ea typeface="+mn-ea"/>
                          <a:cs typeface="+mn-cs"/>
                        </a:rPr>
                        <a:t> Fellow, IEEE “</a:t>
                      </a:r>
                      <a:r>
                        <a:rPr lang="fr-FR" sz="1400" b="0" i="0" u="none" strike="noStrike" kern="1200" baseline="0" dirty="0">
                          <a:solidFill>
                            <a:schemeClr val="dk1"/>
                          </a:solidFill>
                          <a:latin typeface="+mn-lt"/>
                          <a:ea typeface="+mn-ea"/>
                          <a:cs typeface="+mn-cs"/>
                        </a:rPr>
                        <a:t>A Technique for Efficient </a:t>
                      </a:r>
                      <a:r>
                        <a:rPr lang="fr-FR" sz="1400" b="0" i="0" u="none" strike="noStrike" kern="1200" baseline="0" dirty="0" err="1">
                          <a:solidFill>
                            <a:schemeClr val="dk1"/>
                          </a:solidFill>
                          <a:latin typeface="+mn-lt"/>
                          <a:ea typeface="+mn-ea"/>
                          <a:cs typeface="+mn-cs"/>
                        </a:rPr>
                        <a:t>Query</a:t>
                      </a:r>
                      <a:r>
                        <a:rPr lang="fr-FR" sz="1400" b="0" i="0" u="none" strike="noStrike" kern="1200" baseline="0" dirty="0">
                          <a:solidFill>
                            <a:schemeClr val="dk1"/>
                          </a:solidFill>
                          <a:latin typeface="+mn-lt"/>
                          <a:ea typeface="+mn-ea"/>
                          <a:cs typeface="+mn-cs"/>
                        </a:rPr>
                        <a:t> Estimation</a:t>
                      </a:r>
                    </a:p>
                    <a:p>
                      <a:r>
                        <a:rPr lang="en-US" sz="1400" b="0" i="0" u="none" strike="noStrike" kern="1200" baseline="0" dirty="0">
                          <a:solidFill>
                            <a:schemeClr val="dk1"/>
                          </a:solidFill>
                          <a:latin typeface="+mn-lt"/>
                          <a:ea typeface="+mn-ea"/>
                          <a:cs typeface="+mn-cs"/>
                        </a:rPr>
                        <a:t>over Distributed Data Streams” IEEE 2016</a:t>
                      </a:r>
                      <a:endParaRPr lang="en-IN" sz="1500" dirty="0"/>
                    </a:p>
                  </a:txBody>
                  <a:tcPr marL="68580" marR="68580" marT="34290" marB="34290"/>
                </a:tc>
                <a:tc>
                  <a:txBody>
                    <a:bodyPr/>
                    <a:lstStyle/>
                    <a:p>
                      <a:pPr algn="just"/>
                      <a:r>
                        <a:rPr lang="en-US" sz="1400" b="0" i="0" u="none" strike="noStrike" kern="1200" baseline="0" dirty="0">
                          <a:solidFill>
                            <a:schemeClr val="dk1"/>
                          </a:solidFill>
                          <a:latin typeface="+mn-lt"/>
                          <a:ea typeface="+mn-ea"/>
                          <a:cs typeface="+mn-cs"/>
                        </a:rPr>
                        <a:t>In this paper, we propose an efficient query estimation technique by constructing a small sketch of the data stream. The constructed sketch uses a</a:t>
                      </a:r>
                    </a:p>
                    <a:p>
                      <a:pPr algn="just"/>
                      <a:r>
                        <a:rPr lang="en-US" sz="1400" b="0" i="0" u="none" strike="noStrike" kern="1200" baseline="0" dirty="0">
                          <a:solidFill>
                            <a:schemeClr val="dk1"/>
                          </a:solidFill>
                          <a:latin typeface="+mn-lt"/>
                          <a:ea typeface="+mn-ea"/>
                          <a:cs typeface="+mn-cs"/>
                        </a:rPr>
                        <a:t>deterministic sliding window model and can estimate various complex queries, for both centralized and distributed applications; including point queries (i.e., range queries and heavy hitter queries), </a:t>
                      </a:r>
                      <a:r>
                        <a:rPr lang="en-US" sz="1400" b="0" i="0" u="none" strike="noStrike" kern="1200" baseline="0" dirty="0" err="1">
                          <a:solidFill>
                            <a:schemeClr val="dk1"/>
                          </a:solidFill>
                          <a:latin typeface="+mn-lt"/>
                          <a:ea typeface="+mn-ea"/>
                          <a:cs typeface="+mn-cs"/>
                        </a:rPr>
                        <a:t>quantiles</a:t>
                      </a:r>
                      <a:r>
                        <a:rPr lang="en-US" sz="1400" b="0" i="0" u="none" strike="noStrike" kern="1200" baseline="0" dirty="0">
                          <a:solidFill>
                            <a:schemeClr val="dk1"/>
                          </a:solidFill>
                          <a:latin typeface="+mn-lt"/>
                          <a:ea typeface="+mn-ea"/>
                          <a:cs typeface="+mn-cs"/>
                        </a:rPr>
                        <a:t>, inner product, and self-join size queries, with deterministic guarantees on the precision. The proposed approach improves upon recent existing work for these problems, in terms of the memory and query cost in a centralized setting and in terms of communication cost and merge complexity in a distributed setting.</a:t>
                      </a:r>
                      <a:endParaRPr lang="en-IN" sz="1400" kern="1200" dirty="0">
                        <a:solidFill>
                          <a:schemeClr val="dk1"/>
                        </a:solidFill>
                        <a:latin typeface="+mn-lt"/>
                        <a:ea typeface="+mn-ea"/>
                        <a:cs typeface="+mn-cs"/>
                      </a:endParaRPr>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8795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317" y="857251"/>
            <a:ext cx="7886700" cy="994172"/>
          </a:xfrm>
        </p:spPr>
        <p:txBody>
          <a:bodyPr/>
          <a:lstStyle/>
          <a:p>
            <a:r>
              <a:rPr lang="en-IN" dirty="0"/>
              <a:t>Literature Survey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89146916"/>
              </p:ext>
            </p:extLst>
          </p:nvPr>
        </p:nvGraphicFramePr>
        <p:xfrm>
          <a:off x="900005" y="2204864"/>
          <a:ext cx="7343990" cy="4114800"/>
        </p:xfrm>
        <a:graphic>
          <a:graphicData uri="http://schemas.openxmlformats.org/drawingml/2006/table">
            <a:tbl>
              <a:tblPr firstRow="1" bandRow="1">
                <a:tableStyleId>{5C22544A-7EE6-4342-B048-85BDC9FD1C3A}</a:tableStyleId>
              </a:tblPr>
              <a:tblGrid>
                <a:gridCol w="1791245">
                  <a:extLst>
                    <a:ext uri="{9D8B030D-6E8A-4147-A177-3AD203B41FA5}">
                      <a16:colId xmlns:a16="http://schemas.microsoft.com/office/drawing/2014/main" val="20000"/>
                    </a:ext>
                  </a:extLst>
                </a:gridCol>
                <a:gridCol w="1812471">
                  <a:extLst>
                    <a:ext uri="{9D8B030D-6E8A-4147-A177-3AD203B41FA5}">
                      <a16:colId xmlns:a16="http://schemas.microsoft.com/office/drawing/2014/main" val="20001"/>
                    </a:ext>
                  </a:extLst>
                </a:gridCol>
                <a:gridCol w="3740274">
                  <a:extLst>
                    <a:ext uri="{9D8B030D-6E8A-4147-A177-3AD203B41FA5}">
                      <a16:colId xmlns:a16="http://schemas.microsoft.com/office/drawing/2014/main" val="20003"/>
                    </a:ext>
                  </a:extLst>
                </a:gridCol>
              </a:tblGrid>
              <a:tr h="505267">
                <a:tc>
                  <a:txBody>
                    <a:bodyPr/>
                    <a:lstStyle/>
                    <a:p>
                      <a:pPr algn="ctr"/>
                      <a:r>
                        <a:rPr lang="en-IN" sz="1800" dirty="0" err="1"/>
                        <a:t>S.No</a:t>
                      </a:r>
                      <a:endParaRPr lang="en-IN" sz="1800" dirty="0"/>
                    </a:p>
                  </a:txBody>
                  <a:tcPr marL="68580" marR="68580" marT="34290" marB="34290"/>
                </a:tc>
                <a:tc>
                  <a:txBody>
                    <a:bodyPr/>
                    <a:lstStyle/>
                    <a:p>
                      <a:pPr algn="ctr"/>
                      <a:r>
                        <a:rPr lang="en-IN" sz="1800" dirty="0"/>
                        <a:t>Journal Information</a:t>
                      </a:r>
                    </a:p>
                  </a:txBody>
                  <a:tcPr marL="68580" marR="68580" marT="34290" marB="34290"/>
                </a:tc>
                <a:tc>
                  <a:txBody>
                    <a:bodyPr/>
                    <a:lstStyle/>
                    <a:p>
                      <a:pPr algn="ctr"/>
                      <a:r>
                        <a:rPr lang="en-IN" sz="1800" dirty="0"/>
                        <a:t>Inference</a:t>
                      </a:r>
                    </a:p>
                  </a:txBody>
                  <a:tcPr marL="68580" marR="68580" marT="34290" marB="34290"/>
                </a:tc>
                <a:extLst>
                  <a:ext uri="{0D108BD9-81ED-4DB2-BD59-A6C34878D82A}">
                    <a16:rowId xmlns:a16="http://schemas.microsoft.com/office/drawing/2014/main" val="10000"/>
                  </a:ext>
                </a:extLst>
              </a:tr>
              <a:tr h="3497580">
                <a:tc>
                  <a:txBody>
                    <a:bodyPr/>
                    <a:lstStyle/>
                    <a:p>
                      <a:pPr algn="ctr"/>
                      <a:r>
                        <a:rPr lang="en-IN" sz="1500" kern="1200" dirty="0">
                          <a:solidFill>
                            <a:schemeClr val="dk1"/>
                          </a:solidFill>
                          <a:latin typeface="+mn-lt"/>
                          <a:ea typeface="+mn-ea"/>
                          <a:cs typeface="+mn-cs"/>
                        </a:rPr>
                        <a:t>8</a:t>
                      </a:r>
                    </a:p>
                  </a:txBody>
                  <a:tcPr marL="68580" marR="68580" marT="34290" marB="34290"/>
                </a:tc>
                <a:tc>
                  <a:txBody>
                    <a:bodyPr/>
                    <a:lstStyle/>
                    <a:p>
                      <a:r>
                        <a:rPr lang="en-US" sz="1500" b="0" i="0" u="none" strike="noStrike" kern="1200" baseline="0" dirty="0" err="1">
                          <a:solidFill>
                            <a:schemeClr val="dk1"/>
                          </a:solidFill>
                          <a:latin typeface="+mn-lt"/>
                          <a:ea typeface="+mn-ea"/>
                          <a:cs typeface="+mn-cs"/>
                        </a:rPr>
                        <a:t>Indrajani</a:t>
                      </a:r>
                      <a:r>
                        <a:rPr lang="en-US" sz="1500" b="0" i="0" u="none" strike="noStrike" kern="1200" baseline="0" dirty="0">
                          <a:solidFill>
                            <a:schemeClr val="dk1"/>
                          </a:solidFill>
                          <a:latin typeface="+mn-lt"/>
                          <a:ea typeface="+mn-ea"/>
                          <a:cs typeface="+mn-cs"/>
                        </a:rPr>
                        <a:t>, 1Yaya </a:t>
                      </a:r>
                      <a:r>
                        <a:rPr lang="en-US" sz="1500" b="0" i="0" u="none" strike="noStrike" kern="1200" baseline="0" dirty="0" err="1">
                          <a:solidFill>
                            <a:schemeClr val="dk1"/>
                          </a:solidFill>
                          <a:latin typeface="+mn-lt"/>
                          <a:ea typeface="+mn-ea"/>
                          <a:cs typeface="+mn-cs"/>
                        </a:rPr>
                        <a:t>Heryadi</a:t>
                      </a:r>
                      <a:r>
                        <a:rPr lang="en-US" sz="1500" b="0" i="0" u="none" strike="noStrike" kern="1200" baseline="0" dirty="0">
                          <a:solidFill>
                            <a:schemeClr val="dk1"/>
                          </a:solidFill>
                          <a:latin typeface="+mn-lt"/>
                          <a:ea typeface="+mn-ea"/>
                          <a:cs typeface="+mn-cs"/>
                        </a:rPr>
                        <a:t>, 2Lili Ayu </a:t>
                      </a:r>
                      <a:r>
                        <a:rPr lang="en-US" sz="1500" b="0" i="0" u="none" strike="noStrike" kern="1200" baseline="0" dirty="0" err="1">
                          <a:solidFill>
                            <a:schemeClr val="dk1"/>
                          </a:solidFill>
                          <a:latin typeface="+mn-lt"/>
                          <a:ea typeface="+mn-ea"/>
                          <a:cs typeface="+mn-cs"/>
                        </a:rPr>
                        <a:t>Wulandhari</a:t>
                      </a:r>
                      <a:r>
                        <a:rPr lang="en-US" sz="1500" b="0" i="0" u="none" strike="noStrike" kern="1200" baseline="0" dirty="0">
                          <a:solidFill>
                            <a:schemeClr val="dk1"/>
                          </a:solidFill>
                          <a:latin typeface="+mn-lt"/>
                          <a:ea typeface="+mn-ea"/>
                          <a:cs typeface="+mn-cs"/>
                        </a:rPr>
                        <a:t>, </a:t>
                      </a:r>
                      <a:r>
                        <a:rPr lang="en-US" sz="1500" b="0" i="0" u="none" strike="noStrike" kern="1200" baseline="0" dirty="0" err="1">
                          <a:solidFill>
                            <a:schemeClr val="dk1"/>
                          </a:solidFill>
                          <a:latin typeface="+mn-lt"/>
                          <a:ea typeface="+mn-ea"/>
                          <a:cs typeface="+mn-cs"/>
                        </a:rPr>
                        <a:t>Bahtiar</a:t>
                      </a:r>
                      <a:r>
                        <a:rPr lang="en-US" sz="1500" b="0" i="0" u="none" strike="noStrike" kern="1200" baseline="0" dirty="0">
                          <a:solidFill>
                            <a:schemeClr val="dk1"/>
                          </a:solidFill>
                          <a:latin typeface="+mn-lt"/>
                          <a:ea typeface="+mn-ea"/>
                          <a:cs typeface="+mn-cs"/>
                        </a:rPr>
                        <a:t> Saleh Abbas” Recognizing Debit Card Fraud Transaction</a:t>
                      </a:r>
                    </a:p>
                    <a:p>
                      <a:r>
                        <a:rPr lang="en-US" sz="1500" b="0" i="0" u="none" strike="noStrike" kern="1200" baseline="0" dirty="0">
                          <a:solidFill>
                            <a:schemeClr val="dk1"/>
                          </a:solidFill>
                          <a:latin typeface="+mn-lt"/>
                          <a:ea typeface="+mn-ea"/>
                          <a:cs typeface="+mn-cs"/>
                        </a:rPr>
                        <a:t>Using CHAID and K-Nearest Neighbor:</a:t>
                      </a:r>
                    </a:p>
                    <a:p>
                      <a:r>
                        <a:rPr lang="en-US" sz="1500" b="0" i="0" u="none" strike="noStrike" kern="1200" baseline="0" dirty="0">
                          <a:solidFill>
                            <a:schemeClr val="dk1"/>
                          </a:solidFill>
                          <a:latin typeface="+mn-lt"/>
                          <a:ea typeface="+mn-ea"/>
                          <a:cs typeface="+mn-cs"/>
                        </a:rPr>
                        <a:t>Indonesian Bank Case</a:t>
                      </a:r>
                      <a:endParaRPr lang="en-IN" sz="1500" kern="1200" dirty="0">
                        <a:solidFill>
                          <a:schemeClr val="dk1"/>
                        </a:solidFill>
                        <a:latin typeface="+mn-lt"/>
                        <a:ea typeface="+mn-ea"/>
                        <a:cs typeface="+mn-cs"/>
                      </a:endParaRPr>
                    </a:p>
                    <a:p>
                      <a:r>
                        <a:rPr lang="en-US" sz="1500" b="0" i="0" u="none" strike="noStrike" kern="1200" baseline="0" dirty="0">
                          <a:solidFill>
                            <a:schemeClr val="dk1"/>
                          </a:solidFill>
                          <a:latin typeface="+mn-lt"/>
                          <a:ea typeface="+mn-ea"/>
                          <a:cs typeface="+mn-cs"/>
                        </a:rPr>
                        <a:t>” IEEE 2016</a:t>
                      </a:r>
                      <a:endParaRPr lang="en-IN" sz="1500" dirty="0"/>
                    </a:p>
                  </a:txBody>
                  <a:tcPr marL="68580" marR="68580" marT="34290" marB="34290"/>
                </a:tc>
                <a:tc>
                  <a:txBody>
                    <a:bodyPr/>
                    <a:lstStyle/>
                    <a:p>
                      <a:pPr algn="just"/>
                      <a:r>
                        <a:rPr lang="en-US" sz="1500" b="0" i="0" u="none" strike="noStrike" kern="1200" baseline="0" dirty="0">
                          <a:solidFill>
                            <a:schemeClr val="dk1"/>
                          </a:solidFill>
                          <a:latin typeface="+mn-lt"/>
                          <a:ea typeface="+mn-ea"/>
                          <a:cs typeface="+mn-cs"/>
                        </a:rPr>
                        <a:t>This paper presents a preliminary study on debit card fraud transaction recognition, whose cards are issued by Indonesian bank, based on actual ATM transaction records. The premise of this research is fraudulent transaction contains ‘anomaly’ from the pattern of non-fraudulent transactions so that the anomalous pattern can be detected and separated at some point using classification models. Less availability dataset for research, non-stationary distribution of the data, highly imbalanced class distributions, and continuous streams of transactions become the main driven of using CHAID and k-NN classification method.</a:t>
                      </a:r>
                      <a:endParaRPr lang="en-IN" sz="1500" b="0" kern="1200" dirty="0">
                        <a:solidFill>
                          <a:schemeClr val="dk1"/>
                        </a:solidFill>
                        <a:latin typeface="+mn-lt"/>
                        <a:ea typeface="+mn-ea"/>
                        <a:cs typeface="+mn-cs"/>
                      </a:endParaRPr>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9517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91" y="1072311"/>
            <a:ext cx="7886700" cy="994172"/>
          </a:xfrm>
        </p:spPr>
        <p:txBody>
          <a:bodyPr/>
          <a:lstStyle/>
          <a:p>
            <a:r>
              <a:rPr lang="en-IN" dirty="0"/>
              <a:t>Literature Survey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53063704"/>
              </p:ext>
            </p:extLst>
          </p:nvPr>
        </p:nvGraphicFramePr>
        <p:xfrm>
          <a:off x="895106" y="2444801"/>
          <a:ext cx="7353788" cy="3443322"/>
        </p:xfrm>
        <a:graphic>
          <a:graphicData uri="http://schemas.openxmlformats.org/drawingml/2006/table">
            <a:tbl>
              <a:tblPr firstRow="1" bandRow="1">
                <a:tableStyleId>{5C22544A-7EE6-4342-B048-85BDC9FD1C3A}</a:tableStyleId>
              </a:tblPr>
              <a:tblGrid>
                <a:gridCol w="1899013">
                  <a:extLst>
                    <a:ext uri="{9D8B030D-6E8A-4147-A177-3AD203B41FA5}">
                      <a16:colId xmlns:a16="http://schemas.microsoft.com/office/drawing/2014/main" val="20000"/>
                    </a:ext>
                  </a:extLst>
                </a:gridCol>
                <a:gridCol w="1881052">
                  <a:extLst>
                    <a:ext uri="{9D8B030D-6E8A-4147-A177-3AD203B41FA5}">
                      <a16:colId xmlns:a16="http://schemas.microsoft.com/office/drawing/2014/main" val="20001"/>
                    </a:ext>
                  </a:extLst>
                </a:gridCol>
                <a:gridCol w="3573723">
                  <a:extLst>
                    <a:ext uri="{9D8B030D-6E8A-4147-A177-3AD203B41FA5}">
                      <a16:colId xmlns:a16="http://schemas.microsoft.com/office/drawing/2014/main" val="20003"/>
                    </a:ext>
                  </a:extLst>
                </a:gridCol>
              </a:tblGrid>
              <a:tr h="500742">
                <a:tc>
                  <a:txBody>
                    <a:bodyPr/>
                    <a:lstStyle/>
                    <a:p>
                      <a:pPr algn="ctr"/>
                      <a:r>
                        <a:rPr lang="en-IN" sz="1800" dirty="0" err="1"/>
                        <a:t>S.No</a:t>
                      </a:r>
                      <a:endParaRPr lang="en-IN" sz="1800" dirty="0"/>
                    </a:p>
                  </a:txBody>
                  <a:tcPr marL="68580" marR="68580" marT="34290" marB="34290"/>
                </a:tc>
                <a:tc>
                  <a:txBody>
                    <a:bodyPr/>
                    <a:lstStyle/>
                    <a:p>
                      <a:pPr algn="ctr"/>
                      <a:r>
                        <a:rPr lang="en-IN" sz="1800" dirty="0"/>
                        <a:t>Journal Information</a:t>
                      </a:r>
                    </a:p>
                  </a:txBody>
                  <a:tcPr marL="68580" marR="68580" marT="34290" marB="34290"/>
                </a:tc>
                <a:tc>
                  <a:txBody>
                    <a:bodyPr/>
                    <a:lstStyle/>
                    <a:p>
                      <a:pPr algn="ctr"/>
                      <a:r>
                        <a:rPr lang="en-IN" sz="1800" dirty="0"/>
                        <a:t>Inference</a:t>
                      </a:r>
                    </a:p>
                  </a:txBody>
                  <a:tcPr marL="68580" marR="68580" marT="34290" marB="34290"/>
                </a:tc>
                <a:extLst>
                  <a:ext uri="{0D108BD9-81ED-4DB2-BD59-A6C34878D82A}">
                    <a16:rowId xmlns:a16="http://schemas.microsoft.com/office/drawing/2014/main" val="10000"/>
                  </a:ext>
                </a:extLst>
              </a:tr>
              <a:tr h="2826102">
                <a:tc>
                  <a:txBody>
                    <a:bodyPr/>
                    <a:lstStyle/>
                    <a:p>
                      <a:pPr algn="ctr"/>
                      <a:r>
                        <a:rPr lang="en-IN" sz="1500" b="0" kern="1200" dirty="0">
                          <a:solidFill>
                            <a:schemeClr val="dk1"/>
                          </a:solidFill>
                          <a:latin typeface="+mn-lt"/>
                          <a:ea typeface="+mn-ea"/>
                          <a:cs typeface="+mn-cs"/>
                        </a:rPr>
                        <a:t>9</a:t>
                      </a:r>
                    </a:p>
                  </a:txBody>
                  <a:tcPr marL="68580" marR="68580" marT="34290" marB="34290"/>
                </a:tc>
                <a:tc>
                  <a:txBody>
                    <a:bodyPr/>
                    <a:lstStyle/>
                    <a:p>
                      <a:r>
                        <a:rPr lang="en-US" sz="1500" b="0" i="0" u="none" strike="noStrike" kern="1200" baseline="0" dirty="0">
                          <a:solidFill>
                            <a:schemeClr val="dk1"/>
                          </a:solidFill>
                          <a:latin typeface="+mn-lt"/>
                          <a:ea typeface="+mn-ea"/>
                          <a:cs typeface="+mn-cs"/>
                        </a:rPr>
                        <a:t>Anusha </a:t>
                      </a:r>
                      <a:r>
                        <a:rPr lang="en-US" sz="1500" b="0" i="0" u="none" strike="noStrike" kern="1200" baseline="0" dirty="0" err="1">
                          <a:solidFill>
                            <a:schemeClr val="dk1"/>
                          </a:solidFill>
                          <a:latin typeface="+mn-lt"/>
                          <a:ea typeface="+mn-ea"/>
                          <a:cs typeface="+mn-cs"/>
                        </a:rPr>
                        <a:t>Mandalapu</a:t>
                      </a:r>
                      <a:r>
                        <a:rPr lang="en-US" sz="1500" b="0" i="0" u="none" strike="noStrike" kern="1200" baseline="0" dirty="0">
                          <a:solidFill>
                            <a:schemeClr val="dk1"/>
                          </a:solidFill>
                          <a:latin typeface="+mn-lt"/>
                          <a:ea typeface="+mn-ea"/>
                          <a:cs typeface="+mn-cs"/>
                        </a:rPr>
                        <a:t>, </a:t>
                      </a:r>
                      <a:r>
                        <a:rPr lang="en-US" sz="1500" b="0" i="0" u="none" strike="noStrike" kern="1200" baseline="0" dirty="0" err="1">
                          <a:solidFill>
                            <a:schemeClr val="dk1"/>
                          </a:solidFill>
                          <a:latin typeface="+mn-lt"/>
                          <a:ea typeface="+mn-ea"/>
                          <a:cs typeface="+mn-cs"/>
                        </a:rPr>
                        <a:t>Daffney</a:t>
                      </a:r>
                      <a:r>
                        <a:rPr lang="en-US" sz="1500" b="0" i="0" u="none" strike="noStrike" kern="1200" baseline="0" dirty="0">
                          <a:solidFill>
                            <a:schemeClr val="dk1"/>
                          </a:solidFill>
                          <a:latin typeface="+mn-lt"/>
                          <a:ea typeface="+mn-ea"/>
                          <a:cs typeface="+mn-cs"/>
                        </a:rPr>
                        <a:t> Deepa V, Laxman Deepak Raj, Anish Dev J” An NFC featured three level authentication system for</a:t>
                      </a:r>
                    </a:p>
                    <a:p>
                      <a:r>
                        <a:rPr lang="en-US" sz="1500" b="0" i="0" u="none" strike="noStrike" kern="1200" baseline="0" dirty="0">
                          <a:solidFill>
                            <a:schemeClr val="dk1"/>
                          </a:solidFill>
                          <a:latin typeface="+mn-lt"/>
                          <a:ea typeface="+mn-ea"/>
                          <a:cs typeface="+mn-cs"/>
                        </a:rPr>
                        <a:t>tenable transaction and abridgment of ATM card</a:t>
                      </a:r>
                    </a:p>
                    <a:p>
                      <a:r>
                        <a:rPr lang="en-US" sz="1500" b="0" i="0" u="none" strike="noStrike" kern="1200" baseline="0" dirty="0">
                          <a:solidFill>
                            <a:schemeClr val="dk1"/>
                          </a:solidFill>
                          <a:latin typeface="+mn-lt"/>
                          <a:ea typeface="+mn-ea"/>
                          <a:cs typeface="+mn-cs"/>
                        </a:rPr>
                        <a:t>blocking intricacies</a:t>
                      </a:r>
                      <a:endParaRPr lang="en-IN" sz="1500" b="0" kern="1200" dirty="0">
                        <a:solidFill>
                          <a:schemeClr val="dk1"/>
                        </a:solidFill>
                        <a:latin typeface="+mn-lt"/>
                        <a:ea typeface="+mn-ea"/>
                        <a:cs typeface="+mn-cs"/>
                      </a:endParaRPr>
                    </a:p>
                    <a:p>
                      <a:r>
                        <a:rPr lang="en-US" sz="1500" b="0" i="0" u="none" strike="noStrike" kern="1200" baseline="0" dirty="0">
                          <a:solidFill>
                            <a:schemeClr val="dk1"/>
                          </a:solidFill>
                          <a:latin typeface="+mn-lt"/>
                          <a:ea typeface="+mn-ea"/>
                          <a:cs typeface="+mn-cs"/>
                        </a:rPr>
                        <a:t>” IEEE 2015</a:t>
                      </a:r>
                      <a:endParaRPr lang="en-IN" sz="1500" b="0" dirty="0"/>
                    </a:p>
                  </a:txBody>
                  <a:tcPr marL="68580" marR="68580" marT="34290" marB="34290"/>
                </a:tc>
                <a:tc>
                  <a:txBody>
                    <a:bodyPr/>
                    <a:lstStyle/>
                    <a:p>
                      <a:pPr algn="just"/>
                      <a:r>
                        <a:rPr lang="en-US" sz="1500" b="0" i="0" u="none" strike="noStrike" kern="1200" baseline="0" dirty="0">
                          <a:solidFill>
                            <a:schemeClr val="dk1"/>
                          </a:solidFill>
                          <a:latin typeface="+mn-lt"/>
                          <a:ea typeface="+mn-ea"/>
                          <a:cs typeface="+mn-cs"/>
                        </a:rPr>
                        <a:t>The auxiliary feature of blocking ATM cards is implemented using a QR code authentication scheme and NFC technology, implemented both in NFC enabled phones and non-NFC phones (with the help of an NFC transmitter, receiver and Bluetooth). The proposed system, therefore, ensures both secure usage of ATM cards and cost</a:t>
                      </a:r>
                    </a:p>
                    <a:p>
                      <a:pPr algn="just"/>
                      <a:r>
                        <a:rPr lang="en-US" sz="1500" b="0" i="0" u="none" strike="noStrike" kern="1200" baseline="0" dirty="0">
                          <a:solidFill>
                            <a:schemeClr val="dk1"/>
                          </a:solidFill>
                          <a:latin typeface="+mn-lt"/>
                          <a:ea typeface="+mn-ea"/>
                          <a:cs typeface="+mn-cs"/>
                        </a:rPr>
                        <a:t>effectiveness by utility of novel and increasingly common technology, when also simultaneously proving to be user friendly.</a:t>
                      </a:r>
                      <a:endParaRPr lang="en-IN" sz="1500" b="0" kern="1200" dirty="0">
                        <a:solidFill>
                          <a:schemeClr val="dk1"/>
                        </a:solidFill>
                        <a:latin typeface="+mn-lt"/>
                        <a:ea typeface="+mn-ea"/>
                        <a:cs typeface="+mn-cs"/>
                      </a:endParaRPr>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27274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8162922"/>
              </p:ext>
            </p:extLst>
          </p:nvPr>
        </p:nvGraphicFramePr>
        <p:xfrm>
          <a:off x="1089094" y="1916832"/>
          <a:ext cx="6965811" cy="3649178"/>
        </p:xfrm>
        <a:graphic>
          <a:graphicData uri="http://schemas.openxmlformats.org/drawingml/2006/table">
            <a:tbl>
              <a:tblPr firstRow="1" bandRow="1">
                <a:tableStyleId>{5C22544A-7EE6-4342-B048-85BDC9FD1C3A}</a:tableStyleId>
              </a:tblPr>
              <a:tblGrid>
                <a:gridCol w="1960277">
                  <a:extLst>
                    <a:ext uri="{9D8B030D-6E8A-4147-A177-3AD203B41FA5}">
                      <a16:colId xmlns:a16="http://schemas.microsoft.com/office/drawing/2014/main" val="20000"/>
                    </a:ext>
                  </a:extLst>
                </a:gridCol>
                <a:gridCol w="1938668">
                  <a:extLst>
                    <a:ext uri="{9D8B030D-6E8A-4147-A177-3AD203B41FA5}">
                      <a16:colId xmlns:a16="http://schemas.microsoft.com/office/drawing/2014/main" val="20001"/>
                    </a:ext>
                  </a:extLst>
                </a:gridCol>
                <a:gridCol w="3066866">
                  <a:extLst>
                    <a:ext uri="{9D8B030D-6E8A-4147-A177-3AD203B41FA5}">
                      <a16:colId xmlns:a16="http://schemas.microsoft.com/office/drawing/2014/main" val="20003"/>
                    </a:ext>
                  </a:extLst>
                </a:gridCol>
              </a:tblGrid>
              <a:tr h="476563">
                <a:tc>
                  <a:txBody>
                    <a:bodyPr/>
                    <a:lstStyle/>
                    <a:p>
                      <a:pPr algn="ctr"/>
                      <a:r>
                        <a:rPr lang="en-IN" sz="1800" dirty="0" err="1"/>
                        <a:t>S.No</a:t>
                      </a:r>
                      <a:endParaRPr lang="en-IN" sz="1800" dirty="0"/>
                    </a:p>
                  </a:txBody>
                  <a:tcPr marL="68580" marR="68580" marT="34290" marB="34290"/>
                </a:tc>
                <a:tc>
                  <a:txBody>
                    <a:bodyPr/>
                    <a:lstStyle/>
                    <a:p>
                      <a:pPr algn="ctr"/>
                      <a:r>
                        <a:rPr lang="en-IN" sz="1800" dirty="0"/>
                        <a:t>Journal Information</a:t>
                      </a:r>
                    </a:p>
                  </a:txBody>
                  <a:tcPr marL="68580" marR="68580" marT="34290" marB="34290"/>
                </a:tc>
                <a:tc>
                  <a:txBody>
                    <a:bodyPr/>
                    <a:lstStyle/>
                    <a:p>
                      <a:pPr algn="ctr"/>
                      <a:r>
                        <a:rPr lang="en-IN" sz="1800" dirty="0"/>
                        <a:t>Inference</a:t>
                      </a:r>
                    </a:p>
                  </a:txBody>
                  <a:tcPr marL="68580" marR="68580" marT="34290" marB="34290"/>
                </a:tc>
                <a:extLst>
                  <a:ext uri="{0D108BD9-81ED-4DB2-BD59-A6C34878D82A}">
                    <a16:rowId xmlns:a16="http://schemas.microsoft.com/office/drawing/2014/main" val="10000"/>
                  </a:ext>
                </a:extLst>
              </a:tr>
              <a:tr h="3031958">
                <a:tc>
                  <a:txBody>
                    <a:bodyPr/>
                    <a:lstStyle/>
                    <a:p>
                      <a:pPr algn="ctr"/>
                      <a:r>
                        <a:rPr lang="en-IN" sz="1500" b="0" kern="1200" dirty="0">
                          <a:solidFill>
                            <a:schemeClr val="dk1"/>
                          </a:solidFill>
                          <a:latin typeface="+mn-lt"/>
                          <a:ea typeface="+mn-ea"/>
                          <a:cs typeface="+mn-cs"/>
                        </a:rPr>
                        <a:t>10</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dirty="0"/>
                        <a:t>Rajeev </a:t>
                      </a:r>
                      <a:r>
                        <a:rPr lang="en-IN" sz="1500" b="0" dirty="0" err="1"/>
                        <a:t>Ranjan</a:t>
                      </a:r>
                      <a:r>
                        <a:rPr lang="en-IN" sz="1500" b="0" dirty="0"/>
                        <a:t>, </a:t>
                      </a:r>
                      <a:r>
                        <a:rPr lang="en-IN" sz="1500" b="0" dirty="0" err="1"/>
                        <a:t>Ankan</a:t>
                      </a:r>
                      <a:r>
                        <a:rPr lang="en-IN" sz="1500" b="0" dirty="0"/>
                        <a:t> </a:t>
                      </a:r>
                      <a:r>
                        <a:rPr lang="en-IN" sz="1500" b="0" dirty="0" err="1"/>
                        <a:t>Bansal</a:t>
                      </a:r>
                      <a:r>
                        <a:rPr lang="en-IN" sz="1500" b="0" dirty="0"/>
                        <a:t>, </a:t>
                      </a:r>
                      <a:r>
                        <a:rPr lang="en-IN" sz="1500" b="0" dirty="0" err="1"/>
                        <a:t>Jingxiao</a:t>
                      </a:r>
                      <a:r>
                        <a:rPr lang="en-IN" sz="1500" b="0" dirty="0"/>
                        <a:t> </a:t>
                      </a:r>
                      <a:r>
                        <a:rPr lang="en-IN" sz="1500" b="0" dirty="0" err="1"/>
                        <a:t>Zheng</a:t>
                      </a:r>
                      <a:r>
                        <a:rPr lang="en-IN" sz="1500" b="0" dirty="0"/>
                        <a:t>, </a:t>
                      </a:r>
                      <a:r>
                        <a:rPr lang="en-IN" sz="1500" b="0" dirty="0" err="1"/>
                        <a:t>Hongyu</a:t>
                      </a:r>
                      <a:r>
                        <a:rPr lang="en-IN" sz="1500" b="0" dirty="0"/>
                        <a:t> </a:t>
                      </a:r>
                      <a:r>
                        <a:rPr lang="en-IN" sz="1500" b="0" dirty="0" err="1"/>
                        <a:t>Xu</a:t>
                      </a:r>
                      <a:r>
                        <a:rPr lang="en-IN" sz="1500" b="0" dirty="0"/>
                        <a:t>, Joshua Gleason, </a:t>
                      </a:r>
                      <a:r>
                        <a:rPr lang="en-IN" sz="1500" b="0" dirty="0" err="1"/>
                        <a:t>Boyu</a:t>
                      </a:r>
                      <a:r>
                        <a:rPr lang="en-IN" sz="1500" b="0" dirty="0"/>
                        <a:t> Lu, </a:t>
                      </a:r>
                      <a:r>
                        <a:rPr lang="en-IN" sz="1500" b="0" dirty="0" err="1"/>
                        <a:t>Anirudh</a:t>
                      </a:r>
                      <a:r>
                        <a:rPr lang="en-IN" sz="1500" b="0" dirty="0"/>
                        <a:t> </a:t>
                      </a:r>
                      <a:r>
                        <a:rPr lang="en-IN" sz="1500" b="0" dirty="0" err="1"/>
                        <a:t>Nanduri</a:t>
                      </a:r>
                      <a:r>
                        <a:rPr lang="en-IN" sz="1500" b="0" dirty="0"/>
                        <a:t>, Jun-Cheng Chen, Carlos D. Castillo, Rama </a:t>
                      </a:r>
                      <a:r>
                        <a:rPr lang="en-IN" sz="1500" b="0" dirty="0" err="1"/>
                        <a:t>Chellappa</a:t>
                      </a:r>
                      <a:r>
                        <a:rPr lang="en-IN" sz="1500" b="0" dirty="0"/>
                        <a:t> “A Fast and Accurate System for Face Detection, Identification, and Verification” IEEE 2015</a:t>
                      </a:r>
                    </a:p>
                  </a:txBody>
                  <a:tcPr marL="68580" marR="68580" marT="34290" marB="34290"/>
                </a:tc>
                <a:tc>
                  <a:txBody>
                    <a:bodyPr/>
                    <a:lstStyle/>
                    <a:p>
                      <a:pPr algn="just"/>
                      <a:r>
                        <a:rPr lang="en-IN" sz="1500" b="0" dirty="0"/>
                        <a:t> In this paper, they</a:t>
                      </a:r>
                      <a:r>
                        <a:rPr lang="en-IN" sz="1500" b="0" baseline="0" dirty="0"/>
                        <a:t> </a:t>
                      </a:r>
                      <a:r>
                        <a:rPr lang="en-IN" sz="1500" b="0" dirty="0"/>
                        <a:t>describe the details of a deep learning pipeline for unconstrained face identification and verification which achieves state-of-the-art performance on several benchmark datasets. We propose a novel face detector, Deep Pyramid Single Shot Face Detector (DPSSD), which is fast and capable of detecting faces with large scale variations (especially tiny faces).</a:t>
                      </a:r>
                      <a:endParaRPr lang="en-IN" sz="1500" b="0" kern="1200" dirty="0">
                        <a:solidFill>
                          <a:schemeClr val="dk1"/>
                        </a:solidFill>
                        <a:latin typeface="+mn-lt"/>
                        <a:ea typeface="+mn-ea"/>
                        <a:cs typeface="+mn-cs"/>
                      </a:endParaRPr>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4505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9EB9-46E6-7481-B886-53FEB9122747}"/>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077EFE92-4778-58F3-2954-3D4092F35DF6}"/>
              </a:ext>
            </a:extLst>
          </p:cNvPr>
          <p:cNvSpPr>
            <a:spLocks noGrp="1"/>
          </p:cNvSpPr>
          <p:nvPr>
            <p:ph idx="1"/>
          </p:nvPr>
        </p:nvSpPr>
        <p:spPr/>
        <p:txBody>
          <a:bodyPr>
            <a:normAutofit/>
          </a:bodyPr>
          <a:lstStyle/>
          <a:p>
            <a:r>
              <a:rPr lang="en-IN" sz="2800" dirty="0"/>
              <a:t>Data collection</a:t>
            </a:r>
          </a:p>
          <a:p>
            <a:r>
              <a:rPr lang="en-IN" sz="2800" dirty="0"/>
              <a:t>Pre-processing</a:t>
            </a:r>
          </a:p>
          <a:p>
            <a:r>
              <a:rPr lang="en-IN" sz="2800" dirty="0"/>
              <a:t>Training</a:t>
            </a:r>
          </a:p>
          <a:p>
            <a:r>
              <a:rPr lang="en-IN" sz="2800" dirty="0"/>
              <a:t>Testing</a:t>
            </a:r>
          </a:p>
        </p:txBody>
      </p:sp>
    </p:spTree>
    <p:extLst>
      <p:ext uri="{BB962C8B-B14F-4D97-AF65-F5344CB8AC3E}">
        <p14:creationId xmlns:p14="http://schemas.microsoft.com/office/powerpoint/2010/main" val="1360802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Description</a:t>
            </a:r>
          </a:p>
        </p:txBody>
      </p:sp>
      <p:sp>
        <p:nvSpPr>
          <p:cNvPr id="3" name="Content Placeholder 2"/>
          <p:cNvSpPr>
            <a:spLocks noGrp="1"/>
          </p:cNvSpPr>
          <p:nvPr>
            <p:ph idx="1"/>
          </p:nvPr>
        </p:nvSpPr>
        <p:spPr/>
        <p:txBody>
          <a:bodyPr>
            <a:normAutofit fontScale="77500" lnSpcReduction="20000"/>
          </a:bodyPr>
          <a:lstStyle/>
          <a:p>
            <a:pPr algn="just"/>
            <a:r>
              <a:rPr lang="en-IN" dirty="0"/>
              <a:t>In our project at first we are going to collect the user’s face images we will capture each users face for 50 times and all the 50 images are stored in the separate folder.</a:t>
            </a:r>
          </a:p>
          <a:p>
            <a:pPr algn="just"/>
            <a:r>
              <a:rPr lang="en-IN" dirty="0"/>
              <a:t>The collected face images of users are used for Training purpose and validation purpose.</a:t>
            </a:r>
          </a:p>
          <a:p>
            <a:pPr algn="just"/>
            <a:r>
              <a:rPr lang="en-IN" dirty="0"/>
              <a:t>After data collection the user’s face images are pre-processed by using pre-processing techniques such as zooming, shearing, rescaling and horizontal flipping.</a:t>
            </a:r>
          </a:p>
          <a:p>
            <a:pPr algn="just"/>
            <a:r>
              <a:rPr lang="en-IN" dirty="0"/>
              <a:t>These pre-processed data’s are then </a:t>
            </a:r>
            <a:r>
              <a:rPr lang="en-IN" dirty="0" err="1"/>
              <a:t>feeded</a:t>
            </a:r>
            <a:r>
              <a:rPr lang="en-IN" dirty="0"/>
              <a:t> into our </a:t>
            </a:r>
            <a:r>
              <a:rPr lang="en-IN" dirty="0" err="1"/>
              <a:t>Convolutional</a:t>
            </a:r>
            <a:r>
              <a:rPr lang="en-IN" dirty="0"/>
              <a:t> Neural Network model. </a:t>
            </a:r>
          </a:p>
          <a:p>
            <a:pPr algn="just"/>
            <a:r>
              <a:rPr lang="en-IN" dirty="0"/>
              <a:t>Training Process is conducted by using </a:t>
            </a:r>
            <a:r>
              <a:rPr lang="en-IN" dirty="0" err="1"/>
              <a:t>Convolutional</a:t>
            </a:r>
            <a:r>
              <a:rPr lang="en-IN" dirty="0"/>
              <a:t> Neural Network and the trained model is saved as a file for testing purpose</a:t>
            </a:r>
          </a:p>
          <a:p>
            <a:pPr algn="just"/>
            <a:endParaRPr lang="en-IN" dirty="0"/>
          </a:p>
        </p:txBody>
      </p:sp>
    </p:spTree>
    <p:extLst>
      <p:ext uri="{BB962C8B-B14F-4D97-AF65-F5344CB8AC3E}">
        <p14:creationId xmlns:p14="http://schemas.microsoft.com/office/powerpoint/2010/main" val="3204769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Description</a:t>
            </a:r>
          </a:p>
        </p:txBody>
      </p:sp>
      <p:sp>
        <p:nvSpPr>
          <p:cNvPr id="3" name="Content Placeholder 2"/>
          <p:cNvSpPr>
            <a:spLocks noGrp="1"/>
          </p:cNvSpPr>
          <p:nvPr>
            <p:ph idx="1"/>
          </p:nvPr>
        </p:nvSpPr>
        <p:spPr>
          <a:xfrm>
            <a:off x="457200" y="1600200"/>
            <a:ext cx="8229600" cy="4709120"/>
          </a:xfrm>
        </p:spPr>
        <p:txBody>
          <a:bodyPr>
            <a:normAutofit fontScale="85000" lnSpcReduction="20000"/>
          </a:bodyPr>
          <a:lstStyle/>
          <a:p>
            <a:pPr algn="just"/>
            <a:r>
              <a:rPr lang="en-IN" dirty="0"/>
              <a:t>In our project we will train the image data for more than 100 times to reach the 97% accuracy. </a:t>
            </a:r>
          </a:p>
          <a:p>
            <a:pPr algn="just"/>
            <a:r>
              <a:rPr lang="en-IN" dirty="0"/>
              <a:t>After training we can able to classify the users faces in real time by using the trained model.</a:t>
            </a:r>
          </a:p>
          <a:p>
            <a:pPr algn="just"/>
            <a:r>
              <a:rPr lang="en-IN" dirty="0"/>
              <a:t>Testing a image using our trained model will also give 97% accurate result.</a:t>
            </a:r>
          </a:p>
          <a:p>
            <a:pPr algn="just"/>
            <a:r>
              <a:rPr lang="en-IN" dirty="0"/>
              <a:t>Once the users image is predicted, then their banking details are received and then the machine asks for the 4 digit secret pin from the user to continue the transaction.</a:t>
            </a:r>
          </a:p>
          <a:p>
            <a:pPr algn="just"/>
            <a:r>
              <a:rPr lang="en-IN" dirty="0"/>
              <a:t>If their face and 4 digit pin number is matched, then they can able to make transaction, if it is not matched then they can’t able to make transactions in the ATM. </a:t>
            </a:r>
          </a:p>
        </p:txBody>
      </p:sp>
    </p:spTree>
    <p:extLst>
      <p:ext uri="{BB962C8B-B14F-4D97-AF65-F5344CB8AC3E}">
        <p14:creationId xmlns:p14="http://schemas.microsoft.com/office/powerpoint/2010/main" val="3100004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System</a:t>
            </a:r>
          </a:p>
        </p:txBody>
      </p:sp>
      <p:sp>
        <p:nvSpPr>
          <p:cNvPr id="3" name="Content Placeholder 2"/>
          <p:cNvSpPr>
            <a:spLocks noGrp="1"/>
          </p:cNvSpPr>
          <p:nvPr>
            <p:ph idx="1"/>
          </p:nvPr>
        </p:nvSpPr>
        <p:spPr/>
        <p:txBody>
          <a:bodyPr>
            <a:normAutofit/>
          </a:bodyPr>
          <a:lstStyle/>
          <a:p>
            <a:pPr algn="just"/>
            <a:r>
              <a:rPr lang="en-IN" sz="2800" dirty="0"/>
              <a:t>In the existing system they used pretrained weight for detecting high range and low range  face images, their accuracy also not a stable one.</a:t>
            </a:r>
          </a:p>
          <a:p>
            <a:pPr marL="0" indent="0" algn="just">
              <a:buNone/>
            </a:pPr>
            <a:r>
              <a:rPr lang="en-IN" sz="2800" b="1" dirty="0"/>
              <a:t>Pros</a:t>
            </a:r>
          </a:p>
          <a:p>
            <a:pPr algn="just"/>
            <a:r>
              <a:rPr lang="en-IN" sz="2800" dirty="0"/>
              <a:t>Good at low resolution</a:t>
            </a:r>
          </a:p>
          <a:p>
            <a:pPr marL="0" indent="0" algn="just">
              <a:buNone/>
            </a:pPr>
            <a:r>
              <a:rPr lang="en-IN" sz="2800" b="1" dirty="0"/>
              <a:t>Cons</a:t>
            </a:r>
          </a:p>
          <a:p>
            <a:pPr algn="just"/>
            <a:r>
              <a:rPr lang="en-IN" sz="2800" dirty="0"/>
              <a:t>Their accuracy is not stable</a:t>
            </a:r>
          </a:p>
        </p:txBody>
      </p:sp>
    </p:spTree>
    <p:extLst>
      <p:ext uri="{BB962C8B-B14F-4D97-AF65-F5344CB8AC3E}">
        <p14:creationId xmlns:p14="http://schemas.microsoft.com/office/powerpoint/2010/main" val="114440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ECA8-3D2E-00E6-B9F7-418595B5EEB0}"/>
              </a:ext>
            </a:extLst>
          </p:cNvPr>
          <p:cNvSpPr>
            <a:spLocks noGrp="1"/>
          </p:cNvSpPr>
          <p:nvPr>
            <p:ph type="title"/>
          </p:nvPr>
        </p:nvSpPr>
        <p:spPr/>
        <p:txBody>
          <a:bodyPr/>
          <a:lstStyle/>
          <a:p>
            <a:r>
              <a:rPr lang="en-IN" dirty="0"/>
              <a:t>Scope of the Area</a:t>
            </a:r>
          </a:p>
        </p:txBody>
      </p:sp>
      <p:sp>
        <p:nvSpPr>
          <p:cNvPr id="3" name="Content Placeholder 2">
            <a:extLst>
              <a:ext uri="{FF2B5EF4-FFF2-40B4-BE49-F238E27FC236}">
                <a16:creationId xmlns:a16="http://schemas.microsoft.com/office/drawing/2014/main" id="{13AEAAA6-4E61-391B-CDF1-40DAB3618514}"/>
              </a:ext>
            </a:extLst>
          </p:cNvPr>
          <p:cNvSpPr>
            <a:spLocks noGrp="1"/>
          </p:cNvSpPr>
          <p:nvPr>
            <p:ph idx="1"/>
          </p:nvPr>
        </p:nvSpPr>
        <p:spPr/>
        <p:txBody>
          <a:bodyPr/>
          <a:lstStyle/>
          <a:p>
            <a:r>
              <a:rPr lang="en-IN" dirty="0"/>
              <a:t>Image Processing</a:t>
            </a:r>
          </a:p>
          <a:p>
            <a:r>
              <a:rPr lang="en-IN" dirty="0"/>
              <a:t>Artificial Intelligence</a:t>
            </a:r>
          </a:p>
        </p:txBody>
      </p:sp>
    </p:spTree>
    <p:extLst>
      <p:ext uri="{BB962C8B-B14F-4D97-AF65-F5344CB8AC3E}">
        <p14:creationId xmlns:p14="http://schemas.microsoft.com/office/powerpoint/2010/main" val="1677189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p>
        </p:txBody>
      </p:sp>
      <p:sp>
        <p:nvSpPr>
          <p:cNvPr id="3" name="Content Placeholder 2"/>
          <p:cNvSpPr>
            <a:spLocks noGrp="1"/>
          </p:cNvSpPr>
          <p:nvPr>
            <p:ph idx="1"/>
          </p:nvPr>
        </p:nvSpPr>
        <p:spPr>
          <a:xfrm>
            <a:off x="611560" y="1600201"/>
            <a:ext cx="8075240" cy="3989039"/>
          </a:xfrm>
        </p:spPr>
        <p:txBody>
          <a:bodyPr>
            <a:normAutofit lnSpcReduction="10000"/>
          </a:bodyPr>
          <a:lstStyle/>
          <a:p>
            <a:pPr algn="just"/>
            <a:r>
              <a:rPr lang="en-IN" sz="2800" dirty="0"/>
              <a:t>In the Proposed system we used a deep learning technique which is called as </a:t>
            </a:r>
            <a:r>
              <a:rPr lang="en-IN" sz="2800" dirty="0" err="1"/>
              <a:t>Convolutional</a:t>
            </a:r>
            <a:r>
              <a:rPr lang="en-IN" sz="2800" dirty="0"/>
              <a:t> Neural Network to recognize the face. Here we are using Deep Neural Network Architecture. And hence we can able to get a high and stable accuracy. We able to get accuracy of above 90%.</a:t>
            </a:r>
          </a:p>
          <a:p>
            <a:pPr marL="0" indent="0" algn="just">
              <a:buNone/>
            </a:pPr>
            <a:endParaRPr lang="en-IN" sz="2800" dirty="0"/>
          </a:p>
          <a:p>
            <a:pPr marL="0" indent="0" algn="just">
              <a:buNone/>
            </a:pPr>
            <a:r>
              <a:rPr lang="en-IN" sz="2800" b="1" dirty="0"/>
              <a:t>Pros</a:t>
            </a:r>
          </a:p>
          <a:p>
            <a:pPr algn="just"/>
            <a:r>
              <a:rPr lang="en-IN" sz="2800" dirty="0"/>
              <a:t>Good accuracy</a:t>
            </a:r>
          </a:p>
        </p:txBody>
      </p:sp>
    </p:spTree>
    <p:extLst>
      <p:ext uri="{BB962C8B-B14F-4D97-AF65-F5344CB8AC3E}">
        <p14:creationId xmlns:p14="http://schemas.microsoft.com/office/powerpoint/2010/main" val="2722296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DA193B-3D32-4244-8CBA-750FDB7CB707}"/>
              </a:ext>
            </a:extLst>
          </p:cNvPr>
          <p:cNvSpPr>
            <a:spLocks noGrp="1"/>
          </p:cNvSpPr>
          <p:nvPr>
            <p:ph idx="1"/>
          </p:nvPr>
        </p:nvSpPr>
        <p:spPr/>
        <p:txBody>
          <a:bodyPr>
            <a:normAutofit fontScale="85000" lnSpcReduction="20000"/>
          </a:bodyPr>
          <a:lstStyle/>
          <a:p>
            <a:pPr marL="365760" indent="-256032" fontAlgn="auto">
              <a:spcAft>
                <a:spcPts val="0"/>
              </a:spcAft>
              <a:buFont typeface="Wingdings 3"/>
              <a:buNone/>
              <a:defRPr/>
            </a:pPr>
            <a:r>
              <a:rPr lang="en-IN" b="1" dirty="0">
                <a:latin typeface="+mj-lt"/>
                <a:cs typeface="Times New Roman" panose="02020603050405020304" pitchFamily="18" charset="0"/>
              </a:rPr>
              <a:t>Hardware Tools</a:t>
            </a:r>
          </a:p>
          <a:p>
            <a:pPr marL="365760" indent="-256032" fontAlgn="auto">
              <a:spcAft>
                <a:spcPts val="0"/>
              </a:spcAft>
              <a:buFont typeface="Wingdings 3"/>
              <a:buChar char=""/>
              <a:defRPr/>
            </a:pPr>
            <a:r>
              <a:rPr lang="en-IN" dirty="0">
                <a:latin typeface="+mj-lt"/>
                <a:cs typeface="Times New Roman" panose="02020603050405020304" pitchFamily="18" charset="0"/>
              </a:rPr>
              <a:t>A PC which runs with windows operating system</a:t>
            </a:r>
          </a:p>
          <a:p>
            <a:pPr marL="365760" indent="-256032" fontAlgn="auto">
              <a:spcAft>
                <a:spcPts val="0"/>
              </a:spcAft>
              <a:buFont typeface="Wingdings 3"/>
              <a:buNone/>
              <a:defRPr/>
            </a:pPr>
            <a:r>
              <a:rPr lang="en-IN" b="1" dirty="0">
                <a:latin typeface="+mj-lt"/>
                <a:cs typeface="Times New Roman" panose="02020603050405020304" pitchFamily="18" charset="0"/>
              </a:rPr>
              <a:t>Software Tools</a:t>
            </a:r>
          </a:p>
          <a:p>
            <a:pPr marL="365760" indent="-256032" fontAlgn="auto">
              <a:spcAft>
                <a:spcPts val="0"/>
              </a:spcAft>
              <a:buFont typeface="Wingdings 3"/>
              <a:buChar char=""/>
              <a:defRPr/>
            </a:pPr>
            <a:r>
              <a:rPr lang="en-IN" dirty="0">
                <a:latin typeface="+mj-lt"/>
                <a:cs typeface="Times New Roman" panose="02020603050405020304" pitchFamily="18" charset="0"/>
              </a:rPr>
              <a:t>Python IDE</a:t>
            </a:r>
          </a:p>
          <a:p>
            <a:pPr marL="365760" indent="-256032" fontAlgn="auto">
              <a:spcAft>
                <a:spcPts val="0"/>
              </a:spcAft>
              <a:buFont typeface="Wingdings 3"/>
              <a:buNone/>
              <a:defRPr/>
            </a:pPr>
            <a:r>
              <a:rPr lang="en-IN" b="1" dirty="0">
                <a:latin typeface="+mj-lt"/>
                <a:cs typeface="Times New Roman" panose="02020603050405020304" pitchFamily="18" charset="0"/>
              </a:rPr>
              <a:t>Software package</a:t>
            </a:r>
          </a:p>
          <a:p>
            <a:pPr marL="365760" indent="-256032" fontAlgn="auto">
              <a:spcAft>
                <a:spcPts val="0"/>
              </a:spcAft>
              <a:buFont typeface="Wingdings 3"/>
              <a:buChar char=""/>
              <a:defRPr/>
            </a:pPr>
            <a:r>
              <a:rPr lang="en-IN" dirty="0" err="1">
                <a:latin typeface="+mj-lt"/>
                <a:cs typeface="Times New Roman" panose="02020603050405020304" pitchFamily="18" charset="0"/>
              </a:rPr>
              <a:t>matplotlib</a:t>
            </a:r>
            <a:endParaRPr lang="en-IN" dirty="0">
              <a:latin typeface="+mj-lt"/>
              <a:cs typeface="Times New Roman" panose="02020603050405020304" pitchFamily="18" charset="0"/>
            </a:endParaRPr>
          </a:p>
          <a:p>
            <a:pPr marL="365760" indent="-256032" fontAlgn="auto">
              <a:spcAft>
                <a:spcPts val="0"/>
              </a:spcAft>
              <a:buFont typeface="Wingdings 3"/>
              <a:buChar char=""/>
              <a:defRPr/>
            </a:pPr>
            <a:r>
              <a:rPr lang="en-IN" dirty="0" err="1">
                <a:latin typeface="+mj-lt"/>
                <a:cs typeface="Times New Roman" panose="02020603050405020304" pitchFamily="18" charset="0"/>
              </a:rPr>
              <a:t>Numpy</a:t>
            </a:r>
            <a:endParaRPr lang="en-IN" dirty="0">
              <a:latin typeface="+mj-lt"/>
              <a:cs typeface="Times New Roman" panose="02020603050405020304" pitchFamily="18" charset="0"/>
            </a:endParaRPr>
          </a:p>
          <a:p>
            <a:pPr marL="365760" indent="-256032" fontAlgn="auto">
              <a:spcAft>
                <a:spcPts val="0"/>
              </a:spcAft>
              <a:buFont typeface="Wingdings 3"/>
              <a:buChar char=""/>
              <a:defRPr/>
            </a:pPr>
            <a:r>
              <a:rPr lang="en-IN" dirty="0" err="1">
                <a:latin typeface="+mj-lt"/>
                <a:cs typeface="Times New Roman" panose="02020603050405020304" pitchFamily="18" charset="0"/>
              </a:rPr>
              <a:t>Sklearn</a:t>
            </a:r>
            <a:endParaRPr lang="en-IN" dirty="0">
              <a:latin typeface="+mj-lt"/>
              <a:cs typeface="Times New Roman" panose="02020603050405020304" pitchFamily="18" charset="0"/>
            </a:endParaRPr>
          </a:p>
          <a:p>
            <a:pPr marL="365760" indent="-256032" fontAlgn="auto">
              <a:spcAft>
                <a:spcPts val="0"/>
              </a:spcAft>
              <a:buFont typeface="Wingdings 3"/>
              <a:buChar char=""/>
              <a:defRPr/>
            </a:pPr>
            <a:r>
              <a:rPr lang="en-IN" dirty="0" err="1">
                <a:latin typeface="+mj-lt"/>
                <a:cs typeface="Times New Roman" panose="02020603050405020304" pitchFamily="18" charset="0"/>
              </a:rPr>
              <a:t>tensorflow</a:t>
            </a:r>
            <a:endParaRPr lang="en-IN" dirty="0">
              <a:latin typeface="+mj-lt"/>
              <a:cs typeface="Times New Roman" panose="02020603050405020304" pitchFamily="18" charset="0"/>
            </a:endParaRPr>
          </a:p>
          <a:p>
            <a:pPr marL="365760" indent="-256032" fontAlgn="auto">
              <a:spcAft>
                <a:spcPts val="0"/>
              </a:spcAft>
              <a:buFont typeface="Wingdings 3"/>
              <a:buChar char=""/>
              <a:defRPr/>
            </a:pPr>
            <a:r>
              <a:rPr lang="en-IN" dirty="0" err="1">
                <a:latin typeface="+mj-lt"/>
                <a:cs typeface="Times New Roman" panose="02020603050405020304" pitchFamily="18" charset="0"/>
              </a:rPr>
              <a:t>opencv</a:t>
            </a:r>
            <a:endParaRPr lang="en-IN" dirty="0">
              <a:latin typeface="+mj-lt"/>
              <a:cs typeface="Times New Roman" panose="02020603050405020304" pitchFamily="18" charset="0"/>
            </a:endParaRPr>
          </a:p>
        </p:txBody>
      </p:sp>
      <p:sp>
        <p:nvSpPr>
          <p:cNvPr id="2" name="Title 1">
            <a:extLst>
              <a:ext uri="{FF2B5EF4-FFF2-40B4-BE49-F238E27FC236}">
                <a16:creationId xmlns:a16="http://schemas.microsoft.com/office/drawing/2014/main" id="{CCAE33B2-A9DC-4D28-A7FC-B5C0EFEC0875}"/>
              </a:ext>
            </a:extLst>
          </p:cNvPr>
          <p:cNvSpPr>
            <a:spLocks noGrp="1"/>
          </p:cNvSpPr>
          <p:nvPr>
            <p:ph type="title"/>
          </p:nvPr>
        </p:nvSpPr>
        <p:spPr/>
        <p:txBody>
          <a:bodyPr/>
          <a:lstStyle/>
          <a:p>
            <a:pPr fontAlgn="auto">
              <a:spcAft>
                <a:spcPts val="0"/>
              </a:spcAft>
              <a:defRPr/>
            </a:pPr>
            <a:r>
              <a:rPr lang="en-IN" dirty="0"/>
              <a:t>Tools Used</a:t>
            </a:r>
          </a:p>
        </p:txBody>
      </p:sp>
    </p:spTree>
    <p:extLst>
      <p:ext uri="{BB962C8B-B14F-4D97-AF65-F5344CB8AC3E}">
        <p14:creationId xmlns:p14="http://schemas.microsoft.com/office/powerpoint/2010/main" val="802596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 Architecture</a:t>
            </a:r>
          </a:p>
        </p:txBody>
      </p:sp>
      <p:pic>
        <p:nvPicPr>
          <p:cNvPr id="1026" name="Picture 2" descr="An Asian Face Dataset and How Race Influences Face Recognition |  SpringerLink"/>
          <p:cNvPicPr>
            <a:picLocks noChangeAspect="1" noChangeArrowheads="1"/>
          </p:cNvPicPr>
          <p:nvPr/>
        </p:nvPicPr>
        <p:blipFill>
          <a:blip r:embed="rId2"/>
          <a:srcRect/>
          <a:stretch>
            <a:fillRect/>
          </a:stretch>
        </p:blipFill>
        <p:spPr bwMode="auto">
          <a:xfrm>
            <a:off x="714348" y="1928802"/>
            <a:ext cx="1643074" cy="1274534"/>
          </a:xfrm>
          <a:prstGeom prst="rect">
            <a:avLst/>
          </a:prstGeom>
          <a:noFill/>
        </p:spPr>
      </p:pic>
      <p:sp>
        <p:nvSpPr>
          <p:cNvPr id="5" name="TextBox 4"/>
          <p:cNvSpPr txBox="1"/>
          <p:nvPr/>
        </p:nvSpPr>
        <p:spPr>
          <a:xfrm>
            <a:off x="571472" y="3143248"/>
            <a:ext cx="1961371" cy="369332"/>
          </a:xfrm>
          <a:prstGeom prst="rect">
            <a:avLst/>
          </a:prstGeom>
          <a:noFill/>
        </p:spPr>
        <p:txBody>
          <a:bodyPr wrap="none" rtlCol="0">
            <a:spAutoFit/>
          </a:bodyPr>
          <a:lstStyle/>
          <a:p>
            <a:r>
              <a:rPr lang="en-IN" b="1" dirty="0"/>
              <a:t>Input Face Dataset</a:t>
            </a:r>
          </a:p>
        </p:txBody>
      </p:sp>
      <p:sp>
        <p:nvSpPr>
          <p:cNvPr id="6" name="Round Diagonal Corner Rectangle 5"/>
          <p:cNvSpPr/>
          <p:nvPr/>
        </p:nvSpPr>
        <p:spPr>
          <a:xfrm>
            <a:off x="2928926" y="2285992"/>
            <a:ext cx="1571636" cy="64294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 processing</a:t>
            </a:r>
          </a:p>
        </p:txBody>
      </p:sp>
      <p:pic>
        <p:nvPicPr>
          <p:cNvPr id="1029" name="Picture 5"/>
          <p:cNvPicPr>
            <a:picLocks noChangeAspect="1" noChangeArrowheads="1"/>
          </p:cNvPicPr>
          <p:nvPr/>
        </p:nvPicPr>
        <p:blipFill>
          <a:blip r:embed="rId3" cstate="print"/>
          <a:srcRect/>
          <a:stretch>
            <a:fillRect/>
          </a:stretch>
        </p:blipFill>
        <p:spPr bwMode="auto">
          <a:xfrm>
            <a:off x="5286380" y="1714488"/>
            <a:ext cx="2143139" cy="1658113"/>
          </a:xfrm>
          <a:prstGeom prst="rect">
            <a:avLst/>
          </a:prstGeom>
          <a:noFill/>
          <a:ln w="9525">
            <a:noFill/>
            <a:miter lim="800000"/>
            <a:headEnd/>
            <a:tailEnd/>
          </a:ln>
          <a:effectLst/>
        </p:spPr>
      </p:pic>
      <p:sp>
        <p:nvSpPr>
          <p:cNvPr id="9" name="TextBox 8"/>
          <p:cNvSpPr txBox="1"/>
          <p:nvPr/>
        </p:nvSpPr>
        <p:spPr>
          <a:xfrm>
            <a:off x="4714876" y="3357562"/>
            <a:ext cx="3571868" cy="307777"/>
          </a:xfrm>
          <a:prstGeom prst="rect">
            <a:avLst/>
          </a:prstGeom>
          <a:noFill/>
        </p:spPr>
        <p:txBody>
          <a:bodyPr wrap="square" rtlCol="0">
            <a:spAutoFit/>
          </a:bodyPr>
          <a:lstStyle/>
          <a:p>
            <a:pPr algn="ctr"/>
            <a:r>
              <a:rPr lang="en-IN" sz="1400" b="1" dirty="0"/>
              <a:t>Training Using </a:t>
            </a:r>
            <a:r>
              <a:rPr lang="en-IN" sz="1400" b="1" dirty="0" err="1"/>
              <a:t>Convolutional</a:t>
            </a:r>
            <a:r>
              <a:rPr lang="en-IN" sz="1400" b="1" dirty="0"/>
              <a:t> Neural Network</a:t>
            </a:r>
          </a:p>
        </p:txBody>
      </p:sp>
      <p:sp>
        <p:nvSpPr>
          <p:cNvPr id="10" name="Flowchart: Magnetic Disk 9"/>
          <p:cNvSpPr/>
          <p:nvPr/>
        </p:nvSpPr>
        <p:spPr>
          <a:xfrm>
            <a:off x="6072198" y="4429132"/>
            <a:ext cx="1357322" cy="150019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Trained Model</a:t>
            </a:r>
          </a:p>
        </p:txBody>
      </p:sp>
      <p:pic>
        <p:nvPicPr>
          <p:cNvPr id="1030" name="Picture 6"/>
          <p:cNvPicPr>
            <a:picLocks noChangeAspect="1" noChangeArrowheads="1"/>
          </p:cNvPicPr>
          <p:nvPr/>
        </p:nvPicPr>
        <p:blipFill>
          <a:blip r:embed="rId4"/>
          <a:srcRect/>
          <a:stretch>
            <a:fillRect/>
          </a:stretch>
        </p:blipFill>
        <p:spPr bwMode="auto">
          <a:xfrm>
            <a:off x="2643174" y="4429132"/>
            <a:ext cx="2500330" cy="1503175"/>
          </a:xfrm>
          <a:prstGeom prst="rect">
            <a:avLst/>
          </a:prstGeom>
          <a:noFill/>
          <a:ln w="9525">
            <a:noFill/>
            <a:miter lim="800000"/>
            <a:headEnd/>
            <a:tailEnd/>
          </a:ln>
          <a:effectLst/>
        </p:spPr>
      </p:pic>
      <p:sp>
        <p:nvSpPr>
          <p:cNvPr id="12" name="Right Arrow 11"/>
          <p:cNvSpPr/>
          <p:nvPr/>
        </p:nvSpPr>
        <p:spPr>
          <a:xfrm>
            <a:off x="2500298" y="2500306"/>
            <a:ext cx="28575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4714876" y="2500306"/>
            <a:ext cx="42862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6643702" y="3786190"/>
            <a:ext cx="214314"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Left Arrow 14"/>
          <p:cNvSpPr/>
          <p:nvPr/>
        </p:nvSpPr>
        <p:spPr>
          <a:xfrm>
            <a:off x="5286380" y="5143512"/>
            <a:ext cx="571504" cy="2143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2143108" y="6211669"/>
            <a:ext cx="3943131" cy="646331"/>
          </a:xfrm>
          <a:prstGeom prst="rect">
            <a:avLst/>
          </a:prstGeom>
          <a:noFill/>
        </p:spPr>
        <p:txBody>
          <a:bodyPr wrap="none" rtlCol="0">
            <a:spAutoFit/>
          </a:bodyPr>
          <a:lstStyle/>
          <a:p>
            <a:pPr algn="ctr"/>
            <a:r>
              <a:rPr lang="en-IN" b="1" dirty="0"/>
              <a:t>Testing using the trained model</a:t>
            </a:r>
          </a:p>
          <a:p>
            <a:pPr algn="ctr"/>
            <a:r>
              <a:rPr lang="en-IN" b="1" dirty="0"/>
              <a:t>And move forward for ATM Transaction</a:t>
            </a:r>
          </a:p>
        </p:txBody>
      </p:sp>
    </p:spTree>
    <p:extLst>
      <p:ext uri="{BB962C8B-B14F-4D97-AF65-F5344CB8AC3E}">
        <p14:creationId xmlns:p14="http://schemas.microsoft.com/office/powerpoint/2010/main" val="692532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4402369" y="1963574"/>
            <a:ext cx="1963846" cy="4345746"/>
          </a:xfrm>
          <a:prstGeom prst="rect">
            <a:avLst/>
          </a:prstGeom>
          <a:solidFill>
            <a:schemeClr val="accent2">
              <a:lumMod val="20000"/>
              <a:lumOff val="80000"/>
            </a:schemeClr>
          </a:solidFill>
          <a:ln w="28575">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500034" y="285728"/>
            <a:ext cx="8229600" cy="1143000"/>
          </a:xfrm>
        </p:spPr>
        <p:txBody>
          <a:bodyPr>
            <a:normAutofit/>
          </a:bodyPr>
          <a:lstStyle/>
          <a:p>
            <a:r>
              <a:rPr lang="en-IN" dirty="0"/>
              <a:t>TRAINING</a:t>
            </a:r>
          </a:p>
        </p:txBody>
      </p:sp>
      <p:sp>
        <p:nvSpPr>
          <p:cNvPr id="4" name="Rectangle 3"/>
          <p:cNvSpPr/>
          <p:nvPr/>
        </p:nvSpPr>
        <p:spPr>
          <a:xfrm>
            <a:off x="1932106" y="2315467"/>
            <a:ext cx="1963846" cy="3254610"/>
          </a:xfrm>
          <a:prstGeom prst="rect">
            <a:avLst/>
          </a:prstGeom>
          <a:solidFill>
            <a:schemeClr val="accent2">
              <a:lumMod val="20000"/>
              <a:lumOff val="80000"/>
            </a:schemeClr>
          </a:solidFill>
          <a:ln w="28575">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5" name="Rectangle 4"/>
          <p:cNvSpPr/>
          <p:nvPr/>
        </p:nvSpPr>
        <p:spPr>
          <a:xfrm>
            <a:off x="2217852" y="2518869"/>
            <a:ext cx="1469947" cy="396744"/>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Rescaling</a:t>
            </a:r>
          </a:p>
        </p:txBody>
      </p:sp>
      <p:sp>
        <p:nvSpPr>
          <p:cNvPr id="9" name="Rectangle 8"/>
          <p:cNvSpPr/>
          <p:nvPr/>
        </p:nvSpPr>
        <p:spPr>
          <a:xfrm>
            <a:off x="4614834" y="2285640"/>
            <a:ext cx="1571636" cy="655170"/>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Convolutional Layer</a:t>
            </a:r>
          </a:p>
        </p:txBody>
      </p:sp>
      <p:sp>
        <p:nvSpPr>
          <p:cNvPr id="10" name="Rectangle 9"/>
          <p:cNvSpPr/>
          <p:nvPr/>
        </p:nvSpPr>
        <p:spPr>
          <a:xfrm>
            <a:off x="4614834" y="3203120"/>
            <a:ext cx="1571636" cy="673794"/>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Max Pooling Layer</a:t>
            </a:r>
          </a:p>
        </p:txBody>
      </p:sp>
      <p:sp>
        <p:nvSpPr>
          <p:cNvPr id="11" name="Rectangle 10"/>
          <p:cNvSpPr/>
          <p:nvPr/>
        </p:nvSpPr>
        <p:spPr>
          <a:xfrm>
            <a:off x="4614834" y="4133936"/>
            <a:ext cx="1571636" cy="640309"/>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Flattening Layer</a:t>
            </a:r>
          </a:p>
        </p:txBody>
      </p:sp>
      <p:sp>
        <p:nvSpPr>
          <p:cNvPr id="12" name="Rectangle 11"/>
          <p:cNvSpPr/>
          <p:nvPr/>
        </p:nvSpPr>
        <p:spPr>
          <a:xfrm>
            <a:off x="4614834" y="5031266"/>
            <a:ext cx="1571636" cy="1040940"/>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Fully connected Layer with Multiple Hidden Layer</a:t>
            </a:r>
          </a:p>
        </p:txBody>
      </p:sp>
      <p:sp>
        <p:nvSpPr>
          <p:cNvPr id="14" name="Rectangle 13"/>
          <p:cNvSpPr/>
          <p:nvPr/>
        </p:nvSpPr>
        <p:spPr>
          <a:xfrm>
            <a:off x="6973622" y="3524541"/>
            <a:ext cx="1571636" cy="7047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Trained Model</a:t>
            </a:r>
          </a:p>
        </p:txBody>
      </p:sp>
      <p:sp>
        <p:nvSpPr>
          <p:cNvPr id="25" name="Rectangle 24"/>
          <p:cNvSpPr/>
          <p:nvPr/>
        </p:nvSpPr>
        <p:spPr>
          <a:xfrm>
            <a:off x="2209687" y="3257999"/>
            <a:ext cx="1478112" cy="342387"/>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Shearing</a:t>
            </a:r>
          </a:p>
        </p:txBody>
      </p:sp>
      <p:sp>
        <p:nvSpPr>
          <p:cNvPr id="26" name="Rectangle 25"/>
          <p:cNvSpPr/>
          <p:nvPr/>
        </p:nvSpPr>
        <p:spPr>
          <a:xfrm>
            <a:off x="2211696" y="3942772"/>
            <a:ext cx="1476103" cy="315361"/>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Zooming</a:t>
            </a:r>
          </a:p>
        </p:txBody>
      </p:sp>
      <p:sp>
        <p:nvSpPr>
          <p:cNvPr id="27" name="Rectangle 26"/>
          <p:cNvSpPr/>
          <p:nvPr/>
        </p:nvSpPr>
        <p:spPr>
          <a:xfrm>
            <a:off x="2187954" y="4605274"/>
            <a:ext cx="1478112" cy="714380"/>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Horizontal Flipping</a:t>
            </a:r>
          </a:p>
        </p:txBody>
      </p:sp>
      <p:sp>
        <p:nvSpPr>
          <p:cNvPr id="28" name="Rectangle 27"/>
          <p:cNvSpPr/>
          <p:nvPr/>
        </p:nvSpPr>
        <p:spPr>
          <a:xfrm>
            <a:off x="442079" y="3412567"/>
            <a:ext cx="1071570" cy="9286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Input Training Images</a:t>
            </a:r>
          </a:p>
        </p:txBody>
      </p:sp>
      <p:sp>
        <p:nvSpPr>
          <p:cNvPr id="3" name="Rectangle 2"/>
          <p:cNvSpPr/>
          <p:nvPr/>
        </p:nvSpPr>
        <p:spPr>
          <a:xfrm>
            <a:off x="2207907" y="1743764"/>
            <a:ext cx="1556836"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Pre-processing</a:t>
            </a:r>
          </a:p>
        </p:txBody>
      </p:sp>
      <p:sp>
        <p:nvSpPr>
          <p:cNvPr id="6" name="Rectangle 5"/>
          <p:cNvSpPr/>
          <p:nvPr/>
        </p:nvSpPr>
        <p:spPr>
          <a:xfrm>
            <a:off x="4402369" y="1282099"/>
            <a:ext cx="1896435" cy="646331"/>
          </a:xfrm>
          <a:prstGeom prst="rect">
            <a:avLst/>
          </a:prstGeom>
        </p:spPr>
        <p:txBody>
          <a:bodyPr wrap="square">
            <a:spAutoFit/>
          </a:bodyPr>
          <a:lstStyle/>
          <a:p>
            <a:pPr algn="ctr"/>
            <a:r>
              <a:rPr lang="en-IN" dirty="0">
                <a:latin typeface="Times New Roman" panose="02020603050405020304" pitchFamily="18" charset="0"/>
                <a:cs typeface="Times New Roman" panose="02020603050405020304" pitchFamily="18" charset="0"/>
              </a:rPr>
              <a:t>Convolutional  </a:t>
            </a:r>
          </a:p>
          <a:p>
            <a:pPr algn="ctr"/>
            <a:r>
              <a:rPr lang="en-IN" dirty="0">
                <a:latin typeface="Times New Roman" panose="02020603050405020304" pitchFamily="18" charset="0"/>
                <a:cs typeface="Times New Roman" panose="02020603050405020304" pitchFamily="18" charset="0"/>
              </a:rPr>
              <a:t>Neural Network</a:t>
            </a:r>
          </a:p>
        </p:txBody>
      </p:sp>
      <p:cxnSp>
        <p:nvCxnSpPr>
          <p:cNvPr id="15" name="Straight Arrow Connector 14"/>
          <p:cNvCxnSpPr>
            <a:stCxn id="28" idx="3"/>
          </p:cNvCxnSpPr>
          <p:nvPr/>
        </p:nvCxnSpPr>
        <p:spPr>
          <a:xfrm>
            <a:off x="1513649" y="3876914"/>
            <a:ext cx="4184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4" idx="3"/>
          </p:cNvCxnSpPr>
          <p:nvPr/>
        </p:nvCxnSpPr>
        <p:spPr>
          <a:xfrm>
            <a:off x="3895952" y="3942772"/>
            <a:ext cx="50641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endCxn id="14" idx="1"/>
          </p:cNvCxnSpPr>
          <p:nvPr/>
        </p:nvCxnSpPr>
        <p:spPr>
          <a:xfrm>
            <a:off x="6366215" y="3876913"/>
            <a:ext cx="60740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5" idx="2"/>
          </p:cNvCxnSpPr>
          <p:nvPr/>
        </p:nvCxnSpPr>
        <p:spPr>
          <a:xfrm flipH="1">
            <a:off x="2948743" y="2915613"/>
            <a:ext cx="4083" cy="34150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a:stCxn id="25" idx="2"/>
            <a:endCxn id="26" idx="0"/>
          </p:cNvCxnSpPr>
          <p:nvPr/>
        </p:nvCxnSpPr>
        <p:spPr>
          <a:xfrm>
            <a:off x="2948743" y="3600386"/>
            <a:ext cx="1005" cy="3423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a:endCxn id="27" idx="0"/>
          </p:cNvCxnSpPr>
          <p:nvPr/>
        </p:nvCxnSpPr>
        <p:spPr>
          <a:xfrm>
            <a:off x="2927010" y="4258133"/>
            <a:ext cx="0" cy="3471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9" name="Straight Arrow Connector 38"/>
          <p:cNvCxnSpPr>
            <a:stCxn id="9" idx="2"/>
          </p:cNvCxnSpPr>
          <p:nvPr/>
        </p:nvCxnSpPr>
        <p:spPr>
          <a:xfrm>
            <a:off x="5400652" y="2940810"/>
            <a:ext cx="0" cy="26231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1" name="Straight Arrow Connector 40"/>
          <p:cNvCxnSpPr>
            <a:stCxn id="10" idx="2"/>
          </p:cNvCxnSpPr>
          <p:nvPr/>
        </p:nvCxnSpPr>
        <p:spPr>
          <a:xfrm>
            <a:off x="5400652" y="3876914"/>
            <a:ext cx="0" cy="22353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Straight Arrow Connector 42"/>
          <p:cNvCxnSpPr>
            <a:stCxn id="11" idx="2"/>
            <a:endCxn id="12" idx="0"/>
          </p:cNvCxnSpPr>
          <p:nvPr/>
        </p:nvCxnSpPr>
        <p:spPr>
          <a:xfrm rot="5400000">
            <a:off x="5272142" y="4902755"/>
            <a:ext cx="257021" cy="15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30838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TESTING</a:t>
            </a:r>
          </a:p>
        </p:txBody>
      </p:sp>
      <p:sp>
        <p:nvSpPr>
          <p:cNvPr id="4" name="Rectangle 3"/>
          <p:cNvSpPr/>
          <p:nvPr/>
        </p:nvSpPr>
        <p:spPr>
          <a:xfrm>
            <a:off x="3419872" y="3284984"/>
            <a:ext cx="1571636" cy="571504"/>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Trained Model</a:t>
            </a:r>
          </a:p>
        </p:txBody>
      </p:sp>
      <p:sp>
        <p:nvSpPr>
          <p:cNvPr id="5" name="Rectangle 4"/>
          <p:cNvSpPr/>
          <p:nvPr/>
        </p:nvSpPr>
        <p:spPr>
          <a:xfrm>
            <a:off x="1357290" y="3143248"/>
            <a:ext cx="1223566" cy="858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Input Face Image</a:t>
            </a:r>
          </a:p>
        </p:txBody>
      </p:sp>
      <p:sp>
        <p:nvSpPr>
          <p:cNvPr id="7" name="Rectangle 6"/>
          <p:cNvSpPr/>
          <p:nvPr/>
        </p:nvSpPr>
        <p:spPr>
          <a:xfrm>
            <a:off x="5429256" y="3214686"/>
            <a:ext cx="1428760"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User ID and Bank Details </a:t>
            </a:r>
          </a:p>
        </p:txBody>
      </p:sp>
      <p:cxnSp>
        <p:nvCxnSpPr>
          <p:cNvPr id="10" name="Straight Arrow Connector 9"/>
          <p:cNvCxnSpPr>
            <a:stCxn id="5" idx="3"/>
            <a:endCxn id="4" idx="1"/>
          </p:cNvCxnSpPr>
          <p:nvPr/>
        </p:nvCxnSpPr>
        <p:spPr>
          <a:xfrm flipV="1">
            <a:off x="2580856" y="3570736"/>
            <a:ext cx="839016" cy="1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7" idx="1"/>
          </p:cNvCxnSpPr>
          <p:nvPr/>
        </p:nvCxnSpPr>
        <p:spPr>
          <a:xfrm>
            <a:off x="4991508" y="3570736"/>
            <a:ext cx="437748" cy="1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7" name="Picture 6"/>
          <p:cNvPicPr>
            <a:picLocks noChangeAspect="1" noChangeArrowheads="1"/>
          </p:cNvPicPr>
          <p:nvPr/>
        </p:nvPicPr>
        <p:blipFill>
          <a:blip r:embed="rId2"/>
          <a:srcRect/>
          <a:stretch>
            <a:fillRect/>
          </a:stretch>
        </p:blipFill>
        <p:spPr bwMode="auto">
          <a:xfrm>
            <a:off x="642910" y="1714488"/>
            <a:ext cx="2500330" cy="1503175"/>
          </a:xfrm>
          <a:prstGeom prst="rect">
            <a:avLst/>
          </a:prstGeom>
          <a:noFill/>
          <a:ln w="9525">
            <a:noFill/>
            <a:miter lim="800000"/>
            <a:headEnd/>
            <a:tailEnd/>
          </a:ln>
          <a:effectLst/>
        </p:spPr>
      </p:pic>
      <p:sp>
        <p:nvSpPr>
          <p:cNvPr id="25" name="Rectangle 24"/>
          <p:cNvSpPr/>
          <p:nvPr/>
        </p:nvSpPr>
        <p:spPr>
          <a:xfrm>
            <a:off x="5500694" y="4643446"/>
            <a:ext cx="128588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Getting 4 digit pin</a:t>
            </a:r>
          </a:p>
        </p:txBody>
      </p:sp>
      <p:sp>
        <p:nvSpPr>
          <p:cNvPr id="26" name="Flowchart: Process 25"/>
          <p:cNvSpPr/>
          <p:nvPr/>
        </p:nvSpPr>
        <p:spPr>
          <a:xfrm>
            <a:off x="3571868" y="4500570"/>
            <a:ext cx="1285884" cy="10001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Comparing face and pin</a:t>
            </a:r>
          </a:p>
        </p:txBody>
      </p:sp>
      <p:sp>
        <p:nvSpPr>
          <p:cNvPr id="27" name="Flowchart: Process 26"/>
          <p:cNvSpPr/>
          <p:nvPr/>
        </p:nvSpPr>
        <p:spPr>
          <a:xfrm>
            <a:off x="1500166" y="4500570"/>
            <a:ext cx="1285884" cy="10001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Make ATM Transaction</a:t>
            </a:r>
          </a:p>
        </p:txBody>
      </p:sp>
      <p:cxnSp>
        <p:nvCxnSpPr>
          <p:cNvPr id="29" name="Straight Connector 28"/>
          <p:cNvCxnSpPr>
            <a:stCxn id="7" idx="3"/>
          </p:cNvCxnSpPr>
          <p:nvPr/>
        </p:nvCxnSpPr>
        <p:spPr>
          <a:xfrm>
            <a:off x="6858016" y="3571876"/>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6715934" y="4286256"/>
            <a:ext cx="142796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5" idx="3"/>
          </p:cNvCxnSpPr>
          <p:nvPr/>
        </p:nvCxnSpPr>
        <p:spPr>
          <a:xfrm rot="10800000">
            <a:off x="6786578" y="5000636"/>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1"/>
            <a:endCxn id="27" idx="3"/>
          </p:cNvCxnSpPr>
          <p:nvPr/>
        </p:nvCxnSpPr>
        <p:spPr>
          <a:xfrm rot="10800000">
            <a:off x="2786050" y="5000636"/>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5" idx="1"/>
            <a:endCxn id="26" idx="3"/>
          </p:cNvCxnSpPr>
          <p:nvPr/>
        </p:nvCxnSpPr>
        <p:spPr>
          <a:xfrm rot="10800000">
            <a:off x="4857752" y="5000636"/>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250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400" dirty="0"/>
              <a:t>In our project, we created a model which can authenticate user by using their we used deep learning technique and hence we will get an accuracy of over 95% and its output is stable.</a:t>
            </a:r>
          </a:p>
          <a:p>
            <a:pPr algn="just"/>
            <a:r>
              <a:rPr lang="en-US" sz="2400" dirty="0"/>
              <a:t>In future work we will add some extra hardware modules to view it as real. And we will increase the accuracy of the model by using hybrid deep learning models.</a:t>
            </a:r>
            <a:endParaRPr lang="en-IN" sz="2400" dirty="0"/>
          </a:p>
        </p:txBody>
      </p:sp>
      <p:sp>
        <p:nvSpPr>
          <p:cNvPr id="3" name="Title 2"/>
          <p:cNvSpPr>
            <a:spLocks noGrp="1"/>
          </p:cNvSpPr>
          <p:nvPr>
            <p:ph type="title"/>
          </p:nvPr>
        </p:nvSpPr>
        <p:spPr/>
        <p:txBody>
          <a:bodyPr/>
          <a:lstStyle/>
          <a:p>
            <a:r>
              <a:rPr lang="en-IN" dirty="0"/>
              <a:t>Conclusion</a:t>
            </a:r>
          </a:p>
        </p:txBody>
      </p:sp>
    </p:spTree>
    <p:extLst>
      <p:ext uri="{BB962C8B-B14F-4D97-AF65-F5344CB8AC3E}">
        <p14:creationId xmlns:p14="http://schemas.microsoft.com/office/powerpoint/2010/main" val="3332724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1143000"/>
          </a:xfrm>
        </p:spPr>
        <p:txBody>
          <a:bodyPr/>
          <a:lstStyle/>
          <a:p>
            <a:r>
              <a:rPr lang="en-IN" dirty="0"/>
              <a:t>References</a:t>
            </a:r>
          </a:p>
        </p:txBody>
      </p:sp>
      <p:sp>
        <p:nvSpPr>
          <p:cNvPr id="3" name="Content Placeholder 2"/>
          <p:cNvSpPr>
            <a:spLocks noGrp="1"/>
          </p:cNvSpPr>
          <p:nvPr>
            <p:ph idx="1"/>
          </p:nvPr>
        </p:nvSpPr>
        <p:spPr>
          <a:xfrm>
            <a:off x="395536" y="1412776"/>
            <a:ext cx="8496944" cy="5616624"/>
          </a:xfrm>
        </p:spPr>
        <p:txBody>
          <a:bodyPr>
            <a:noAutofit/>
          </a:bodyPr>
          <a:lstStyle/>
          <a:p>
            <a:pPr algn="just" fontAlgn="t">
              <a:buFont typeface="+mj-lt"/>
              <a:buAutoNum type="arabicPeriod"/>
            </a:pPr>
            <a:r>
              <a:rPr lang="en-IN" sz="2000" dirty="0"/>
              <a:t>Syed </a:t>
            </a:r>
            <a:r>
              <a:rPr lang="en-IN" sz="2000" dirty="0" err="1"/>
              <a:t>Safwan</a:t>
            </a:r>
            <a:r>
              <a:rPr lang="en-IN" sz="2000" dirty="0"/>
              <a:t> Khalid, Muhammad </a:t>
            </a:r>
            <a:r>
              <a:rPr lang="en-IN" sz="2000" dirty="0" err="1"/>
              <a:t>Awais</a:t>
            </a:r>
            <a:r>
              <a:rPr lang="en-IN" sz="2000" dirty="0"/>
              <a:t>, Zhen-Hua Feng, Member, IEEE Chi-</a:t>
            </a:r>
            <a:r>
              <a:rPr lang="en-IN" sz="2000" dirty="0" err="1"/>
              <a:t>Ho</a:t>
            </a:r>
            <a:r>
              <a:rPr lang="en-IN" sz="2000" dirty="0"/>
              <a:t> Chan </a:t>
            </a:r>
            <a:r>
              <a:rPr lang="en-IN" sz="2000" dirty="0" err="1"/>
              <a:t>Ammarah</a:t>
            </a:r>
            <a:r>
              <a:rPr lang="en-IN" sz="2000" dirty="0"/>
              <a:t> Farooq, Ali </a:t>
            </a:r>
            <a:r>
              <a:rPr lang="en-IN" sz="2000" dirty="0" err="1"/>
              <a:t>Akbari</a:t>
            </a:r>
            <a:r>
              <a:rPr lang="en-IN" sz="2000" dirty="0"/>
              <a:t> and Josef Kittler Life Member, IEEE.</a:t>
            </a:r>
            <a:r>
              <a:rPr lang="en-US" sz="2000" dirty="0"/>
              <a:t> </a:t>
            </a:r>
            <a:r>
              <a:rPr lang="en-IN" sz="2000" dirty="0"/>
              <a:t>“Resolution Invariant Face Recognition using a</a:t>
            </a:r>
            <a:r>
              <a:rPr lang="en-US" sz="2000" dirty="0"/>
              <a:t> </a:t>
            </a:r>
            <a:r>
              <a:rPr lang="en-IN" sz="2000" dirty="0"/>
              <a:t>Distillation Approach”,2020.</a:t>
            </a:r>
            <a:endParaRPr lang="en-US" sz="2000" dirty="0"/>
          </a:p>
          <a:p>
            <a:pPr algn="just" fontAlgn="t">
              <a:buFont typeface="+mj-lt"/>
              <a:buAutoNum type="arabicPeriod"/>
            </a:pPr>
            <a:r>
              <a:rPr lang="en-IN" sz="2000" dirty="0" err="1"/>
              <a:t>Xiaoming</a:t>
            </a:r>
            <a:r>
              <a:rPr lang="en-IN" sz="2000" dirty="0"/>
              <a:t> Liu Michigan State University.</a:t>
            </a:r>
            <a:r>
              <a:rPr lang="en-US" sz="2000" dirty="0"/>
              <a:t> “</a:t>
            </a:r>
            <a:r>
              <a:rPr lang="en-IN" sz="2000" dirty="0"/>
              <a:t>FAN: Feature Adaptation Network for Surveillance Face Recognition and Normalization”,2019</a:t>
            </a:r>
            <a:r>
              <a:rPr lang="en-US" sz="2000" dirty="0"/>
              <a:t>.</a:t>
            </a:r>
            <a:endParaRPr lang="en-IN" sz="2000" dirty="0"/>
          </a:p>
          <a:p>
            <a:pPr algn="just" fontAlgn="t">
              <a:buFont typeface="+mj-lt"/>
              <a:buAutoNum type="arabicPeriod"/>
            </a:pPr>
            <a:r>
              <a:rPr lang="en-IN" sz="2000" dirty="0"/>
              <a:t>Rajeev </a:t>
            </a:r>
            <a:r>
              <a:rPr lang="en-IN" sz="2000" dirty="0" err="1"/>
              <a:t>Ranjan</a:t>
            </a:r>
            <a:r>
              <a:rPr lang="en-IN" sz="2000" dirty="0"/>
              <a:t>, </a:t>
            </a:r>
            <a:r>
              <a:rPr lang="en-IN" sz="2000" dirty="0" err="1"/>
              <a:t>Ankan</a:t>
            </a:r>
            <a:r>
              <a:rPr lang="en-IN" sz="2000" dirty="0"/>
              <a:t> Bansal, </a:t>
            </a:r>
            <a:r>
              <a:rPr lang="en-IN" sz="2000" dirty="0" err="1"/>
              <a:t>Jingxiao</a:t>
            </a:r>
            <a:r>
              <a:rPr lang="en-IN" sz="2000" dirty="0"/>
              <a:t> </a:t>
            </a:r>
            <a:r>
              <a:rPr lang="en-IN" sz="2000" dirty="0" err="1"/>
              <a:t>Zheng</a:t>
            </a:r>
            <a:r>
              <a:rPr lang="en-IN" sz="2000" dirty="0"/>
              <a:t>, </a:t>
            </a:r>
            <a:r>
              <a:rPr lang="en-IN" sz="2000" dirty="0" err="1"/>
              <a:t>Hongyu</a:t>
            </a:r>
            <a:r>
              <a:rPr lang="en-IN" sz="2000" dirty="0"/>
              <a:t> </a:t>
            </a:r>
            <a:r>
              <a:rPr lang="en-IN" sz="2000" dirty="0" err="1"/>
              <a:t>Xu</a:t>
            </a:r>
            <a:r>
              <a:rPr lang="en-IN" sz="2000" dirty="0"/>
              <a:t>, Joshua Gleason, </a:t>
            </a:r>
            <a:r>
              <a:rPr lang="en-IN" sz="2000" dirty="0" err="1"/>
              <a:t>Boyu</a:t>
            </a:r>
            <a:r>
              <a:rPr lang="en-IN" sz="2000" dirty="0"/>
              <a:t> Lu, </a:t>
            </a:r>
            <a:r>
              <a:rPr lang="en-IN" sz="2000" dirty="0" err="1"/>
              <a:t>Anirudh</a:t>
            </a:r>
            <a:r>
              <a:rPr lang="en-IN" sz="2000" dirty="0"/>
              <a:t> </a:t>
            </a:r>
            <a:r>
              <a:rPr lang="en-IN" sz="2000" dirty="0" err="1"/>
              <a:t>Nanduri</a:t>
            </a:r>
            <a:r>
              <a:rPr lang="en-IN" sz="2000" dirty="0"/>
              <a:t>, Jun-Cheng Chen, Carlos D. Castillo, Rama </a:t>
            </a:r>
            <a:r>
              <a:rPr lang="en-IN" sz="2000" dirty="0" err="1"/>
              <a:t>Chellappa</a:t>
            </a:r>
            <a:r>
              <a:rPr lang="en-IN" sz="2000" dirty="0"/>
              <a:t> </a:t>
            </a:r>
            <a:r>
              <a:rPr lang="en-US" sz="2000" dirty="0"/>
              <a:t>. </a:t>
            </a:r>
            <a:r>
              <a:rPr lang="en-IN" sz="2000" dirty="0"/>
              <a:t>“A Fast and Accurate System for Face Detection, Identification, and Verification”,2015.</a:t>
            </a:r>
          </a:p>
          <a:p>
            <a:pPr algn="just" fontAlgn="t">
              <a:buFont typeface="+mj-lt"/>
              <a:buAutoNum type="arabicPeriod"/>
            </a:pPr>
            <a:r>
              <a:rPr lang="en-US" sz="2000" dirty="0"/>
              <a:t>Sweta Singh, Akhilesh Singh, Rakesh Kumar “ A Constraint-based Biometric Scheme on ATM and Swiping Machine”,2016 IEEE.</a:t>
            </a:r>
          </a:p>
          <a:p>
            <a:pPr algn="just" fontAlgn="t">
              <a:buFont typeface="+mj-lt"/>
              <a:buAutoNum type="arabicPeriod"/>
            </a:pPr>
            <a:r>
              <a:rPr lang="en-US" sz="2000" dirty="0"/>
              <a:t>Zubair Shah, </a:t>
            </a:r>
            <a:r>
              <a:rPr lang="en-US" sz="2000" dirty="0" err="1"/>
              <a:t>Abdun</a:t>
            </a:r>
            <a:r>
              <a:rPr lang="en-US" sz="2000" dirty="0"/>
              <a:t> Naser Mahmood, Member, IEEE , </a:t>
            </a:r>
            <a:r>
              <a:rPr lang="en-US" sz="2000" dirty="0" err="1"/>
              <a:t>Zahir</a:t>
            </a:r>
            <a:r>
              <a:rPr lang="en-US" sz="2000" dirty="0"/>
              <a:t> Tari, Member, IEEE, Albert Y. </a:t>
            </a:r>
            <a:r>
              <a:rPr lang="en-US" sz="2000" dirty="0" err="1"/>
              <a:t>Zomaya</a:t>
            </a:r>
            <a:r>
              <a:rPr lang="en-US" sz="2000" dirty="0"/>
              <a:t> Fellow, IEEE.“</a:t>
            </a:r>
            <a:r>
              <a:rPr lang="fr-FR" sz="2000" dirty="0"/>
              <a:t>A Technique for Efficient </a:t>
            </a:r>
            <a:r>
              <a:rPr lang="fr-FR" sz="2000" dirty="0" err="1"/>
              <a:t>Query</a:t>
            </a:r>
            <a:r>
              <a:rPr lang="fr-FR" sz="2000" dirty="0"/>
              <a:t> Estimation</a:t>
            </a:r>
            <a:r>
              <a:rPr lang="en-US" sz="2000" dirty="0"/>
              <a:t> over Distributed Data Streams”,2016 IEEE.</a:t>
            </a:r>
          </a:p>
          <a:p>
            <a:pPr algn="just" fontAlgn="t"/>
            <a:endParaRPr lang="en-US" sz="2000" dirty="0"/>
          </a:p>
          <a:p>
            <a:pPr algn="just" fontAlgn="t"/>
            <a:endParaRPr lang="en-IN" sz="2000" dirty="0"/>
          </a:p>
          <a:p>
            <a:pPr algn="just" fontAlgn="t"/>
            <a:endParaRPr lang="en-IN" sz="2000" dirty="0"/>
          </a:p>
          <a:p>
            <a:pPr algn="just" fontAlgn="t"/>
            <a:endParaRPr lang="en-IN" sz="2000" dirty="0"/>
          </a:p>
          <a:p>
            <a:pPr algn="just">
              <a:buNone/>
            </a:pPr>
            <a:endParaRPr lang="en-IN" sz="2000" dirty="0"/>
          </a:p>
        </p:txBody>
      </p:sp>
    </p:spTree>
    <p:extLst>
      <p:ext uri="{BB962C8B-B14F-4D97-AF65-F5344CB8AC3E}">
        <p14:creationId xmlns:p14="http://schemas.microsoft.com/office/powerpoint/2010/main" val="2019038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40768"/>
            <a:ext cx="7886700" cy="4534222"/>
          </a:xfrm>
        </p:spPr>
        <p:txBody>
          <a:bodyPr>
            <a:noAutofit/>
          </a:bodyPr>
          <a:lstStyle/>
          <a:p>
            <a:pPr marL="514350" indent="-514350" algn="just" fontAlgn="t">
              <a:buFont typeface="+mj-lt"/>
              <a:buAutoNum type="arabicPeriod" startAt="6"/>
            </a:pPr>
            <a:r>
              <a:rPr lang="en-US" sz="2000" dirty="0" err="1"/>
              <a:t>Indranil</a:t>
            </a:r>
            <a:r>
              <a:rPr lang="en-US" sz="2000" dirty="0"/>
              <a:t> Banerjee, </a:t>
            </a:r>
            <a:r>
              <a:rPr lang="en-US" sz="2000" dirty="0" err="1"/>
              <a:t>Sjivangam</a:t>
            </a:r>
            <a:r>
              <a:rPr lang="en-US" sz="2000" dirty="0"/>
              <a:t> </a:t>
            </a:r>
            <a:r>
              <a:rPr lang="en-US" sz="2000" dirty="0" err="1"/>
              <a:t>Mookherjee</a:t>
            </a:r>
            <a:r>
              <a:rPr lang="en-US" sz="2000" dirty="0"/>
              <a:t>, </a:t>
            </a:r>
            <a:r>
              <a:rPr lang="en-US" sz="2000" dirty="0" err="1"/>
              <a:t>Sayantan</a:t>
            </a:r>
            <a:r>
              <a:rPr lang="en-US" sz="2000" dirty="0"/>
              <a:t> </a:t>
            </a:r>
            <a:r>
              <a:rPr lang="en-US" sz="2000" dirty="0" err="1"/>
              <a:t>Saha</a:t>
            </a:r>
            <a:r>
              <a:rPr lang="en-US" sz="2000" dirty="0"/>
              <a:t>, </a:t>
            </a:r>
            <a:r>
              <a:rPr lang="en-US" sz="2000" dirty="0" err="1"/>
              <a:t>Souradeep</a:t>
            </a:r>
            <a:r>
              <a:rPr lang="en-US" sz="2000" dirty="0"/>
              <a:t> </a:t>
            </a:r>
            <a:r>
              <a:rPr lang="en-US" sz="2000" dirty="0" err="1"/>
              <a:t>Ganguli</a:t>
            </a:r>
            <a:r>
              <a:rPr lang="en-US" sz="2000" dirty="0"/>
              <a:t>, </a:t>
            </a:r>
            <a:r>
              <a:rPr lang="en-US" sz="2000" dirty="0" err="1"/>
              <a:t>Subham</a:t>
            </a:r>
            <a:r>
              <a:rPr lang="en-US" sz="2000" dirty="0"/>
              <a:t> </a:t>
            </a:r>
            <a:r>
              <a:rPr lang="en-US" sz="2000" dirty="0" err="1"/>
              <a:t>Kundu</a:t>
            </a:r>
            <a:r>
              <a:rPr lang="en-US" sz="2000" dirty="0"/>
              <a:t>, </a:t>
            </a:r>
            <a:r>
              <a:rPr lang="en-US" sz="2000" dirty="0" err="1"/>
              <a:t>Debduhita</a:t>
            </a:r>
            <a:r>
              <a:rPr lang="en-US" sz="2000" dirty="0"/>
              <a:t> </a:t>
            </a:r>
            <a:r>
              <a:rPr lang="en-US" sz="2000" dirty="0" err="1"/>
              <a:t>Chakravarti</a:t>
            </a:r>
            <a:r>
              <a:rPr lang="en-US" sz="2000" dirty="0"/>
              <a:t>.“Advanced ATM System Using Iris Scanner”,2019 IEEE.</a:t>
            </a:r>
          </a:p>
          <a:p>
            <a:pPr marL="514350" indent="-514350" algn="just" fontAlgn="t">
              <a:buFont typeface="+mj-lt"/>
              <a:buAutoNum type="arabicPeriod" startAt="6"/>
            </a:pPr>
            <a:r>
              <a:rPr lang="en-US" sz="2000" dirty="0" err="1"/>
              <a:t>Divyans</a:t>
            </a:r>
            <a:r>
              <a:rPr lang="en-US" sz="2000" dirty="0"/>
              <a:t> </a:t>
            </a:r>
            <a:r>
              <a:rPr lang="en-US" sz="2000" dirty="0" err="1"/>
              <a:t>Mahansaria</a:t>
            </a:r>
            <a:r>
              <a:rPr lang="en-US" sz="2000" dirty="0"/>
              <a:t>, </a:t>
            </a:r>
            <a:r>
              <a:rPr lang="en-US" sz="2000" dirty="0" err="1"/>
              <a:t>Uttam</a:t>
            </a:r>
            <a:r>
              <a:rPr lang="en-US" sz="2000" dirty="0"/>
              <a:t> Kumar </a:t>
            </a:r>
            <a:r>
              <a:rPr lang="en-US" sz="2000" dirty="0" err="1"/>
              <a:t>Roy.“Secure</a:t>
            </a:r>
            <a:r>
              <a:rPr lang="en-US" sz="2000" dirty="0"/>
              <a:t> Authentication for ATM transactions using NFC technology”,2019 IEEE.</a:t>
            </a:r>
          </a:p>
          <a:p>
            <a:pPr marL="514350" indent="-514350" algn="just" fontAlgn="t">
              <a:buFont typeface="+mj-lt"/>
              <a:buAutoNum type="arabicPeriod" startAt="6"/>
            </a:pPr>
            <a:r>
              <a:rPr lang="en-US" sz="2000" dirty="0" err="1"/>
              <a:t>Anusha</a:t>
            </a:r>
            <a:r>
              <a:rPr lang="en-US" sz="2000" dirty="0"/>
              <a:t> </a:t>
            </a:r>
            <a:r>
              <a:rPr lang="en-US" sz="2000" dirty="0" err="1"/>
              <a:t>Mandalapu</a:t>
            </a:r>
            <a:r>
              <a:rPr lang="en-US" sz="2000" dirty="0"/>
              <a:t>, </a:t>
            </a:r>
            <a:r>
              <a:rPr lang="en-US" sz="2000" dirty="0" err="1"/>
              <a:t>Daffney</a:t>
            </a:r>
            <a:r>
              <a:rPr lang="en-US" sz="2000" dirty="0"/>
              <a:t> </a:t>
            </a:r>
            <a:r>
              <a:rPr lang="en-US" sz="2000" dirty="0" err="1"/>
              <a:t>Deepa</a:t>
            </a:r>
            <a:r>
              <a:rPr lang="en-US" sz="2000" dirty="0"/>
              <a:t> V, </a:t>
            </a:r>
            <a:r>
              <a:rPr lang="en-US" sz="2000" dirty="0" err="1"/>
              <a:t>Laxman</a:t>
            </a:r>
            <a:r>
              <a:rPr lang="en-US" sz="2000" dirty="0"/>
              <a:t> Deepak Raj, Anish </a:t>
            </a:r>
            <a:r>
              <a:rPr lang="en-US" sz="2000" dirty="0" err="1"/>
              <a:t>Dev</a:t>
            </a:r>
            <a:r>
              <a:rPr lang="en-US" sz="2000" dirty="0"/>
              <a:t> </a:t>
            </a:r>
            <a:r>
              <a:rPr lang="en-US" sz="2000" dirty="0" err="1"/>
              <a:t>J.“An</a:t>
            </a:r>
            <a:r>
              <a:rPr lang="en-US" sz="2000" dirty="0"/>
              <a:t> NFC featured three level authentication system for tenable transaction and abridgment of ATM card blocking intricacies”,2015 IEEE.</a:t>
            </a:r>
          </a:p>
          <a:p>
            <a:pPr marL="514350" indent="-514350" algn="just" fontAlgn="t">
              <a:buFont typeface="+mj-lt"/>
              <a:buAutoNum type="arabicPeriod" startAt="6"/>
            </a:pPr>
            <a:r>
              <a:rPr lang="en-US" sz="2000" dirty="0" err="1"/>
              <a:t>Indrajani</a:t>
            </a:r>
            <a:r>
              <a:rPr lang="en-US" sz="2000" dirty="0"/>
              <a:t>, 1Yaya </a:t>
            </a:r>
            <a:r>
              <a:rPr lang="en-US" sz="2000" dirty="0" err="1"/>
              <a:t>Heryadi</a:t>
            </a:r>
            <a:r>
              <a:rPr lang="en-US" sz="2000" dirty="0"/>
              <a:t>, 2Lili </a:t>
            </a:r>
            <a:r>
              <a:rPr lang="en-US" sz="2000" dirty="0" err="1"/>
              <a:t>Ayu</a:t>
            </a:r>
            <a:r>
              <a:rPr lang="en-US" sz="2000" dirty="0"/>
              <a:t> </a:t>
            </a:r>
            <a:r>
              <a:rPr lang="en-US" sz="2000" dirty="0" err="1"/>
              <a:t>Wulandhari</a:t>
            </a:r>
            <a:r>
              <a:rPr lang="en-US" sz="2000" dirty="0"/>
              <a:t>, </a:t>
            </a:r>
            <a:r>
              <a:rPr lang="en-US" sz="2000" dirty="0" err="1"/>
              <a:t>Bahtiar</a:t>
            </a:r>
            <a:r>
              <a:rPr lang="en-US" sz="2000" dirty="0"/>
              <a:t> Saleh </a:t>
            </a:r>
            <a:r>
              <a:rPr lang="en-US" sz="2000" dirty="0" err="1"/>
              <a:t>Abbas.“Recognizing</a:t>
            </a:r>
            <a:r>
              <a:rPr lang="en-US" sz="2000" dirty="0"/>
              <a:t> Debit Card Fraud Transaction Using CHAID and K-Nearest </a:t>
            </a:r>
            <a:r>
              <a:rPr lang="en-US" sz="2000" dirty="0" err="1"/>
              <a:t>Neighbor:Indonesian</a:t>
            </a:r>
            <a:r>
              <a:rPr lang="en-US" sz="2000" dirty="0"/>
              <a:t> Bank Case”,2016 IEEE.</a:t>
            </a:r>
          </a:p>
          <a:p>
            <a:pPr marL="514350" indent="-514350" algn="just" fontAlgn="t">
              <a:buFont typeface="+mj-lt"/>
              <a:buAutoNum type="arabicPeriod" startAt="6"/>
            </a:pPr>
            <a:r>
              <a:rPr lang="en-US" sz="2000" dirty="0" err="1"/>
              <a:t>Khushboo</a:t>
            </a:r>
            <a:r>
              <a:rPr lang="en-US" sz="2000" dirty="0"/>
              <a:t> </a:t>
            </a:r>
            <a:r>
              <a:rPr lang="en-US" sz="2000" dirty="0" err="1"/>
              <a:t>Yadav</a:t>
            </a:r>
            <a:r>
              <a:rPr lang="en-US" sz="2000" dirty="0"/>
              <a:t>, </a:t>
            </a:r>
            <a:r>
              <a:rPr lang="en-US" sz="2000" dirty="0" err="1"/>
              <a:t>Suhani</a:t>
            </a:r>
            <a:r>
              <a:rPr lang="en-US" sz="2000" dirty="0"/>
              <a:t> </a:t>
            </a:r>
            <a:r>
              <a:rPr lang="en-US" sz="2000" dirty="0" err="1"/>
              <a:t>Mattas</a:t>
            </a:r>
            <a:r>
              <a:rPr lang="en-US" sz="2000" dirty="0"/>
              <a:t>, </a:t>
            </a:r>
            <a:r>
              <a:rPr lang="en-US" sz="2000" dirty="0" err="1"/>
              <a:t>Lipika</a:t>
            </a:r>
            <a:r>
              <a:rPr lang="en-US" sz="2000" dirty="0"/>
              <a:t> Saini, </a:t>
            </a:r>
            <a:r>
              <a:rPr lang="en-US" sz="2000" dirty="0" err="1"/>
              <a:t>Poonam</a:t>
            </a:r>
            <a:r>
              <a:rPr lang="en-US" sz="2000" dirty="0"/>
              <a:t> </a:t>
            </a:r>
            <a:r>
              <a:rPr lang="en-US" sz="2000" dirty="0" err="1"/>
              <a:t>Jindal.“Secure</a:t>
            </a:r>
            <a:r>
              <a:rPr lang="en-US" sz="2000" dirty="0"/>
              <a:t> Card-less ATM Transactions”,2020 IEEE.</a:t>
            </a:r>
          </a:p>
          <a:p>
            <a:pPr algn="just" fontAlgn="t"/>
            <a:endParaRPr lang="en-US" sz="2000" dirty="0"/>
          </a:p>
          <a:p>
            <a:pPr algn="just" fontAlgn="t"/>
            <a:endParaRPr lang="en-US" sz="2000" dirty="0"/>
          </a:p>
          <a:p>
            <a:pPr algn="just" fontAlgn="t"/>
            <a:endParaRPr lang="en-US" sz="2000" dirty="0"/>
          </a:p>
          <a:p>
            <a:pPr algn="just"/>
            <a:endParaRPr lang="en-US" sz="2000" dirty="0"/>
          </a:p>
        </p:txBody>
      </p:sp>
    </p:spTree>
    <p:extLst>
      <p:ext uri="{BB962C8B-B14F-4D97-AF65-F5344CB8AC3E}">
        <p14:creationId xmlns:p14="http://schemas.microsoft.com/office/powerpoint/2010/main" val="2145266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ABF8-AD45-CB1F-52B3-1A9C71F544B5}"/>
              </a:ext>
            </a:extLst>
          </p:cNvPr>
          <p:cNvSpPr>
            <a:spLocks noGrp="1"/>
          </p:cNvSpPr>
          <p:nvPr>
            <p:ph type="title"/>
          </p:nvPr>
        </p:nvSpPr>
        <p:spPr>
          <a:xfrm>
            <a:off x="457200" y="24674"/>
            <a:ext cx="8229600" cy="1143000"/>
          </a:xfrm>
        </p:spPr>
        <p:txBody>
          <a:bodyPr/>
          <a:lstStyle/>
          <a:p>
            <a:r>
              <a:rPr lang="en-IN" dirty="0"/>
              <a:t>Problem Definition</a:t>
            </a:r>
          </a:p>
        </p:txBody>
      </p:sp>
      <p:sp>
        <p:nvSpPr>
          <p:cNvPr id="3" name="Content Placeholder 2">
            <a:extLst>
              <a:ext uri="{FF2B5EF4-FFF2-40B4-BE49-F238E27FC236}">
                <a16:creationId xmlns:a16="http://schemas.microsoft.com/office/drawing/2014/main" id="{896287AE-9FB7-1D01-6235-B9ED41064A34}"/>
              </a:ext>
            </a:extLst>
          </p:cNvPr>
          <p:cNvSpPr>
            <a:spLocks noGrp="1"/>
          </p:cNvSpPr>
          <p:nvPr>
            <p:ph idx="1"/>
          </p:nvPr>
        </p:nvSpPr>
        <p:spPr>
          <a:xfrm>
            <a:off x="457200" y="1052736"/>
            <a:ext cx="8147248" cy="4351214"/>
          </a:xfrm>
        </p:spPr>
        <p:txBody>
          <a:bodyPr>
            <a:noAutofit/>
          </a:bodyPr>
          <a:lstStyle/>
          <a:p>
            <a:pPr algn="just"/>
            <a:r>
              <a:rPr lang="en-US" sz="2400" b="0" i="0" dirty="0">
                <a:effectLst/>
                <a:latin typeface="+mj-lt"/>
              </a:rPr>
              <a:t>Face recognition technology is a technique that is used to identify an individual’s face in an image or video. The main challenge in face recognition is to accurately identify a person’s face even in difficult conditions, such as low lighting or blurred images.</a:t>
            </a:r>
          </a:p>
          <a:p>
            <a:pPr algn="just"/>
            <a:r>
              <a:rPr lang="en-US" sz="2400" b="0" i="0" dirty="0">
                <a:effectLst/>
                <a:latin typeface="+mj-lt"/>
              </a:rPr>
              <a:t>The primary problem in face recognition is that it requires accurate detection and alignment of the facial features, such as the eyes, nose, mouth, and jawline, in order to extract the relevant facial information for identification.</a:t>
            </a:r>
          </a:p>
          <a:p>
            <a:pPr algn="just"/>
            <a:r>
              <a:rPr lang="en-US" sz="2400" b="0" i="0" dirty="0">
                <a:effectLst/>
                <a:latin typeface="+mj-lt"/>
              </a:rPr>
              <a:t>Moreover, privacy concerns and ethical issues associated with the use of face recognition technology have also emerged as a challenge in recent years. As a result, there is a need for advanced algorithms and techniques to improve the accuracy and robustness of face recognition systems, while ensuring privacy and ethical considerations are met</a:t>
            </a:r>
          </a:p>
          <a:p>
            <a:pPr algn="just"/>
            <a:endParaRPr lang="en-IN" sz="2400" dirty="0">
              <a:latin typeface="+mj-lt"/>
            </a:endParaRPr>
          </a:p>
        </p:txBody>
      </p:sp>
    </p:spTree>
    <p:extLst>
      <p:ext uri="{BB962C8B-B14F-4D97-AF65-F5344CB8AC3E}">
        <p14:creationId xmlns:p14="http://schemas.microsoft.com/office/powerpoint/2010/main" val="156326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normAutofit/>
          </a:bodyPr>
          <a:lstStyle/>
          <a:p>
            <a:r>
              <a:rPr lang="en-IN" sz="2800" dirty="0"/>
              <a:t>To design and implement a face recognition based ATM Transaction System using Convolutional Neural Network.</a:t>
            </a:r>
          </a:p>
        </p:txBody>
      </p:sp>
    </p:spTree>
    <p:extLst>
      <p:ext uri="{BB962C8B-B14F-4D97-AF65-F5344CB8AC3E}">
        <p14:creationId xmlns:p14="http://schemas.microsoft.com/office/powerpoint/2010/main" val="338241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p:txBody>
          <a:bodyPr>
            <a:normAutofit/>
          </a:bodyPr>
          <a:lstStyle/>
          <a:p>
            <a:pPr algn="just"/>
            <a:r>
              <a:rPr lang="en-IN" sz="2400" dirty="0"/>
              <a:t>The current ATM (Automated Teller Machine) system uses ATM card and PIN (Pin Identification Number) for authentication. </a:t>
            </a:r>
          </a:p>
          <a:p>
            <a:pPr algn="just"/>
            <a:r>
              <a:rPr lang="en-IN" sz="2400" dirty="0"/>
              <a:t>This system is likely to be harmed by many security issues such as theft of ATM card, skimming, Lebanese loop etc. </a:t>
            </a:r>
          </a:p>
          <a:p>
            <a:pPr algn="just"/>
            <a:r>
              <a:rPr lang="en-IN" sz="2400" dirty="0"/>
              <a:t>So in this project, we propose a system that uses face recognition authentication (not ATM cards) for accessing user account along with PIN which is more secure and reliable than the existing system. Here we are using the CNN model(Deep Learning Model) for face recognition.</a:t>
            </a:r>
          </a:p>
        </p:txBody>
      </p:sp>
    </p:spTree>
    <p:extLst>
      <p:ext uri="{BB962C8B-B14F-4D97-AF65-F5344CB8AC3E}">
        <p14:creationId xmlns:p14="http://schemas.microsoft.com/office/powerpoint/2010/main" val="263226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70866980"/>
              </p:ext>
            </p:extLst>
          </p:nvPr>
        </p:nvGraphicFramePr>
        <p:xfrm>
          <a:off x="1331640" y="1916832"/>
          <a:ext cx="7038476" cy="3657600"/>
        </p:xfrm>
        <a:graphic>
          <a:graphicData uri="http://schemas.openxmlformats.org/drawingml/2006/table">
            <a:tbl>
              <a:tblPr firstRow="1" bandRow="1">
                <a:tableStyleId>{5C22544A-7EE6-4342-B048-85BDC9FD1C3A}</a:tableStyleId>
              </a:tblPr>
              <a:tblGrid>
                <a:gridCol w="2087480">
                  <a:extLst>
                    <a:ext uri="{9D8B030D-6E8A-4147-A177-3AD203B41FA5}">
                      <a16:colId xmlns:a16="http://schemas.microsoft.com/office/drawing/2014/main" val="20000"/>
                    </a:ext>
                  </a:extLst>
                </a:gridCol>
                <a:gridCol w="1967165">
                  <a:extLst>
                    <a:ext uri="{9D8B030D-6E8A-4147-A177-3AD203B41FA5}">
                      <a16:colId xmlns:a16="http://schemas.microsoft.com/office/drawing/2014/main" val="20001"/>
                    </a:ext>
                  </a:extLst>
                </a:gridCol>
                <a:gridCol w="2983831">
                  <a:extLst>
                    <a:ext uri="{9D8B030D-6E8A-4147-A177-3AD203B41FA5}">
                      <a16:colId xmlns:a16="http://schemas.microsoft.com/office/drawing/2014/main" val="20003"/>
                    </a:ext>
                  </a:extLst>
                </a:gridCol>
              </a:tblGrid>
              <a:tr h="517743">
                <a:tc>
                  <a:txBody>
                    <a:bodyPr/>
                    <a:lstStyle/>
                    <a:p>
                      <a:pPr algn="ctr"/>
                      <a:r>
                        <a:rPr lang="en-IN" sz="1800" dirty="0" err="1"/>
                        <a:t>S.No</a:t>
                      </a:r>
                      <a:endParaRPr lang="en-IN" sz="1800" dirty="0"/>
                    </a:p>
                  </a:txBody>
                  <a:tcPr marL="68580" marR="68580" marT="34290" marB="34290"/>
                </a:tc>
                <a:tc>
                  <a:txBody>
                    <a:bodyPr/>
                    <a:lstStyle/>
                    <a:p>
                      <a:pPr algn="ctr"/>
                      <a:r>
                        <a:rPr lang="en-IN" sz="1800" dirty="0"/>
                        <a:t>Journal Information</a:t>
                      </a:r>
                    </a:p>
                  </a:txBody>
                  <a:tcPr marL="68580" marR="68580" marT="34290" marB="34290"/>
                </a:tc>
                <a:tc>
                  <a:txBody>
                    <a:bodyPr/>
                    <a:lstStyle/>
                    <a:p>
                      <a:pPr algn="ctr"/>
                      <a:r>
                        <a:rPr lang="en-IN" sz="1800" dirty="0"/>
                        <a:t>Inference</a:t>
                      </a:r>
                    </a:p>
                  </a:txBody>
                  <a:tcPr marL="68580" marR="68580" marT="34290" marB="34290"/>
                </a:tc>
                <a:extLst>
                  <a:ext uri="{0D108BD9-81ED-4DB2-BD59-A6C34878D82A}">
                    <a16:rowId xmlns:a16="http://schemas.microsoft.com/office/drawing/2014/main" val="10000"/>
                  </a:ext>
                </a:extLst>
              </a:tr>
              <a:tr h="3040380">
                <a:tc>
                  <a:txBody>
                    <a:bodyPr/>
                    <a:lstStyle/>
                    <a:p>
                      <a:pPr algn="ctr"/>
                      <a:r>
                        <a:rPr lang="en-IN" sz="1500" b="0" kern="1200" dirty="0">
                          <a:solidFill>
                            <a:schemeClr val="dk1"/>
                          </a:solidFill>
                          <a:latin typeface="+mn-lt"/>
                          <a:ea typeface="+mn-ea"/>
                          <a:cs typeface="+mn-cs"/>
                        </a:rPr>
                        <a:t>1</a:t>
                      </a:r>
                    </a:p>
                  </a:txBody>
                  <a:tcPr marL="68580" marR="68580" marT="34290" marB="34290"/>
                </a:tc>
                <a:tc>
                  <a:txBody>
                    <a:bodyPr/>
                    <a:lstStyle/>
                    <a:p>
                      <a:pPr marL="0" algn="just" defTabSz="914400" rtl="0" eaLnBrk="1" latinLnBrk="0" hangingPunct="1"/>
                      <a:r>
                        <a:rPr lang="en-IN" sz="1500" b="0" kern="1200" dirty="0" err="1">
                          <a:solidFill>
                            <a:schemeClr val="dk1"/>
                          </a:solidFill>
                          <a:latin typeface="+mn-lt"/>
                          <a:ea typeface="+mn-ea"/>
                          <a:cs typeface="+mn-cs"/>
                        </a:rPr>
                        <a:t>Syed</a:t>
                      </a:r>
                      <a:r>
                        <a:rPr lang="en-IN" sz="1500" b="0" kern="1200" dirty="0">
                          <a:solidFill>
                            <a:schemeClr val="dk1"/>
                          </a:solidFill>
                          <a:latin typeface="+mn-lt"/>
                          <a:ea typeface="+mn-ea"/>
                          <a:cs typeface="+mn-cs"/>
                        </a:rPr>
                        <a:t> </a:t>
                      </a:r>
                      <a:r>
                        <a:rPr lang="en-IN" sz="1500" b="0" kern="1200" dirty="0" err="1">
                          <a:solidFill>
                            <a:schemeClr val="dk1"/>
                          </a:solidFill>
                          <a:latin typeface="+mn-lt"/>
                          <a:ea typeface="+mn-ea"/>
                          <a:cs typeface="+mn-cs"/>
                        </a:rPr>
                        <a:t>Safwan</a:t>
                      </a:r>
                      <a:r>
                        <a:rPr lang="en-IN" sz="1500" b="0" kern="1200" dirty="0">
                          <a:solidFill>
                            <a:schemeClr val="dk1"/>
                          </a:solidFill>
                          <a:latin typeface="+mn-lt"/>
                          <a:ea typeface="+mn-ea"/>
                          <a:cs typeface="+mn-cs"/>
                        </a:rPr>
                        <a:t> Khalid, Muhammad </a:t>
                      </a:r>
                      <a:r>
                        <a:rPr lang="en-IN" sz="1500" b="0" kern="1200" dirty="0" err="1">
                          <a:solidFill>
                            <a:schemeClr val="dk1"/>
                          </a:solidFill>
                          <a:latin typeface="+mn-lt"/>
                          <a:ea typeface="+mn-ea"/>
                          <a:cs typeface="+mn-cs"/>
                        </a:rPr>
                        <a:t>Awais</a:t>
                      </a:r>
                      <a:r>
                        <a:rPr lang="en-IN" sz="1500" b="0" kern="1200" dirty="0">
                          <a:solidFill>
                            <a:schemeClr val="dk1"/>
                          </a:solidFill>
                          <a:latin typeface="+mn-lt"/>
                          <a:ea typeface="+mn-ea"/>
                          <a:cs typeface="+mn-cs"/>
                        </a:rPr>
                        <a:t>, Zhen-</a:t>
                      </a:r>
                      <a:r>
                        <a:rPr lang="en-IN" sz="1500" b="0" kern="1200" dirty="0" err="1">
                          <a:solidFill>
                            <a:schemeClr val="dk1"/>
                          </a:solidFill>
                          <a:latin typeface="+mn-lt"/>
                          <a:ea typeface="+mn-ea"/>
                          <a:cs typeface="+mn-cs"/>
                        </a:rPr>
                        <a:t>Hua</a:t>
                      </a:r>
                      <a:r>
                        <a:rPr lang="en-IN" sz="1500" b="0" kern="1200" dirty="0">
                          <a:solidFill>
                            <a:schemeClr val="dk1"/>
                          </a:solidFill>
                          <a:latin typeface="+mn-lt"/>
                          <a:ea typeface="+mn-ea"/>
                          <a:cs typeface="+mn-cs"/>
                        </a:rPr>
                        <a:t> </a:t>
                      </a:r>
                      <a:r>
                        <a:rPr lang="en-IN" sz="1500" b="0" kern="1200" dirty="0" err="1">
                          <a:solidFill>
                            <a:schemeClr val="dk1"/>
                          </a:solidFill>
                          <a:latin typeface="+mn-lt"/>
                          <a:ea typeface="+mn-ea"/>
                          <a:cs typeface="+mn-cs"/>
                        </a:rPr>
                        <a:t>Feng</a:t>
                      </a:r>
                      <a:r>
                        <a:rPr lang="en-IN" sz="1500" b="0" kern="1200" dirty="0">
                          <a:solidFill>
                            <a:schemeClr val="dk1"/>
                          </a:solidFill>
                          <a:latin typeface="+mn-lt"/>
                          <a:ea typeface="+mn-ea"/>
                          <a:cs typeface="+mn-cs"/>
                        </a:rPr>
                        <a:t>, Member, IEEE Chi-Ho Chan,</a:t>
                      </a:r>
                    </a:p>
                    <a:p>
                      <a:pPr algn="just"/>
                      <a:r>
                        <a:rPr lang="en-IN" sz="1500" b="0" kern="1200" dirty="0" err="1">
                          <a:solidFill>
                            <a:schemeClr val="dk1"/>
                          </a:solidFill>
                          <a:latin typeface="+mn-lt"/>
                          <a:ea typeface="+mn-ea"/>
                          <a:cs typeface="+mn-cs"/>
                        </a:rPr>
                        <a:t>Ammarah</a:t>
                      </a:r>
                      <a:r>
                        <a:rPr lang="en-IN" sz="1500" b="0" kern="1200" dirty="0">
                          <a:solidFill>
                            <a:schemeClr val="dk1"/>
                          </a:solidFill>
                          <a:latin typeface="+mn-lt"/>
                          <a:ea typeface="+mn-ea"/>
                          <a:cs typeface="+mn-cs"/>
                        </a:rPr>
                        <a:t> Farooq, Ali Akbari and Josef Kittler Life Member, IEEE” Resolution Invariant Face Recognition using a</a:t>
                      </a:r>
                    </a:p>
                    <a:p>
                      <a:pPr algn="just"/>
                      <a:r>
                        <a:rPr lang="en-IN" sz="1500" b="0" kern="1200" dirty="0">
                          <a:solidFill>
                            <a:schemeClr val="dk1"/>
                          </a:solidFill>
                          <a:latin typeface="+mn-lt"/>
                          <a:ea typeface="+mn-ea"/>
                          <a:cs typeface="+mn-cs"/>
                        </a:rPr>
                        <a:t>Distillation Approach</a:t>
                      </a:r>
                    </a:p>
                    <a:p>
                      <a:pPr marL="0" algn="just" defTabSz="914400" rtl="0" eaLnBrk="1" latinLnBrk="0" hangingPunct="1"/>
                      <a:r>
                        <a:rPr lang="en-IN" sz="1500" b="0" kern="1200" dirty="0">
                          <a:solidFill>
                            <a:schemeClr val="dk1"/>
                          </a:solidFill>
                          <a:latin typeface="+mn-lt"/>
                          <a:ea typeface="+mn-ea"/>
                          <a:cs typeface="+mn-cs"/>
                        </a:rPr>
                        <a:t>” IEEE 2020</a:t>
                      </a:r>
                    </a:p>
                  </a:txBody>
                  <a:tcPr marL="68580" marR="68580" marT="34290" marB="34290"/>
                </a:tc>
                <a:tc>
                  <a:txBody>
                    <a:bodyPr/>
                    <a:lstStyle/>
                    <a:p>
                      <a:pPr algn="just"/>
                      <a:r>
                        <a:rPr lang="en-IN" sz="1500" b="0" kern="1200" baseline="0" dirty="0">
                          <a:solidFill>
                            <a:schemeClr val="dk1"/>
                          </a:solidFill>
                          <a:latin typeface="+mn-lt"/>
                          <a:ea typeface="+mn-ea"/>
                          <a:cs typeface="+mn-cs"/>
                        </a:rPr>
                        <a:t>In this project they propose to train a network</a:t>
                      </a:r>
                    </a:p>
                    <a:p>
                      <a:pPr algn="just"/>
                      <a:r>
                        <a:rPr lang="en-IN" sz="1500" b="0" kern="1200" baseline="0" dirty="0">
                          <a:solidFill>
                            <a:schemeClr val="dk1"/>
                          </a:solidFill>
                          <a:latin typeface="+mn-lt"/>
                          <a:ea typeface="+mn-ea"/>
                          <a:cs typeface="+mn-cs"/>
                        </a:rPr>
                        <a:t>using both HR and LR images under the guidance of a fixed</a:t>
                      </a:r>
                    </a:p>
                    <a:p>
                      <a:pPr algn="just"/>
                      <a:r>
                        <a:rPr lang="en-IN" sz="1500" b="0" kern="1200" baseline="0" dirty="0">
                          <a:solidFill>
                            <a:schemeClr val="dk1"/>
                          </a:solidFill>
                          <a:latin typeface="+mn-lt"/>
                          <a:ea typeface="+mn-ea"/>
                          <a:cs typeface="+mn-cs"/>
                        </a:rPr>
                        <a:t>network, pre-trained on HR face images. The guidance is provided</a:t>
                      </a:r>
                    </a:p>
                    <a:p>
                      <a:pPr algn="just"/>
                      <a:r>
                        <a:rPr lang="en-IN" sz="1500" b="0" kern="1200" baseline="0" dirty="0">
                          <a:solidFill>
                            <a:schemeClr val="dk1"/>
                          </a:solidFill>
                          <a:latin typeface="+mn-lt"/>
                          <a:ea typeface="+mn-ea"/>
                          <a:cs typeface="+mn-cs"/>
                        </a:rPr>
                        <a:t>by minimising the KL-divergence between the output Soft max</a:t>
                      </a:r>
                    </a:p>
                    <a:p>
                      <a:pPr algn="just"/>
                      <a:r>
                        <a:rPr lang="en-IN" sz="1500" b="0" kern="1200" baseline="0" dirty="0">
                          <a:solidFill>
                            <a:schemeClr val="dk1"/>
                          </a:solidFill>
                          <a:latin typeface="+mn-lt"/>
                          <a:ea typeface="+mn-ea"/>
                          <a:cs typeface="+mn-cs"/>
                        </a:rPr>
                        <a:t>probabilities of the pre-trained (i.e., Teacher) and trainable (i.e.,</a:t>
                      </a:r>
                    </a:p>
                    <a:p>
                      <a:pPr algn="just"/>
                      <a:r>
                        <a:rPr lang="en-IN" sz="1500" b="0" kern="1200" baseline="0" dirty="0">
                          <a:solidFill>
                            <a:schemeClr val="dk1"/>
                          </a:solidFill>
                          <a:latin typeface="+mn-lt"/>
                          <a:ea typeface="+mn-ea"/>
                          <a:cs typeface="+mn-cs"/>
                        </a:rPr>
                        <a:t>Student) network as well as by sharing the Soft max weights</a:t>
                      </a:r>
                    </a:p>
                    <a:p>
                      <a:pPr algn="just"/>
                      <a:r>
                        <a:rPr lang="en-IN" sz="1500" b="0" kern="1200" baseline="0" dirty="0">
                          <a:solidFill>
                            <a:schemeClr val="dk1"/>
                          </a:solidFill>
                          <a:latin typeface="+mn-lt"/>
                          <a:ea typeface="+mn-ea"/>
                          <a:cs typeface="+mn-cs"/>
                        </a:rPr>
                        <a:t>between the two networks.</a:t>
                      </a:r>
                      <a:endParaRPr lang="en-IN" sz="1500" b="0" dirty="0"/>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8844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5141"/>
            <a:ext cx="8229600" cy="1143000"/>
          </a:xfrm>
        </p:spPr>
        <p:txBody>
          <a:bodyPr/>
          <a:lstStyle/>
          <a:p>
            <a:r>
              <a:rPr lang="en-US" dirty="0"/>
              <a:t>Literature Survey</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148951762"/>
              </p:ext>
            </p:extLst>
          </p:nvPr>
        </p:nvGraphicFramePr>
        <p:xfrm>
          <a:off x="971600" y="2060848"/>
          <a:ext cx="7650995" cy="3186557"/>
        </p:xfrm>
        <a:graphic>
          <a:graphicData uri="http://schemas.openxmlformats.org/drawingml/2006/table">
            <a:tbl>
              <a:tblPr firstRow="1" bandRow="1">
                <a:tableStyleId>{5C22544A-7EE6-4342-B048-85BDC9FD1C3A}</a:tableStyleId>
              </a:tblPr>
              <a:tblGrid>
                <a:gridCol w="1707288">
                  <a:extLst>
                    <a:ext uri="{9D8B030D-6E8A-4147-A177-3AD203B41FA5}">
                      <a16:colId xmlns:a16="http://schemas.microsoft.com/office/drawing/2014/main" val="20000"/>
                    </a:ext>
                  </a:extLst>
                </a:gridCol>
                <a:gridCol w="1638188">
                  <a:extLst>
                    <a:ext uri="{9D8B030D-6E8A-4147-A177-3AD203B41FA5}">
                      <a16:colId xmlns:a16="http://schemas.microsoft.com/office/drawing/2014/main" val="20001"/>
                    </a:ext>
                  </a:extLst>
                </a:gridCol>
                <a:gridCol w="4305519">
                  <a:extLst>
                    <a:ext uri="{9D8B030D-6E8A-4147-A177-3AD203B41FA5}">
                      <a16:colId xmlns:a16="http://schemas.microsoft.com/office/drawing/2014/main" val="20003"/>
                    </a:ext>
                  </a:extLst>
                </a:gridCol>
              </a:tblGrid>
              <a:tr h="399197">
                <a:tc>
                  <a:txBody>
                    <a:bodyPr/>
                    <a:lstStyle/>
                    <a:p>
                      <a:pPr algn="ctr"/>
                      <a:r>
                        <a:rPr lang="en-IN" sz="1800" dirty="0" err="1"/>
                        <a:t>S.No</a:t>
                      </a:r>
                      <a:endParaRPr lang="en-IN" sz="1800" dirty="0"/>
                    </a:p>
                  </a:txBody>
                  <a:tcPr marL="68580" marR="68580" marT="34290" marB="34290"/>
                </a:tc>
                <a:tc>
                  <a:txBody>
                    <a:bodyPr/>
                    <a:lstStyle/>
                    <a:p>
                      <a:pPr algn="ctr"/>
                      <a:r>
                        <a:rPr lang="en-IN" sz="1800" dirty="0"/>
                        <a:t>Journal Information</a:t>
                      </a:r>
                    </a:p>
                  </a:txBody>
                  <a:tcPr marL="68580" marR="68580" marT="34290" marB="34290"/>
                </a:tc>
                <a:tc>
                  <a:txBody>
                    <a:bodyPr/>
                    <a:lstStyle/>
                    <a:p>
                      <a:pPr algn="ctr"/>
                      <a:r>
                        <a:rPr lang="en-IN" sz="1800" dirty="0"/>
                        <a:t>Inference</a:t>
                      </a:r>
                    </a:p>
                  </a:txBody>
                  <a:tcPr marL="68580" marR="68580" marT="34290" marB="34290"/>
                </a:tc>
                <a:extLst>
                  <a:ext uri="{0D108BD9-81ED-4DB2-BD59-A6C34878D82A}">
                    <a16:rowId xmlns:a16="http://schemas.microsoft.com/office/drawing/2014/main" val="10000"/>
                  </a:ext>
                </a:extLst>
              </a:tr>
              <a:tr h="2569337">
                <a:tc>
                  <a:txBody>
                    <a:bodyPr/>
                    <a:lstStyle/>
                    <a:p>
                      <a:pPr algn="ctr"/>
                      <a:r>
                        <a:rPr lang="en-IN" sz="1500" kern="1200" dirty="0">
                          <a:solidFill>
                            <a:schemeClr val="dk1"/>
                          </a:solidFill>
                          <a:latin typeface="+mn-lt"/>
                          <a:ea typeface="+mn-ea"/>
                          <a:cs typeface="+mn-cs"/>
                        </a:rPr>
                        <a:t>2</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a:solidFill>
                            <a:schemeClr val="dk1"/>
                          </a:solidFill>
                          <a:latin typeface="+mn-lt"/>
                          <a:ea typeface="+mn-ea"/>
                          <a:cs typeface="+mn-cs"/>
                        </a:rPr>
                        <a:t>Khushboo Yadav, Suhani Mattas, </a:t>
                      </a:r>
                      <a:r>
                        <a:rPr lang="en-US" sz="1500" b="0" i="0" u="none" strike="noStrike" kern="1200" baseline="0" dirty="0" err="1">
                          <a:solidFill>
                            <a:schemeClr val="dk1"/>
                          </a:solidFill>
                          <a:latin typeface="+mn-lt"/>
                          <a:ea typeface="+mn-ea"/>
                          <a:cs typeface="+mn-cs"/>
                        </a:rPr>
                        <a:t>Lipika</a:t>
                      </a:r>
                      <a:r>
                        <a:rPr lang="en-US" sz="1500" b="0" i="0" u="none" strike="noStrike" kern="1200" baseline="0" dirty="0">
                          <a:solidFill>
                            <a:schemeClr val="dk1"/>
                          </a:solidFill>
                          <a:latin typeface="+mn-lt"/>
                          <a:ea typeface="+mn-ea"/>
                          <a:cs typeface="+mn-cs"/>
                        </a:rPr>
                        <a:t> Saini, Poonam Jindal” Secure Card-less ATM Transactions</a:t>
                      </a:r>
                      <a:endParaRPr lang="en-IN" sz="1500" kern="1200" dirty="0">
                        <a:solidFill>
                          <a:schemeClr val="dk1"/>
                        </a:solidFill>
                        <a:latin typeface="+mn-lt"/>
                        <a:ea typeface="+mn-ea"/>
                        <a:cs typeface="+mn-cs"/>
                      </a:endParaRPr>
                    </a:p>
                    <a:p>
                      <a:r>
                        <a:rPr lang="en-US" sz="1500" b="0" i="0" u="none" strike="noStrike" kern="1200" baseline="0" dirty="0">
                          <a:solidFill>
                            <a:schemeClr val="dk1"/>
                          </a:solidFill>
                          <a:latin typeface="+mn-lt"/>
                          <a:ea typeface="+mn-ea"/>
                          <a:cs typeface="+mn-cs"/>
                        </a:rPr>
                        <a:t>” IEEE 2020</a:t>
                      </a:r>
                      <a:endParaRPr lang="en-IN" sz="1500" dirty="0"/>
                    </a:p>
                  </a:txBody>
                  <a:tcPr marL="68580" marR="68580" marT="34290" marB="34290"/>
                </a:tc>
                <a:tc>
                  <a:txBody>
                    <a:bodyPr/>
                    <a:lstStyle/>
                    <a:p>
                      <a:pPr algn="just"/>
                      <a:r>
                        <a:rPr lang="en-US" sz="1500" b="0" i="0" u="none" strike="noStrike" kern="1200" baseline="0" dirty="0">
                          <a:solidFill>
                            <a:schemeClr val="dk1"/>
                          </a:solidFill>
                          <a:latin typeface="+mn-lt"/>
                          <a:ea typeface="+mn-ea"/>
                          <a:cs typeface="+mn-cs"/>
                        </a:rPr>
                        <a:t>we propose a Secure Card less Transaction System- a method which would eliminate the usage of ATM PIN and physical cards altogether and hence provide a secure environment for cash withdrawal. The concept of User Generated One Time Password (OTP) has been introduced in this project. With all these modification in-existing systems, the robustness of the machines will increase.</a:t>
                      </a:r>
                      <a:endParaRPr lang="en-IN" sz="1500" b="0" kern="1200" dirty="0">
                        <a:solidFill>
                          <a:schemeClr val="dk1"/>
                        </a:solidFill>
                        <a:latin typeface="+mn-lt"/>
                        <a:ea typeface="+mn-ea"/>
                        <a:cs typeface="+mn-cs"/>
                      </a:endParaRPr>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0650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47716994"/>
              </p:ext>
            </p:extLst>
          </p:nvPr>
        </p:nvGraphicFramePr>
        <p:xfrm>
          <a:off x="827584" y="1700808"/>
          <a:ext cx="6629402" cy="4526280"/>
        </p:xfrm>
        <a:graphic>
          <a:graphicData uri="http://schemas.openxmlformats.org/drawingml/2006/table">
            <a:tbl>
              <a:tblPr firstRow="1" bandRow="1">
                <a:tableStyleId>{5C22544A-7EE6-4342-B048-85BDC9FD1C3A}</a:tableStyleId>
              </a:tblPr>
              <a:tblGrid>
                <a:gridCol w="1961148">
                  <a:extLst>
                    <a:ext uri="{9D8B030D-6E8A-4147-A177-3AD203B41FA5}">
                      <a16:colId xmlns:a16="http://schemas.microsoft.com/office/drawing/2014/main" val="20000"/>
                    </a:ext>
                  </a:extLst>
                </a:gridCol>
                <a:gridCol w="1624263">
                  <a:extLst>
                    <a:ext uri="{9D8B030D-6E8A-4147-A177-3AD203B41FA5}">
                      <a16:colId xmlns:a16="http://schemas.microsoft.com/office/drawing/2014/main" val="20001"/>
                    </a:ext>
                  </a:extLst>
                </a:gridCol>
                <a:gridCol w="3043991">
                  <a:extLst>
                    <a:ext uri="{9D8B030D-6E8A-4147-A177-3AD203B41FA5}">
                      <a16:colId xmlns:a16="http://schemas.microsoft.com/office/drawing/2014/main" val="20003"/>
                    </a:ext>
                  </a:extLst>
                </a:gridCol>
              </a:tblGrid>
              <a:tr h="456533">
                <a:tc>
                  <a:txBody>
                    <a:bodyPr/>
                    <a:lstStyle/>
                    <a:p>
                      <a:pPr algn="ctr"/>
                      <a:r>
                        <a:rPr lang="en-IN" sz="1800" dirty="0" err="1"/>
                        <a:t>S.No</a:t>
                      </a:r>
                      <a:endParaRPr lang="en-IN" sz="1800" dirty="0"/>
                    </a:p>
                  </a:txBody>
                  <a:tcPr marL="68580" marR="68580" marT="34290" marB="34290"/>
                </a:tc>
                <a:tc>
                  <a:txBody>
                    <a:bodyPr/>
                    <a:lstStyle/>
                    <a:p>
                      <a:pPr algn="ctr"/>
                      <a:r>
                        <a:rPr lang="en-IN" sz="1800" dirty="0"/>
                        <a:t>Journal Information</a:t>
                      </a:r>
                    </a:p>
                  </a:txBody>
                  <a:tcPr marL="68580" marR="68580" marT="34290" marB="34290"/>
                </a:tc>
                <a:tc>
                  <a:txBody>
                    <a:bodyPr/>
                    <a:lstStyle/>
                    <a:p>
                      <a:pPr algn="ctr"/>
                      <a:r>
                        <a:rPr lang="en-IN" sz="1800" dirty="0"/>
                        <a:t>Inference</a:t>
                      </a:r>
                    </a:p>
                  </a:txBody>
                  <a:tcPr marL="68580" marR="68580" marT="34290" marB="34290"/>
                </a:tc>
                <a:extLst>
                  <a:ext uri="{0D108BD9-81ED-4DB2-BD59-A6C34878D82A}">
                    <a16:rowId xmlns:a16="http://schemas.microsoft.com/office/drawing/2014/main" val="10000"/>
                  </a:ext>
                </a:extLst>
              </a:tr>
              <a:tr h="3240383">
                <a:tc>
                  <a:txBody>
                    <a:bodyPr/>
                    <a:lstStyle/>
                    <a:p>
                      <a:pPr algn="ctr"/>
                      <a:r>
                        <a:rPr lang="en-IN" sz="1800" b="0" i="0" kern="1200" dirty="0">
                          <a:solidFill>
                            <a:schemeClr val="dk1"/>
                          </a:solidFill>
                          <a:latin typeface="+mn-lt"/>
                          <a:ea typeface="+mn-ea"/>
                          <a:cs typeface="+mn-cs"/>
                        </a:rPr>
                        <a:t>3</a:t>
                      </a:r>
                    </a:p>
                  </a:txBody>
                  <a:tcPr marL="68580" marR="68580" marT="34290" marB="34290"/>
                </a:tc>
                <a:tc>
                  <a:txBody>
                    <a:bodyPr/>
                    <a:lstStyle/>
                    <a:p>
                      <a:r>
                        <a:rPr lang="en-IN" sz="1800" b="0" i="0" u="none" strike="noStrike" kern="1200" dirty="0" err="1">
                          <a:solidFill>
                            <a:schemeClr val="dk1"/>
                          </a:solidFill>
                          <a:latin typeface="+mn-lt"/>
                          <a:ea typeface="+mn-ea"/>
                          <a:cs typeface="+mn-cs"/>
                        </a:rPr>
                        <a:t>Xiaoming</a:t>
                      </a:r>
                      <a:r>
                        <a:rPr lang="en-IN" sz="1800" b="0" i="0" u="none" strike="noStrike" kern="1200" dirty="0">
                          <a:solidFill>
                            <a:schemeClr val="dk1"/>
                          </a:solidFill>
                          <a:latin typeface="+mn-lt"/>
                          <a:ea typeface="+mn-ea"/>
                          <a:cs typeface="+mn-cs"/>
                        </a:rPr>
                        <a:t> Liu</a:t>
                      </a:r>
                      <a:endParaRPr lang="en-IN" sz="1800" b="0" i="0"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latin typeface="+mn-lt"/>
                          <a:ea typeface="+mn-ea"/>
                          <a:cs typeface="+mn-cs"/>
                        </a:rPr>
                        <a:t>Michigan State University”</a:t>
                      </a:r>
                      <a:r>
                        <a:rPr lang="en-IN" sz="1800" b="0" i="0" kern="1200" dirty="0">
                          <a:solidFill>
                            <a:schemeClr val="dk1"/>
                          </a:solidFill>
                          <a:latin typeface="+mn-lt"/>
                          <a:ea typeface="+mn-ea"/>
                          <a:cs typeface="+mn-cs"/>
                        </a:rPr>
                        <a:t> FAN: Feature Adaptation Network for Surveillance Face Recognition and Normalization</a:t>
                      </a:r>
                    </a:p>
                    <a:p>
                      <a:r>
                        <a:rPr lang="en-IN" sz="1800" b="0" i="0" u="none" strike="noStrike" kern="1200" dirty="0">
                          <a:solidFill>
                            <a:schemeClr val="dk1"/>
                          </a:solidFill>
                          <a:latin typeface="+mn-lt"/>
                          <a:ea typeface="+mn-ea"/>
                          <a:cs typeface="+mn-cs"/>
                        </a:rPr>
                        <a:t>” IEEE 2019</a:t>
                      </a:r>
                      <a:endParaRPr lang="en-IN" sz="1800" b="0" i="0" kern="1200" dirty="0">
                        <a:solidFill>
                          <a:schemeClr val="dk1"/>
                        </a:solidFill>
                        <a:latin typeface="+mn-lt"/>
                        <a:ea typeface="+mn-ea"/>
                        <a:cs typeface="+mn-cs"/>
                      </a:endParaRPr>
                    </a:p>
                    <a:p>
                      <a:br>
                        <a:rPr lang="en-IN" sz="1800" b="0" dirty="0"/>
                      </a:br>
                      <a:endParaRPr lang="en-IN" sz="1800" b="0" dirty="0"/>
                    </a:p>
                  </a:txBody>
                  <a:tcPr marL="68580" marR="68580" marT="34290" marB="34290"/>
                </a:tc>
                <a:tc>
                  <a:txBody>
                    <a:bodyPr/>
                    <a:lstStyle/>
                    <a:p>
                      <a:r>
                        <a:rPr lang="en-IN" sz="1500" b="0" i="0" kern="1200" dirty="0">
                          <a:solidFill>
                            <a:schemeClr val="dk1"/>
                          </a:solidFill>
                          <a:latin typeface="+mn-lt"/>
                          <a:ea typeface="+mn-ea"/>
                          <a:cs typeface="+mn-cs"/>
                        </a:rPr>
                        <a:t>This paper studies face recognition (FR) and normalization in surveillance imagery. Surveillance FR is a challenging problem that has great values in law enforcement. Despite recent progress in conventional FR, less effort has been devoted to surveillance FR. To bridge this gap, we propose a Feature Adaptation Network (FAN) to jointly perform surveillance FR and normalization</a:t>
                      </a:r>
                      <a:endParaRPr lang="en-IN" sz="1500" b="0" dirty="0"/>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5591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922" y="797989"/>
            <a:ext cx="7886700" cy="994172"/>
          </a:xfrm>
        </p:spPr>
        <p:txBody>
          <a:bodyPr/>
          <a:lstStyle/>
          <a:p>
            <a:r>
              <a:rPr lang="en-IN" dirty="0"/>
              <a:t>Literature Survey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700086"/>
              </p:ext>
            </p:extLst>
          </p:nvPr>
        </p:nvGraphicFramePr>
        <p:xfrm>
          <a:off x="1294290" y="1765354"/>
          <a:ext cx="7451759" cy="3886200"/>
        </p:xfrm>
        <a:graphic>
          <a:graphicData uri="http://schemas.openxmlformats.org/drawingml/2006/table">
            <a:tbl>
              <a:tblPr firstRow="1" bandRow="1">
                <a:tableStyleId>{5C22544A-7EE6-4342-B048-85BDC9FD1C3A}</a:tableStyleId>
              </a:tblPr>
              <a:tblGrid>
                <a:gridCol w="1722665">
                  <a:extLst>
                    <a:ext uri="{9D8B030D-6E8A-4147-A177-3AD203B41FA5}">
                      <a16:colId xmlns:a16="http://schemas.microsoft.com/office/drawing/2014/main" val="20000"/>
                    </a:ext>
                  </a:extLst>
                </a:gridCol>
                <a:gridCol w="1538151">
                  <a:extLst>
                    <a:ext uri="{9D8B030D-6E8A-4147-A177-3AD203B41FA5}">
                      <a16:colId xmlns:a16="http://schemas.microsoft.com/office/drawing/2014/main" val="20001"/>
                    </a:ext>
                  </a:extLst>
                </a:gridCol>
                <a:gridCol w="4190943">
                  <a:extLst>
                    <a:ext uri="{9D8B030D-6E8A-4147-A177-3AD203B41FA5}">
                      <a16:colId xmlns:a16="http://schemas.microsoft.com/office/drawing/2014/main" val="20003"/>
                    </a:ext>
                  </a:extLst>
                </a:gridCol>
              </a:tblGrid>
              <a:tr h="524864">
                <a:tc>
                  <a:txBody>
                    <a:bodyPr/>
                    <a:lstStyle/>
                    <a:p>
                      <a:pPr algn="ctr"/>
                      <a:r>
                        <a:rPr lang="en-IN" sz="1800" dirty="0" err="1"/>
                        <a:t>S.No</a:t>
                      </a:r>
                      <a:endParaRPr lang="en-IN" sz="1800" dirty="0"/>
                    </a:p>
                  </a:txBody>
                  <a:tcPr marL="68580" marR="68580" marT="34290" marB="34290"/>
                </a:tc>
                <a:tc>
                  <a:txBody>
                    <a:bodyPr/>
                    <a:lstStyle/>
                    <a:p>
                      <a:pPr algn="ctr"/>
                      <a:r>
                        <a:rPr lang="en-IN" sz="1800" dirty="0"/>
                        <a:t>Journal Information</a:t>
                      </a:r>
                    </a:p>
                  </a:txBody>
                  <a:tcPr marL="68580" marR="68580" marT="34290" marB="34290"/>
                </a:tc>
                <a:tc>
                  <a:txBody>
                    <a:bodyPr/>
                    <a:lstStyle/>
                    <a:p>
                      <a:pPr algn="ctr"/>
                      <a:r>
                        <a:rPr lang="en-IN" sz="1800" dirty="0"/>
                        <a:t>Inference</a:t>
                      </a:r>
                    </a:p>
                  </a:txBody>
                  <a:tcPr marL="68580" marR="68580" marT="34290" marB="34290"/>
                </a:tc>
                <a:extLst>
                  <a:ext uri="{0D108BD9-81ED-4DB2-BD59-A6C34878D82A}">
                    <a16:rowId xmlns:a16="http://schemas.microsoft.com/office/drawing/2014/main" val="10000"/>
                  </a:ext>
                </a:extLst>
              </a:tr>
              <a:tr h="3268980">
                <a:tc>
                  <a:txBody>
                    <a:bodyPr/>
                    <a:lstStyle/>
                    <a:p>
                      <a:pPr algn="ctr"/>
                      <a:r>
                        <a:rPr lang="en-IN" sz="1500" kern="1200" dirty="0">
                          <a:solidFill>
                            <a:schemeClr val="dk1"/>
                          </a:solidFill>
                          <a:latin typeface="+mn-lt"/>
                          <a:ea typeface="+mn-ea"/>
                          <a:cs typeface="+mn-cs"/>
                        </a:rPr>
                        <a:t>4</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err="1">
                          <a:solidFill>
                            <a:schemeClr val="dk1"/>
                          </a:solidFill>
                          <a:latin typeface="+mn-lt"/>
                          <a:ea typeface="+mn-ea"/>
                          <a:cs typeface="+mn-cs"/>
                        </a:rPr>
                        <a:t>Indranil</a:t>
                      </a:r>
                      <a:r>
                        <a:rPr lang="en-US" sz="1500" b="0" i="0" u="none" strike="noStrike" kern="1200" baseline="0" dirty="0">
                          <a:solidFill>
                            <a:schemeClr val="dk1"/>
                          </a:solidFill>
                          <a:latin typeface="+mn-lt"/>
                          <a:ea typeface="+mn-ea"/>
                          <a:cs typeface="+mn-cs"/>
                        </a:rPr>
                        <a:t> Banerjee, </a:t>
                      </a:r>
                      <a:r>
                        <a:rPr lang="en-US" sz="1500" b="0" i="0" u="none" strike="noStrike" kern="1200" baseline="0" dirty="0" err="1">
                          <a:solidFill>
                            <a:schemeClr val="dk1"/>
                          </a:solidFill>
                          <a:latin typeface="+mn-lt"/>
                          <a:ea typeface="+mn-ea"/>
                          <a:cs typeface="+mn-cs"/>
                        </a:rPr>
                        <a:t>Sjivangam</a:t>
                      </a:r>
                      <a:r>
                        <a:rPr lang="en-US" sz="1500" b="0" i="0" u="none" strike="noStrike" kern="1200" baseline="0" dirty="0">
                          <a:solidFill>
                            <a:schemeClr val="dk1"/>
                          </a:solidFill>
                          <a:latin typeface="+mn-lt"/>
                          <a:ea typeface="+mn-ea"/>
                          <a:cs typeface="+mn-cs"/>
                        </a:rPr>
                        <a:t> </a:t>
                      </a:r>
                      <a:r>
                        <a:rPr lang="en-US" sz="1500" b="0" i="0" u="none" strike="noStrike" kern="1200" baseline="0" dirty="0" err="1">
                          <a:solidFill>
                            <a:schemeClr val="dk1"/>
                          </a:solidFill>
                          <a:latin typeface="+mn-lt"/>
                          <a:ea typeface="+mn-ea"/>
                          <a:cs typeface="+mn-cs"/>
                        </a:rPr>
                        <a:t>Mookherjee</a:t>
                      </a:r>
                      <a:r>
                        <a:rPr lang="en-US" sz="1500" b="0" i="0" u="none" strike="noStrike" kern="1200" baseline="0" dirty="0">
                          <a:solidFill>
                            <a:schemeClr val="dk1"/>
                          </a:solidFill>
                          <a:latin typeface="+mn-lt"/>
                          <a:ea typeface="+mn-ea"/>
                          <a:cs typeface="+mn-cs"/>
                        </a:rPr>
                        <a:t>, </a:t>
                      </a:r>
                      <a:r>
                        <a:rPr lang="en-US" sz="1500" b="0" i="0" u="none" strike="noStrike" kern="1200" baseline="0" dirty="0" err="1">
                          <a:solidFill>
                            <a:schemeClr val="dk1"/>
                          </a:solidFill>
                          <a:latin typeface="+mn-lt"/>
                          <a:ea typeface="+mn-ea"/>
                          <a:cs typeface="+mn-cs"/>
                        </a:rPr>
                        <a:t>Sayantan</a:t>
                      </a:r>
                      <a:r>
                        <a:rPr lang="en-US" sz="1500" b="0" i="0" u="none" strike="noStrike" kern="1200" baseline="0" dirty="0">
                          <a:solidFill>
                            <a:schemeClr val="dk1"/>
                          </a:solidFill>
                          <a:latin typeface="+mn-lt"/>
                          <a:ea typeface="+mn-ea"/>
                          <a:cs typeface="+mn-cs"/>
                        </a:rPr>
                        <a:t> </a:t>
                      </a:r>
                      <a:r>
                        <a:rPr lang="en-US" sz="1500" b="0" i="0" u="none" strike="noStrike" kern="1200" baseline="0" dirty="0" err="1">
                          <a:solidFill>
                            <a:schemeClr val="dk1"/>
                          </a:solidFill>
                          <a:latin typeface="+mn-lt"/>
                          <a:ea typeface="+mn-ea"/>
                          <a:cs typeface="+mn-cs"/>
                        </a:rPr>
                        <a:t>Saha</a:t>
                      </a:r>
                      <a:r>
                        <a:rPr lang="en-US" sz="1500" b="0" i="0" u="none" strike="noStrike" kern="1200" baseline="0" dirty="0">
                          <a:solidFill>
                            <a:schemeClr val="dk1"/>
                          </a:solidFill>
                          <a:latin typeface="+mn-lt"/>
                          <a:ea typeface="+mn-ea"/>
                          <a:cs typeface="+mn-cs"/>
                        </a:rPr>
                        <a:t>, </a:t>
                      </a:r>
                      <a:r>
                        <a:rPr lang="en-US" sz="1500" b="0" i="0" u="none" strike="noStrike" kern="1200" baseline="0" dirty="0" err="1">
                          <a:solidFill>
                            <a:schemeClr val="dk1"/>
                          </a:solidFill>
                          <a:latin typeface="+mn-lt"/>
                          <a:ea typeface="+mn-ea"/>
                          <a:cs typeface="+mn-cs"/>
                        </a:rPr>
                        <a:t>Souradeep</a:t>
                      </a:r>
                      <a:r>
                        <a:rPr lang="en-US" sz="1500" b="0" i="0" u="none" strike="noStrike" kern="1200" baseline="0" dirty="0">
                          <a:solidFill>
                            <a:schemeClr val="dk1"/>
                          </a:solidFill>
                          <a:latin typeface="+mn-lt"/>
                          <a:ea typeface="+mn-ea"/>
                          <a:cs typeface="+mn-cs"/>
                        </a:rPr>
                        <a:t> Ganguli, </a:t>
                      </a:r>
                      <a:r>
                        <a:rPr lang="en-US" sz="1500" b="0" i="0" u="none" strike="noStrike" kern="1200" baseline="0" dirty="0" err="1">
                          <a:solidFill>
                            <a:schemeClr val="dk1"/>
                          </a:solidFill>
                          <a:latin typeface="+mn-lt"/>
                          <a:ea typeface="+mn-ea"/>
                          <a:cs typeface="+mn-cs"/>
                        </a:rPr>
                        <a:t>Subham</a:t>
                      </a:r>
                      <a:r>
                        <a:rPr lang="en-US" sz="1500" b="0" i="0" u="none" strike="noStrike" kern="1200" baseline="0" dirty="0">
                          <a:solidFill>
                            <a:schemeClr val="dk1"/>
                          </a:solidFill>
                          <a:latin typeface="+mn-lt"/>
                          <a:ea typeface="+mn-ea"/>
                          <a:cs typeface="+mn-cs"/>
                        </a:rPr>
                        <a:t> Kundu, </a:t>
                      </a:r>
                      <a:r>
                        <a:rPr lang="en-US" sz="1500" b="0" i="0" u="none" strike="noStrike" kern="1200" baseline="0" dirty="0" err="1">
                          <a:solidFill>
                            <a:schemeClr val="dk1"/>
                          </a:solidFill>
                          <a:latin typeface="+mn-lt"/>
                          <a:ea typeface="+mn-ea"/>
                          <a:cs typeface="+mn-cs"/>
                        </a:rPr>
                        <a:t>Debduhita</a:t>
                      </a:r>
                      <a:r>
                        <a:rPr lang="en-US" sz="1500" b="0" i="0" u="none" strike="noStrike" kern="1200" baseline="0" dirty="0">
                          <a:solidFill>
                            <a:schemeClr val="dk1"/>
                          </a:solidFill>
                          <a:latin typeface="+mn-lt"/>
                          <a:ea typeface="+mn-ea"/>
                          <a:cs typeface="+mn-cs"/>
                        </a:rPr>
                        <a:t> </a:t>
                      </a:r>
                      <a:r>
                        <a:rPr lang="en-US" sz="1500" b="0" i="0" u="none" strike="noStrike" kern="1200" baseline="0" dirty="0" err="1">
                          <a:solidFill>
                            <a:schemeClr val="dk1"/>
                          </a:solidFill>
                          <a:latin typeface="+mn-lt"/>
                          <a:ea typeface="+mn-ea"/>
                          <a:cs typeface="+mn-cs"/>
                        </a:rPr>
                        <a:t>Chakravarti</a:t>
                      </a:r>
                      <a:r>
                        <a:rPr lang="en-US" sz="1500" b="0" i="0" u="none" strike="noStrike" kern="1200" baseline="0" dirty="0">
                          <a:solidFill>
                            <a:schemeClr val="dk1"/>
                          </a:solidFill>
                          <a:latin typeface="+mn-lt"/>
                          <a:ea typeface="+mn-ea"/>
                          <a:cs typeface="+mn-cs"/>
                        </a:rPr>
                        <a:t>” Advanced ATM System Using Iris Scanner</a:t>
                      </a:r>
                      <a:endParaRPr lang="en-IN" sz="1500" kern="1200" dirty="0">
                        <a:solidFill>
                          <a:schemeClr val="dk1"/>
                        </a:solidFill>
                        <a:latin typeface="+mn-lt"/>
                        <a:ea typeface="+mn-ea"/>
                        <a:cs typeface="+mn-cs"/>
                      </a:endParaRPr>
                    </a:p>
                    <a:p>
                      <a:r>
                        <a:rPr lang="en-US" sz="1500" b="0" i="0" u="none" strike="noStrike" kern="1200" baseline="0" dirty="0">
                          <a:solidFill>
                            <a:schemeClr val="dk1"/>
                          </a:solidFill>
                          <a:latin typeface="+mn-lt"/>
                          <a:ea typeface="+mn-ea"/>
                          <a:cs typeface="+mn-cs"/>
                        </a:rPr>
                        <a:t>”IEEE 2019</a:t>
                      </a:r>
                      <a:endParaRPr lang="en-IN" sz="1500" dirty="0"/>
                    </a:p>
                  </a:txBody>
                  <a:tcPr marL="68580" marR="68580" marT="34290" marB="34290"/>
                </a:tc>
                <a:tc>
                  <a:txBody>
                    <a:bodyPr/>
                    <a:lstStyle/>
                    <a:p>
                      <a:pPr algn="just"/>
                      <a:r>
                        <a:rPr lang="en-US" sz="1500" b="0" i="0" u="none" strike="noStrike" kern="1200" baseline="0" dirty="0">
                          <a:solidFill>
                            <a:schemeClr val="dk1"/>
                          </a:solidFill>
                          <a:latin typeface="+mn-lt"/>
                          <a:ea typeface="+mn-ea"/>
                          <a:cs typeface="+mn-cs"/>
                        </a:rPr>
                        <a:t>The presented design is unique because of biometric scanners such as Iris scanner and the two-way check with fingerprint scanner makes it more reliable. The iris scanner being the primary security check lets the system access the further steps for transaction. Fingerprint scanner embedded in the ATM card acts as the secondary security check for the system. The transaction procedure is successful only if the input data by the card holder matches with the database. It consumes less energy that makes it suitable for use. The suggested modified system is pragmatic moreover economical when correlating to the alternative existing classification and affirmation processes of ATMs.</a:t>
                      </a:r>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74638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2388</Words>
  <Application>Microsoft Office PowerPoint</Application>
  <PresentationFormat>On-screen Show (4:3)</PresentationFormat>
  <Paragraphs>205</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 3</vt:lpstr>
      <vt:lpstr>Office Theme</vt:lpstr>
      <vt:lpstr>AI Based Card less ATM Transaction using Face Recognition</vt:lpstr>
      <vt:lpstr>Scope of the Area</vt:lpstr>
      <vt:lpstr>Problem Definition</vt:lpstr>
      <vt:lpstr>Objective</vt:lpstr>
      <vt:lpstr>Abstract</vt:lpstr>
      <vt:lpstr>Literature Survey </vt:lpstr>
      <vt:lpstr>Literature Survey</vt:lpstr>
      <vt:lpstr>Literature Survey </vt:lpstr>
      <vt:lpstr>Literature Survey </vt:lpstr>
      <vt:lpstr>Literature Survey </vt:lpstr>
      <vt:lpstr>Literature Survey </vt:lpstr>
      <vt:lpstr>Literature Survey </vt:lpstr>
      <vt:lpstr>Literature Survey </vt:lpstr>
      <vt:lpstr>Literature Survey </vt:lpstr>
      <vt:lpstr>Literature Survey </vt:lpstr>
      <vt:lpstr>Modules</vt:lpstr>
      <vt:lpstr>Module Description</vt:lpstr>
      <vt:lpstr>Module Description</vt:lpstr>
      <vt:lpstr>Existing System</vt:lpstr>
      <vt:lpstr>Proposed system</vt:lpstr>
      <vt:lpstr>Tools Used</vt:lpstr>
      <vt:lpstr>Proposed System Architecture</vt:lpstr>
      <vt:lpstr>TRAINING</vt:lpstr>
      <vt:lpstr>TESTING</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Card less ATM Transaction using Face Recognition</dc:title>
  <dc:creator>New</dc:creator>
  <cp:lastModifiedBy>sathishkumap007@outlook.com</cp:lastModifiedBy>
  <cp:revision>8</cp:revision>
  <dcterms:created xsi:type="dcterms:W3CDTF">2022-04-18T15:36:01Z</dcterms:created>
  <dcterms:modified xsi:type="dcterms:W3CDTF">2023-04-10T04:28:30Z</dcterms:modified>
</cp:coreProperties>
</file>