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7"/>
  </p:notesMasterIdLst>
  <p:sldIdLst>
    <p:sldId id="272" r:id="rId3"/>
    <p:sldId id="273" r:id="rId4"/>
    <p:sldId id="274" r:id="rId5"/>
    <p:sldId id="275" r:id="rId6"/>
    <p:sldId id="280" r:id="rId7"/>
    <p:sldId id="276" r:id="rId8"/>
    <p:sldId id="281" r:id="rId9"/>
    <p:sldId id="277" r:id="rId10"/>
    <p:sldId id="283" r:id="rId11"/>
    <p:sldId id="282" r:id="rId12"/>
    <p:sldId id="284" r:id="rId13"/>
    <p:sldId id="278" r:id="rId14"/>
    <p:sldId id="279"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7/23/2016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7/23/2016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7/23/2016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7/23/2016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7/23/2016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7/23/2016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1359EFBB-CFA1-4AA8-9123-F0B52DBD84FE}" type="datetime1">
              <a:rPr lang="en-US" smtClean="0"/>
              <a:t>7/23/2016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7/23/2016</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Sathish Kumar V</a:t>
            </a:r>
          </a:p>
          <a:p>
            <a:r>
              <a:rPr lang="en-US" dirty="0" smtClean="0"/>
              <a:t>Mentor: Neal Fultz</a:t>
            </a:r>
            <a:endParaRPr lang="en-US" dirty="0"/>
          </a:p>
          <a:p>
            <a:endParaRPr lang="en-US" dirty="0"/>
          </a:p>
        </p:txBody>
      </p:sp>
      <p:sp>
        <p:nvSpPr>
          <p:cNvPr id="4" name="Title 3"/>
          <p:cNvSpPr>
            <a:spLocks noGrp="1"/>
          </p:cNvSpPr>
          <p:nvPr>
            <p:ph type="ctrTitle"/>
          </p:nvPr>
        </p:nvSpPr>
        <p:spPr/>
        <p:txBody>
          <a:bodyPr/>
          <a:lstStyle/>
          <a:p>
            <a:pPr algn="ctr"/>
            <a:r>
              <a:rPr lang="en-US" dirty="0" smtClean="0"/>
              <a:t>Capstone Project</a:t>
            </a:r>
            <a:br>
              <a:rPr lang="en-US" dirty="0" smtClean="0"/>
            </a:br>
            <a:r>
              <a:rPr lang="en-US" dirty="0" smtClean="0"/>
              <a:t>Analysis of Lending Club Data</a:t>
            </a:r>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41764"/>
            <a:ext cx="10972800" cy="4682836"/>
          </a:xfrm>
        </p:spPr>
        <p:txBody>
          <a:bodyPr/>
          <a:lstStyle/>
          <a:p>
            <a:pPr algn="just"/>
            <a:r>
              <a:rPr lang="en-US" dirty="0" smtClean="0"/>
              <a:t>Th</a:t>
            </a:r>
            <a:r>
              <a:rPr lang="en-US" dirty="0" smtClean="0"/>
              <a:t>e default </a:t>
            </a:r>
            <a:r>
              <a:rPr lang="en-US" dirty="0" err="1" smtClean="0"/>
              <a:t>nodesize</a:t>
            </a:r>
            <a:r>
              <a:rPr lang="en-US" dirty="0" smtClean="0"/>
              <a:t> for the random forest model is 5.</a:t>
            </a:r>
            <a:endParaRPr lang="en-US" dirty="0" smtClean="0"/>
          </a:p>
          <a:p>
            <a:pPr algn="just"/>
            <a:r>
              <a:rPr lang="en-US" dirty="0" smtClean="0"/>
              <a:t>Since the current training dataset has 230k observations, running the random forest throws up memory allocation error. Therefore, the </a:t>
            </a:r>
            <a:r>
              <a:rPr lang="en-US" dirty="0" err="1" smtClean="0"/>
              <a:t>nodesize</a:t>
            </a:r>
            <a:r>
              <a:rPr lang="en-US" dirty="0" smtClean="0"/>
              <a:t> is set to 6</a:t>
            </a:r>
          </a:p>
          <a:p>
            <a:pPr lvl="0"/>
            <a:endParaRPr lang="en-US" dirty="0" smtClean="0"/>
          </a:p>
          <a:p>
            <a:pPr lvl="0">
              <a:buFont typeface="Wingdings" panose="05000000000000000000" pitchFamily="2" charset="2"/>
              <a:buChar char="Ø"/>
            </a:pPr>
            <a:r>
              <a:rPr lang="en-US" dirty="0" smtClean="0"/>
              <a:t>X </a:t>
            </a:r>
            <a:r>
              <a:rPr lang="en-US" dirty="0"/>
              <a:t>&lt;- </a:t>
            </a:r>
            <a:r>
              <a:rPr lang="en-US" dirty="0" err="1" smtClean="0"/>
              <a:t>as.matrix</a:t>
            </a:r>
            <a:r>
              <a:rPr lang="en-US" dirty="0" smtClean="0"/>
              <a:t>(</a:t>
            </a:r>
            <a:r>
              <a:rPr lang="en-US" dirty="0" err="1" smtClean="0"/>
              <a:t>df$int_rate</a:t>
            </a:r>
            <a:r>
              <a:rPr lang="en-US" dirty="0" smtClean="0"/>
              <a:t>)</a:t>
            </a:r>
          </a:p>
          <a:p>
            <a:pPr lvl="0">
              <a:buFont typeface="Wingdings" panose="05000000000000000000" pitchFamily="2" charset="2"/>
              <a:buChar char="Ø"/>
            </a:pPr>
            <a:r>
              <a:rPr lang="en-US" dirty="0" err="1" smtClean="0"/>
              <a:t>rfmodel</a:t>
            </a:r>
            <a:r>
              <a:rPr lang="en-US" dirty="0" smtClean="0"/>
              <a:t> </a:t>
            </a:r>
            <a:r>
              <a:rPr lang="en-US" dirty="0"/>
              <a:t>&lt;- </a:t>
            </a:r>
            <a:r>
              <a:rPr lang="en-US" dirty="0" err="1"/>
              <a:t>randomForest</a:t>
            </a:r>
            <a:r>
              <a:rPr lang="en-US" dirty="0"/>
              <a:t>(</a:t>
            </a:r>
            <a:r>
              <a:rPr lang="en-US" dirty="0" err="1"/>
              <a:t>X,df$bad_loan</a:t>
            </a:r>
            <a:r>
              <a:rPr lang="en-US" dirty="0"/>
              <a:t>, </a:t>
            </a:r>
            <a:r>
              <a:rPr lang="en-US" dirty="0" err="1"/>
              <a:t>nodesize</a:t>
            </a:r>
            <a:r>
              <a:rPr lang="en-US" dirty="0"/>
              <a:t> = 6)</a:t>
            </a:r>
          </a:p>
          <a:p>
            <a:pPr marL="0" indent="0">
              <a:buNone/>
            </a:pPr>
            <a:r>
              <a:rPr lang="en-US" dirty="0"/>
              <a:t> </a:t>
            </a:r>
          </a:p>
          <a:p>
            <a:pPr algn="just"/>
            <a:endParaRPr lang="en-US" dirty="0" smtClean="0"/>
          </a:p>
          <a:p>
            <a:pPr marL="0" indent="0" algn="just">
              <a:buNone/>
            </a:pPr>
            <a:endParaRPr lang="en-US" dirty="0" smtClean="0"/>
          </a:p>
        </p:txBody>
      </p:sp>
      <p:sp>
        <p:nvSpPr>
          <p:cNvPr id="3" name="Title 2"/>
          <p:cNvSpPr>
            <a:spLocks noGrp="1"/>
          </p:cNvSpPr>
          <p:nvPr>
            <p:ph type="title"/>
          </p:nvPr>
        </p:nvSpPr>
        <p:spPr>
          <a:xfrm>
            <a:off x="609600" y="704088"/>
            <a:ext cx="10972800" cy="792203"/>
          </a:xfrm>
        </p:spPr>
        <p:txBody>
          <a:bodyPr>
            <a:normAutofit fontScale="90000"/>
          </a:bodyPr>
          <a:lstStyle/>
          <a:p>
            <a:pPr algn="ctr"/>
            <a:r>
              <a:rPr lang="en-US" dirty="0" smtClean="0"/>
              <a:t>Random Forest Model</a:t>
            </a:r>
            <a:endParaRPr lang="en-US" dirty="0"/>
          </a:p>
        </p:txBody>
      </p:sp>
    </p:spTree>
    <p:extLst>
      <p:ext uri="{BB962C8B-B14F-4D97-AF65-F5344CB8AC3E}">
        <p14:creationId xmlns:p14="http://schemas.microsoft.com/office/powerpoint/2010/main" val="424285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41764"/>
            <a:ext cx="10972800" cy="4682836"/>
          </a:xfrm>
        </p:spPr>
        <p:txBody>
          <a:bodyPr/>
          <a:lstStyle/>
          <a:p>
            <a:pPr algn="just"/>
            <a:r>
              <a:rPr lang="en-US" dirty="0" smtClean="0"/>
              <a:t>With the random forest model, the following predictions are seen</a:t>
            </a:r>
          </a:p>
          <a:p>
            <a:pPr marL="0" indent="0" algn="just">
              <a:buNone/>
            </a:pPr>
            <a:endParaRPr lang="en-US" dirty="0"/>
          </a:p>
        </p:txBody>
      </p:sp>
      <p:sp>
        <p:nvSpPr>
          <p:cNvPr id="3" name="Title 2"/>
          <p:cNvSpPr>
            <a:spLocks noGrp="1"/>
          </p:cNvSpPr>
          <p:nvPr>
            <p:ph type="title"/>
          </p:nvPr>
        </p:nvSpPr>
        <p:spPr>
          <a:xfrm>
            <a:off x="609600" y="704088"/>
            <a:ext cx="10972800" cy="792203"/>
          </a:xfrm>
        </p:spPr>
        <p:txBody>
          <a:bodyPr>
            <a:normAutofit fontScale="90000"/>
          </a:bodyPr>
          <a:lstStyle/>
          <a:p>
            <a:pPr algn="ctr"/>
            <a:r>
              <a:rPr lang="en-US" dirty="0" smtClean="0"/>
              <a:t>Random Forest Model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40254662"/>
              </p:ext>
            </p:extLst>
          </p:nvPr>
        </p:nvGraphicFramePr>
        <p:xfrm>
          <a:off x="987133" y="2473034"/>
          <a:ext cx="8769934" cy="3023759"/>
        </p:xfrm>
        <a:graphic>
          <a:graphicData uri="http://schemas.openxmlformats.org/drawingml/2006/table">
            <a:tbl>
              <a:tblPr>
                <a:tableStyleId>{5C22544A-7EE6-4342-B048-85BDC9FD1C3A}</a:tableStyleId>
              </a:tblPr>
              <a:tblGrid>
                <a:gridCol w="1384726"/>
                <a:gridCol w="1230868"/>
                <a:gridCol w="1230868"/>
                <a:gridCol w="1230868"/>
                <a:gridCol w="1230868"/>
                <a:gridCol w="1230868"/>
                <a:gridCol w="1230868"/>
              </a:tblGrid>
              <a:tr h="499795">
                <a:tc>
                  <a:txBody>
                    <a:bodyPr/>
                    <a:lstStyle/>
                    <a:p>
                      <a:pPr algn="ctr" fontAlgn="b"/>
                      <a:r>
                        <a:rPr lang="en-US" sz="1800" b="1" u="none" strike="noStrike" dirty="0">
                          <a:effectLst/>
                        </a:rPr>
                        <a:t>Threshold</a:t>
                      </a:r>
                      <a:endParaRPr lang="en-US" sz="1800" b="1" i="0" u="none" strike="noStrike" dirty="0">
                        <a:solidFill>
                          <a:srgbClr val="000000"/>
                        </a:solidFill>
                        <a:effectLst/>
                        <a:latin typeface="Calibri" panose="020F0502020204030204" pitchFamily="34" charset="0"/>
                      </a:endParaRPr>
                    </a:p>
                  </a:txBody>
                  <a:tcPr marL="9525" marR="9525" marT="9525" marB="0" anchor="ctr">
                    <a:solidFill>
                      <a:srgbClr val="92D050"/>
                    </a:solidFill>
                  </a:tcPr>
                </a:tc>
                <a:tc gridSpan="2">
                  <a:txBody>
                    <a:bodyPr/>
                    <a:lstStyle/>
                    <a:p>
                      <a:pPr algn="ctr" fontAlgn="b"/>
                      <a:r>
                        <a:rPr lang="en-US" sz="1800" b="1" u="none" strike="noStrike" dirty="0">
                          <a:effectLst/>
                        </a:rPr>
                        <a:t>0.1</a:t>
                      </a:r>
                      <a:endParaRPr lang="en-US" sz="1800" b="1" i="0" u="none" strike="noStrike" dirty="0">
                        <a:solidFill>
                          <a:srgbClr val="000000"/>
                        </a:solidFill>
                        <a:effectLst/>
                        <a:latin typeface="Calibri" panose="020F0502020204030204" pitchFamily="34" charset="0"/>
                      </a:endParaRPr>
                    </a:p>
                  </a:txBody>
                  <a:tcPr marL="9525" marR="9525" marT="9525" marB="0" anchor="ctr">
                    <a:solidFill>
                      <a:srgbClr val="92D050"/>
                    </a:solidFill>
                  </a:tcPr>
                </a:tc>
                <a:tc hMerge="1">
                  <a:txBody>
                    <a:bodyPr/>
                    <a:lstStyle/>
                    <a:p>
                      <a:endParaRPr lang="en-US"/>
                    </a:p>
                  </a:txBody>
                  <a:tcPr/>
                </a:tc>
                <a:tc gridSpan="2">
                  <a:txBody>
                    <a:bodyPr/>
                    <a:lstStyle/>
                    <a:p>
                      <a:pPr algn="ctr" fontAlgn="b"/>
                      <a:r>
                        <a:rPr lang="en-US" sz="1800" b="1" u="none" strike="noStrike">
                          <a:effectLst/>
                        </a:rPr>
                        <a:t>0.2</a:t>
                      </a:r>
                      <a:endParaRPr lang="en-US" sz="1800" b="1" i="0" u="none" strike="noStrike">
                        <a:solidFill>
                          <a:srgbClr val="000000"/>
                        </a:solidFill>
                        <a:effectLst/>
                        <a:latin typeface="Calibri" panose="020F0502020204030204" pitchFamily="34" charset="0"/>
                      </a:endParaRPr>
                    </a:p>
                  </a:txBody>
                  <a:tcPr marL="9525" marR="9525" marT="9525" marB="0" anchor="ctr">
                    <a:solidFill>
                      <a:srgbClr val="92D050"/>
                    </a:solidFill>
                  </a:tcPr>
                </a:tc>
                <a:tc hMerge="1">
                  <a:txBody>
                    <a:bodyPr/>
                    <a:lstStyle/>
                    <a:p>
                      <a:endParaRPr lang="en-US"/>
                    </a:p>
                  </a:txBody>
                  <a:tcPr/>
                </a:tc>
                <a:tc gridSpan="2">
                  <a:txBody>
                    <a:bodyPr/>
                    <a:lstStyle/>
                    <a:p>
                      <a:pPr algn="ctr" fontAlgn="b"/>
                      <a:r>
                        <a:rPr lang="en-US" sz="1800" b="1" u="none" strike="noStrike" dirty="0">
                          <a:effectLst/>
                        </a:rPr>
                        <a:t>0.3</a:t>
                      </a:r>
                      <a:endParaRPr lang="en-US" sz="1800" b="1" i="0" u="none" strike="noStrike" dirty="0">
                        <a:solidFill>
                          <a:srgbClr val="000000"/>
                        </a:solidFill>
                        <a:effectLst/>
                        <a:latin typeface="Calibri" panose="020F0502020204030204" pitchFamily="34" charset="0"/>
                      </a:endParaRPr>
                    </a:p>
                  </a:txBody>
                  <a:tcPr marL="9525" marR="9525" marT="9525" marB="0" anchor="ctr">
                    <a:solidFill>
                      <a:srgbClr val="92D050"/>
                    </a:solidFill>
                  </a:tcPr>
                </a:tc>
                <a:tc hMerge="1">
                  <a:txBody>
                    <a:bodyPr/>
                    <a:lstStyle/>
                    <a:p>
                      <a:endParaRPr lang="en-US"/>
                    </a:p>
                  </a:txBody>
                  <a:tcPr/>
                </a:tc>
              </a:tr>
              <a:tr h="499795">
                <a:tc>
                  <a:txBody>
                    <a:bodyPr/>
                    <a:lstStyle/>
                    <a:p>
                      <a:pPr algn="ctr"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solidFill>
                      <a:schemeClr val="accent3">
                        <a:lumMod val="75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solidFill>
                      <a:schemeClr val="accent5"/>
                    </a:solidFill>
                  </a:tcPr>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solidFill>
                      <a:schemeClr val="accent4"/>
                    </a:solidFill>
                  </a:tcPr>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4"/>
                    </a:solidFill>
                  </a:tcPr>
                </a:tc>
              </a:tr>
              <a:tr h="499795">
                <a:tc>
                  <a:txBody>
                    <a:bodyPr/>
                    <a:lstStyle/>
                    <a:p>
                      <a:pPr algn="ctr" fontAlgn="b"/>
                      <a:r>
                        <a:rPr lang="en-US" sz="1800" b="1" u="none" strike="noStrike" dirty="0">
                          <a:effectLst/>
                        </a:rPr>
                        <a:t>FALSE</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accent3">
                        <a:lumMod val="75000"/>
                      </a:schemeClr>
                    </a:solidFill>
                  </a:tcPr>
                </a:tc>
                <a:tc>
                  <a:txBody>
                    <a:bodyPr/>
                    <a:lstStyle/>
                    <a:p>
                      <a:pPr algn="ctr" fontAlgn="b"/>
                      <a:r>
                        <a:rPr lang="en-US" sz="1800" u="none" strike="noStrike">
                          <a:effectLst/>
                        </a:rPr>
                        <a:t>40034</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b"/>
                      <a:r>
                        <a:rPr lang="en-US" sz="1800" u="none" strike="noStrike">
                          <a:effectLst/>
                        </a:rPr>
                        <a:t>7132</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b"/>
                      <a:r>
                        <a:rPr lang="en-US" sz="1800" u="none" strike="noStrike">
                          <a:effectLst/>
                        </a:rPr>
                        <a:t>12424</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solidFill>
                  </a:tcPr>
                </a:tc>
                <a:tc>
                  <a:txBody>
                    <a:bodyPr/>
                    <a:lstStyle/>
                    <a:p>
                      <a:pPr algn="ctr" fontAlgn="b"/>
                      <a:r>
                        <a:rPr lang="en-US" sz="1800" u="none" strike="noStrike">
                          <a:effectLst/>
                        </a:rPr>
                        <a:t>2980</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solidFill>
                  </a:tcPr>
                </a:tc>
                <a:tc>
                  <a:txBody>
                    <a:bodyPr/>
                    <a:lstStyle/>
                    <a:p>
                      <a:pPr algn="ctr" fontAlgn="b"/>
                      <a:r>
                        <a:rPr lang="en-US" sz="1800" u="none" strike="noStrike">
                          <a:effectLst/>
                        </a:rPr>
                        <a:t>1422</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4"/>
                    </a:solidFill>
                  </a:tcPr>
                </a:tc>
                <a:tc>
                  <a:txBody>
                    <a:bodyPr/>
                    <a:lstStyle/>
                    <a:p>
                      <a:pPr algn="ctr" fontAlgn="b"/>
                      <a:r>
                        <a:rPr lang="en-US" sz="1800" u="none" strike="noStrike">
                          <a:effectLst/>
                        </a:rPr>
                        <a:t>411</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4"/>
                    </a:solidFill>
                  </a:tcPr>
                </a:tc>
              </a:tr>
              <a:tr h="499795">
                <a:tc>
                  <a:txBody>
                    <a:bodyPr/>
                    <a:lstStyle/>
                    <a:p>
                      <a:pPr algn="ctr" fontAlgn="b"/>
                      <a:r>
                        <a:rPr lang="en-US" sz="1800" b="1" u="none" strike="noStrike" dirty="0">
                          <a:effectLst/>
                        </a:rPr>
                        <a:t>TRUE</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accent3">
                        <a:lumMod val="75000"/>
                      </a:schemeClr>
                    </a:solidFill>
                  </a:tcPr>
                </a:tc>
                <a:tc>
                  <a:txBody>
                    <a:bodyPr/>
                    <a:lstStyle/>
                    <a:p>
                      <a:pPr algn="ctr" fontAlgn="b"/>
                      <a:r>
                        <a:rPr lang="en-US" sz="1800" u="none" strike="noStrike" dirty="0">
                          <a:effectLst/>
                        </a:rPr>
                        <a:t>19096</a:t>
                      </a:r>
                      <a:endParaRPr lang="en-US" sz="1800" b="0"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b"/>
                      <a:r>
                        <a:rPr lang="en-US" sz="1800" u="none" strike="noStrike">
                          <a:effectLst/>
                        </a:rPr>
                        <a:t>1240</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a:txBody>
                    <a:bodyPr/>
                    <a:lstStyle/>
                    <a:p>
                      <a:pPr algn="ctr" fontAlgn="b"/>
                      <a:r>
                        <a:rPr lang="en-US" sz="1800" u="none" strike="noStrike">
                          <a:effectLst/>
                        </a:rPr>
                        <a:t>46706</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solidFill>
                  </a:tcPr>
                </a:tc>
                <a:tc>
                  <a:txBody>
                    <a:bodyPr/>
                    <a:lstStyle/>
                    <a:p>
                      <a:pPr algn="ctr" fontAlgn="b"/>
                      <a:r>
                        <a:rPr lang="en-US" sz="1800" u="none" strike="noStrike">
                          <a:effectLst/>
                        </a:rPr>
                        <a:t>5392</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solidFill>
                  </a:tcPr>
                </a:tc>
                <a:tc>
                  <a:txBody>
                    <a:bodyPr/>
                    <a:lstStyle/>
                    <a:p>
                      <a:pPr algn="ctr" fontAlgn="b"/>
                      <a:r>
                        <a:rPr lang="en-US" sz="1800" u="none" strike="noStrike">
                          <a:effectLst/>
                        </a:rPr>
                        <a:t>57708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4"/>
                    </a:solidFill>
                  </a:tcPr>
                </a:tc>
                <a:tc>
                  <a:txBody>
                    <a:bodyPr/>
                    <a:lstStyle/>
                    <a:p>
                      <a:pPr algn="ctr" fontAlgn="b"/>
                      <a:r>
                        <a:rPr lang="en-US" sz="1800" u="none" strike="noStrike">
                          <a:effectLst/>
                        </a:rPr>
                        <a:t>7961</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4"/>
                    </a:solidFill>
                  </a:tcPr>
                </a:tc>
              </a:tr>
              <a:tr h="499795">
                <a:tc>
                  <a:txBody>
                    <a:bodyPr/>
                    <a:lstStyle/>
                    <a:p>
                      <a:pPr algn="ctr" fontAlgn="b"/>
                      <a:r>
                        <a:rPr lang="en-US" sz="1800" b="1" u="none" strike="noStrike">
                          <a:effectLst/>
                        </a:rPr>
                        <a:t>Sensitivity</a:t>
                      </a:r>
                      <a:endParaRPr lang="en-US" sz="1800" b="1" i="0" u="none" strike="noStrike">
                        <a:solidFill>
                          <a:srgbClr val="000000"/>
                        </a:solidFill>
                        <a:effectLst/>
                        <a:latin typeface="Calibri" panose="020F0502020204030204" pitchFamily="34" charset="0"/>
                      </a:endParaRPr>
                    </a:p>
                  </a:txBody>
                  <a:tcPr marL="9525" marR="9525" marT="9525" marB="0" anchor="ctr">
                    <a:solidFill>
                      <a:schemeClr val="accent3">
                        <a:lumMod val="75000"/>
                      </a:schemeClr>
                    </a:solidFill>
                  </a:tcPr>
                </a:tc>
                <a:tc gridSpan="2">
                  <a:txBody>
                    <a:bodyPr/>
                    <a:lstStyle/>
                    <a:p>
                      <a:pPr algn="ctr" fontAlgn="b"/>
                      <a:r>
                        <a:rPr lang="en-US" sz="1800" b="1" u="none" strike="noStrike">
                          <a:effectLst/>
                        </a:rPr>
                        <a:t>0.06</a:t>
                      </a:r>
                      <a:endParaRPr lang="en-US" sz="1800" b="1" i="0" u="none" strike="noStrike">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hMerge="1">
                  <a:txBody>
                    <a:bodyPr/>
                    <a:lstStyle/>
                    <a:p>
                      <a:endParaRPr lang="en-US"/>
                    </a:p>
                  </a:txBody>
                  <a:tcPr/>
                </a:tc>
                <a:tc gridSpan="2">
                  <a:txBody>
                    <a:bodyPr/>
                    <a:lstStyle/>
                    <a:p>
                      <a:pPr algn="ctr" fontAlgn="b"/>
                      <a:r>
                        <a:rPr lang="en-US" sz="1800" b="1" u="none" strike="noStrike">
                          <a:effectLst/>
                        </a:rPr>
                        <a:t>0.1</a:t>
                      </a:r>
                      <a:endParaRPr lang="en-US" sz="1800" b="1" i="0" u="none" strike="noStrike">
                        <a:solidFill>
                          <a:srgbClr val="000000"/>
                        </a:solidFill>
                        <a:effectLst/>
                        <a:latin typeface="Calibri" panose="020F0502020204030204" pitchFamily="34" charset="0"/>
                      </a:endParaRPr>
                    </a:p>
                  </a:txBody>
                  <a:tcPr marL="9525" marR="9525" marT="9525" marB="0" anchor="ctr">
                    <a:solidFill>
                      <a:schemeClr val="accent5"/>
                    </a:solidFill>
                  </a:tcPr>
                </a:tc>
                <a:tc hMerge="1">
                  <a:txBody>
                    <a:bodyPr/>
                    <a:lstStyle/>
                    <a:p>
                      <a:endParaRPr lang="en-US"/>
                    </a:p>
                  </a:txBody>
                  <a:tcPr/>
                </a:tc>
                <a:tc gridSpan="2">
                  <a:txBody>
                    <a:bodyPr/>
                    <a:lstStyle/>
                    <a:p>
                      <a:pPr algn="ctr" fontAlgn="b"/>
                      <a:r>
                        <a:rPr lang="en-US" sz="1800" b="1" u="none" strike="noStrike">
                          <a:effectLst/>
                        </a:rPr>
                        <a:t>0.12</a:t>
                      </a:r>
                      <a:endParaRPr lang="en-US" sz="1800" b="1" i="0" u="none" strike="noStrike">
                        <a:solidFill>
                          <a:srgbClr val="000000"/>
                        </a:solidFill>
                        <a:effectLst/>
                        <a:latin typeface="Calibri" panose="020F0502020204030204" pitchFamily="34" charset="0"/>
                      </a:endParaRPr>
                    </a:p>
                  </a:txBody>
                  <a:tcPr marL="9525" marR="9525" marT="9525" marB="0" anchor="ctr">
                    <a:solidFill>
                      <a:schemeClr val="accent4"/>
                    </a:solidFill>
                  </a:tcPr>
                </a:tc>
                <a:tc hMerge="1">
                  <a:txBody>
                    <a:bodyPr/>
                    <a:lstStyle/>
                    <a:p>
                      <a:endParaRPr lang="en-US"/>
                    </a:p>
                  </a:txBody>
                  <a:tcPr/>
                </a:tc>
              </a:tr>
              <a:tr h="524784">
                <a:tc>
                  <a:txBody>
                    <a:bodyPr/>
                    <a:lstStyle/>
                    <a:p>
                      <a:pPr algn="ctr" fontAlgn="b"/>
                      <a:r>
                        <a:rPr lang="en-US" sz="1800" b="1" u="none" strike="noStrike" dirty="0">
                          <a:effectLst/>
                        </a:rPr>
                        <a:t>Specificity</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accent3">
                        <a:lumMod val="75000"/>
                      </a:schemeClr>
                    </a:solidFill>
                  </a:tcPr>
                </a:tc>
                <a:tc gridSpan="2">
                  <a:txBody>
                    <a:bodyPr/>
                    <a:lstStyle/>
                    <a:p>
                      <a:pPr algn="ctr" fontAlgn="b"/>
                      <a:r>
                        <a:rPr lang="en-US" sz="1800" b="1" u="none" strike="noStrike" dirty="0">
                          <a:effectLst/>
                        </a:rPr>
                        <a:t>0.85</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accent4">
                        <a:lumMod val="40000"/>
                        <a:lumOff val="60000"/>
                      </a:schemeClr>
                    </a:solidFill>
                  </a:tcPr>
                </a:tc>
                <a:tc hMerge="1">
                  <a:txBody>
                    <a:bodyPr/>
                    <a:lstStyle/>
                    <a:p>
                      <a:endParaRPr lang="en-US"/>
                    </a:p>
                  </a:txBody>
                  <a:tcPr/>
                </a:tc>
                <a:tc gridSpan="2">
                  <a:txBody>
                    <a:bodyPr/>
                    <a:lstStyle/>
                    <a:p>
                      <a:pPr algn="ctr" fontAlgn="b"/>
                      <a:r>
                        <a:rPr lang="en-US" sz="1800" b="1" u="none" strike="noStrike" dirty="0">
                          <a:effectLst/>
                        </a:rPr>
                        <a:t>0.81</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accent5"/>
                    </a:solidFill>
                  </a:tcPr>
                </a:tc>
                <a:tc hMerge="1">
                  <a:txBody>
                    <a:bodyPr/>
                    <a:lstStyle/>
                    <a:p>
                      <a:endParaRPr lang="en-US"/>
                    </a:p>
                  </a:txBody>
                  <a:tcPr/>
                </a:tc>
                <a:tc gridSpan="2">
                  <a:txBody>
                    <a:bodyPr/>
                    <a:lstStyle/>
                    <a:p>
                      <a:pPr algn="ctr" fontAlgn="b"/>
                      <a:r>
                        <a:rPr lang="en-US" sz="1800" b="1" u="none" strike="noStrike" dirty="0">
                          <a:effectLst/>
                        </a:rPr>
                        <a:t>0.78</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accent4"/>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171072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52155"/>
            <a:ext cx="10972800" cy="1579418"/>
          </a:xfrm>
        </p:spPr>
        <p:txBody>
          <a:bodyPr>
            <a:normAutofit fontScale="92500" lnSpcReduction="10000"/>
          </a:bodyPr>
          <a:lstStyle/>
          <a:p>
            <a:r>
              <a:rPr lang="en-US" dirty="0" smtClean="0"/>
              <a:t>The ROC curve is plotted and the AUC is calculated to be ~0.5 for each of the models</a:t>
            </a:r>
          </a:p>
          <a:p>
            <a:r>
              <a:rPr lang="en-US" dirty="0" smtClean="0"/>
              <a:t>The logistic regression model is plotted in red and the </a:t>
            </a:r>
            <a:r>
              <a:rPr lang="en-US" dirty="0" err="1" smtClean="0"/>
              <a:t>randomForest</a:t>
            </a:r>
            <a:r>
              <a:rPr lang="en-US" dirty="0" smtClean="0"/>
              <a:t> model is plotted in blue</a:t>
            </a:r>
            <a:endParaRPr lang="en-US" dirty="0"/>
          </a:p>
        </p:txBody>
      </p:sp>
      <p:sp>
        <p:nvSpPr>
          <p:cNvPr id="3" name="Title 2"/>
          <p:cNvSpPr>
            <a:spLocks noGrp="1"/>
          </p:cNvSpPr>
          <p:nvPr>
            <p:ph type="title"/>
          </p:nvPr>
        </p:nvSpPr>
        <p:spPr>
          <a:xfrm>
            <a:off x="609600" y="704088"/>
            <a:ext cx="10972800" cy="812985"/>
          </a:xfrm>
        </p:spPr>
        <p:txBody>
          <a:bodyPr/>
          <a:lstStyle/>
          <a:p>
            <a:pPr algn="ctr"/>
            <a:r>
              <a:rPr lang="en-US" dirty="0" smtClean="0"/>
              <a:t>ROC &amp; AUC</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02080" y="3075711"/>
            <a:ext cx="6549737" cy="3470563"/>
          </a:xfrm>
          <a:prstGeom prst="rect">
            <a:avLst/>
          </a:prstGeom>
          <a:noFill/>
          <a:ln>
            <a:noFill/>
          </a:ln>
        </p:spPr>
      </p:pic>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33945"/>
            <a:ext cx="10972800" cy="2148147"/>
          </a:xfrm>
        </p:spPr>
        <p:txBody>
          <a:bodyPr/>
          <a:lstStyle/>
          <a:p>
            <a:pPr marL="0" indent="0" algn="just">
              <a:buNone/>
            </a:pPr>
            <a:r>
              <a:rPr lang="en-US" dirty="0"/>
              <a:t>For the peer-to-peer lending model to flourish, the system should be able to offer healthy loans to the investors and therefore, must build a robust system to offer higher returns and flag potentially risky loans. This solution can be deployed to check new loan applications and validate their credentials before putting forth the proposal before the investors.</a:t>
            </a:r>
          </a:p>
        </p:txBody>
      </p:sp>
      <p:sp>
        <p:nvSpPr>
          <p:cNvPr id="3" name="Title 2"/>
          <p:cNvSpPr>
            <a:spLocks noGrp="1"/>
          </p:cNvSpPr>
          <p:nvPr>
            <p:ph type="title"/>
          </p:nvPr>
        </p:nvSpPr>
        <p:spPr>
          <a:xfrm>
            <a:off x="609600" y="704088"/>
            <a:ext cx="10972800" cy="729857"/>
          </a:xfrm>
        </p:spPr>
        <p:txBody>
          <a:bodyPr>
            <a:normAutofit fontScale="90000"/>
          </a:bodyPr>
          <a:lstStyle/>
          <a:p>
            <a:pPr algn="ctr"/>
            <a:r>
              <a:rPr lang="en-US" dirty="0" smtClean="0"/>
              <a:t>Conclusion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180" y="3582092"/>
            <a:ext cx="5237884" cy="2943920"/>
          </a:xfrm>
          <a:prstGeom prst="rect">
            <a:avLst/>
          </a:prstGeom>
        </p:spPr>
      </p:pic>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699142"/>
            <a:ext cx="10972800" cy="792203"/>
          </a:xfrm>
        </p:spPr>
        <p:txBody>
          <a:bodyPr>
            <a:normAutofit fontScale="90000"/>
          </a:bodyPr>
          <a:lstStyle/>
          <a:p>
            <a:pPr algn="ctr"/>
            <a:r>
              <a:rPr lang="en-US" smtClean="0"/>
              <a:t>Thank You !</a:t>
            </a:r>
            <a:endParaRPr lang="en-US" dirty="0"/>
          </a:p>
        </p:txBody>
      </p:sp>
    </p:spTree>
    <p:extLst>
      <p:ext uri="{BB962C8B-B14F-4D97-AF65-F5344CB8AC3E}">
        <p14:creationId xmlns:p14="http://schemas.microsoft.com/office/powerpoint/2010/main" val="377415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6473" y="1974274"/>
            <a:ext cx="10972800" cy="2556164"/>
          </a:xfrm>
        </p:spPr>
        <p:txBody>
          <a:bodyPr/>
          <a:lstStyle/>
          <a:p>
            <a:r>
              <a:rPr lang="en-US" dirty="0" smtClean="0"/>
              <a:t>Introduction</a:t>
            </a:r>
            <a:endParaRPr lang="en-US" dirty="0"/>
          </a:p>
          <a:p>
            <a:r>
              <a:rPr lang="en-US" dirty="0" smtClean="0"/>
              <a:t>Project Objective</a:t>
            </a:r>
            <a:endParaRPr lang="en-US" dirty="0"/>
          </a:p>
          <a:p>
            <a:r>
              <a:rPr lang="en-US" dirty="0" smtClean="0"/>
              <a:t>Looking into th</a:t>
            </a:r>
            <a:r>
              <a:rPr lang="en-US" dirty="0" smtClean="0"/>
              <a:t>e </a:t>
            </a:r>
            <a:r>
              <a:rPr lang="en-US" dirty="0" smtClean="0"/>
              <a:t>Data</a:t>
            </a:r>
            <a:endParaRPr lang="en-US" dirty="0"/>
          </a:p>
          <a:p>
            <a:r>
              <a:rPr lang="en-US" dirty="0" smtClean="0"/>
              <a:t>Statistical Modeling</a:t>
            </a:r>
            <a:endParaRPr lang="en-US" dirty="0"/>
          </a:p>
          <a:p>
            <a:r>
              <a:rPr lang="en-US" dirty="0"/>
              <a:t>Summarize</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96990" y="2565013"/>
            <a:ext cx="4904510" cy="2600222"/>
          </a:xfrm>
        </p:spPr>
        <p:txBody>
          <a:bodyPr>
            <a:normAutofit/>
          </a:bodyPr>
          <a:lstStyle/>
          <a:p>
            <a:pPr marL="0" indent="0" algn="just">
              <a:buNone/>
            </a:pPr>
            <a:r>
              <a:rPr lang="en-US" dirty="0"/>
              <a:t>Lending Club is an online </a:t>
            </a:r>
            <a:r>
              <a:rPr lang="en-US" dirty="0" smtClean="0"/>
              <a:t>marketplace of borrowers </a:t>
            </a:r>
            <a:r>
              <a:rPr lang="en-US" dirty="0"/>
              <a:t>and investors and aims to transform the banking system to make credit more affordable and investing more rewarding.</a:t>
            </a:r>
            <a:endParaRPr lang="en-US" dirty="0"/>
          </a:p>
        </p:txBody>
      </p:sp>
      <p:sp>
        <p:nvSpPr>
          <p:cNvPr id="3" name="Title 2"/>
          <p:cNvSpPr>
            <a:spLocks noGrp="1"/>
          </p:cNvSpPr>
          <p:nvPr>
            <p:ph type="title"/>
          </p:nvPr>
        </p:nvSpPr>
        <p:spPr>
          <a:xfrm>
            <a:off x="609600" y="704088"/>
            <a:ext cx="10972800" cy="761030"/>
          </a:xfrm>
        </p:spPr>
        <p:txBody>
          <a:bodyPr>
            <a:normAutofit fontScale="90000"/>
          </a:bodyPr>
          <a:lstStyle/>
          <a:p>
            <a:pPr algn="ctr"/>
            <a:r>
              <a:rPr lang="en-US" dirty="0" smtClean="0"/>
              <a:t>Introduction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581" y="1743178"/>
            <a:ext cx="6782409" cy="4243893"/>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94218" y="1935480"/>
            <a:ext cx="5888182" cy="2667693"/>
          </a:xfrm>
        </p:spPr>
        <p:txBody>
          <a:bodyPr/>
          <a:lstStyle/>
          <a:p>
            <a:pPr marL="0" indent="0" algn="just">
              <a:buNone/>
            </a:pPr>
            <a:r>
              <a:rPr lang="en-US" dirty="0" smtClean="0"/>
              <a:t>Unlike traditional lending via banks, peer-to-peer lending is conducted online and the onus is on the platform(lendingclub.com in this case) to provide a safe &amp; trustworthy deal for the investors to put in their money.</a:t>
            </a:r>
          </a:p>
          <a:p>
            <a:pPr marL="0" indent="0" algn="just">
              <a:buNone/>
            </a:pPr>
            <a:endParaRPr lang="en-US" dirty="0"/>
          </a:p>
        </p:txBody>
      </p:sp>
      <p:sp>
        <p:nvSpPr>
          <p:cNvPr id="3" name="Title 2"/>
          <p:cNvSpPr>
            <a:spLocks noGrp="1"/>
          </p:cNvSpPr>
          <p:nvPr>
            <p:ph type="title"/>
          </p:nvPr>
        </p:nvSpPr>
        <p:spPr>
          <a:xfrm>
            <a:off x="609600" y="704088"/>
            <a:ext cx="10972800" cy="667512"/>
          </a:xfrm>
        </p:spPr>
        <p:txBody>
          <a:bodyPr>
            <a:normAutofit fontScale="90000"/>
          </a:bodyPr>
          <a:lstStyle/>
          <a:p>
            <a:pPr algn="ctr"/>
            <a:r>
              <a:rPr lang="en-US" dirty="0" smtClean="0"/>
              <a:t>Project Objective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69" y="1555172"/>
            <a:ext cx="4935249" cy="3707229"/>
          </a:xfrm>
          <a:prstGeom prst="rect">
            <a:avLst/>
          </a:prstGeom>
        </p:spPr>
      </p:pic>
      <p:sp>
        <p:nvSpPr>
          <p:cNvPr id="5" name="Content Placeholder 1"/>
          <p:cNvSpPr txBox="1">
            <a:spLocks/>
          </p:cNvSpPr>
          <p:nvPr/>
        </p:nvSpPr>
        <p:spPr>
          <a:xfrm>
            <a:off x="284018" y="4877418"/>
            <a:ext cx="11298382" cy="189772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Font typeface="Wingdings 2"/>
              <a:buNone/>
            </a:pPr>
            <a:r>
              <a:rPr lang="en-US" dirty="0" smtClean="0"/>
              <a:t>This project aims to use the data released by lendingclub.com and predict the possibility of a loan going bad. This system will flag potentially risky loans for the platform to make an informed decision based on the historical empirical data.</a:t>
            </a:r>
          </a:p>
          <a:p>
            <a:pPr marL="0" indent="0" algn="just">
              <a:buFont typeface="Wingdings 2"/>
              <a:buNone/>
            </a:pPr>
            <a:endParaRPr lang="en-US"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4855" y="1652156"/>
            <a:ext cx="11187545" cy="5101936"/>
          </a:xfrm>
        </p:spPr>
        <p:txBody>
          <a:bodyPr>
            <a:normAutofit fontScale="92500" lnSpcReduction="20000"/>
          </a:bodyPr>
          <a:lstStyle/>
          <a:p>
            <a:pPr marL="0" indent="0" algn="just">
              <a:buNone/>
            </a:pPr>
            <a:r>
              <a:rPr lang="en-US" dirty="0" smtClean="0"/>
              <a:t>For this project, we will use three datasets:</a:t>
            </a:r>
          </a:p>
          <a:p>
            <a:pPr lvl="0"/>
            <a:r>
              <a:rPr lang="en-US" dirty="0"/>
              <a:t>LoanStats3a.csv – Loan Statistics from 2007 – 2011 containing 42542 observations of 112 variables</a:t>
            </a:r>
          </a:p>
          <a:p>
            <a:pPr lvl="0"/>
            <a:endParaRPr lang="en-US" dirty="0" smtClean="0"/>
          </a:p>
          <a:p>
            <a:pPr lvl="0"/>
            <a:r>
              <a:rPr lang="en-US" dirty="0" smtClean="0"/>
              <a:t>LoanStats3b.csv </a:t>
            </a:r>
            <a:r>
              <a:rPr lang="en-US" dirty="0"/>
              <a:t>- Loan Statistics from 2012 – 2013 containing 188128 observations of 112 variables</a:t>
            </a:r>
          </a:p>
          <a:p>
            <a:pPr lvl="0"/>
            <a:endParaRPr lang="en-US" dirty="0" smtClean="0"/>
          </a:p>
          <a:p>
            <a:pPr lvl="0"/>
            <a:r>
              <a:rPr lang="en-US" dirty="0" smtClean="0"/>
              <a:t>LoanStats3c.csv </a:t>
            </a:r>
            <a:r>
              <a:rPr lang="en-US" dirty="0"/>
              <a:t>- Loan Statistics for 2014 containing 67502 observations of 112 </a:t>
            </a:r>
            <a:r>
              <a:rPr lang="en-US" dirty="0" smtClean="0"/>
              <a:t>variables</a:t>
            </a:r>
          </a:p>
          <a:p>
            <a:pPr marL="0" lvl="0" indent="0">
              <a:buNone/>
            </a:pPr>
            <a:endParaRPr lang="en-US" dirty="0"/>
          </a:p>
          <a:p>
            <a:pPr marL="0" lvl="0" indent="0">
              <a:buNone/>
            </a:pPr>
            <a:r>
              <a:rPr lang="en-US" dirty="0" smtClean="0"/>
              <a:t>We will combine the datasets and build a training dataset from 2007 – 2013. On this dataset, we will build a logistic regression model and </a:t>
            </a:r>
            <a:r>
              <a:rPr lang="en-US" dirty="0" err="1" smtClean="0"/>
              <a:t>randomForest</a:t>
            </a:r>
            <a:r>
              <a:rPr lang="en-US" dirty="0" smtClean="0"/>
              <a:t> model. These models will be used to make predictions on the testing dataset (</a:t>
            </a:r>
            <a:r>
              <a:rPr lang="en-US" dirty="0" err="1" smtClean="0"/>
              <a:t>LoanData</a:t>
            </a:r>
            <a:r>
              <a:rPr lang="en-US" dirty="0" smtClean="0"/>
              <a:t> for 2014).</a:t>
            </a:r>
            <a:endParaRPr lang="en-US" dirty="0"/>
          </a:p>
          <a:p>
            <a:pPr marL="0" indent="0">
              <a:buNone/>
            </a:pPr>
            <a:r>
              <a:rPr lang="en-US" dirty="0"/>
              <a:t> </a:t>
            </a:r>
          </a:p>
          <a:p>
            <a:pPr marL="0" indent="0" algn="just">
              <a:buNone/>
            </a:pPr>
            <a:endParaRPr lang="en-US" dirty="0" smtClean="0"/>
          </a:p>
          <a:p>
            <a:pPr marL="0" indent="0" algn="just">
              <a:buNone/>
            </a:pPr>
            <a:endParaRPr lang="en-US" dirty="0"/>
          </a:p>
        </p:txBody>
      </p:sp>
      <p:sp>
        <p:nvSpPr>
          <p:cNvPr id="3" name="Title 2"/>
          <p:cNvSpPr>
            <a:spLocks noGrp="1"/>
          </p:cNvSpPr>
          <p:nvPr>
            <p:ph type="title"/>
          </p:nvPr>
        </p:nvSpPr>
        <p:spPr>
          <a:xfrm>
            <a:off x="609600" y="704088"/>
            <a:ext cx="10972800" cy="667512"/>
          </a:xfrm>
        </p:spPr>
        <p:txBody>
          <a:bodyPr>
            <a:normAutofit fontScale="90000"/>
          </a:bodyPr>
          <a:lstStyle/>
          <a:p>
            <a:pPr algn="ctr"/>
            <a:r>
              <a:rPr lang="en-US" dirty="0" smtClean="0"/>
              <a:t>Project Objective (</a:t>
            </a:r>
            <a:r>
              <a:rPr lang="en-US" dirty="0" err="1" smtClean="0"/>
              <a:t>contd</a:t>
            </a:r>
            <a:r>
              <a:rPr lang="en-US" dirty="0" smtClean="0"/>
              <a:t>)</a:t>
            </a:r>
            <a:endParaRPr lang="en-US" dirty="0"/>
          </a:p>
        </p:txBody>
      </p:sp>
    </p:spTree>
    <p:extLst>
      <p:ext uri="{BB962C8B-B14F-4D97-AF65-F5344CB8AC3E}">
        <p14:creationId xmlns:p14="http://schemas.microsoft.com/office/powerpoint/2010/main" val="94068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10591"/>
            <a:ext cx="10972800" cy="4714009"/>
          </a:xfrm>
        </p:spPr>
        <p:txBody>
          <a:bodyPr>
            <a:normAutofit fontScale="92500" lnSpcReduction="10000"/>
          </a:bodyPr>
          <a:lstStyle/>
          <a:p>
            <a:pPr marL="0" indent="0">
              <a:buNone/>
            </a:pPr>
            <a:r>
              <a:rPr lang="en-US" dirty="0" smtClean="0"/>
              <a:t>The dataset has 112 variables, of which, many are filled with NA values. </a:t>
            </a:r>
          </a:p>
          <a:p>
            <a:pPr marL="0" indent="0">
              <a:buNone/>
            </a:pPr>
            <a:r>
              <a:rPr lang="en-US" dirty="0" smtClean="0"/>
              <a:t>The </a:t>
            </a:r>
            <a:r>
              <a:rPr lang="en-US" dirty="0" err="1" smtClean="0"/>
              <a:t>loan_status</a:t>
            </a:r>
            <a:r>
              <a:rPr lang="en-US" dirty="0" smtClean="0"/>
              <a:t> column shows the current status of the loan and we will use this variable to flag loans which have a higher risk of default. The following status will be classified as bad loans</a:t>
            </a:r>
          </a:p>
          <a:p>
            <a:pPr marL="0" indent="0">
              <a:buNone/>
            </a:pPr>
            <a:endParaRPr lang="en-US" dirty="0" smtClean="0"/>
          </a:p>
          <a:p>
            <a:pPr lvl="0"/>
            <a:r>
              <a:rPr lang="en-US" dirty="0" smtClean="0"/>
              <a:t>Charged </a:t>
            </a:r>
            <a:r>
              <a:rPr lang="en-US" dirty="0"/>
              <a:t>Off</a:t>
            </a:r>
          </a:p>
          <a:p>
            <a:pPr lvl="0"/>
            <a:r>
              <a:rPr lang="en-US" dirty="0"/>
              <a:t>Late (31-120 days)</a:t>
            </a:r>
          </a:p>
          <a:p>
            <a:pPr lvl="0"/>
            <a:r>
              <a:rPr lang="en-US" dirty="0"/>
              <a:t>Late (16-30 days)</a:t>
            </a:r>
          </a:p>
          <a:p>
            <a:pPr lvl="0"/>
            <a:r>
              <a:rPr lang="en-US" dirty="0"/>
              <a:t>Default</a:t>
            </a:r>
          </a:p>
          <a:p>
            <a:pPr marL="0" indent="0">
              <a:buNone/>
            </a:pPr>
            <a:endParaRPr lang="en-US" dirty="0" smtClean="0"/>
          </a:p>
          <a:p>
            <a:pPr marL="0" indent="0">
              <a:buNone/>
            </a:pPr>
            <a:r>
              <a:rPr lang="en-US" dirty="0" smtClean="0"/>
              <a:t>By plotting the density graph using ggplot2, we have identified some of the variables that can be used to build the models </a:t>
            </a:r>
            <a:endParaRPr lang="en-US" dirty="0"/>
          </a:p>
        </p:txBody>
      </p:sp>
      <p:sp>
        <p:nvSpPr>
          <p:cNvPr id="3" name="Title 2"/>
          <p:cNvSpPr>
            <a:spLocks noGrp="1"/>
          </p:cNvSpPr>
          <p:nvPr>
            <p:ph type="title"/>
          </p:nvPr>
        </p:nvSpPr>
        <p:spPr>
          <a:xfrm>
            <a:off x="609600" y="704088"/>
            <a:ext cx="10972800" cy="750639"/>
          </a:xfrm>
        </p:spPr>
        <p:txBody>
          <a:bodyPr>
            <a:normAutofit fontScale="90000"/>
          </a:bodyPr>
          <a:lstStyle/>
          <a:p>
            <a:pPr algn="ctr"/>
            <a:r>
              <a:rPr lang="en-US" dirty="0" smtClean="0"/>
              <a:t>Looking at the Data</a:t>
            </a:r>
            <a:endParaRPr lang="en-US"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10591"/>
            <a:ext cx="10972800" cy="4714009"/>
          </a:xfrm>
        </p:spPr>
        <p:txBody>
          <a:bodyPr>
            <a:normAutofit/>
          </a:bodyPr>
          <a:lstStyle/>
          <a:p>
            <a:pPr marL="0" indent="0" algn="just">
              <a:buNone/>
            </a:pPr>
            <a:r>
              <a:rPr lang="en-US" dirty="0" smtClean="0"/>
              <a:t>By plotting the density graph using ggplot2, we have identified some of the variables that can be used to build the models. Loans identified as risky are plotted in red, while safe loans are plotted in blue.</a:t>
            </a:r>
          </a:p>
          <a:p>
            <a:pPr marL="0" indent="0" algn="just">
              <a:buNone/>
            </a:pPr>
            <a:endParaRPr lang="en-US" dirty="0"/>
          </a:p>
          <a:p>
            <a:pPr marL="0" indent="0" algn="just">
              <a:buNone/>
            </a:pPr>
            <a:endParaRPr lang="en-US" dirty="0"/>
          </a:p>
        </p:txBody>
      </p:sp>
      <p:sp>
        <p:nvSpPr>
          <p:cNvPr id="3" name="Title 2"/>
          <p:cNvSpPr>
            <a:spLocks noGrp="1"/>
          </p:cNvSpPr>
          <p:nvPr>
            <p:ph type="title"/>
          </p:nvPr>
        </p:nvSpPr>
        <p:spPr>
          <a:xfrm>
            <a:off x="609600" y="704088"/>
            <a:ext cx="10972800" cy="750639"/>
          </a:xfrm>
        </p:spPr>
        <p:txBody>
          <a:bodyPr>
            <a:normAutofit fontScale="90000"/>
          </a:bodyPr>
          <a:lstStyle/>
          <a:p>
            <a:pPr algn="ctr"/>
            <a:r>
              <a:rPr lang="en-US" dirty="0" smtClean="0"/>
              <a:t>Looking at the Data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45673" y="2847110"/>
            <a:ext cx="8343899" cy="3633355"/>
          </a:xfrm>
          <a:prstGeom prst="rect">
            <a:avLst/>
          </a:prstGeom>
          <a:noFill/>
          <a:ln>
            <a:noFill/>
          </a:ln>
        </p:spPr>
      </p:pic>
    </p:spTree>
    <p:extLst>
      <p:ext uri="{BB962C8B-B14F-4D97-AF65-F5344CB8AC3E}">
        <p14:creationId xmlns:p14="http://schemas.microsoft.com/office/powerpoint/2010/main" val="4082881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41764"/>
            <a:ext cx="10972800" cy="4682836"/>
          </a:xfrm>
        </p:spPr>
        <p:txBody>
          <a:bodyPr/>
          <a:lstStyle/>
          <a:p>
            <a:pPr algn="just"/>
            <a:r>
              <a:rPr lang="en-US" dirty="0" smtClean="0"/>
              <a:t>By iterating across various models, we have isolated the critical variables as the annual income, loan amount, interest rate &amp; the grade</a:t>
            </a:r>
          </a:p>
          <a:p>
            <a:pPr algn="just"/>
            <a:r>
              <a:rPr lang="en-US" dirty="0" smtClean="0"/>
              <a:t>Using these variables, we built a logistic regression model and predicted the possibility of a default on the testin</a:t>
            </a:r>
            <a:r>
              <a:rPr lang="en-US" dirty="0" smtClean="0"/>
              <a:t>g data set.</a:t>
            </a:r>
          </a:p>
          <a:p>
            <a:pPr algn="just"/>
            <a:endParaRPr lang="en-US" dirty="0"/>
          </a:p>
          <a:p>
            <a:pPr marL="0" indent="0" algn="just">
              <a:buNone/>
            </a:pPr>
            <a:r>
              <a:rPr lang="en-US" dirty="0" err="1"/>
              <a:t>logmodel</a:t>
            </a:r>
            <a:r>
              <a:rPr lang="en-US" dirty="0"/>
              <a:t> &lt;- </a:t>
            </a:r>
            <a:r>
              <a:rPr lang="en-US" dirty="0" err="1"/>
              <a:t>glm</a:t>
            </a:r>
            <a:r>
              <a:rPr lang="en-US" dirty="0"/>
              <a:t>(</a:t>
            </a:r>
            <a:r>
              <a:rPr lang="en-US" dirty="0" err="1"/>
              <a:t>bad_loan</a:t>
            </a:r>
            <a:r>
              <a:rPr lang="en-US" dirty="0"/>
              <a:t> ~ </a:t>
            </a:r>
            <a:r>
              <a:rPr lang="en-US" dirty="0" err="1"/>
              <a:t>loan_amnt</a:t>
            </a:r>
            <a:r>
              <a:rPr lang="en-US" dirty="0"/>
              <a:t> + </a:t>
            </a:r>
            <a:r>
              <a:rPr lang="en-US" dirty="0" err="1"/>
              <a:t>annual_inc</a:t>
            </a:r>
            <a:r>
              <a:rPr lang="en-US" dirty="0"/>
              <a:t> + grade + </a:t>
            </a:r>
            <a:r>
              <a:rPr lang="en-US" dirty="0" err="1"/>
              <a:t>int_rate</a:t>
            </a:r>
            <a:r>
              <a:rPr lang="en-US" dirty="0"/>
              <a:t>, data = </a:t>
            </a:r>
            <a:r>
              <a:rPr lang="en-US" dirty="0" err="1"/>
              <a:t>df</a:t>
            </a:r>
            <a:r>
              <a:rPr lang="en-US" dirty="0"/>
              <a:t>, family = "binomial")</a:t>
            </a:r>
          </a:p>
          <a:p>
            <a:pPr algn="just"/>
            <a:endParaRPr lang="en-US" dirty="0" smtClean="0"/>
          </a:p>
          <a:p>
            <a:pPr algn="just"/>
            <a:endParaRPr lang="en-US" dirty="0" smtClean="0"/>
          </a:p>
          <a:p>
            <a:pPr algn="just"/>
            <a:endParaRPr lang="en-US" dirty="0"/>
          </a:p>
        </p:txBody>
      </p:sp>
      <p:sp>
        <p:nvSpPr>
          <p:cNvPr id="3" name="Title 2"/>
          <p:cNvSpPr>
            <a:spLocks noGrp="1"/>
          </p:cNvSpPr>
          <p:nvPr>
            <p:ph type="title"/>
          </p:nvPr>
        </p:nvSpPr>
        <p:spPr>
          <a:xfrm>
            <a:off x="609600" y="704088"/>
            <a:ext cx="10972800" cy="792203"/>
          </a:xfrm>
        </p:spPr>
        <p:txBody>
          <a:bodyPr>
            <a:normAutofit fontScale="90000"/>
          </a:bodyPr>
          <a:lstStyle/>
          <a:p>
            <a:pPr algn="ctr"/>
            <a:r>
              <a:rPr lang="en-US" dirty="0" smtClean="0"/>
              <a:t>Logistic Regression Model</a:t>
            </a:r>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41764"/>
            <a:ext cx="10972800" cy="4682836"/>
          </a:xfrm>
        </p:spPr>
        <p:txBody>
          <a:bodyPr/>
          <a:lstStyle/>
          <a:p>
            <a:pPr algn="just"/>
            <a:r>
              <a:rPr lang="en-US" dirty="0" smtClean="0"/>
              <a:t>The following confidence matrix was obtained</a:t>
            </a:r>
          </a:p>
          <a:p>
            <a:pPr algn="just"/>
            <a:endParaRPr lang="en-US" dirty="0"/>
          </a:p>
          <a:p>
            <a:pPr algn="just"/>
            <a:endParaRPr lang="en-US" dirty="0" smtClean="0"/>
          </a:p>
          <a:p>
            <a:pPr algn="just"/>
            <a:endParaRPr lang="en-US" dirty="0"/>
          </a:p>
          <a:p>
            <a:pPr algn="just"/>
            <a:endParaRPr lang="en-US" dirty="0" smtClean="0"/>
          </a:p>
          <a:p>
            <a:pPr algn="just"/>
            <a:r>
              <a:rPr lang="en-US" dirty="0" smtClean="0"/>
              <a:t>Sensitivity = 12/43 = 0.28 </a:t>
            </a:r>
          </a:p>
          <a:p>
            <a:pPr algn="just"/>
            <a:r>
              <a:rPr lang="en-US" dirty="0" smtClean="0"/>
              <a:t>Specificity = </a:t>
            </a:r>
            <a:r>
              <a:rPr lang="en-US" dirty="0"/>
              <a:t>59099/67459 = 0.87</a:t>
            </a:r>
            <a:endParaRPr lang="en-US" dirty="0" smtClean="0"/>
          </a:p>
          <a:p>
            <a:pPr algn="just"/>
            <a:endParaRPr lang="en-US" dirty="0"/>
          </a:p>
        </p:txBody>
      </p:sp>
      <p:sp>
        <p:nvSpPr>
          <p:cNvPr id="3" name="Title 2"/>
          <p:cNvSpPr>
            <a:spLocks noGrp="1"/>
          </p:cNvSpPr>
          <p:nvPr>
            <p:ph type="title"/>
          </p:nvPr>
        </p:nvSpPr>
        <p:spPr>
          <a:xfrm>
            <a:off x="609600" y="704088"/>
            <a:ext cx="10972800" cy="792203"/>
          </a:xfrm>
        </p:spPr>
        <p:txBody>
          <a:bodyPr>
            <a:normAutofit fontScale="90000"/>
          </a:bodyPr>
          <a:lstStyle/>
          <a:p>
            <a:pPr algn="ctr"/>
            <a:r>
              <a:rPr lang="en-US" dirty="0" smtClean="0"/>
              <a:t>Logistic Regression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4195227"/>
              </p:ext>
            </p:extLst>
          </p:nvPr>
        </p:nvGraphicFramePr>
        <p:xfrm>
          <a:off x="1335809" y="2330257"/>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endParaRPr lang="en-US" dirty="0">
                        <a:solidFill>
                          <a:schemeClr val="tx1"/>
                        </a:solidFill>
                      </a:endParaRPr>
                    </a:p>
                  </a:txBody>
                  <a:tcPr/>
                </a:tc>
                <a:tc>
                  <a:txBody>
                    <a:bodyPr/>
                    <a:lstStyle/>
                    <a:p>
                      <a:pPr algn="ctr"/>
                      <a:r>
                        <a:rPr lang="en-US" b="1" dirty="0" smtClean="0"/>
                        <a:t>0</a:t>
                      </a:r>
                      <a:endParaRPr lang="en-US" b="1" dirty="0"/>
                    </a:p>
                  </a:txBody>
                  <a:tcPr>
                    <a:solidFill>
                      <a:srgbClr val="92D050"/>
                    </a:solidFill>
                  </a:tcPr>
                </a:tc>
                <a:tc>
                  <a:txBody>
                    <a:bodyPr/>
                    <a:lstStyle/>
                    <a:p>
                      <a:pPr algn="ctr"/>
                      <a:r>
                        <a:rPr lang="en-US" b="1" dirty="0" smtClean="0"/>
                        <a:t>1</a:t>
                      </a:r>
                      <a:endParaRPr lang="en-US" b="1" dirty="0"/>
                    </a:p>
                  </a:txBody>
                  <a:tcPr>
                    <a:solidFill>
                      <a:srgbClr val="92D050"/>
                    </a:solidFill>
                  </a:tcPr>
                </a:tc>
              </a:tr>
              <a:tr h="370840">
                <a:tc>
                  <a:txBody>
                    <a:bodyPr/>
                    <a:lstStyle/>
                    <a:p>
                      <a:pPr algn="ctr"/>
                      <a:r>
                        <a:rPr lang="en-US" b="1" dirty="0" smtClean="0"/>
                        <a:t>0</a:t>
                      </a:r>
                    </a:p>
                  </a:txBody>
                  <a:tcPr>
                    <a:solidFill>
                      <a:srgbClr val="92D050"/>
                    </a:solidFill>
                  </a:tcPr>
                </a:tc>
                <a:tc>
                  <a:txBody>
                    <a:bodyPr/>
                    <a:lstStyle/>
                    <a:p>
                      <a:pPr algn="ctr"/>
                      <a:r>
                        <a:rPr lang="en-US" dirty="0" smtClean="0"/>
                        <a:t>59099</a:t>
                      </a:r>
                      <a:endParaRPr lang="en-US" dirty="0"/>
                    </a:p>
                  </a:txBody>
                  <a:tcPr/>
                </a:tc>
                <a:tc>
                  <a:txBody>
                    <a:bodyPr/>
                    <a:lstStyle/>
                    <a:p>
                      <a:pPr algn="ctr"/>
                      <a:r>
                        <a:rPr lang="en-US" dirty="0" smtClean="0"/>
                        <a:t>8360</a:t>
                      </a:r>
                      <a:endParaRPr lang="en-US" dirty="0"/>
                    </a:p>
                  </a:txBody>
                  <a:tcPr/>
                </a:tc>
              </a:tr>
              <a:tr h="370840">
                <a:tc>
                  <a:txBody>
                    <a:bodyPr/>
                    <a:lstStyle/>
                    <a:p>
                      <a:pPr algn="ctr"/>
                      <a:r>
                        <a:rPr lang="en-US" b="1" dirty="0" smtClean="0"/>
                        <a:t>1</a:t>
                      </a:r>
                      <a:endParaRPr lang="en-US" b="1" dirty="0"/>
                    </a:p>
                  </a:txBody>
                  <a:tcPr>
                    <a:solidFill>
                      <a:srgbClr val="92D050"/>
                    </a:solidFill>
                  </a:tcPr>
                </a:tc>
                <a:tc>
                  <a:txBody>
                    <a:bodyPr/>
                    <a:lstStyle/>
                    <a:p>
                      <a:pPr algn="ctr"/>
                      <a:r>
                        <a:rPr lang="en-US" dirty="0" smtClean="0"/>
                        <a:t>31</a:t>
                      </a:r>
                      <a:endParaRPr lang="en-US" dirty="0"/>
                    </a:p>
                  </a:txBody>
                  <a:tcPr/>
                </a:tc>
                <a:tc>
                  <a:txBody>
                    <a:bodyPr/>
                    <a:lstStyle/>
                    <a:p>
                      <a:pPr algn="ctr"/>
                      <a:r>
                        <a:rPr lang="en-US" dirty="0" smtClean="0"/>
                        <a:t>12</a:t>
                      </a:r>
                      <a:endParaRPr lang="en-US" dirty="0"/>
                    </a:p>
                  </a:txBody>
                  <a:tcPr/>
                </a:tc>
              </a:tr>
            </a:tbl>
          </a:graphicData>
        </a:graphic>
      </p:graphicFrame>
    </p:spTree>
    <p:extLst>
      <p:ext uri="{BB962C8B-B14F-4D97-AF65-F5344CB8AC3E}">
        <p14:creationId xmlns:p14="http://schemas.microsoft.com/office/powerpoint/2010/main" val="154944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670</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Century Gothic</vt:lpstr>
      <vt:lpstr>Palatino Linotype</vt:lpstr>
      <vt:lpstr>Wingdings</vt:lpstr>
      <vt:lpstr>Wingdings 2</vt:lpstr>
      <vt:lpstr>Presentation on brainstorming</vt:lpstr>
      <vt:lpstr>Capstone Project Analysis of Lending Club Data</vt:lpstr>
      <vt:lpstr>PowerPoint Presentation</vt:lpstr>
      <vt:lpstr>Introduction</vt:lpstr>
      <vt:lpstr>Project Objective</vt:lpstr>
      <vt:lpstr>Project Objective (contd)</vt:lpstr>
      <vt:lpstr>Looking at the Data</vt:lpstr>
      <vt:lpstr>Looking at the Data</vt:lpstr>
      <vt:lpstr>Logistic Regression Model</vt:lpstr>
      <vt:lpstr>Logistic Regression Model</vt:lpstr>
      <vt:lpstr>Random Forest Model</vt:lpstr>
      <vt:lpstr>Random Forest Model</vt:lpstr>
      <vt:lpstr>ROC &amp; AUC</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2016-07-23T14:01:04Z</dcterms:created>
  <dcterms:modified xsi:type="dcterms:W3CDTF">2016-07-23T14:46:48Z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