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3"/>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146847059" r:id="rId15"/>
    <p:sldId id="2146847060" r:id="rId16"/>
    <p:sldId id="2146847061" r:id="rId17"/>
    <p:sldId id="2146847062" r:id="rId18"/>
    <p:sldId id="2146847063" r:id="rId19"/>
    <p:sldId id="2146847064" r:id="rId20"/>
    <p:sldId id="2146847065" r:id="rId21"/>
    <p:sldId id="2146847066" r:id="rId22"/>
    <p:sldId id="2146847067" r:id="rId23"/>
    <p:sldId id="2146847072" r:id="rId24"/>
    <p:sldId id="2146847068" r:id="rId25"/>
    <p:sldId id="2146847069" r:id="rId26"/>
    <p:sldId id="2146847070" r:id="rId27"/>
    <p:sldId id="2146847071" r:id="rId28"/>
    <p:sldId id="268" r:id="rId29"/>
    <p:sldId id="2146847055" r:id="rId30"/>
    <p:sldId id="269"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2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etaildive.com/" TargetMode="External"/><Relationship Id="rId7" Type="http://schemas.openxmlformats.org/officeDocument/2006/relationships/hyperlink" Target="https://www.statista.com/" TargetMode="External"/><Relationship Id="rId2" Type="http://schemas.openxmlformats.org/officeDocument/2006/relationships/hyperlink" Target="https://econsultancy.com/" TargetMode="External"/><Relationship Id="rId1" Type="http://schemas.openxmlformats.org/officeDocument/2006/relationships/slideLayout" Target="../slideLayouts/slideLayout2.xml"/><Relationship Id="rId6" Type="http://schemas.openxmlformats.org/officeDocument/2006/relationships/hyperlink" Target="https://www.forrester.com/" TargetMode="External"/><Relationship Id="rId5" Type="http://schemas.openxmlformats.org/officeDocument/2006/relationships/hyperlink" Target="https://woocommerce.com/" TargetMode="External"/><Relationship Id="rId4" Type="http://schemas.openxmlformats.org/officeDocument/2006/relationships/hyperlink" Target="https://www.shopify.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Shopping analysis &amp;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Sathish</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6).png"/>
          <p:cNvPicPr>
            <a:picLocks noGrp="1" noChangeAspect="1"/>
          </p:cNvPicPr>
          <p:nvPr>
            <p:ph idx="1"/>
          </p:nvPr>
        </p:nvPicPr>
        <p:blipFill>
          <a:blip r:embed="rId2"/>
          <a:stretch>
            <a:fillRect/>
          </a:stretch>
        </p:blipFill>
        <p:spPr>
          <a:xfrm>
            <a:off x="996286" y="620657"/>
            <a:ext cx="10252339" cy="576412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7).png"/>
          <p:cNvPicPr>
            <a:picLocks noGrp="1" noChangeAspect="1"/>
          </p:cNvPicPr>
          <p:nvPr>
            <p:ph idx="1"/>
          </p:nvPr>
        </p:nvPicPr>
        <p:blipFill>
          <a:blip r:embed="rId2"/>
          <a:stretch>
            <a:fillRect/>
          </a:stretch>
        </p:blipFill>
        <p:spPr>
          <a:xfrm>
            <a:off x="1091821" y="702543"/>
            <a:ext cx="10252339" cy="576412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8).png"/>
          <p:cNvPicPr>
            <a:picLocks noGrp="1" noChangeAspect="1"/>
          </p:cNvPicPr>
          <p:nvPr>
            <p:ph idx="1"/>
          </p:nvPr>
        </p:nvPicPr>
        <p:blipFill>
          <a:blip r:embed="rId2"/>
          <a:stretch>
            <a:fillRect/>
          </a:stretch>
        </p:blipFill>
        <p:spPr>
          <a:xfrm>
            <a:off x="996286" y="620657"/>
            <a:ext cx="10252339" cy="576412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9).png"/>
          <p:cNvPicPr>
            <a:picLocks noGrp="1" noChangeAspect="1"/>
          </p:cNvPicPr>
          <p:nvPr>
            <p:ph idx="1"/>
          </p:nvPr>
        </p:nvPicPr>
        <p:blipFill>
          <a:blip r:embed="rId2"/>
          <a:stretch>
            <a:fillRect/>
          </a:stretch>
        </p:blipFill>
        <p:spPr>
          <a:xfrm>
            <a:off x="1050878" y="620657"/>
            <a:ext cx="10252339" cy="576412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0).png"/>
          <p:cNvPicPr>
            <a:picLocks noGrp="1" noChangeAspect="1"/>
          </p:cNvPicPr>
          <p:nvPr>
            <p:ph idx="1"/>
          </p:nvPr>
        </p:nvPicPr>
        <p:blipFill>
          <a:blip r:embed="rId2"/>
          <a:stretch>
            <a:fillRect/>
          </a:stretch>
        </p:blipFill>
        <p:spPr>
          <a:xfrm>
            <a:off x="1009935" y="620657"/>
            <a:ext cx="10252339" cy="576412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1).png"/>
          <p:cNvPicPr>
            <a:picLocks noGrp="1" noChangeAspect="1"/>
          </p:cNvPicPr>
          <p:nvPr>
            <p:ph idx="1"/>
          </p:nvPr>
        </p:nvPicPr>
        <p:blipFill>
          <a:blip r:embed="rId2"/>
          <a:stretch>
            <a:fillRect/>
          </a:stretch>
        </p:blipFill>
        <p:spPr>
          <a:xfrm>
            <a:off x="1037230" y="661600"/>
            <a:ext cx="10252339" cy="576412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2).png"/>
          <p:cNvPicPr>
            <a:picLocks noGrp="1" noChangeAspect="1"/>
          </p:cNvPicPr>
          <p:nvPr>
            <p:ph idx="1"/>
          </p:nvPr>
        </p:nvPicPr>
        <p:blipFill>
          <a:blip r:embed="rId2"/>
          <a:stretch>
            <a:fillRect/>
          </a:stretch>
        </p:blipFill>
        <p:spPr>
          <a:xfrm>
            <a:off x="1078173" y="675248"/>
            <a:ext cx="10252339" cy="576412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3).png"/>
          <p:cNvPicPr>
            <a:picLocks noGrp="1" noChangeAspect="1"/>
          </p:cNvPicPr>
          <p:nvPr>
            <p:ph idx="1"/>
          </p:nvPr>
        </p:nvPicPr>
        <p:blipFill>
          <a:blip r:embed="rId2"/>
          <a:stretch>
            <a:fillRect/>
          </a:stretch>
        </p:blipFill>
        <p:spPr>
          <a:xfrm>
            <a:off x="1039303" y="682387"/>
            <a:ext cx="10263914" cy="5770634"/>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4).png"/>
          <p:cNvPicPr>
            <a:picLocks noGrp="1" noChangeAspect="1"/>
          </p:cNvPicPr>
          <p:nvPr>
            <p:ph idx="1"/>
          </p:nvPr>
        </p:nvPicPr>
        <p:blipFill>
          <a:blip r:embed="rId2"/>
          <a:stretch>
            <a:fillRect/>
          </a:stretch>
        </p:blipFill>
        <p:spPr>
          <a:xfrm>
            <a:off x="1039304" y="655092"/>
            <a:ext cx="10263914" cy="5770634"/>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5).png"/>
          <p:cNvPicPr>
            <a:picLocks noGrp="1" noChangeAspect="1"/>
          </p:cNvPicPr>
          <p:nvPr>
            <p:ph idx="1"/>
          </p:nvPr>
        </p:nvPicPr>
        <p:blipFill>
          <a:blip r:embed="rId2"/>
          <a:stretch>
            <a:fillRect/>
          </a:stretch>
        </p:blipFill>
        <p:spPr>
          <a:xfrm>
            <a:off x="1023582" y="647953"/>
            <a:ext cx="10252339" cy="576412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shot (156).png"/>
          <p:cNvPicPr>
            <a:picLocks noGrp="1" noChangeAspect="1"/>
          </p:cNvPicPr>
          <p:nvPr>
            <p:ph idx="1"/>
          </p:nvPr>
        </p:nvPicPr>
        <p:blipFill>
          <a:blip r:embed="rId2"/>
          <a:stretch>
            <a:fillRect/>
          </a:stretch>
        </p:blipFill>
        <p:spPr>
          <a:xfrm>
            <a:off x="1037230" y="620657"/>
            <a:ext cx="10252339" cy="576412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7).png"/>
          <p:cNvPicPr>
            <a:picLocks noGrp="1" noChangeAspect="1"/>
          </p:cNvPicPr>
          <p:nvPr>
            <p:ph idx="1"/>
          </p:nvPr>
        </p:nvPicPr>
        <p:blipFill>
          <a:blip r:embed="rId2"/>
          <a:stretch>
            <a:fillRect/>
          </a:stretch>
        </p:blipFill>
        <p:spPr>
          <a:xfrm>
            <a:off x="1037230" y="688895"/>
            <a:ext cx="10252339" cy="576412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8).png"/>
          <p:cNvPicPr>
            <a:picLocks noGrp="1" noChangeAspect="1"/>
          </p:cNvPicPr>
          <p:nvPr>
            <p:ph idx="1"/>
          </p:nvPr>
        </p:nvPicPr>
        <p:blipFill>
          <a:blip r:embed="rId2"/>
          <a:stretch>
            <a:fillRect/>
          </a:stretch>
        </p:blipFill>
        <p:spPr>
          <a:xfrm>
            <a:off x="1009934" y="661600"/>
            <a:ext cx="10252339" cy="576412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9).png"/>
          <p:cNvPicPr>
            <a:picLocks noGrp="1" noChangeAspect="1"/>
          </p:cNvPicPr>
          <p:nvPr>
            <p:ph idx="1"/>
          </p:nvPr>
        </p:nvPicPr>
        <p:blipFill>
          <a:blip r:embed="rId2"/>
          <a:stretch>
            <a:fillRect/>
          </a:stretch>
        </p:blipFill>
        <p:spPr>
          <a:xfrm>
            <a:off x="1050878" y="675248"/>
            <a:ext cx="10252339" cy="576412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0).png"/>
          <p:cNvPicPr>
            <a:picLocks noGrp="1" noChangeAspect="1"/>
          </p:cNvPicPr>
          <p:nvPr>
            <p:ph idx="1"/>
          </p:nvPr>
        </p:nvPicPr>
        <p:blipFill>
          <a:blip r:embed="rId2"/>
          <a:stretch>
            <a:fillRect/>
          </a:stretch>
        </p:blipFill>
        <p:spPr>
          <a:xfrm>
            <a:off x="1050878" y="688896"/>
            <a:ext cx="10252339" cy="5764126"/>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Conclusion</a:t>
            </a:r>
            <a:endParaRPr lang="en-US" sz="3600" dirty="0"/>
          </a:p>
        </p:txBody>
      </p:sp>
      <p:sp>
        <p:nvSpPr>
          <p:cNvPr id="4" name="TextBox 3"/>
          <p:cNvSpPr txBox="1"/>
          <p:nvPr/>
        </p:nvSpPr>
        <p:spPr>
          <a:xfrm>
            <a:off x="696036" y="1078172"/>
            <a:ext cx="11000095" cy="6186309"/>
          </a:xfrm>
          <a:prstGeom prst="rect">
            <a:avLst/>
          </a:prstGeom>
          <a:noFill/>
        </p:spPr>
        <p:txBody>
          <a:bodyPr wrap="square" rtlCol="0">
            <a:spAutoFit/>
          </a:bodyPr>
          <a:lstStyle/>
          <a:p>
            <a:pPr algn="just"/>
            <a:r>
              <a:rPr lang="en-US" dirty="0" smtClean="0"/>
              <a:t>                                                                 developing a comprehensive shopping system requires careful consideration of various aspects ranging from user experience to deployment strategies. Here are the key points summarizing the approach and considerations:</a:t>
            </a:r>
          </a:p>
          <a:p>
            <a:pPr>
              <a:buFont typeface="Wingdings" pitchFamily="2" charset="2"/>
              <a:buChar char="q"/>
            </a:pPr>
            <a:r>
              <a:rPr lang="en-US" b="1" dirty="0" smtClean="0"/>
              <a:t>User-Centric Approach</a:t>
            </a:r>
            <a:r>
              <a:rPr lang="en-US" dirty="0" smtClean="0"/>
              <a:t>: Focus on providing a seamless and intuitive user experience throughout the shopping journey, from product browsing to checkout and post-purchase support.</a:t>
            </a:r>
          </a:p>
          <a:p>
            <a:pPr>
              <a:buFont typeface="Wingdings" pitchFamily="2" charset="2"/>
              <a:buChar char="q"/>
            </a:pPr>
            <a:r>
              <a:rPr lang="en-US" b="1" dirty="0" smtClean="0"/>
              <a:t>Feature-Rich Functionality</a:t>
            </a:r>
            <a:r>
              <a:rPr lang="en-US" dirty="0" smtClean="0"/>
              <a:t>: Include essential features such as user registration/authentication, product catalog, search/filtering options, shopping cart management, secure checkout, payment processing, order tracking, and user account management.</a:t>
            </a:r>
          </a:p>
          <a:p>
            <a:pPr>
              <a:buFont typeface="Wingdings" pitchFamily="2" charset="2"/>
              <a:buChar char="q"/>
            </a:pPr>
            <a:r>
              <a:rPr lang="en-US" b="1" dirty="0" smtClean="0"/>
              <a:t>Security and Compliance</a:t>
            </a:r>
            <a:r>
              <a:rPr lang="en-US" dirty="0" smtClean="0"/>
              <a:t>: Implement robust security measures to protect user data, transactions, and sensitive information. Comply with industry standards and regulations (e.g., PCI DSS for payment processing, GDPR for data privacy) to ensure data security and legal compliance.</a:t>
            </a:r>
          </a:p>
          <a:p>
            <a:pPr>
              <a:buFont typeface="Wingdings" pitchFamily="2" charset="2"/>
              <a:buChar char="q"/>
            </a:pPr>
            <a:r>
              <a:rPr lang="en-US" b="1" dirty="0" smtClean="0"/>
              <a:t>Scalability and Performance</a:t>
            </a:r>
            <a:r>
              <a:rPr lang="en-US" dirty="0" smtClean="0"/>
              <a:t>: Design the system architecture for scalability, with considerations for load balancing, auto-scaling, caching, and optimized database management. Conduct performance testing and optimization to handle varying levels of user traffic and maintain system responsiveness.</a:t>
            </a:r>
          </a:p>
          <a:p>
            <a:pPr>
              <a:buFont typeface="Wingdings" pitchFamily="2" charset="2"/>
              <a:buChar char="q"/>
            </a:pPr>
            <a:r>
              <a:rPr lang="en-US" b="1" dirty="0" smtClean="0"/>
              <a:t>Deployment Best Practices</a:t>
            </a:r>
            <a:r>
              <a:rPr lang="en-US" dirty="0" smtClean="0"/>
              <a:t>: Choose a reliable hosting provider, configure servers with necessary software dependencies and security measures, implement CI/CD pipelines for automated testing and deployment, monitor system metrics, and have backup/disaster recovery plans in place.</a:t>
            </a:r>
          </a:p>
          <a:p>
            <a:pPr>
              <a:buFont typeface="Wingdings" pitchFamily="2" charset="2"/>
              <a:buChar char="q"/>
            </a:pPr>
            <a:r>
              <a:rPr lang="en-US" b="1" dirty="0" smtClean="0"/>
              <a:t>Continuous Improvement</a:t>
            </a:r>
            <a:r>
              <a:rPr lang="en-US" dirty="0" smtClean="0"/>
              <a:t>: Gather user feedback, monitor analytics, and conduct regular updates and enhancements to improve the platform's functionality, performance, and user satisfaction. Incorporate new technologies and trends (e.g., AI/ML for personalized recommendations, AR/VR for immersive experiences) to stay competitive and meet evolving user expectations.</a:t>
            </a:r>
          </a:p>
          <a:p>
            <a:endParaRPr lang="en-US" dirty="0"/>
          </a:p>
        </p:txBody>
      </p:sp>
    </p:spTree>
    <p:extLst>
      <p:ext uri="{BB962C8B-B14F-4D97-AF65-F5344CB8AC3E}">
        <p14:creationId xmlns=""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57169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a:t>
            </a:r>
            <a:r>
              <a:rPr lang="en-US" sz="3200" b="1" dirty="0" smtClean="0">
                <a:solidFill>
                  <a:schemeClr val="accent1"/>
                </a:solidFill>
                <a:latin typeface="Arial"/>
                <a:cs typeface="Arial"/>
              </a:rPr>
              <a:t>scope</a:t>
            </a:r>
            <a:endParaRPr lang="en-US" sz="3200" b="1" dirty="0">
              <a:solidFill>
                <a:schemeClr val="accent1"/>
              </a:solidFill>
              <a:latin typeface="Arial"/>
              <a:cs typeface="Arial"/>
            </a:endParaRPr>
          </a:p>
        </p:txBody>
      </p:sp>
      <p:sp>
        <p:nvSpPr>
          <p:cNvPr id="6" name="TextBox 5"/>
          <p:cNvSpPr txBox="1"/>
          <p:nvPr/>
        </p:nvSpPr>
        <p:spPr>
          <a:xfrm>
            <a:off x="655093" y="1228298"/>
            <a:ext cx="10631606" cy="923330"/>
          </a:xfrm>
          <a:prstGeom prst="rect">
            <a:avLst/>
          </a:prstGeom>
          <a:noFill/>
        </p:spPr>
        <p:txBody>
          <a:bodyPr wrap="square" rtlCol="0">
            <a:spAutoFit/>
          </a:bodyPr>
          <a:lstStyle/>
          <a:p>
            <a:pPr algn="just"/>
            <a:r>
              <a:rPr lang="en-US" dirty="0" smtClean="0"/>
              <a:t>                                                        The future of shopping platforms holds exciting possibilities, with advancements in technology and changing consumer behaviors driving innovation. Here are some key areas of future scope for shopping systems:</a:t>
            </a:r>
          </a:p>
        </p:txBody>
      </p:sp>
      <p:sp>
        <p:nvSpPr>
          <p:cNvPr id="7" name="TextBox 6"/>
          <p:cNvSpPr txBox="1"/>
          <p:nvPr/>
        </p:nvSpPr>
        <p:spPr>
          <a:xfrm>
            <a:off x="4094330" y="2320117"/>
            <a:ext cx="6428096" cy="4247317"/>
          </a:xfrm>
          <a:prstGeom prst="rect">
            <a:avLst/>
          </a:prstGeom>
          <a:noFill/>
        </p:spPr>
        <p:txBody>
          <a:bodyPr wrap="square" rtlCol="0">
            <a:spAutoFit/>
          </a:bodyPr>
          <a:lstStyle/>
          <a:p>
            <a:pPr>
              <a:lnSpc>
                <a:spcPct val="150000"/>
              </a:lnSpc>
              <a:buFont typeface="Wingdings" pitchFamily="2" charset="2"/>
              <a:buChar char="v"/>
            </a:pPr>
            <a:r>
              <a:rPr lang="en-US" dirty="0" smtClean="0"/>
              <a:t>Personalization and AI Integration</a:t>
            </a:r>
          </a:p>
          <a:p>
            <a:pPr>
              <a:lnSpc>
                <a:spcPct val="150000"/>
              </a:lnSpc>
              <a:buFont typeface="Wingdings" pitchFamily="2" charset="2"/>
              <a:buChar char="v"/>
            </a:pPr>
            <a:r>
              <a:rPr lang="en-US" dirty="0" smtClean="0"/>
              <a:t>Voice Commerce</a:t>
            </a:r>
          </a:p>
          <a:p>
            <a:pPr>
              <a:lnSpc>
                <a:spcPct val="150000"/>
              </a:lnSpc>
              <a:buFont typeface="Wingdings" pitchFamily="2" charset="2"/>
              <a:buChar char="v"/>
            </a:pPr>
            <a:r>
              <a:rPr lang="en-US" dirty="0" smtClean="0"/>
              <a:t>Augmented Reality (AR) and Virtual Reality (VR)</a:t>
            </a:r>
          </a:p>
          <a:p>
            <a:pPr>
              <a:lnSpc>
                <a:spcPct val="150000"/>
              </a:lnSpc>
              <a:buFont typeface="Wingdings" pitchFamily="2" charset="2"/>
              <a:buChar char="v"/>
            </a:pPr>
            <a:r>
              <a:rPr lang="en-US" dirty="0" smtClean="0"/>
              <a:t>Social Commerce</a:t>
            </a:r>
          </a:p>
          <a:p>
            <a:pPr>
              <a:lnSpc>
                <a:spcPct val="150000"/>
              </a:lnSpc>
              <a:buFont typeface="Wingdings" pitchFamily="2" charset="2"/>
              <a:buChar char="v"/>
            </a:pPr>
            <a:r>
              <a:rPr lang="en-US" dirty="0" smtClean="0"/>
              <a:t>Mobile Commerce (M-Commerce)</a:t>
            </a:r>
          </a:p>
          <a:p>
            <a:pPr>
              <a:lnSpc>
                <a:spcPct val="150000"/>
              </a:lnSpc>
              <a:buFont typeface="Wingdings" pitchFamily="2" charset="2"/>
              <a:buChar char="v"/>
            </a:pPr>
            <a:r>
              <a:rPr lang="en-US" dirty="0" smtClean="0"/>
              <a:t>Block chain and Crypto currency Integration</a:t>
            </a:r>
          </a:p>
          <a:p>
            <a:pPr>
              <a:lnSpc>
                <a:spcPct val="150000"/>
              </a:lnSpc>
              <a:buFont typeface="Wingdings" pitchFamily="2" charset="2"/>
              <a:buChar char="v"/>
            </a:pPr>
            <a:r>
              <a:rPr lang="en-US" dirty="0" smtClean="0"/>
              <a:t>Subscription-Based Models</a:t>
            </a:r>
          </a:p>
          <a:p>
            <a:pPr>
              <a:lnSpc>
                <a:spcPct val="150000"/>
              </a:lnSpc>
              <a:buFont typeface="Wingdings" pitchFamily="2" charset="2"/>
              <a:buChar char="v"/>
            </a:pPr>
            <a:r>
              <a:rPr lang="en-US" dirty="0" smtClean="0"/>
              <a:t>Green and Sustainable Shopping</a:t>
            </a:r>
          </a:p>
          <a:p>
            <a:pPr>
              <a:lnSpc>
                <a:spcPct val="150000"/>
              </a:lnSpc>
              <a:buFont typeface="Wingdings" pitchFamily="2" charset="2"/>
              <a:buChar char="v"/>
            </a:pPr>
            <a:r>
              <a:rPr lang="en-US" dirty="0" smtClean="0"/>
              <a:t>Omni-Channel Integration</a:t>
            </a:r>
          </a:p>
          <a:p>
            <a:pPr>
              <a:lnSpc>
                <a:spcPct val="150000"/>
              </a:lnSpc>
              <a:buFont typeface="Wingdings" pitchFamily="2" charset="2"/>
              <a:buChar char="v"/>
            </a:pPr>
            <a:r>
              <a:rPr lang="en-US" dirty="0" smtClean="0"/>
              <a:t>Data Analytics and Personal Data Protection</a:t>
            </a:r>
          </a:p>
        </p:txBody>
      </p:sp>
    </p:spTree>
    <p:extLst>
      <p:ext uri="{BB962C8B-B14F-4D97-AF65-F5344CB8AC3E}">
        <p14:creationId xmlns="" xmlns:p14="http://schemas.microsoft.com/office/powerpoint/2010/main" val="61488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887104" y="1501254"/>
            <a:ext cx="10809027" cy="4801314"/>
          </a:xfrm>
          <a:prstGeom prst="rect">
            <a:avLst/>
          </a:prstGeom>
          <a:noFill/>
        </p:spPr>
        <p:txBody>
          <a:bodyPr wrap="square" rtlCol="0">
            <a:spAutoFit/>
          </a:bodyPr>
          <a:lstStyle/>
          <a:p>
            <a:pPr>
              <a:buFont typeface="Wingdings" pitchFamily="2" charset="2"/>
              <a:buChar char="ü"/>
            </a:pPr>
            <a:r>
              <a:rPr lang="en-US" b="1" dirty="0" smtClean="0"/>
              <a:t>Websites and Online Resources</a:t>
            </a:r>
            <a:r>
              <a:rPr lang="en-US" dirty="0" smtClean="0"/>
              <a:t>:</a:t>
            </a:r>
          </a:p>
          <a:p>
            <a:pPr lvl="1">
              <a:buFont typeface="Wingdings" pitchFamily="2" charset="2"/>
              <a:buChar char="ü"/>
            </a:pPr>
            <a:r>
              <a:rPr lang="en-US" dirty="0" err="1" smtClean="0"/>
              <a:t>Shopify</a:t>
            </a:r>
            <a:r>
              <a:rPr lang="en-US" dirty="0" smtClean="0"/>
              <a:t> Blog (https://www.shopify.com/blog): Provides articles, guides, and resources for e-commerce entrepreneurs and businesses.</a:t>
            </a:r>
          </a:p>
          <a:p>
            <a:pPr lvl="1">
              <a:buFont typeface="Wingdings" pitchFamily="2" charset="2"/>
              <a:buChar char="ü"/>
            </a:pPr>
            <a:r>
              <a:rPr lang="en-US" dirty="0" err="1" smtClean="0"/>
              <a:t>Econsultancy</a:t>
            </a:r>
            <a:r>
              <a:rPr lang="en-US" dirty="0" smtClean="0"/>
              <a:t> (</a:t>
            </a:r>
            <a:r>
              <a:rPr lang="en-US" dirty="0" smtClean="0">
                <a:hlinkClick r:id="rId2"/>
              </a:rPr>
              <a:t>https://econsultancy.com</a:t>
            </a:r>
            <a:r>
              <a:rPr lang="en-US" dirty="0" smtClean="0"/>
              <a:t>): Offers research, reports, and articles on digital marketing, e-commerce trends, and customer experience.</a:t>
            </a:r>
          </a:p>
          <a:p>
            <a:pPr lvl="1">
              <a:buFont typeface="Wingdings" pitchFamily="2" charset="2"/>
              <a:buChar char="ü"/>
            </a:pPr>
            <a:r>
              <a:rPr lang="en-US" dirty="0" smtClean="0"/>
              <a:t>Retail Dive (</a:t>
            </a:r>
            <a:r>
              <a:rPr lang="en-US" dirty="0" smtClean="0">
                <a:hlinkClick r:id="rId3"/>
              </a:rPr>
              <a:t>https://www.retaildive.com</a:t>
            </a:r>
            <a:r>
              <a:rPr lang="en-US" dirty="0" smtClean="0"/>
              <a:t>): Covers news, insights, and analysis related to retail and e-commerce industry trends.</a:t>
            </a:r>
          </a:p>
          <a:p>
            <a:pPr>
              <a:buFont typeface="Wingdings" pitchFamily="2" charset="2"/>
              <a:buChar char="ü"/>
            </a:pPr>
            <a:r>
              <a:rPr lang="en-US" b="1" dirty="0" smtClean="0"/>
              <a:t>E-commerce Platforms and Tools</a:t>
            </a:r>
            <a:r>
              <a:rPr lang="en-US" dirty="0" smtClean="0"/>
              <a:t>:</a:t>
            </a:r>
          </a:p>
          <a:p>
            <a:pPr lvl="1">
              <a:buFont typeface="Wingdings" pitchFamily="2" charset="2"/>
              <a:buChar char="ü"/>
            </a:pPr>
            <a:r>
              <a:rPr lang="en-US" dirty="0" err="1" smtClean="0"/>
              <a:t>Shopify</a:t>
            </a:r>
            <a:r>
              <a:rPr lang="en-US" dirty="0" smtClean="0"/>
              <a:t> (</a:t>
            </a:r>
            <a:r>
              <a:rPr lang="en-US" dirty="0" smtClean="0">
                <a:hlinkClick r:id="rId4"/>
              </a:rPr>
              <a:t>https://www.shopify.com</a:t>
            </a:r>
            <a:r>
              <a:rPr lang="en-US" dirty="0" smtClean="0"/>
              <a:t>): A popular e-commerce platform for building online stores, managing inventory, and processing payments.</a:t>
            </a:r>
          </a:p>
          <a:p>
            <a:pPr lvl="1">
              <a:buFont typeface="Wingdings" pitchFamily="2" charset="2"/>
              <a:buChar char="ü"/>
            </a:pPr>
            <a:r>
              <a:rPr lang="en-US" dirty="0" err="1" smtClean="0"/>
              <a:t>WooCommerce</a:t>
            </a:r>
            <a:r>
              <a:rPr lang="en-US" dirty="0" smtClean="0"/>
              <a:t> (</a:t>
            </a:r>
            <a:r>
              <a:rPr lang="en-US" dirty="0" smtClean="0">
                <a:hlinkClick r:id="rId5"/>
              </a:rPr>
              <a:t>https://woocommerce.com</a:t>
            </a:r>
            <a:r>
              <a:rPr lang="en-US" dirty="0" smtClean="0"/>
              <a:t>): A </a:t>
            </a:r>
            <a:r>
              <a:rPr lang="en-US" dirty="0" err="1" smtClean="0"/>
              <a:t>WordPress</a:t>
            </a:r>
            <a:r>
              <a:rPr lang="en-US" dirty="0" smtClean="0"/>
              <a:t> </a:t>
            </a:r>
            <a:r>
              <a:rPr lang="en-US" dirty="0" err="1" smtClean="0"/>
              <a:t>plugin</a:t>
            </a:r>
            <a:r>
              <a:rPr lang="en-US" dirty="0" smtClean="0"/>
              <a:t> for creating customizable e-commerce websites with features like product listings, checkout, and shipping.</a:t>
            </a:r>
          </a:p>
          <a:p>
            <a:pPr>
              <a:buFont typeface="Wingdings" pitchFamily="2" charset="2"/>
              <a:buChar char="ü"/>
            </a:pPr>
            <a:r>
              <a:rPr lang="en-US" b="1" dirty="0" smtClean="0"/>
              <a:t>Industry Reports and Research</a:t>
            </a:r>
            <a:r>
              <a:rPr lang="en-US" dirty="0" smtClean="0"/>
              <a:t>:</a:t>
            </a:r>
          </a:p>
          <a:p>
            <a:pPr lvl="1">
              <a:buFont typeface="Wingdings" pitchFamily="2" charset="2"/>
              <a:buChar char="ü"/>
            </a:pPr>
            <a:r>
              <a:rPr lang="en-US" dirty="0" smtClean="0"/>
              <a:t>Forrester Research (</a:t>
            </a:r>
            <a:r>
              <a:rPr lang="en-US" dirty="0" smtClean="0">
                <a:hlinkClick r:id="rId6"/>
              </a:rPr>
              <a:t>https://www.forrester.com</a:t>
            </a:r>
            <a:r>
              <a:rPr lang="en-US" dirty="0" smtClean="0"/>
              <a:t>): Offers research reports, insights, and analysis on e-commerce trends, customer behavior, and market forecasts.</a:t>
            </a:r>
          </a:p>
          <a:p>
            <a:pPr lvl="1">
              <a:buFont typeface="Wingdings" pitchFamily="2" charset="2"/>
              <a:buChar char="ü"/>
            </a:pPr>
            <a:r>
              <a:rPr lang="en-US" dirty="0" err="1" smtClean="0"/>
              <a:t>Statista</a:t>
            </a:r>
            <a:r>
              <a:rPr lang="en-US" dirty="0" smtClean="0"/>
              <a:t> (</a:t>
            </a:r>
            <a:r>
              <a:rPr lang="en-US" dirty="0" smtClean="0">
                <a:hlinkClick r:id="rId7"/>
              </a:rPr>
              <a:t>https://www.statista.com</a:t>
            </a:r>
            <a:r>
              <a:rPr lang="en-US" dirty="0" smtClean="0"/>
              <a:t>): Provides statistics, charts, and </a:t>
            </a:r>
            <a:r>
              <a:rPr lang="en-US" dirty="0" err="1" smtClean="0"/>
              <a:t>infographics</a:t>
            </a:r>
            <a:r>
              <a:rPr lang="en-US" dirty="0" smtClean="0"/>
              <a:t> on retail and e-commerce industry trends, consumer spending, and market analysis.</a:t>
            </a:r>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TextBox 3"/>
          <p:cNvSpPr txBox="1"/>
          <p:nvPr/>
        </p:nvSpPr>
        <p:spPr>
          <a:xfrm>
            <a:off x="773723" y="1575582"/>
            <a:ext cx="11169748" cy="4190891"/>
          </a:xfrm>
          <a:prstGeom prst="rect">
            <a:avLst/>
          </a:prstGeom>
          <a:noFill/>
        </p:spPr>
        <p:txBody>
          <a:bodyPr wrap="square" rtlCol="0">
            <a:spAutoFit/>
          </a:bodyPr>
          <a:lstStyle/>
          <a:p>
            <a:pPr algn="just">
              <a:lnSpc>
                <a:spcPct val="150000"/>
              </a:lnSpc>
            </a:pPr>
            <a:r>
              <a:rPr lang="en-US" sz="2000" dirty="0" smtClean="0"/>
              <a:t>                                                                          Develop a comprehensive online shopping platform that caters to a wide range of products and provides an exceptional user experience. The platform should allow users to browse products, add items to their cart, and proceed through a seamless checkout process. Implement features for users to create accounts, manage their profiles, track orders, and receive notifications about promotions and order statuses. Ensure robust security measures for handling sensitive information such as payment details. Additionally, integrate analytics to track user behavior, gather feedback, and optimize the platform for improved performance and customer satisfaction. The goal is to create a user-friendly, secure, and efficient online shopping experience that encourages repeat business and fosters customer loyalty.</a:t>
            </a: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33047" y="1308296"/>
            <a:ext cx="11558954" cy="4801314"/>
          </a:xfrm>
          <a:prstGeom prst="rect">
            <a:avLst/>
          </a:prstGeom>
          <a:noFill/>
        </p:spPr>
        <p:txBody>
          <a:bodyPr wrap="square" rtlCol="0">
            <a:spAutoFit/>
          </a:bodyPr>
          <a:lstStyle/>
          <a:p>
            <a:pPr marL="342900" indent="-342900">
              <a:buFont typeface="+mj-lt"/>
              <a:buAutoNum type="arabicPeriod"/>
            </a:pPr>
            <a:r>
              <a:rPr lang="en-US" b="1" dirty="0" smtClean="0"/>
              <a:t>User Registration and Authentication</a:t>
            </a:r>
            <a:r>
              <a:rPr lang="en-US" dirty="0" smtClean="0"/>
              <a:t>:</a:t>
            </a:r>
          </a:p>
          <a:p>
            <a:pPr marL="800100" lvl="1" indent="-342900">
              <a:buFont typeface="+mj-lt"/>
              <a:buAutoNum type="arabicPeriod"/>
            </a:pPr>
            <a:r>
              <a:rPr lang="en-US" dirty="0" smtClean="0"/>
              <a:t>Allow users to register accounts with email verification and password authentication.</a:t>
            </a:r>
          </a:p>
          <a:p>
            <a:pPr marL="800100" lvl="1" indent="-342900">
              <a:buFont typeface="+mj-lt"/>
              <a:buAutoNum type="arabicPeriod"/>
            </a:pPr>
            <a:r>
              <a:rPr lang="en-US" dirty="0" smtClean="0"/>
              <a:t>Implement social media login options for added convenience.</a:t>
            </a:r>
          </a:p>
          <a:p>
            <a:pPr marL="342900" indent="-342900">
              <a:buFont typeface="+mj-lt"/>
              <a:buAutoNum type="arabicPeriod"/>
            </a:pPr>
            <a:r>
              <a:rPr lang="en-US" b="1" dirty="0" smtClean="0"/>
              <a:t>Product Catalog</a:t>
            </a:r>
            <a:r>
              <a:rPr lang="en-US" dirty="0" smtClean="0"/>
              <a:t>:</a:t>
            </a:r>
          </a:p>
          <a:p>
            <a:pPr marL="800100" lvl="1" indent="-342900">
              <a:buFont typeface="+mj-lt"/>
              <a:buAutoNum type="arabicPeriod"/>
            </a:pPr>
            <a:r>
              <a:rPr lang="en-US" dirty="0" smtClean="0"/>
              <a:t>Develop a product catalog with categories, filters, and search functionality.</a:t>
            </a:r>
          </a:p>
          <a:p>
            <a:pPr marL="800100" lvl="1" indent="-342900">
              <a:buFont typeface="+mj-lt"/>
              <a:buAutoNum type="arabicPeriod"/>
            </a:pPr>
            <a:r>
              <a:rPr lang="en-US" dirty="0" smtClean="0"/>
              <a:t>Include product details, images, prices, availability, and customer reviews.</a:t>
            </a:r>
          </a:p>
          <a:p>
            <a:pPr marL="342900" indent="-342900">
              <a:buFont typeface="+mj-lt"/>
              <a:buAutoNum type="arabicPeriod"/>
            </a:pPr>
            <a:r>
              <a:rPr lang="en-US" b="1" dirty="0" smtClean="0"/>
              <a:t>Shopping Cart and Checkout</a:t>
            </a:r>
            <a:r>
              <a:rPr lang="en-US" dirty="0" smtClean="0"/>
              <a:t>:</a:t>
            </a:r>
          </a:p>
          <a:p>
            <a:pPr marL="800100" lvl="1" indent="-342900">
              <a:buFont typeface="+mj-lt"/>
              <a:buAutoNum type="arabicPeriod"/>
            </a:pPr>
            <a:r>
              <a:rPr lang="en-US" dirty="0" smtClean="0"/>
              <a:t>Enable users to add products to their shopping cart and proceed to checkout.</a:t>
            </a:r>
          </a:p>
          <a:p>
            <a:pPr marL="800100" lvl="1" indent="-342900">
              <a:buFont typeface="+mj-lt"/>
              <a:buAutoNum type="arabicPeriod"/>
            </a:pPr>
            <a:r>
              <a:rPr lang="en-US" dirty="0" smtClean="0"/>
              <a:t>Implement a secure checkout process with multiple payment options (credit/debit cards, PayPal, etc.).</a:t>
            </a:r>
          </a:p>
          <a:p>
            <a:pPr marL="800100" lvl="1" indent="-342900">
              <a:buFont typeface="+mj-lt"/>
              <a:buAutoNum type="arabicPeriod"/>
            </a:pPr>
            <a:r>
              <a:rPr lang="en-US" dirty="0" smtClean="0"/>
              <a:t>Include features like order summary, shipping address selection, and order confirmation.</a:t>
            </a:r>
          </a:p>
          <a:p>
            <a:pPr marL="342900" indent="-342900">
              <a:buFont typeface="+mj-lt"/>
              <a:buAutoNum type="arabicPeriod"/>
            </a:pPr>
            <a:r>
              <a:rPr lang="en-US" b="1" dirty="0" smtClean="0"/>
              <a:t>User Profiles and Account Management</a:t>
            </a:r>
            <a:r>
              <a:rPr lang="en-US" dirty="0" smtClean="0"/>
              <a:t>:</a:t>
            </a:r>
          </a:p>
          <a:p>
            <a:pPr marL="800100" lvl="1" indent="-342900">
              <a:buFont typeface="+mj-lt"/>
              <a:buAutoNum type="arabicPeriod"/>
            </a:pPr>
            <a:r>
              <a:rPr lang="en-US" dirty="0" smtClean="0"/>
              <a:t>Provide users with personalized profiles where they can manage orders, view order history, and update personal information.</a:t>
            </a:r>
          </a:p>
          <a:p>
            <a:pPr marL="800100" lvl="1" indent="-342900">
              <a:buFont typeface="+mj-lt"/>
              <a:buAutoNum type="arabicPeriod"/>
            </a:pPr>
            <a:r>
              <a:rPr lang="en-US" dirty="0" smtClean="0"/>
              <a:t>Allow users to save favorite items, create </a:t>
            </a:r>
            <a:r>
              <a:rPr lang="en-US" dirty="0" err="1" smtClean="0"/>
              <a:t>wishlists</a:t>
            </a:r>
            <a:r>
              <a:rPr lang="en-US" dirty="0" smtClean="0"/>
              <a:t>, and receive personalized recommendations.</a:t>
            </a:r>
          </a:p>
          <a:p>
            <a:pPr marL="342900" indent="-342900">
              <a:buFont typeface="+mj-lt"/>
              <a:buAutoNum type="arabicPeriod"/>
            </a:pPr>
            <a:r>
              <a:rPr lang="en-US" b="1" dirty="0" smtClean="0"/>
              <a:t>Order Tracking and Notifications</a:t>
            </a:r>
            <a:r>
              <a:rPr lang="en-US" dirty="0" smtClean="0"/>
              <a:t>:</a:t>
            </a:r>
          </a:p>
          <a:p>
            <a:pPr marL="800100" lvl="1" indent="-342900">
              <a:buFont typeface="+mj-lt"/>
              <a:buAutoNum type="arabicPeriod"/>
            </a:pPr>
            <a:r>
              <a:rPr lang="en-US" dirty="0" smtClean="0"/>
              <a:t>Enable order tracking with real-time updates on order status and delivery.</a:t>
            </a:r>
          </a:p>
          <a:p>
            <a:pPr marL="800100" lvl="1" indent="-342900">
              <a:buFont typeface="+mj-lt"/>
              <a:buAutoNum type="arabicPeriod"/>
            </a:pPr>
            <a:r>
              <a:rPr lang="en-US" dirty="0" smtClean="0"/>
              <a:t>Implement email/SMS notifications for order confirmations, shipment tracking, and delivery alerts.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647114" y="1195742"/>
            <a:ext cx="10030264" cy="5632311"/>
          </a:xfrm>
          <a:prstGeom prst="rect">
            <a:avLst/>
          </a:prstGeom>
          <a:noFill/>
        </p:spPr>
        <p:txBody>
          <a:bodyPr wrap="square" rtlCol="0">
            <a:spAutoFit/>
          </a:bodyPr>
          <a:lstStyle/>
          <a:p>
            <a:pPr marL="342900" indent="-342900">
              <a:buFont typeface="+mj-lt"/>
              <a:buAutoNum type="arabicPeriod"/>
            </a:pPr>
            <a:r>
              <a:rPr lang="en-US" b="1" dirty="0" smtClean="0"/>
              <a:t>Requirement Gathering</a:t>
            </a:r>
            <a:r>
              <a:rPr lang="en-US" dirty="0" smtClean="0"/>
              <a:t>:</a:t>
            </a:r>
          </a:p>
          <a:p>
            <a:pPr marL="800100" lvl="1" indent="-342900">
              <a:buFont typeface="+mj-lt"/>
              <a:buAutoNum type="arabicPeriod"/>
            </a:pPr>
            <a:r>
              <a:rPr lang="en-US" dirty="0" smtClean="0"/>
              <a:t>Conduct thorough research and gather requirements from stakeholders, including users, administrators, and vendors.</a:t>
            </a:r>
          </a:p>
          <a:p>
            <a:pPr marL="800100" lvl="1" indent="-342900">
              <a:buFont typeface="+mj-lt"/>
              <a:buAutoNum type="arabicPeriod"/>
            </a:pPr>
            <a:r>
              <a:rPr lang="en-US" dirty="0" smtClean="0"/>
              <a:t>Identify key features, user roles, security requirements, and integration needs.</a:t>
            </a:r>
          </a:p>
          <a:p>
            <a:pPr marL="342900" indent="-342900">
              <a:buFont typeface="+mj-lt"/>
              <a:buAutoNum type="arabicPeriod"/>
            </a:pPr>
            <a:r>
              <a:rPr lang="en-US" b="1" dirty="0" smtClean="0"/>
              <a:t>Design and Architecture</a:t>
            </a:r>
            <a:r>
              <a:rPr lang="en-US" dirty="0" smtClean="0"/>
              <a:t>:</a:t>
            </a:r>
          </a:p>
          <a:p>
            <a:pPr marL="800100" lvl="1" indent="-342900">
              <a:buFont typeface="+mj-lt"/>
              <a:buAutoNum type="arabicPeriod"/>
            </a:pPr>
            <a:r>
              <a:rPr lang="en-US" b="1" dirty="0" smtClean="0"/>
              <a:t>Database Design</a:t>
            </a:r>
            <a:r>
              <a:rPr lang="en-US" dirty="0" smtClean="0"/>
              <a:t>: Design a database schema to store product information, user data, orders, transactions, and other relevant data.</a:t>
            </a:r>
          </a:p>
          <a:p>
            <a:pPr marL="800100" lvl="1" indent="-342900">
              <a:buFont typeface="+mj-lt"/>
              <a:buAutoNum type="arabicPeriod"/>
            </a:pPr>
            <a:r>
              <a:rPr lang="en-US" b="1" dirty="0" smtClean="0"/>
              <a:t>System Architecture</a:t>
            </a:r>
            <a:r>
              <a:rPr lang="en-US" dirty="0" smtClean="0"/>
              <a:t>: Choose an appropriate architecture (e.g., monolithic, </a:t>
            </a:r>
            <a:r>
              <a:rPr lang="en-US" dirty="0" err="1" smtClean="0"/>
              <a:t>microservices</a:t>
            </a:r>
            <a:r>
              <a:rPr lang="en-US" dirty="0" smtClean="0"/>
              <a:t>) based on scalability, performance, and maintenance requirements.</a:t>
            </a:r>
          </a:p>
          <a:p>
            <a:pPr marL="342900" indent="-342900">
              <a:buFont typeface="+mj-lt"/>
              <a:buAutoNum type="arabicPeriod"/>
            </a:pPr>
            <a:r>
              <a:rPr lang="en-US" b="1" dirty="0" smtClean="0"/>
              <a:t>User Authentication and Authorization</a:t>
            </a:r>
            <a:r>
              <a:rPr lang="en-US" dirty="0" smtClean="0"/>
              <a:t>:</a:t>
            </a:r>
          </a:p>
          <a:p>
            <a:pPr marL="800100" lvl="1" indent="-342900">
              <a:buFont typeface="+mj-lt"/>
              <a:buAutoNum type="arabicPeriod"/>
            </a:pPr>
            <a:r>
              <a:rPr lang="en-US" dirty="0" smtClean="0"/>
              <a:t>Implement user authentication mechanisms (e.g., email/password, social login) and authorization controls to ensure secure access to user-specific features and data.</a:t>
            </a:r>
          </a:p>
          <a:p>
            <a:pPr marL="342900" indent="-342900">
              <a:buFont typeface="+mj-lt"/>
              <a:buAutoNum type="arabicPeriod"/>
            </a:pPr>
            <a:r>
              <a:rPr lang="en-US" b="1" dirty="0" smtClean="0"/>
              <a:t>Product Catalog and Inventory Management</a:t>
            </a:r>
            <a:r>
              <a:rPr lang="en-US" dirty="0" smtClean="0"/>
              <a:t>:</a:t>
            </a:r>
          </a:p>
          <a:p>
            <a:pPr marL="800100" lvl="1" indent="-342900">
              <a:buFont typeface="+mj-lt"/>
              <a:buAutoNum type="arabicPeriod"/>
            </a:pPr>
            <a:r>
              <a:rPr lang="en-US" dirty="0" smtClean="0"/>
              <a:t>Develop a product catalog with categories, filters, search, and sorting functionalities.</a:t>
            </a:r>
          </a:p>
          <a:p>
            <a:pPr marL="800100" lvl="1" indent="-342900">
              <a:buFont typeface="+mj-lt"/>
              <a:buAutoNum type="arabicPeriod"/>
            </a:pPr>
            <a:r>
              <a:rPr lang="en-US" dirty="0" smtClean="0"/>
              <a:t>Implement inventory management features to track product availability, stock levels, and updates in real-time.</a:t>
            </a:r>
          </a:p>
          <a:p>
            <a:pPr marL="342900" indent="-342900">
              <a:buFont typeface="+mj-lt"/>
              <a:buAutoNum type="arabicPeriod"/>
            </a:pPr>
            <a:r>
              <a:rPr lang="en-US" b="1" dirty="0" smtClean="0"/>
              <a:t>Shopping Cart and Checkout</a:t>
            </a:r>
            <a:r>
              <a:rPr lang="en-US" dirty="0" smtClean="0"/>
              <a:t>:</a:t>
            </a:r>
          </a:p>
          <a:p>
            <a:pPr marL="800100" lvl="1" indent="-342900">
              <a:buFont typeface="+mj-lt"/>
              <a:buAutoNum type="arabicPeriod"/>
            </a:pPr>
            <a:r>
              <a:rPr lang="en-US" dirty="0" smtClean="0"/>
              <a:t>Enable users to add products to their cart, update quantities, and proceed to checkout.</a:t>
            </a:r>
          </a:p>
          <a:p>
            <a:pPr marL="800100" lvl="1" indent="-342900">
              <a:buFont typeface="+mj-lt"/>
              <a:buAutoNum type="arabicPeriod"/>
            </a:pPr>
            <a:r>
              <a:rPr lang="en-US" dirty="0" smtClean="0"/>
              <a:t>Implement a secure checkout process with multiple payment gateways, shipping options, and order summary.</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4" name="TextBox 3"/>
          <p:cNvSpPr txBox="1"/>
          <p:nvPr/>
        </p:nvSpPr>
        <p:spPr>
          <a:xfrm>
            <a:off x="801862" y="1223877"/>
            <a:ext cx="10916529" cy="5663089"/>
          </a:xfrm>
          <a:prstGeom prst="rect">
            <a:avLst/>
          </a:prstGeom>
          <a:noFill/>
        </p:spPr>
        <p:txBody>
          <a:bodyPr wrap="square" rtlCol="0">
            <a:spAutoFit/>
          </a:bodyPr>
          <a:lstStyle/>
          <a:p>
            <a:pPr algn="ctr"/>
            <a:r>
              <a:rPr lang="en-US" sz="2000" b="1" dirty="0" smtClean="0"/>
              <a:t>Shopping Algorithm:</a:t>
            </a:r>
          </a:p>
          <a:p>
            <a:pPr>
              <a:buFont typeface="Wingdings" pitchFamily="2" charset="2"/>
              <a:buChar char="q"/>
            </a:pPr>
            <a:r>
              <a:rPr lang="en-US" b="1" dirty="0" smtClean="0"/>
              <a:t>User Registration and Authentication</a:t>
            </a:r>
            <a:r>
              <a:rPr lang="en-US" dirty="0" smtClean="0"/>
              <a:t>:</a:t>
            </a:r>
          </a:p>
          <a:p>
            <a:pPr lvl="1">
              <a:buFont typeface="Wingdings" pitchFamily="2" charset="2"/>
              <a:buChar char="v"/>
            </a:pPr>
            <a:r>
              <a:rPr lang="en-US" dirty="0" smtClean="0"/>
              <a:t>Users register with their email and password.</a:t>
            </a:r>
          </a:p>
          <a:p>
            <a:pPr lvl="1">
              <a:buFont typeface="Wingdings" pitchFamily="2" charset="2"/>
              <a:buChar char="v"/>
            </a:pPr>
            <a:r>
              <a:rPr lang="en-US" dirty="0" smtClean="0"/>
              <a:t>Authentication is done through a secure mechanism such as JWT (JSON Web Tokens).</a:t>
            </a:r>
          </a:p>
          <a:p>
            <a:pPr>
              <a:buFont typeface="Wingdings" pitchFamily="2" charset="2"/>
              <a:buChar char="q"/>
            </a:pPr>
            <a:r>
              <a:rPr lang="en-US" b="1" dirty="0" smtClean="0"/>
              <a:t>Product Listing and Search</a:t>
            </a:r>
            <a:r>
              <a:rPr lang="en-US" dirty="0" smtClean="0"/>
              <a:t>:</a:t>
            </a:r>
          </a:p>
          <a:p>
            <a:pPr lvl="1">
              <a:buFont typeface="Wingdings" pitchFamily="2" charset="2"/>
              <a:buChar char="v"/>
            </a:pPr>
            <a:r>
              <a:rPr lang="en-US" dirty="0" smtClean="0"/>
              <a:t>Products are listed with details like name, description, price, category, and availability.</a:t>
            </a:r>
          </a:p>
          <a:p>
            <a:pPr lvl="1">
              <a:buFont typeface="Wingdings" pitchFamily="2" charset="2"/>
              <a:buChar char="v"/>
            </a:pPr>
            <a:r>
              <a:rPr lang="en-US" dirty="0" smtClean="0"/>
              <a:t>Users can search for products based on keywords, categories, or filters.</a:t>
            </a:r>
          </a:p>
          <a:p>
            <a:pPr>
              <a:buFont typeface="Wingdings" pitchFamily="2" charset="2"/>
              <a:buChar char="q"/>
            </a:pPr>
            <a:r>
              <a:rPr lang="en-US" b="1" dirty="0" smtClean="0"/>
              <a:t>Shopping Cart Management</a:t>
            </a:r>
            <a:r>
              <a:rPr lang="en-US" dirty="0" smtClean="0"/>
              <a:t>:</a:t>
            </a:r>
          </a:p>
          <a:p>
            <a:pPr lvl="1">
              <a:buFont typeface="Wingdings" pitchFamily="2" charset="2"/>
              <a:buChar char="v"/>
            </a:pPr>
            <a:r>
              <a:rPr lang="en-US" dirty="0" smtClean="0"/>
              <a:t>Users can add products to their cart, update quantities, and remove items.</a:t>
            </a:r>
          </a:p>
          <a:p>
            <a:pPr lvl="1">
              <a:buFont typeface="Wingdings" pitchFamily="2" charset="2"/>
              <a:buChar char="v"/>
            </a:pPr>
            <a:r>
              <a:rPr lang="en-US" dirty="0" smtClean="0"/>
              <a:t>The cart state is maintained for each user session.</a:t>
            </a:r>
          </a:p>
          <a:p>
            <a:pPr>
              <a:buFont typeface="Wingdings" pitchFamily="2" charset="2"/>
              <a:buChar char="q"/>
            </a:pPr>
            <a:r>
              <a:rPr lang="en-US" b="1" dirty="0" smtClean="0"/>
              <a:t>Checkout Process</a:t>
            </a:r>
            <a:r>
              <a:rPr lang="en-US" dirty="0" smtClean="0"/>
              <a:t>:</a:t>
            </a:r>
          </a:p>
          <a:p>
            <a:pPr lvl="1">
              <a:buFont typeface="Wingdings" pitchFamily="2" charset="2"/>
              <a:buChar char="v"/>
            </a:pPr>
            <a:r>
              <a:rPr lang="en-US" dirty="0" smtClean="0"/>
              <a:t>Users proceed to checkout with items in their cart.</a:t>
            </a:r>
          </a:p>
          <a:p>
            <a:pPr lvl="1">
              <a:buFont typeface="Wingdings" pitchFamily="2" charset="2"/>
              <a:buChar char="v"/>
            </a:pPr>
            <a:r>
              <a:rPr lang="en-US" dirty="0" smtClean="0"/>
              <a:t>They provide shipping details, select payment method, and confirm the order.</a:t>
            </a:r>
          </a:p>
          <a:p>
            <a:pPr>
              <a:buFont typeface="Wingdings" pitchFamily="2" charset="2"/>
              <a:buChar char="q"/>
            </a:pPr>
            <a:r>
              <a:rPr lang="en-US" b="1" dirty="0" smtClean="0"/>
              <a:t>Payment Processing</a:t>
            </a:r>
            <a:r>
              <a:rPr lang="en-US" dirty="0" smtClean="0"/>
              <a:t>:</a:t>
            </a:r>
          </a:p>
          <a:p>
            <a:pPr lvl="1">
              <a:buFont typeface="Wingdings" pitchFamily="2" charset="2"/>
              <a:buChar char="v"/>
            </a:pPr>
            <a:r>
              <a:rPr lang="en-US" dirty="0" smtClean="0"/>
              <a:t>Payment information is securely collected and processed using a payment gateway (e.g., Stripe, PayPal).</a:t>
            </a:r>
          </a:p>
          <a:p>
            <a:pPr lvl="1">
              <a:buFont typeface="Wingdings" pitchFamily="2" charset="2"/>
              <a:buChar char="v"/>
            </a:pPr>
            <a:r>
              <a:rPr lang="en-US" dirty="0" smtClean="0"/>
              <a:t>Transactions are confirmed and receipts are generated.</a:t>
            </a:r>
          </a:p>
          <a:p>
            <a:pPr>
              <a:buFont typeface="Wingdings" pitchFamily="2" charset="2"/>
              <a:buChar char="q"/>
            </a:pPr>
            <a:r>
              <a:rPr lang="en-US" b="1" dirty="0" smtClean="0"/>
              <a:t>Order Fulfillment</a:t>
            </a:r>
            <a:r>
              <a:rPr lang="en-US" dirty="0" smtClean="0"/>
              <a:t>:</a:t>
            </a:r>
          </a:p>
          <a:p>
            <a:pPr lvl="1">
              <a:buFont typeface="Wingdings" pitchFamily="2" charset="2"/>
              <a:buChar char="v"/>
            </a:pPr>
            <a:r>
              <a:rPr lang="en-US" dirty="0" smtClean="0"/>
              <a:t>Orders are processed for fulfillment, including inventory deduction and shipment preparation.</a:t>
            </a:r>
          </a:p>
          <a:p>
            <a:pPr lvl="1">
              <a:buFont typeface="Wingdings" pitchFamily="2" charset="2"/>
              <a:buChar char="v"/>
            </a:pPr>
            <a:r>
              <a:rPr lang="en-US" dirty="0" smtClean="0"/>
              <a:t>Users receive order confirmation and tracking information.</a:t>
            </a:r>
          </a:p>
          <a:p>
            <a:pPr>
              <a:buFont typeface="Wingdings" pitchFamily="2" charset="2"/>
              <a:buChar char="v"/>
            </a:pPr>
            <a:endParaRPr lang="en-US"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92660"/>
            <a:ext cx="11029616" cy="530296"/>
          </a:xfrm>
        </p:spPr>
        <p:txBody>
          <a:bodyPr>
            <a:normAutofit/>
          </a:bodyPr>
          <a:lstStyle/>
          <a:p>
            <a:pPr algn="ctr"/>
            <a:r>
              <a:rPr lang="en-US" sz="2000" b="1" dirty="0" smtClean="0"/>
              <a:t>Deployment</a:t>
            </a:r>
            <a:endParaRPr lang="en-US" sz="2000" dirty="0"/>
          </a:p>
        </p:txBody>
      </p:sp>
      <p:sp>
        <p:nvSpPr>
          <p:cNvPr id="4" name="TextBox 3"/>
          <p:cNvSpPr txBox="1"/>
          <p:nvPr/>
        </p:nvSpPr>
        <p:spPr>
          <a:xfrm>
            <a:off x="464234" y="858109"/>
            <a:ext cx="11211951" cy="5909310"/>
          </a:xfrm>
          <a:prstGeom prst="rect">
            <a:avLst/>
          </a:prstGeom>
          <a:noFill/>
        </p:spPr>
        <p:txBody>
          <a:bodyPr wrap="square" rtlCol="0">
            <a:spAutoFit/>
          </a:bodyPr>
          <a:lstStyle/>
          <a:p>
            <a:pPr marL="342900" indent="-342900">
              <a:buFont typeface="Wingdings" pitchFamily="2" charset="2"/>
              <a:buChar char="q"/>
            </a:pPr>
            <a:r>
              <a:rPr lang="en-US" b="1" dirty="0" smtClean="0"/>
              <a:t>Infrastructure</a:t>
            </a:r>
            <a:r>
              <a:rPr lang="en-US" dirty="0" smtClean="0"/>
              <a:t>:</a:t>
            </a:r>
          </a:p>
          <a:p>
            <a:pPr marL="800100" lvl="1" indent="-342900">
              <a:buFont typeface="Wingdings" pitchFamily="2" charset="2"/>
              <a:buChar char="Ø"/>
            </a:pPr>
            <a:r>
              <a:rPr lang="en-US" dirty="0" smtClean="0"/>
              <a:t>Choose a reliable hosting provider for deployment, such as AWS, Google Cloud, or Azure.</a:t>
            </a:r>
          </a:p>
          <a:p>
            <a:pPr marL="800100" lvl="1" indent="-342900">
              <a:buFont typeface="Wingdings" pitchFamily="2" charset="2"/>
              <a:buChar char="Ø"/>
            </a:pPr>
            <a:r>
              <a:rPr lang="en-US" dirty="0" smtClean="0"/>
              <a:t>Use scalable infrastructure to handle varying levels of traffic and demand.</a:t>
            </a:r>
          </a:p>
          <a:p>
            <a:pPr marL="342900" indent="-342900">
              <a:buFont typeface="Wingdings" pitchFamily="2" charset="2"/>
              <a:buChar char="q"/>
            </a:pPr>
            <a:r>
              <a:rPr lang="en-US" b="1" dirty="0" smtClean="0"/>
              <a:t>Server Configuration</a:t>
            </a:r>
            <a:r>
              <a:rPr lang="en-US" dirty="0" smtClean="0"/>
              <a:t>:</a:t>
            </a:r>
          </a:p>
          <a:p>
            <a:pPr marL="800100" lvl="1" indent="-342900">
              <a:buFont typeface="Wingdings" pitchFamily="2" charset="2"/>
              <a:buChar char="Ø"/>
            </a:pPr>
            <a:r>
              <a:rPr lang="en-US" dirty="0" smtClean="0"/>
              <a:t>Configure servers with necessary software dependencies (e.g., web server, database server) and security measures (firewalls, SSL certificates).</a:t>
            </a:r>
          </a:p>
          <a:p>
            <a:pPr marL="342900" indent="-342900">
              <a:buFont typeface="Wingdings" pitchFamily="2" charset="2"/>
              <a:buChar char="q"/>
            </a:pPr>
            <a:r>
              <a:rPr lang="en-US" b="1" dirty="0" smtClean="0"/>
              <a:t>Database Management</a:t>
            </a:r>
            <a:r>
              <a:rPr lang="en-US" dirty="0" smtClean="0"/>
              <a:t>:</a:t>
            </a:r>
          </a:p>
          <a:p>
            <a:pPr marL="800100" lvl="1" indent="-342900">
              <a:buFont typeface="Wingdings" pitchFamily="2" charset="2"/>
              <a:buChar char="Ø"/>
            </a:pPr>
            <a:r>
              <a:rPr lang="en-US" dirty="0" smtClean="0"/>
              <a:t>Choose a database system suitable for the application's data needs (e.g., </a:t>
            </a:r>
            <a:r>
              <a:rPr lang="en-US" dirty="0" err="1" smtClean="0"/>
              <a:t>MySQL</a:t>
            </a:r>
            <a:r>
              <a:rPr lang="en-US" dirty="0" smtClean="0"/>
              <a:t>, </a:t>
            </a:r>
            <a:r>
              <a:rPr lang="en-US" dirty="0" err="1" smtClean="0"/>
              <a:t>PostgreSQL</a:t>
            </a:r>
            <a:r>
              <a:rPr lang="en-US" dirty="0" smtClean="0"/>
              <a:t>, </a:t>
            </a:r>
            <a:r>
              <a:rPr lang="en-US" dirty="0" err="1" smtClean="0"/>
              <a:t>MongoDB</a:t>
            </a:r>
            <a:r>
              <a:rPr lang="en-US" dirty="0" smtClean="0"/>
              <a:t>).</a:t>
            </a:r>
          </a:p>
          <a:p>
            <a:pPr marL="800100" lvl="1" indent="-342900">
              <a:buFont typeface="Wingdings" pitchFamily="2" charset="2"/>
              <a:buChar char="Ø"/>
            </a:pPr>
            <a:r>
              <a:rPr lang="en-US" dirty="0" smtClean="0"/>
              <a:t>Set up database backups, replication, and monitoring for data integrity and availability.</a:t>
            </a:r>
          </a:p>
          <a:p>
            <a:pPr marL="342900" indent="-342900">
              <a:buFont typeface="Wingdings" pitchFamily="2" charset="2"/>
              <a:buChar char="q"/>
            </a:pPr>
            <a:r>
              <a:rPr lang="en-US" b="1" dirty="0" smtClean="0"/>
              <a:t>Monitoring and Logging</a:t>
            </a:r>
            <a:r>
              <a:rPr lang="en-US" dirty="0" smtClean="0"/>
              <a:t>:</a:t>
            </a:r>
          </a:p>
          <a:p>
            <a:pPr marL="800100" lvl="1" indent="-342900">
              <a:buFont typeface="Wingdings" pitchFamily="2" charset="2"/>
              <a:buChar char="Ø"/>
            </a:pPr>
            <a:r>
              <a:rPr lang="en-US" dirty="0" smtClean="0"/>
              <a:t>Set up monitoring tools for performance monitoring, error tracking, and log management.</a:t>
            </a:r>
          </a:p>
          <a:p>
            <a:pPr marL="800100" lvl="1" indent="-342900">
              <a:buFont typeface="Wingdings" pitchFamily="2" charset="2"/>
              <a:buChar char="Ø"/>
            </a:pPr>
            <a:r>
              <a:rPr lang="en-US" dirty="0" smtClean="0"/>
              <a:t>Monitor server metrics, application health, and user activities for proactive management.</a:t>
            </a:r>
          </a:p>
          <a:p>
            <a:pPr marL="342900" indent="-342900">
              <a:buFont typeface="Wingdings" pitchFamily="2" charset="2"/>
              <a:buChar char="q"/>
            </a:pPr>
            <a:r>
              <a:rPr lang="en-US" b="1" dirty="0" smtClean="0"/>
              <a:t>Backup and Disaster Recovery</a:t>
            </a:r>
            <a:r>
              <a:rPr lang="en-US" dirty="0" smtClean="0"/>
              <a:t>:</a:t>
            </a:r>
          </a:p>
          <a:p>
            <a:pPr marL="800100" lvl="1" indent="-342900">
              <a:buFont typeface="Wingdings" pitchFamily="2" charset="2"/>
              <a:buChar char="Ø"/>
            </a:pPr>
            <a:r>
              <a:rPr lang="en-US" dirty="0" smtClean="0"/>
              <a:t>Implement regular backups of data and configurations to prevent data loss in case of failures or disasters.</a:t>
            </a:r>
          </a:p>
          <a:p>
            <a:pPr marL="800100" lvl="1" indent="-342900">
              <a:buFont typeface="Wingdings" pitchFamily="2" charset="2"/>
              <a:buChar char="Ø"/>
            </a:pPr>
            <a:r>
              <a:rPr lang="en-US" dirty="0" smtClean="0"/>
              <a:t>Have a disaster recovery plan in place to restore operations quickly in case of downtime.</a:t>
            </a:r>
          </a:p>
          <a:p>
            <a:pPr marL="342900" indent="-342900">
              <a:buFont typeface="Wingdings" pitchFamily="2" charset="2"/>
              <a:buChar char="q"/>
            </a:pPr>
            <a:r>
              <a:rPr lang="en-US" b="1" dirty="0" smtClean="0"/>
              <a:t>Load Testing</a:t>
            </a:r>
            <a:r>
              <a:rPr lang="en-US" dirty="0" smtClean="0"/>
              <a:t>:</a:t>
            </a:r>
          </a:p>
          <a:p>
            <a:pPr marL="800100" lvl="1" indent="-342900">
              <a:buFont typeface="Wingdings" pitchFamily="2" charset="2"/>
              <a:buChar char="Ø"/>
            </a:pPr>
            <a:r>
              <a:rPr lang="en-US" dirty="0" smtClean="0"/>
              <a:t>Conduct load testing to simulate heavy user traffic and identify performance bottlenecks.</a:t>
            </a:r>
          </a:p>
          <a:p>
            <a:pPr marL="800100" lvl="1" indent="-342900">
              <a:buFont typeface="Wingdings" pitchFamily="2" charset="2"/>
              <a:buChar char="Ø"/>
            </a:pPr>
            <a:r>
              <a:rPr lang="en-US" dirty="0" smtClean="0"/>
              <a:t>Optimize application performance based on load testing results.</a:t>
            </a:r>
          </a:p>
          <a:p>
            <a:pPr marL="342900" indent="-342900">
              <a:buFont typeface="Wingdings" pitchFamily="2" charset="2"/>
              <a:buChar char="q"/>
            </a:pPr>
            <a:r>
              <a:rPr lang="en-US" b="1" dirty="0" smtClean="0"/>
              <a:t>User Support and Feedback</a:t>
            </a:r>
            <a:r>
              <a:rPr lang="en-US" dirty="0" smtClean="0"/>
              <a:t>:</a:t>
            </a:r>
          </a:p>
          <a:p>
            <a:pPr marL="800100" lvl="1" indent="-342900">
              <a:buFont typeface="Wingdings" pitchFamily="2" charset="2"/>
              <a:buChar char="Ø"/>
            </a:pPr>
            <a:r>
              <a:rPr lang="en-US" dirty="0" smtClean="0"/>
              <a:t>Provide customer support channels (e.g., live chat, email support) for user inquiries and issues.</a:t>
            </a:r>
          </a:p>
          <a:p>
            <a:pPr marL="800100" lvl="1" indent="-342900">
              <a:buFont typeface="Wingdings" pitchFamily="2" charset="2"/>
              <a:buChar char="Ø"/>
            </a:pPr>
            <a:r>
              <a:rPr lang="en-US" dirty="0" smtClean="0"/>
              <a:t>Gather user feedback through surveys, ratings, and reviews to improve the platform continuously.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44).png"/>
          <p:cNvPicPr>
            <a:picLocks noGrp="1" noChangeAspect="1"/>
          </p:cNvPicPr>
          <p:nvPr>
            <p:ph idx="1"/>
          </p:nvPr>
        </p:nvPicPr>
        <p:blipFill>
          <a:blip r:embed="rId2"/>
          <a:stretch>
            <a:fillRect/>
          </a:stretch>
        </p:blipFill>
        <p:spPr>
          <a:xfrm>
            <a:off x="1559833" y="1132937"/>
            <a:ext cx="9370765" cy="5268483"/>
          </a:xfr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45).png"/>
          <p:cNvPicPr>
            <a:picLocks noGrp="1" noChangeAspect="1"/>
          </p:cNvPicPr>
          <p:nvPr>
            <p:ph idx="1"/>
          </p:nvPr>
        </p:nvPicPr>
        <p:blipFill>
          <a:blip r:embed="rId2"/>
          <a:stretch>
            <a:fillRect/>
          </a:stretch>
        </p:blipFill>
        <p:spPr>
          <a:xfrm>
            <a:off x="996287" y="654347"/>
            <a:ext cx="10265986" cy="5771799"/>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1482</Words>
  <Application>Microsoft Office PowerPoint</Application>
  <PresentationFormat>Custom</PresentationFormat>
  <Paragraphs>124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DividendVTI</vt:lpstr>
      <vt:lpstr>Shopping analysis &amp; prediction</vt:lpstr>
      <vt:lpstr>OUTLINE</vt:lpstr>
      <vt:lpstr>Problem Statement</vt:lpstr>
      <vt:lpstr>Proposed Solution</vt:lpstr>
      <vt:lpstr>System  Approach</vt:lpstr>
      <vt:lpstr>Algorithm &amp; Deployment</vt:lpstr>
      <vt:lpstr>Deployment</vt:lpstr>
      <vt:lpstr>Result</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Conclusion</vt:lpstr>
      <vt:lpstr>Slide 26</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27</cp:revision>
  <dcterms:created xsi:type="dcterms:W3CDTF">2021-05-26T16:50:10Z</dcterms:created>
  <dcterms:modified xsi:type="dcterms:W3CDTF">2024-04-13T10:02:23Z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