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2" r:id="rId9"/>
    <p:sldId id="263" r:id="rId10"/>
    <p:sldId id="271" r:id="rId11"/>
    <p:sldId id="272" r:id="rId12"/>
    <p:sldId id="273" r:id="rId13"/>
    <p:sldId id="274" r:id="rId14"/>
    <p:sldId id="268" r:id="rId15"/>
    <p:sldId id="269" r:id="rId16"/>
    <p:sldId id="270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9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8"/>
    <p:restoredTop sz="94715"/>
  </p:normalViewPr>
  <p:slideViewPr>
    <p:cSldViewPr>
      <p:cViewPr varScale="1">
        <p:scale>
          <a:sx n="86" d="100"/>
          <a:sy n="86" d="100"/>
        </p:scale>
        <p:origin x="60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c0CcUaPjhS-o48zLZVJab0S-SmPx9E5/view?usp=shari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2800" y="3453286"/>
            <a:ext cx="6166741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 err="1" smtClean="0">
                <a:latin typeface="Trebuchet MS"/>
                <a:cs typeface="Trebuchet MS"/>
              </a:rPr>
              <a:t>Sathishkumar</a:t>
            </a:r>
            <a:r>
              <a:rPr lang="en-US" sz="3200" dirty="0" smtClean="0">
                <a:latin typeface="Trebuchet MS"/>
                <a:cs typeface="Trebuchet MS"/>
              </a:rPr>
              <a:t> VM  </a:t>
            </a:r>
            <a:r>
              <a:rPr lang="en-US" sz="3200" dirty="0">
                <a:latin typeface="Trebuchet MS"/>
                <a:cs typeface="Trebuchet MS"/>
              </a:rPr>
              <a:t>|  2021506314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7400" y="4266044"/>
            <a:ext cx="273558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b="1" dirty="0">
                <a:solidFill>
                  <a:srgbClr val="2D936B"/>
                </a:solidFill>
                <a:latin typeface="Trebuchet MS"/>
                <a:cs typeface="Trebuchet MS"/>
              </a:rPr>
              <a:t>FINAL PROJECT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object 21">
            <a:extLst>
              <a:ext uri="{FF2B5EF4-FFF2-40B4-BE49-F238E27FC236}">
                <a16:creationId xmlns:a16="http://schemas.microsoft.com/office/drawing/2014/main" id="{0815A5C2-302D-F8C1-3DBA-B895494E20EC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094276E9-AA4B-AC51-9EDE-EF288710035D}"/>
              </a:ext>
            </a:extLst>
          </p:cNvPr>
          <p:cNvSpPr txBox="1"/>
          <p:nvPr/>
        </p:nvSpPr>
        <p:spPr>
          <a:xfrm>
            <a:off x="739774" y="228600"/>
            <a:ext cx="2384426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MADRAS INSTITUTE OF TECHNOLOGY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10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WHO ARE THE END USERS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447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CUSTOMER SERVICE ANALYSIS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Companies in customer service fields could use the model to analyze customer reviews, emails, or chat conversations to understand customer sentiment.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ENTERTAINMENT INDUSTRY: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The model could be used in applications like sentiment analysis of social media feedback to gauge audience reception.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MENTAL HEALTHING SYSTEM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Mental health professionals could incorporate the model into applications to analyze user-generated content and potentially flag indicators of distress or emotional crisis.</a:t>
            </a: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4D12C802-977C-5A37-DC8E-81316A63BB10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9162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11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773241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spcBef>
                <a:spcPts val="130"/>
              </a:spcBef>
            </a:pPr>
            <a:r>
              <a:rPr lang="en-IN" sz="4250" b="1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SOLUTION AND VALUE PROPOSITION</a:t>
            </a:r>
            <a:r>
              <a:rPr lang="en-IN" sz="160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/>
            </a:r>
            <a:br>
              <a:rPr lang="en-IN" sz="160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</a:br>
            <a:endParaRPr lang="en-US" sz="4250" dirty="0"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SOLUTION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This project tackles the challenge of automatically understanding emotions from written text data. It accomplishes this by developing a machine learning model, specifically a Bidirectional Long Short-Term Memory (LSTM) network. This model is trained on a dataset labeled with various emotions (anger, fear, happiness, love, sadness, surprise) and can then analyze new text data to predict the most likely emotion being conveyed.</a:t>
            </a: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4D12C802-977C-5A37-DC8E-81316A63BB10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4097FF14-1EAF-EBE2-BF98-F1E469BDA766}"/>
              </a:ext>
            </a:extLst>
          </p:cNvPr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1948EFBC-3C8D-9DDE-DF87-5A28CAE42832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C7AF21E0-B02E-8620-4861-84C14760C2EB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2371E0DC-F548-6E9E-A525-04A342C27B1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485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12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773241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spcBef>
                <a:spcPts val="130"/>
              </a:spcBef>
            </a:pPr>
            <a:r>
              <a:rPr lang="en-IN" sz="4250" b="1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SOLUTION AND VALUE PROPOSITION</a:t>
            </a:r>
            <a:r>
              <a:rPr lang="en-IN" sz="160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/>
            </a:r>
            <a:br>
              <a:rPr lang="en-IN" sz="160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</a:br>
            <a:endParaRPr lang="en-US" sz="4250" dirty="0"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4126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VALUE PROPOSITION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This emotion prediction technology offers significant value across various fields. Here's how it benefits different stakeholders: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    Businesses, Individuals, Researchers.</a:t>
            </a:r>
          </a:p>
          <a:p>
            <a:pPr marL="355600" lvl="3" indent="-3429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ADDITIONAL CONSIDERATIONS : </a:t>
            </a:r>
          </a:p>
          <a:p>
            <a:pPr marL="12700" lvl="3" algn="l"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	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.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Ethical Implications :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 It's crucial to use this      technology responsibly and transparently, considering  potential biases and respecting user privacy.</a:t>
            </a:r>
          </a:p>
          <a:p>
            <a:pPr marL="12700" lvl="3" algn="l">
              <a:spcBef>
                <a:spcPts val="1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         ii.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Accuracy and Limitations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The model's accuracy depends on training data quality and may not perfectly capture complex emotions or sarcasm.</a:t>
            </a:r>
          </a:p>
        </p:txBody>
      </p:sp>
      <p:sp>
        <p:nvSpPr>
          <p:cNvPr id="2" name="object 21">
            <a:extLst>
              <a:ext uri="{FF2B5EF4-FFF2-40B4-BE49-F238E27FC236}">
                <a16:creationId xmlns:a16="http://schemas.microsoft.com/office/drawing/2014/main" id="{F7E55BF2-5FD4-B5E8-906D-82A53FB6651D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6077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13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THE WOW IN THE SOLUTION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44576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BEYOND BASIC SENTIMENT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It goes beyond traditional sentiment analysis (positive, negative, neutral) by pinpointing specific emotions like anger, fear, happiness, and more. This nuanced understanding allows for a more targeted and insightful response.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AUTOMATES EMOTIONAL INTELLIGENCE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Traditionally, guessing emotions from text relied on human expertise, which can be time-consuming and subjective. This model automates this process, offering a scalable and objective way to analyze emotional undercurrents in large datasets.</a:t>
            </a: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4D12C802-977C-5A37-DC8E-81316A63BB10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2" name="object 6">
            <a:extLst>
              <a:ext uri="{FF2B5EF4-FFF2-40B4-BE49-F238E27FC236}">
                <a16:creationId xmlns:a16="http://schemas.microsoft.com/office/drawing/2014/main" id="{0622C968-2D63-4320-7B7E-B5B033F8778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1" y="4267200"/>
            <a:ext cx="1478279" cy="21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7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14</a:t>
            </a:fld>
            <a:endParaRPr spc="-50" dirty="0"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D52CF4F9-8249-680F-458D-73305BFC0F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RESULT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CAE2ADB3-7118-6745-1F5F-4E201605C9B3}"/>
              </a:ext>
            </a:extLst>
          </p:cNvPr>
          <p:cNvSpPr txBox="1"/>
          <p:nvPr/>
        </p:nvSpPr>
        <p:spPr>
          <a:xfrm>
            <a:off x="1144904" y="1769204"/>
            <a:ext cx="7860983" cy="413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We can use the trained model to predict emotions for new text data.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TEST 1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Input: "I am very happy and joyful today" - Predicted Emotion: Happy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TEST 2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Input: "He is an arrogant and rude person" - Predicted Emotion: Anger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TEST 3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Input: "The teacher is intimidating and scary" - Predicted Emotion: Fear</a:t>
            </a: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TEST 4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Input: "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 missing your presence" - Predicted Emotion: Sadness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8538A935-9BFF-F1CF-974F-A81D264875C7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30514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15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CONCLUSION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4372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This project successfully built a Bidirectional LSTM model for emotion prediction in text data, achieving an accuracy of 87% =&gt; (8774464119291705).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Trebuchet MS"/>
              <a:cs typeface="Trebuchet MS"/>
            </a:endParaRPr>
          </a:p>
          <a:p>
            <a:pPr algn="l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FUTURE WORK :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Hyperparameter Tuning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Further optimize the model's performance by fine-tuning various parameters.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Ensemble Learning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Combine multiple models for more robust and reliable predictions.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Advanced Text Preprocessing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Explore techniques like incorporating sentiment lexicons for richer emotional understanding.</a:t>
            </a: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4D12C802-977C-5A37-DC8E-81316A63BB10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72210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16</a:t>
            </a:fld>
            <a:endParaRPr spc="-50" dirty="0"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0144076C-94FA-8ECD-53CC-D8975847BA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QUESTIONS AND DISCUSSION</a:t>
            </a:r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BC26AFF7-4DF9-6427-6418-93B5692819F8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47A837F6-7594-2A59-C19D-D2ADED7AE7AF}"/>
              </a:ext>
            </a:extLst>
          </p:cNvPr>
          <p:cNvSpPr txBox="1"/>
          <p:nvPr/>
        </p:nvSpPr>
        <p:spPr>
          <a:xfrm>
            <a:off x="1150480" y="1981200"/>
            <a:ext cx="6846571" cy="262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rebuchet MS"/>
                <a:cs typeface="Trebuchet MS"/>
              </a:rPr>
              <a:t>We welcome your questions and open the floor for discussion on emotion prediction with text data and potential applications of this technology.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>
                <a:solidFill>
                  <a:srgbClr val="2D936B"/>
                </a:solidFill>
                <a:latin typeface="Trebuchet MS"/>
                <a:cs typeface="Trebuchet MS"/>
              </a:rPr>
              <a:t>DEMO:</a:t>
            </a:r>
            <a:r>
              <a:rPr lang="en-US" sz="2400" b="1" dirty="0" smtClean="0">
                <a:solidFill>
                  <a:srgbClr val="2D936B"/>
                </a:solidFill>
                <a:latin typeface="Trebuchet MS"/>
                <a:cs typeface="Trebuchet MS"/>
                <a:hlinkClick r:id="rId3"/>
              </a:rPr>
              <a:t>//drive.google.com/file/d/1nc0CcUaPjhS-o48zLZVJab0S-SmPx9E5/view?usp=sharing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2560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0622" y="2157427"/>
            <a:ext cx="9764395" cy="1850185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 algn="ctr">
              <a:lnSpc>
                <a:spcPct val="100000"/>
              </a:lnSpc>
              <a:spcBef>
                <a:spcPts val="130"/>
              </a:spcBef>
            </a:pPr>
            <a:r>
              <a:rPr lang="en-US" sz="4500" dirty="0"/>
              <a:t>EMOTION PREDICTION</a:t>
            </a:r>
            <a:br>
              <a:rPr lang="en-US" sz="4500" dirty="0"/>
            </a:br>
            <a:r>
              <a:rPr lang="en-US" sz="4500" dirty="0"/>
              <a:t>FROM TEXT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5DE9DA0F-DEEA-4363-B70E-293B4A1E3657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D3F38716-5E33-F942-73E7-C149DA90E543}"/>
              </a:ext>
            </a:extLst>
          </p:cNvPr>
          <p:cNvSpPr txBox="1">
            <a:spLocks/>
          </p:cNvSpPr>
          <p:nvPr/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93675">
              <a:spcBef>
                <a:spcPts val="130"/>
              </a:spcBef>
            </a:pPr>
            <a:r>
              <a:rPr lang="en-US" sz="4250" dirty="0"/>
              <a:t>AGENDA</a:t>
            </a:r>
          </a:p>
        </p:txBody>
      </p:sp>
      <p:sp>
        <p:nvSpPr>
          <p:cNvPr id="26" name="object 8">
            <a:extLst>
              <a:ext uri="{FF2B5EF4-FFF2-40B4-BE49-F238E27FC236}">
                <a16:creationId xmlns:a16="http://schemas.microsoft.com/office/drawing/2014/main" id="{679663DD-B6CE-C965-E473-09BE0A0E5181}"/>
              </a:ext>
            </a:extLst>
          </p:cNvPr>
          <p:cNvSpPr txBox="1"/>
          <p:nvPr/>
        </p:nvSpPr>
        <p:spPr>
          <a:xfrm>
            <a:off x="2661550" y="1526587"/>
            <a:ext cx="5336643" cy="4585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Introduction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Dataset Overview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Data Preprocessing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Model Architecture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Model Training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Model Evaluation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Who are the End Users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Solution and Value Proposition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The Wow in the Solution 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Result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Conclusion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Questions and Discussion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07374E6-2311-B3D9-07AE-5E37099BBF72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INTRODUCTION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70536263-4AFD-8932-C11F-D6375299D991}"/>
              </a:ext>
            </a:extLst>
          </p:cNvPr>
          <p:cNvSpPr txBox="1"/>
          <p:nvPr/>
        </p:nvSpPr>
        <p:spPr>
          <a:xfrm>
            <a:off x="1144904" y="1769204"/>
            <a:ext cx="7860983" cy="374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Unveiling Emotions in Text :</a:t>
            </a:r>
            <a:r>
              <a:rPr lang="en-US" sz="2400" dirty="0">
                <a:latin typeface="Trebuchet MS"/>
                <a:cs typeface="Trebuchet MS"/>
              </a:rPr>
              <a:t> Harnessing AI for Deeper Understanding.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Emotion Prediction from Text </a:t>
            </a:r>
            <a:r>
              <a:rPr lang="en-US" sz="2400" dirty="0">
                <a:latin typeface="Trebuchet MS"/>
                <a:cs typeface="Trebuchet MS"/>
              </a:rPr>
              <a:t>Using Deep Learning and Natural Language Processing.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cs typeface="Trebuchet MS"/>
              </a:rPr>
              <a:t>This project builds a machine learning model to automatically classify emotions from text data.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Bidirectional Long Short-Term Memory (LSTM) </a:t>
            </a:r>
            <a:r>
              <a:rPr lang="en-US" sz="2400" dirty="0">
                <a:latin typeface="Trebuchet MS"/>
                <a:cs typeface="Trebuchet MS"/>
              </a:rPr>
              <a:t>and</a:t>
            </a: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Text Preprocessing </a:t>
            </a:r>
            <a:r>
              <a:rPr lang="en-US" sz="2400" dirty="0">
                <a:latin typeface="Trebuchet MS"/>
                <a:cs typeface="Trebuchet MS"/>
              </a:rPr>
              <a:t>were the Deep Learning technique and Natural Language Processing used in this project.</a:t>
            </a:r>
          </a:p>
        </p:txBody>
      </p:sp>
    </p:spTree>
    <p:extLst>
      <p:ext uri="{BB962C8B-B14F-4D97-AF65-F5344CB8AC3E}">
        <p14:creationId xmlns:p14="http://schemas.microsoft.com/office/powerpoint/2010/main" val="276808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0144076C-94FA-8ECD-53CC-D8975847BA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DATASET OVERVIEW</a:t>
            </a:r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BC26AFF7-4DF9-6427-6418-93B5692819F8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47A837F6-7594-2A59-C19D-D2ADED7AE7AF}"/>
              </a:ext>
            </a:extLst>
          </p:cNvPr>
          <p:cNvSpPr txBox="1"/>
          <p:nvPr/>
        </p:nvSpPr>
        <p:spPr>
          <a:xfrm>
            <a:off x="1144904" y="1828800"/>
            <a:ext cx="6846571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cs typeface="Trebuchet MS"/>
              </a:rPr>
              <a:t>Used Dataset </a:t>
            </a: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(</a:t>
            </a:r>
            <a:r>
              <a:rPr lang="en-US" sz="2400" b="1" dirty="0" err="1">
                <a:solidFill>
                  <a:srgbClr val="2D936B"/>
                </a:solidFill>
                <a:latin typeface="Trebuchet MS"/>
                <a:cs typeface="Trebuchet MS"/>
              </a:rPr>
              <a:t>Emotion_final.csv</a:t>
            </a: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).</a:t>
            </a:r>
            <a:endParaRPr lang="en-US"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cs typeface="Trebuchet MS"/>
              </a:rPr>
              <a:t>The data comes with the Emotion and Text from the dataset.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cs typeface="Trebuchet MS"/>
              </a:rPr>
              <a:t>It contains text snippets labeled with six emotions: anger, fear, happiness, love, sadness, and surprise.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D52CF4F9-8249-680F-458D-73305BFC0F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DATASET PREPROCESSING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CAE2ADB3-7118-6745-1F5F-4E201605C9B3}"/>
              </a:ext>
            </a:extLst>
          </p:cNvPr>
          <p:cNvSpPr txBox="1"/>
          <p:nvPr/>
        </p:nvSpPr>
        <p:spPr>
          <a:xfrm>
            <a:off x="1144904" y="1769204"/>
            <a:ext cx="7860983" cy="4126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CLEANING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Removes noise like special characters and converts text to lowercase for consistency.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TOKENIZATION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Splits the text into individual words to prepare them for analysis.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STOP WORD REMOVAL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Eliminates common words that don't hold emotional meaning (e.g., "the", "a").</a:t>
            </a: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ONE-HOT ENCODING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Encoding: Converts each word into a vector representing its presence or absence in the vocabulary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PADDING : </a:t>
            </a:r>
            <a:r>
              <a:rPr lang="en-US" sz="2400" dirty="0">
                <a:latin typeface="Trebuchet MS"/>
                <a:cs typeface="Trebuchet MS"/>
              </a:rPr>
              <a:t>Ensures all text sequences have the same length for consistent model input.</a:t>
            </a:r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8538A935-9BFF-F1CF-974F-A81D264875C7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 MODEL ARCHITECTURE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D7EE5D2E-DA74-E88F-903B-201AB6F44AAC}"/>
              </a:ext>
            </a:extLst>
          </p:cNvPr>
          <p:cNvSpPr txBox="1"/>
          <p:nvPr/>
        </p:nvSpPr>
        <p:spPr>
          <a:xfrm>
            <a:off x="1144904" y="1769204"/>
            <a:ext cx="7860983" cy="4113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EMBEDDING LAYER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Learns dense vector representations for words, capturing semantic relationships.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BIDIRECTIONAL LSTM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Analyzes the text sequence in both directions (forward and backward) to grasp contextual information.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DROPOUT LAYERS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Introduce randomness to prevent the model from overfitting to the training data.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DENSE LAYERS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Process the extracted features from the LSTM and classify emotions using 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softmax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 activation function.</a:t>
            </a:r>
          </a:p>
        </p:txBody>
      </p:sp>
    </p:spTree>
    <p:extLst>
      <p:ext uri="{BB962C8B-B14F-4D97-AF65-F5344CB8AC3E}">
        <p14:creationId xmlns:p14="http://schemas.microsoft.com/office/powerpoint/2010/main" val="128812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 MODEL TRAINING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3362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ADAM OPTIMIZER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Efficiently adjusts the model's weights to minimize the loss function and improve prediction accuracy.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LEARNING RATE TURNING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Calibrates the learning rate to control how quickly the model learns, preventing issues like getting stuck in local minima.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MODEL CHECKPOINTING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Saves the model with the best performance on the validation set to ensure we don't lose progress.</a:t>
            </a: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4D12C802-977C-5A37-DC8E-81316A63BB10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1" y="4267200"/>
            <a:ext cx="1478279" cy="218122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40F98853-8083-F029-1EC3-FBD88F24B3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 MODEL EVALUATION</a:t>
            </a: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20CFD7BD-9BAE-843D-9984-ED5C0183AA4E}"/>
              </a:ext>
            </a:extLst>
          </p:cNvPr>
          <p:cNvSpPr txBox="1"/>
          <p:nvPr/>
        </p:nvSpPr>
        <p:spPr>
          <a:xfrm>
            <a:off x="1144904" y="1752600"/>
            <a:ext cx="7860983" cy="4113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ACCURACY: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Measures the overall proportion of correctly classified emotions.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LOSS FUNCTION: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Indicates how well the model's predictions align with the true emotions (lower loss is better).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CLASSIFICATION REPORT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Provides detailed statistics for each emotion class, including precision, recall, and F1-score.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CLASSIFICATION MATRIX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Visualizes the distribution of correct and incorrect predictions across different emotions.</a:t>
            </a:r>
          </a:p>
        </p:txBody>
      </p:sp>
      <p:sp>
        <p:nvSpPr>
          <p:cNvPr id="13" name="object 21">
            <a:extLst>
              <a:ext uri="{FF2B5EF4-FFF2-40B4-BE49-F238E27FC236}">
                <a16:creationId xmlns:a16="http://schemas.microsoft.com/office/drawing/2014/main" id="{1D6DE002-4C32-AD58-13D6-66D210A71566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1038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Office Theme</vt:lpstr>
      <vt:lpstr>PowerPoint Presentation</vt:lpstr>
      <vt:lpstr>EMOTION PREDICTION FROM TEXT</vt:lpstr>
      <vt:lpstr>PowerPoint Presentation</vt:lpstr>
      <vt:lpstr>INTRODUCTION</vt:lpstr>
      <vt:lpstr>DATASET OVERVIEW</vt:lpstr>
      <vt:lpstr>DATASET PREPROCESSING</vt:lpstr>
      <vt:lpstr> MODEL ARCHITECTURE</vt:lpstr>
      <vt:lpstr> MODEL TRAINING</vt:lpstr>
      <vt:lpstr> MODEL EVALUATION</vt:lpstr>
      <vt:lpstr>WHO ARE THE END USERS</vt:lpstr>
      <vt:lpstr>SOLUTION AND VALUE PROPOSITION </vt:lpstr>
      <vt:lpstr>SOLUTION AND VALUE PROPOSITION </vt:lpstr>
      <vt:lpstr>THE WOW IN THE SOLUTION</vt:lpstr>
      <vt:lpstr>RESULT</vt:lpstr>
      <vt:lpstr>CONCLUSION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Student</cp:lastModifiedBy>
  <cp:revision>9</cp:revision>
  <dcterms:created xsi:type="dcterms:W3CDTF">2024-04-04T14:29:26Z</dcterms:created>
  <dcterms:modified xsi:type="dcterms:W3CDTF">2024-04-29T05:41:48Z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