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4"/>
  </p:notesMasterIdLst>
  <p:sldIdLst>
    <p:sldId id="257" r:id="rId2"/>
    <p:sldId id="261" r:id="rId3"/>
    <p:sldId id="259" r:id="rId4"/>
    <p:sldId id="272" r:id="rId5"/>
    <p:sldId id="260" r:id="rId6"/>
    <p:sldId id="262" r:id="rId7"/>
    <p:sldId id="263" r:id="rId8"/>
    <p:sldId id="270" r:id="rId9"/>
    <p:sldId id="268" r:id="rId10"/>
    <p:sldId id="267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53" y="18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Financing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Teamwork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Scheduling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2-4C4D-A9F4-F685EBE21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2-4C4D-A9F4-F685EBE21E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42-4C4D-A9F4-F685EBE21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7284880"/>
        <c:axId val="-1617279984"/>
      </c:barChart>
      <c:catAx>
        <c:axId val="-161728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79984"/>
        <c:crosses val="autoZero"/>
        <c:auto val="1"/>
        <c:lblAlgn val="ctr"/>
        <c:lblOffset val="100"/>
        <c:noMultiLvlLbl val="0"/>
      </c:catAx>
      <c:valAx>
        <c:axId val="-161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1728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25/06/2020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2861" y="3444079"/>
            <a:ext cx="3786294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Airlines Safety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42635" y="4177107"/>
            <a:ext cx="410672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800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00FF7-7E37-469A-8FF6-19FBF3ED95A0}"/>
              </a:ext>
            </a:extLst>
          </p:cNvPr>
          <p:cNvSpPr txBox="1"/>
          <p:nvPr/>
        </p:nvSpPr>
        <p:spPr>
          <a:xfrm>
            <a:off x="4808224" y="4663914"/>
            <a:ext cx="2575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1600" dirty="0">
                <a:solidFill>
                  <a:schemeClr val="bg1"/>
                </a:solidFill>
              </a:rPr>
              <a:t>Author: Sathish Manthani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1098577696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 DRIVEN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302493" y="265954"/>
            <a:ext cx="758701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GUIDE: EDITING DATA IN THIS TEMPLATE</a:t>
            </a:r>
          </a:p>
        </p:txBody>
      </p:sp>
      <p:pic>
        <p:nvPicPr>
          <p:cNvPr id="3" name="Picture 2" descr="This is an image of a bar chart and a screen shot explaining how to edit data in Excel. ">
            <a:extLst>
              <a:ext uri="{FF2B5EF4-FFF2-40B4-BE49-F238E27FC236}">
                <a16:creationId xmlns:a16="http://schemas.microsoft.com/office/drawing/2014/main" id="{976C6344-F2E5-4E4E-9442-F53355BC9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8" y="1440902"/>
            <a:ext cx="5525362" cy="39761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1E4B19-2C3A-884A-919A-326B2A2F1BA8}"/>
              </a:ext>
            </a:extLst>
          </p:cNvPr>
          <p:cNvSpPr txBox="1"/>
          <p:nvPr/>
        </p:nvSpPr>
        <p:spPr>
          <a:xfrm>
            <a:off x="7162870" y="2659557"/>
            <a:ext cx="368380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If you’d like to edit the data in any of the graphs, tables or data-diagrams in this template, just right click on the graph and select </a:t>
            </a:r>
            <a:r>
              <a:rPr lang="en-US" sz="2000" i="1" dirty="0"/>
              <a:t>Edit Data in Excel</a:t>
            </a:r>
            <a:r>
              <a:rPr lang="en-US" sz="2000" dirty="0"/>
              <a:t>.</a:t>
            </a:r>
          </a:p>
        </p:txBody>
      </p:sp>
      <p:sp>
        <p:nvSpPr>
          <p:cNvPr id="48" name="Rectangle 47">
            <a:hlinkClick r:id="rId3"/>
            <a:extLst>
              <a:ext uri="{FF2B5EF4-FFF2-40B4-BE49-F238E27FC236}">
                <a16:creationId xmlns:a16="http://schemas.microsoft.com/office/drawing/2014/main" id="{0D0BB0CD-F5F7-CD4B-AE38-491EB33B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863595"/>
            <a:ext cx="1955800" cy="994405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This is a logo that reads &quot;24Slides.&quot;">
            <a:hlinkClick r:id="rId3"/>
            <a:extLst>
              <a:ext uri="{FF2B5EF4-FFF2-40B4-BE49-F238E27FC236}">
                <a16:creationId xmlns:a16="http://schemas.microsoft.com/office/drawing/2014/main" id="{4252D655-5F2C-F447-B537-8C72930D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6209088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97F7D1-3F80-4C57-BE5E-6B2971CB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399435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6"/>
            <a:ext cx="5310652" cy="3070333"/>
            <a:chOff x="825793" y="2050794"/>
            <a:chExt cx="5310652" cy="3070333"/>
          </a:xfrm>
        </p:grpSpPr>
        <p:sp>
          <p:nvSpPr>
            <p:cNvPr id="71" name="TextBox 70"/>
            <p:cNvSpPr txBox="1"/>
            <p:nvPr/>
          </p:nvSpPr>
          <p:spPr>
            <a:xfrm>
              <a:off x="825793" y="2890917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1710235" y="2050794"/>
              <a:ext cx="867237" cy="658384"/>
              <a:chOff x="2081212" y="1108153"/>
              <a:chExt cx="973023" cy="7386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81212" y="1600626"/>
                <a:ext cx="973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FINANCING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44712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10235" y="3920431"/>
              <a:ext cx="1074012" cy="685153"/>
              <a:chOff x="2081212" y="1108153"/>
              <a:chExt cx="1205021" cy="7687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081212" y="1108153"/>
                <a:ext cx="762580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81212" y="1600626"/>
                <a:ext cx="1205021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rgbClr val="30353F"/>
                    </a:solidFill>
                  </a:rPr>
                  <a:t>TEAMWORK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752994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4631186" y="3920431"/>
              <a:ext cx="1031540" cy="658384"/>
              <a:chOff x="2081212" y="1108153"/>
              <a:chExt cx="1157368" cy="73869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81212" y="1600626"/>
                <a:ext cx="11573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SCHEDULING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3752994" y="2876165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4631186" y="2055751"/>
              <a:ext cx="948674" cy="658384"/>
              <a:chOff x="2081212" y="1108153"/>
              <a:chExt cx="1064394" cy="73869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081212" y="1108153"/>
                <a:ext cx="822366" cy="52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81212" y="1600626"/>
                <a:ext cx="10643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7" name="Group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Freeform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9" name="Group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30"/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155" name="Freeform 11"/>
              <p:cNvSpPr>
                <a:spLocks noEditPoints="1"/>
              </p:cNvSpPr>
              <p:nvPr/>
            </p:nvSpPr>
            <p:spPr bwMode="auto">
              <a:xfrm>
                <a:off x="3340648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aphicFrame>
        <p:nvGraphicFramePr>
          <p:cNvPr id="149" name="Chart 148" descr="This is a chart. "/>
          <p:cNvGraphicFramePr/>
          <p:nvPr>
            <p:extLst>
              <p:ext uri="{D42A27DB-BD31-4B8C-83A1-F6EECF244321}">
                <p14:modId xmlns:p14="http://schemas.microsoft.com/office/powerpoint/2010/main" val="3498961305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1499" y="1333113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470" y="997131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83573" y="1436323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25553" y="1405233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8" name="Rectangle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69757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83AE955-AA97-4A6A-97F9-508AF9ED06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1324" y="2227674"/>
            <a:ext cx="3746383" cy="2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FA03-AD62-400C-BD31-6D0D9EC4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 - Automobiles vs Airlines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93F10-F580-48E1-80B1-2906FFF149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1750" y="1842453"/>
            <a:ext cx="4572000" cy="2705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2FB1D1-8DA7-4685-BAB0-B26544F0A265}"/>
              </a:ext>
            </a:extLst>
          </p:cNvPr>
          <p:cNvSpPr/>
          <p:nvPr/>
        </p:nvSpPr>
        <p:spPr>
          <a:xfrm>
            <a:off x="5959591" y="48059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vehicle fatalities came down as we progressed from 1985 to 2014. We also know that safety measures, transportation infrastructure has improved a lot recently.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87665" y="903690"/>
            <a:ext cx="14166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EMPLOYEMENTS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93929" y="903690"/>
            <a:ext cx="1700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TIME MANAGEMENT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220529" y="903690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TEAM CONNECTION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oup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Chart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1" name="Oval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55259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Chart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95" name="Group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703581" y="5239446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Chart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0" name="Freeform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606937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61" name="Group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Group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55077" y="2434296"/>
                <a:ext cx="1777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Value Per Capita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35919" y="1719348"/>
                <a:ext cx="24161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$ 3,577,071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Freeform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145" name="Group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Freeform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8638496" y="1574753"/>
                <a:ext cx="359073" cy="1390827"/>
                <a:chOff x="8638497" y="1574753"/>
                <a:chExt cx="359073" cy="139082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54302" y="1574753"/>
                  <a:ext cx="3274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Year</a:t>
                  </a: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8638497" y="1925545"/>
                  <a:ext cx="359073" cy="1040035"/>
                  <a:chOff x="8431947" y="1925545"/>
                  <a:chExt cx="359073" cy="1040035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435377" y="1925545"/>
                    <a:ext cx="35221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8435890" y="2208427"/>
                    <a:ext cx="35118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8431947" y="2491310"/>
                    <a:ext cx="35907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431947" y="2780914"/>
                    <a:ext cx="35368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oup 128"/>
              <p:cNvGrpSpPr/>
              <p:nvPr/>
            </p:nvGrpSpPr>
            <p:grpSpPr>
              <a:xfrm>
                <a:off x="10044353" y="1574753"/>
                <a:ext cx="630557" cy="1367721"/>
                <a:chOff x="10044354" y="1574753"/>
                <a:chExt cx="630557" cy="1367721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10109436" y="1574753"/>
                  <a:ext cx="5003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Values</a:t>
                  </a: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10044354" y="1925545"/>
                  <a:ext cx="630557" cy="1016929"/>
                  <a:chOff x="10002235" y="1925545"/>
                  <a:chExt cx="630557" cy="1016929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024965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- 3.567%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004158" y="2201504"/>
                    <a:ext cx="62671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+ 1.007%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0002235" y="2468204"/>
                    <a:ext cx="63055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+ 2.012%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002235" y="2757808"/>
                    <a:ext cx="62901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55" name="Group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53" name="TextBox 152"/>
              <p:cNvSpPr txBox="1"/>
              <p:nvPr/>
            </p:nvSpPr>
            <p:spPr>
              <a:xfrm>
                <a:off x="9385517" y="2498981"/>
                <a:ext cx="15687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</a:rPr>
                  <a:t>Market Value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023276" y="1781824"/>
                <a:ext cx="2509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$ 1,672,054</a:t>
                </a:r>
              </a:p>
            </p:txBody>
          </p:sp>
        </p:grpSp>
      </p:grpSp>
      <p:grpSp>
        <p:nvGrpSpPr>
          <p:cNvPr id="160" name="Group 1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grpSp>
          <p:nvGrpSpPr>
            <p:cNvPr id="159" name="Group 158"/>
            <p:cNvGrpSpPr/>
            <p:nvPr/>
          </p:nvGrpSpPr>
          <p:grpSpPr>
            <a:xfrm>
              <a:off x="6420243" y="3748096"/>
              <a:ext cx="4903841" cy="2332715"/>
              <a:chOff x="6420243" y="3748096"/>
              <a:chExt cx="4903841" cy="2332715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2024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74" name="Chart 73"/>
              <p:cNvGraphicFramePr/>
              <p:nvPr>
                <p:extLst>
                  <p:ext uri="{D42A27DB-BD31-4B8C-83A1-F6EECF244321}">
                    <p14:modId xmlns:p14="http://schemas.microsoft.com/office/powerpoint/2010/main" val="2025475888"/>
                  </p:ext>
                </p:extLst>
              </p:nvPr>
            </p:nvGraphicFramePr>
            <p:xfrm>
              <a:off x="6643576" y="3904879"/>
              <a:ext cx="4572304" cy="21252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grpSp>
          <p:nvGrpSpPr>
            <p:cNvPr id="158" name="Group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1031809" y="4580194"/>
                <a:ext cx="4576049" cy="1107996"/>
                <a:chOff x="956839" y="4250293"/>
                <a:chExt cx="4576049" cy="110799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3784011" y="4250293"/>
                  <a:ext cx="1748877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7200" b="1" dirty="0"/>
                    <a:t>75%</a:t>
                  </a: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956839" y="4311849"/>
                  <a:ext cx="2588306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30353F"/>
                      </a:solidFill>
                    </a:rPr>
                    <a:t>Lorem ipsum dolor sit amet, consectetur adipiscing elit. Etiam vulputate est a convallis placerat. Orci varius</a:t>
                  </a:r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2069843" y="3956466"/>
                <a:ext cx="2499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tabLst>
                    <a:tab pos="347663" algn="l"/>
                  </a:tabLst>
                </a:pPr>
                <a:r>
                  <a:rPr lang="en-US" sz="2400" dirty="0">
                    <a:solidFill>
                      <a:srgbClr val="30353F"/>
                    </a:solidFill>
                    <a:latin typeface="+mj-lt"/>
                  </a:rPr>
                  <a:t>INCOME PERCENTAGE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Chart 12" descr="This is a chart. "/>
          <p:cNvGraphicFramePr/>
          <p:nvPr>
            <p:extLst>
              <p:ext uri="{D42A27DB-BD31-4B8C-83A1-F6EECF244321}">
                <p14:modId xmlns:p14="http://schemas.microsoft.com/office/powerpoint/2010/main" val="1449396669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 descr="This is a chart."/>
          <p:cNvGraphicFramePr/>
          <p:nvPr>
            <p:extLst>
              <p:ext uri="{D42A27DB-BD31-4B8C-83A1-F6EECF244321}">
                <p14:modId xmlns:p14="http://schemas.microsoft.com/office/powerpoint/2010/main" val="1649322327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 descr="This is a map of the world.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reeform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reeform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4" name="Freeform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29" name="Straight Connector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 descr="This is an icon symbolizing geographic location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0" name="Chart 229" descr="This is a chart. "/>
          <p:cNvGraphicFramePr/>
          <p:nvPr>
            <p:extLst>
              <p:ext uri="{D42A27DB-BD31-4B8C-83A1-F6EECF244321}">
                <p14:modId xmlns:p14="http://schemas.microsoft.com/office/powerpoint/2010/main" val="1462344199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189" descr="This is an icon symbolizing geographic location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 221" descr="This is an icon symbolizing geographic location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17054" y="4412356"/>
            <a:ext cx="16254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INCREASING INCOME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22797" y="2851413"/>
            <a:ext cx="4139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oup 80" descr="This is an icon of a calendar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63257" y="3966191"/>
            <a:ext cx="4101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516" y="1489851"/>
            <a:ext cx="12776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ESTABLISHMENT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17209" y="4412356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REFINEMENT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20177" y="2851412"/>
            <a:ext cx="4039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8408" y="3966191"/>
            <a:ext cx="4151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4996" y="1489851"/>
            <a:ext cx="1461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MARKETING SALES</a:t>
            </a:r>
          </a:p>
        </p:txBody>
      </p: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34728" y="165381"/>
            <a:ext cx="39225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COMPANY TIMELINE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0</TotalTime>
  <Words>503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Slide 1</vt:lpstr>
      <vt:lpstr>Slide 3</vt:lpstr>
      <vt:lpstr>Slide 4</vt:lpstr>
      <vt:lpstr>The trend - Automobiles vs Airlines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2020-06-24T07:41:00Z</dcterms:created>
  <dcterms:modified xsi:type="dcterms:W3CDTF">2020-06-26T05:51:28Z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2018-11-28T19:57:57.0463439Z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