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5" r:id="rId2"/>
  </p:sldMasterIdLst>
  <p:sldIdLst>
    <p:sldId id="256" r:id="rId3"/>
    <p:sldId id="257" r:id="rId4"/>
    <p:sldId id="259" r:id="rId5"/>
    <p:sldId id="260"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225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0434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99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7335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1381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605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7053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62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0418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90506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524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0106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437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81032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22997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7623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8356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6598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04E684-10F4-4CC3-A0B9-F03AA7BE37CF}"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6299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04E684-10F4-4CC3-A0B9-F03AA7BE37CF}" type="datetimeFigureOut">
              <a:rPr lang="en-US" smtClean="0"/>
              <a:t>6/25/2020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6015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688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04E684-10F4-4CC3-A0B9-F03AA7BE37CF}"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809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8038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9607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968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205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372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460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6/25/2020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028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6/25/2020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1190456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C04E684-10F4-4CC3-A0B9-F03AA7BE37CF}" type="datetimeFigureOut">
              <a:rPr lang="en-US" smtClean="0"/>
              <a:t>6/25/2020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08342403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ntsb.gov/investigations/data/pages/data_stats.aspx" TargetMode="External"/><Relationship Id="rId2" Type="http://schemas.openxmlformats.org/officeDocument/2006/relationships/hyperlink" Target="http://www.afar.com/" TargetMode="Externa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fortune.com/2017/07/20/are-airplanes-safer-than-cars/#:~:text=Put%20it%20another%20way%3A%20Americans,taxis%2C%20are%201%20in%209%2C82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0703C82-F9C6-4167-96C9-307EBC4F3A45}"/>
              </a:ext>
            </a:extLst>
          </p:cNvPr>
          <p:cNvSpPr>
            <a:spLocks noGrp="1"/>
          </p:cNvSpPr>
          <p:nvPr>
            <p:ph type="ctrTitle"/>
          </p:nvPr>
        </p:nvSpPr>
        <p:spPr>
          <a:xfrm>
            <a:off x="6317090" y="1241266"/>
            <a:ext cx="4798142" cy="3153753"/>
          </a:xfrm>
        </p:spPr>
        <p:txBody>
          <a:bodyPr>
            <a:normAutofit/>
          </a:bodyPr>
          <a:lstStyle/>
          <a:p>
            <a:r>
              <a:rPr lang="en-US" dirty="0">
                <a:solidFill>
                  <a:srgbClr val="EBEBEB"/>
                </a:solidFill>
              </a:rPr>
              <a:t>Airlines Safety</a:t>
            </a:r>
          </a:p>
        </p:txBody>
      </p:sp>
      <p:sp>
        <p:nvSpPr>
          <p:cNvPr id="3" name="Subtitle 2">
            <a:extLst>
              <a:ext uri="{FF2B5EF4-FFF2-40B4-BE49-F238E27FC236}">
                <a16:creationId xmlns:a16="http://schemas.microsoft.com/office/drawing/2014/main" id="{9417A247-8B0D-4FBC-BAEE-55010383369E}"/>
              </a:ext>
            </a:extLst>
          </p:cNvPr>
          <p:cNvSpPr>
            <a:spLocks noGrp="1"/>
          </p:cNvSpPr>
          <p:nvPr>
            <p:ph type="subTitle" idx="1"/>
          </p:nvPr>
        </p:nvSpPr>
        <p:spPr>
          <a:xfrm>
            <a:off x="6317090" y="4591665"/>
            <a:ext cx="4798142" cy="1622322"/>
          </a:xfrm>
        </p:spPr>
        <p:txBody>
          <a:bodyPr>
            <a:normAutofit/>
          </a:bodyPr>
          <a:lstStyle/>
          <a:p>
            <a:r>
              <a:rPr lang="en-US" dirty="0"/>
              <a:t>Executive Summary</a:t>
            </a:r>
          </a:p>
          <a:p>
            <a:r>
              <a:rPr lang="en-US" sz="1400" dirty="0"/>
              <a:t>Author: Sathish </a:t>
            </a:r>
            <a:r>
              <a:rPr lang="en-US" sz="1400" dirty="0" err="1"/>
              <a:t>MAnthani</a:t>
            </a:r>
            <a:r>
              <a:rPr lang="en-US" sz="1400" dirty="0"/>
              <a:t> </a:t>
            </a:r>
          </a:p>
        </p:txBody>
      </p:sp>
      <p:sp>
        <p:nvSpPr>
          <p:cNvPr id="1035" name="Rectangle 19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6" name="Picture 2" descr="Airline Safety Statistics Pie Chart">
            <a:extLst>
              <a:ext uri="{FF2B5EF4-FFF2-40B4-BE49-F238E27FC236}">
                <a16:creationId xmlns:a16="http://schemas.microsoft.com/office/drawing/2014/main" id="{B0A8C340-4F15-4D87-BBE2-74B4558EB2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0" b="3"/>
          <a:stretch/>
        </p:blipFill>
        <p:spPr bwMode="auto">
          <a:xfrm>
            <a:off x="1109764" y="1897676"/>
            <a:ext cx="4986236" cy="305953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597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D71F-0B83-4F06-B94B-72AB76AA30DD}"/>
              </a:ext>
            </a:extLst>
          </p:cNvPr>
          <p:cNvSpPr>
            <a:spLocks noGrp="1"/>
          </p:cNvSpPr>
          <p:nvPr>
            <p:ph type="title"/>
          </p:nvPr>
        </p:nvSpPr>
        <p:spPr>
          <a:xfrm>
            <a:off x="960510" y="2785830"/>
            <a:ext cx="3010737" cy="1765613"/>
          </a:xfrm>
        </p:spPr>
        <p:txBody>
          <a:bodyPr>
            <a:normAutofit/>
          </a:bodyPr>
          <a:lstStyle/>
          <a:p>
            <a:pPr algn="ctr"/>
            <a:r>
              <a:rPr lang="en-US" sz="3200">
                <a:solidFill>
                  <a:srgbClr val="FFFFFF"/>
                </a:solidFill>
              </a:rPr>
              <a:t>Airline Vs Car Fatalities </a:t>
            </a:r>
          </a:p>
        </p:txBody>
      </p:sp>
      <p:sp>
        <p:nvSpPr>
          <p:cNvPr id="3" name="Content Placeholder 2">
            <a:extLst>
              <a:ext uri="{FF2B5EF4-FFF2-40B4-BE49-F238E27FC236}">
                <a16:creationId xmlns:a16="http://schemas.microsoft.com/office/drawing/2014/main" id="{E26776F1-D95A-4884-9A36-5FA3163CD9BE}"/>
              </a:ext>
            </a:extLst>
          </p:cNvPr>
          <p:cNvSpPr>
            <a:spLocks noGrp="1"/>
          </p:cNvSpPr>
          <p:nvPr>
            <p:ph idx="1"/>
          </p:nvPr>
        </p:nvSpPr>
        <p:spPr>
          <a:xfrm>
            <a:off x="523081" y="2311997"/>
            <a:ext cx="10782300" cy="4928300"/>
          </a:xfrm>
        </p:spPr>
        <p:txBody>
          <a:bodyPr anchor="ctr">
            <a:normAutofit/>
          </a:bodyPr>
          <a:lstStyle/>
          <a:p>
            <a:pPr>
              <a:lnSpc>
                <a:spcPct val="150000"/>
              </a:lnSpc>
            </a:pPr>
            <a:r>
              <a:rPr lang="en-US" sz="1400" dirty="0"/>
              <a:t>Airline crashes fell by more than half in 2019 compared to 2018. The historic low was in 2017, which saw only two fatal air accidents which resulted in the loss of 13 lives. (Source: </a:t>
            </a:r>
            <a:r>
              <a:rPr lang="en-US" sz="1400" dirty="0">
                <a:hlinkClick r:id="rId2"/>
              </a:rPr>
              <a:t>Afar.com</a:t>
            </a:r>
            <a:r>
              <a:rPr lang="en-US" sz="1400" dirty="0"/>
              <a:t>)</a:t>
            </a:r>
          </a:p>
          <a:p>
            <a:pPr>
              <a:lnSpc>
                <a:spcPct val="150000"/>
              </a:lnSpc>
            </a:pPr>
            <a:r>
              <a:rPr lang="en-US" sz="1400" dirty="0"/>
              <a:t>According to </a:t>
            </a:r>
            <a:r>
              <a:rPr lang="en-US" sz="1400" dirty="0">
                <a:hlinkClick r:id="rId3"/>
              </a:rPr>
              <a:t>National Transportation Safety Board</a:t>
            </a:r>
            <a:r>
              <a:rPr lang="en-US" sz="1400" dirty="0"/>
              <a:t> 1.13 fatalities per 100 million vehicle miles traveled.</a:t>
            </a:r>
          </a:p>
          <a:p>
            <a:pPr marL="400050" lvl="1" indent="0">
              <a:lnSpc>
                <a:spcPct val="150000"/>
              </a:lnSpc>
              <a:buNone/>
            </a:pPr>
            <a:r>
              <a:rPr lang="en-US" sz="1400" dirty="0"/>
              <a:t> </a:t>
            </a:r>
            <a:r>
              <a:rPr lang="en-US" sz="1400" b="1" dirty="0"/>
              <a:t>Traffic Casualties By Mode in 2017</a:t>
            </a:r>
          </a:p>
          <a:p>
            <a:pPr lvl="2">
              <a:lnSpc>
                <a:spcPct val="150000"/>
              </a:lnSpc>
            </a:pPr>
            <a:r>
              <a:rPr lang="en-US" dirty="0"/>
              <a:t>Highway: 37,133</a:t>
            </a:r>
          </a:p>
          <a:p>
            <a:pPr lvl="2">
              <a:lnSpc>
                <a:spcPct val="150000"/>
              </a:lnSpc>
            </a:pPr>
            <a:r>
              <a:rPr lang="en-US" dirty="0"/>
              <a:t>Rail (Trains): 761</a:t>
            </a:r>
          </a:p>
          <a:p>
            <a:pPr lvl="2">
              <a:lnSpc>
                <a:spcPct val="150000"/>
              </a:lnSpc>
            </a:pPr>
            <a:r>
              <a:rPr lang="en-US" dirty="0"/>
              <a:t>Marine (Boats &amp; Other Watercraft): 694</a:t>
            </a:r>
          </a:p>
          <a:p>
            <a:pPr lvl="2">
              <a:lnSpc>
                <a:spcPct val="150000"/>
              </a:lnSpc>
            </a:pPr>
            <a:r>
              <a:rPr lang="en-US" dirty="0"/>
              <a:t>Commercial Airlines: 0</a:t>
            </a:r>
          </a:p>
          <a:p>
            <a:pPr>
              <a:lnSpc>
                <a:spcPct val="150000"/>
              </a:lnSpc>
            </a:pPr>
            <a:r>
              <a:rPr lang="en-US" sz="1400" dirty="0"/>
              <a:t>2017 transportation casualty figures show that individuals are far more likely to die on a highway, train or boat than in an airplane.</a:t>
            </a:r>
          </a:p>
          <a:p>
            <a:pPr lvl="1">
              <a:lnSpc>
                <a:spcPct val="150000"/>
              </a:lnSpc>
            </a:pPr>
            <a:endParaRPr lang="en-US" sz="1400" dirty="0"/>
          </a:p>
          <a:p>
            <a:pPr>
              <a:lnSpc>
                <a:spcPct val="150000"/>
              </a:lnSpc>
            </a:pPr>
            <a:endParaRPr lang="en-US" sz="1400" dirty="0"/>
          </a:p>
        </p:txBody>
      </p:sp>
      <p:sp>
        <p:nvSpPr>
          <p:cNvPr id="16" name="Title 1">
            <a:extLst>
              <a:ext uri="{FF2B5EF4-FFF2-40B4-BE49-F238E27FC236}">
                <a16:creationId xmlns:a16="http://schemas.microsoft.com/office/drawing/2014/main" id="{FC8F22C1-8045-4A1B-B204-8AD788F021E9}"/>
              </a:ext>
            </a:extLst>
          </p:cNvPr>
          <p:cNvSpPr txBox="1">
            <a:spLocks/>
          </p:cNvSpPr>
          <p:nvPr/>
        </p:nvSpPr>
        <p:spPr bwMode="gray">
          <a:xfrm>
            <a:off x="1154954" y="9736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Airlines Vs Car crashes</a:t>
            </a:r>
          </a:p>
        </p:txBody>
      </p:sp>
      <p:pic>
        <p:nvPicPr>
          <p:cNvPr id="4" name="Picture 3">
            <a:extLst>
              <a:ext uri="{FF2B5EF4-FFF2-40B4-BE49-F238E27FC236}">
                <a16:creationId xmlns:a16="http://schemas.microsoft.com/office/drawing/2014/main" id="{835651F3-1748-48DB-8932-FD029FD2C1D0}"/>
              </a:ext>
            </a:extLst>
          </p:cNvPr>
          <p:cNvPicPr>
            <a:picLocks noChangeAspect="1"/>
          </p:cNvPicPr>
          <p:nvPr/>
        </p:nvPicPr>
        <p:blipFill>
          <a:blip r:embed="rId4"/>
          <a:stretch>
            <a:fillRect/>
          </a:stretch>
        </p:blipFill>
        <p:spPr>
          <a:xfrm>
            <a:off x="6449081" y="3781700"/>
            <a:ext cx="3852600" cy="1848953"/>
          </a:xfrm>
          <a:prstGeom prst="rect">
            <a:avLst/>
          </a:prstGeom>
        </p:spPr>
      </p:pic>
    </p:spTree>
    <p:extLst>
      <p:ext uri="{BB962C8B-B14F-4D97-AF65-F5344CB8AC3E}">
        <p14:creationId xmlns:p14="http://schemas.microsoft.com/office/powerpoint/2010/main" val="75533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F574-9EFD-4EE4-870B-1F2093E30CDB}"/>
              </a:ext>
            </a:extLst>
          </p:cNvPr>
          <p:cNvSpPr>
            <a:spLocks noGrp="1"/>
          </p:cNvSpPr>
          <p:nvPr>
            <p:ph type="title"/>
          </p:nvPr>
        </p:nvSpPr>
        <p:spPr/>
        <p:txBody>
          <a:bodyPr/>
          <a:lstStyle/>
          <a:p>
            <a:r>
              <a:rPr lang="en-US" dirty="0"/>
              <a:t>Airline Fatalities in 1985-99 Vs 2000-14</a:t>
            </a:r>
          </a:p>
        </p:txBody>
      </p:sp>
      <p:sp>
        <p:nvSpPr>
          <p:cNvPr id="6" name="Content Placeholder 5">
            <a:extLst>
              <a:ext uri="{FF2B5EF4-FFF2-40B4-BE49-F238E27FC236}">
                <a16:creationId xmlns:a16="http://schemas.microsoft.com/office/drawing/2014/main" id="{5433EB9F-500C-412B-B5EB-2F7745C46B92}"/>
              </a:ext>
            </a:extLst>
          </p:cNvPr>
          <p:cNvSpPr>
            <a:spLocks noGrp="1"/>
          </p:cNvSpPr>
          <p:nvPr>
            <p:ph idx="1"/>
          </p:nvPr>
        </p:nvSpPr>
        <p:spPr>
          <a:xfrm>
            <a:off x="1154954" y="2603500"/>
            <a:ext cx="9069701" cy="3416300"/>
          </a:xfrm>
        </p:spPr>
        <p:txBody>
          <a:bodyPr/>
          <a:lstStyle/>
          <a:p>
            <a:pPr>
              <a:lnSpc>
                <a:spcPct val="150000"/>
              </a:lnSpc>
            </a:pPr>
            <a:r>
              <a:rPr lang="en-US" sz="1400" dirty="0"/>
              <a:t>There is a significant drop in airline fatalities in 2000-14 compared to 1985-99</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That means airline fatalities are less like occur today than couple of decades ago. This could be due to advancement in technology and improved safety measures</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5365A8FB-71A0-4E56-B8F2-E12EC42FD379}"/>
              </a:ext>
            </a:extLst>
          </p:cNvPr>
          <p:cNvPicPr>
            <a:picLocks noChangeAspect="1"/>
          </p:cNvPicPr>
          <p:nvPr/>
        </p:nvPicPr>
        <p:blipFill>
          <a:blip r:embed="rId2"/>
          <a:stretch>
            <a:fillRect/>
          </a:stretch>
        </p:blipFill>
        <p:spPr>
          <a:xfrm>
            <a:off x="1641571" y="3356841"/>
            <a:ext cx="8303082" cy="1028700"/>
          </a:xfrm>
          <a:prstGeom prst="rect">
            <a:avLst/>
          </a:prstGeom>
        </p:spPr>
      </p:pic>
    </p:spTree>
    <p:extLst>
      <p:ext uri="{BB962C8B-B14F-4D97-AF65-F5344CB8AC3E}">
        <p14:creationId xmlns:p14="http://schemas.microsoft.com/office/powerpoint/2010/main" val="415633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DCA2-8CED-4C00-87F2-78BB3C27ADAA}"/>
              </a:ext>
            </a:extLst>
          </p:cNvPr>
          <p:cNvSpPr>
            <a:spLocks noGrp="1"/>
          </p:cNvSpPr>
          <p:nvPr>
            <p:ph type="title"/>
          </p:nvPr>
        </p:nvSpPr>
        <p:spPr/>
        <p:txBody>
          <a:bodyPr/>
          <a:lstStyle/>
          <a:p>
            <a:r>
              <a:rPr lang="en-US" dirty="0"/>
              <a:t>Top 5 Airlines with most fatalities </a:t>
            </a:r>
          </a:p>
        </p:txBody>
      </p:sp>
      <p:pic>
        <p:nvPicPr>
          <p:cNvPr id="8" name="Content Placeholder 7">
            <a:extLst>
              <a:ext uri="{FF2B5EF4-FFF2-40B4-BE49-F238E27FC236}">
                <a16:creationId xmlns:a16="http://schemas.microsoft.com/office/drawing/2014/main" id="{AAB86927-FCBD-48CE-A72A-6176BC4D630D}"/>
              </a:ext>
            </a:extLst>
          </p:cNvPr>
          <p:cNvPicPr>
            <a:picLocks noGrp="1"/>
          </p:cNvPicPr>
          <p:nvPr>
            <p:ph idx="1"/>
          </p:nvPr>
        </p:nvPicPr>
        <p:blipFill>
          <a:blip r:embed="rId2"/>
          <a:stretch>
            <a:fillRect/>
          </a:stretch>
        </p:blipFill>
        <p:spPr>
          <a:xfrm>
            <a:off x="554732" y="2385610"/>
            <a:ext cx="5694126" cy="4014040"/>
          </a:xfrm>
          <a:prstGeom prst="rect">
            <a:avLst/>
          </a:prstGeom>
        </p:spPr>
      </p:pic>
      <p:sp>
        <p:nvSpPr>
          <p:cNvPr id="4" name="Rectangle 3">
            <a:extLst>
              <a:ext uri="{FF2B5EF4-FFF2-40B4-BE49-F238E27FC236}">
                <a16:creationId xmlns:a16="http://schemas.microsoft.com/office/drawing/2014/main" id="{6E2D5548-FF8E-454B-8B92-7275FFB48C6A}"/>
              </a:ext>
            </a:extLst>
          </p:cNvPr>
          <p:cNvSpPr/>
          <p:nvPr/>
        </p:nvSpPr>
        <p:spPr>
          <a:xfrm>
            <a:off x="6341138" y="2923311"/>
            <a:ext cx="5569258" cy="360618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tx1">
                    <a:lumMod val="75000"/>
                    <a:lumOff val="25000"/>
                  </a:schemeClr>
                </a:solidFill>
              </a:rPr>
              <a:t>Kenya</a:t>
            </a:r>
            <a:r>
              <a:rPr lang="en-US" sz="1400" dirty="0">
                <a:latin typeface="+mj-lt"/>
                <a:ea typeface="Calibri" panose="020F0502020204030204" pitchFamily="34" charset="0"/>
                <a:cs typeface="Times New Roman" panose="02020603050405020304" pitchFamily="18" charset="0"/>
              </a:rPr>
              <a:t> Airlines has high fatalities in 2000-14 but didn’t have any fatality in prior period. </a:t>
            </a:r>
          </a:p>
          <a:p>
            <a:pPr marL="285750" indent="-285750">
              <a:lnSpc>
                <a:spcPct val="150000"/>
              </a:lnSpc>
              <a:buFont typeface="Arial" panose="020B0604020202020204" pitchFamily="34" charset="0"/>
              <a:buChar char="•"/>
            </a:pPr>
            <a:endParaRPr lang="en-US" sz="1400" dirty="0">
              <a:latin typeface="+mj-lt"/>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mj-lt"/>
                <a:ea typeface="Calibri" panose="020F0502020204030204" pitchFamily="34" charset="0"/>
                <a:cs typeface="Times New Roman" panose="02020603050405020304" pitchFamily="18" charset="0"/>
              </a:rPr>
              <a:t>China Airlines looks to be unsafe to travel as it has fatalities in both time frames.</a:t>
            </a:r>
          </a:p>
          <a:p>
            <a:pPr marL="285750" indent="-285750">
              <a:lnSpc>
                <a:spcPct val="150000"/>
              </a:lnSpc>
              <a:buFont typeface="Arial" panose="020B0604020202020204" pitchFamily="34" charset="0"/>
              <a:buChar char="•"/>
            </a:pPr>
            <a:endParaRPr lang="en-US" sz="1400" dirty="0">
              <a:latin typeface="+mj-lt"/>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latin typeface="+mj-lt"/>
              </a:rPr>
              <a:t>If you notice, all these airlines are not operated by First-world countries.</a:t>
            </a:r>
          </a:p>
          <a:p>
            <a:pPr marL="285750" indent="-285750">
              <a:lnSpc>
                <a:spcPct val="150000"/>
              </a:lnSpc>
              <a:buFont typeface="Arial" panose="020B0604020202020204" pitchFamily="34" charset="0"/>
              <a:buChar char="•"/>
            </a:pPr>
            <a:endParaRPr lang="en-US" sz="1400" dirty="0">
              <a:latin typeface="+mj-lt"/>
            </a:endParaRPr>
          </a:p>
          <a:p>
            <a:pPr>
              <a:lnSpc>
                <a:spcPct val="150000"/>
              </a:lnSpc>
            </a:pPr>
            <a:endParaRPr lang="en-US" sz="1400" dirty="0">
              <a:latin typeface="+mj-lt"/>
            </a:endParaRPr>
          </a:p>
          <a:p>
            <a:pPr>
              <a:lnSpc>
                <a:spcPct val="150000"/>
              </a:lnSpc>
            </a:pPr>
            <a:endParaRPr lang="en-US" sz="1400" dirty="0">
              <a:latin typeface="+mj-lt"/>
            </a:endParaRPr>
          </a:p>
        </p:txBody>
      </p:sp>
    </p:spTree>
    <p:extLst>
      <p:ext uri="{BB962C8B-B14F-4D97-AF65-F5344CB8AC3E}">
        <p14:creationId xmlns:p14="http://schemas.microsoft.com/office/powerpoint/2010/main" val="414288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BEB2-BD71-4398-B0C6-F9A13B5FE8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4D18413-9573-4310-A2BC-083E58AF1DF4}"/>
              </a:ext>
            </a:extLst>
          </p:cNvPr>
          <p:cNvSpPr>
            <a:spLocks noGrp="1"/>
          </p:cNvSpPr>
          <p:nvPr>
            <p:ph idx="1"/>
          </p:nvPr>
        </p:nvSpPr>
        <p:spPr>
          <a:xfrm>
            <a:off x="1297567" y="2468031"/>
            <a:ext cx="8825659" cy="3857267"/>
          </a:xfrm>
        </p:spPr>
        <p:txBody>
          <a:bodyPr>
            <a:noAutofit/>
          </a:bodyPr>
          <a:lstStyle/>
          <a:p>
            <a:pPr>
              <a:lnSpc>
                <a:spcPct val="150000"/>
              </a:lnSpc>
            </a:pPr>
            <a:r>
              <a:rPr lang="en-US" sz="1400" dirty="0"/>
              <a:t>Airline fatalities are declining with time. Advancement in technology is increasing the safety of air travel.</a:t>
            </a:r>
          </a:p>
          <a:p>
            <a:pPr>
              <a:lnSpc>
                <a:spcPct val="150000"/>
              </a:lnSpc>
            </a:pPr>
            <a:r>
              <a:rPr lang="en-US" sz="1400" dirty="0"/>
              <a:t>Americans have a 1 in 114 chance of dying in a car crash and 1 in 9,821 in air travel. </a:t>
            </a:r>
            <a:r>
              <a:rPr lang="en-US" sz="900" dirty="0"/>
              <a:t>[Source: </a:t>
            </a:r>
            <a:r>
              <a:rPr lang="en-US" sz="900" dirty="0">
                <a:hlinkClick r:id="rId2"/>
              </a:rPr>
              <a:t>Fortune.com</a:t>
            </a:r>
            <a:r>
              <a:rPr lang="en-US" sz="900" dirty="0"/>
              <a:t>]</a:t>
            </a:r>
            <a:endParaRPr lang="en-US" sz="1400" dirty="0"/>
          </a:p>
          <a:p>
            <a:pPr>
              <a:lnSpc>
                <a:spcPct val="150000"/>
              </a:lnSpc>
            </a:pPr>
            <a:r>
              <a:rPr lang="en-US" sz="1400" dirty="0"/>
              <a:t>Airlines are clearly safer way of traveling than any other transportation mode</a:t>
            </a:r>
          </a:p>
          <a:p>
            <a:pPr>
              <a:lnSpc>
                <a:spcPct val="150000"/>
              </a:lnSpc>
            </a:pPr>
            <a:r>
              <a:rPr lang="en-US" sz="1400" dirty="0"/>
              <a:t>In 2000-14 period, only 5% of total fatalities occurred by airline operated by first-world country. 95% of fatalities occurred in rest of the world airlines. </a:t>
            </a:r>
          </a:p>
          <a:p>
            <a:pPr>
              <a:lnSpc>
                <a:spcPct val="150000"/>
              </a:lnSpc>
            </a:pPr>
            <a:r>
              <a:rPr lang="en-US" sz="1400" dirty="0"/>
              <a:t>First-world countries have far less air incidents and fatalities than airlines operated by other countries. So, the advancement in technology and increased safety measures are probably keeping the air travel safer in first world countries.</a:t>
            </a:r>
          </a:p>
        </p:txBody>
      </p:sp>
    </p:spTree>
    <p:extLst>
      <p:ext uri="{BB962C8B-B14F-4D97-AF65-F5344CB8AC3E}">
        <p14:creationId xmlns:p14="http://schemas.microsoft.com/office/powerpoint/2010/main" val="253643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45">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9" name="Rectangle 48">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1" name="Group 50">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52" name="Rectangle 51">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3"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999728E-0E27-454A-A95B-3A92F2A07022}"/>
              </a:ext>
            </a:extLst>
          </p:cNvPr>
          <p:cNvSpPr>
            <a:spLocks noGrp="1"/>
          </p:cNvSpPr>
          <p:nvPr>
            <p:ph type="title"/>
          </p:nvPr>
        </p:nvSpPr>
        <p:spPr>
          <a:xfrm>
            <a:off x="1683171" y="2404979"/>
            <a:ext cx="8825658" cy="2870161"/>
          </a:xfrm>
        </p:spPr>
        <p:txBody>
          <a:bodyPr vert="horz" lIns="91440" tIns="45720" rIns="91440" bIns="45720" rtlCol="0" anchor="b">
            <a:normAutofit fontScale="90000"/>
          </a:bodyPr>
          <a:lstStyle/>
          <a:p>
            <a:pPr algn="ctr" fontAlgn="ctr">
              <a:lnSpc>
                <a:spcPct val="90000"/>
              </a:lnSpc>
            </a:pPr>
            <a:r>
              <a:rPr lang="en-US" sz="1600" dirty="0">
                <a:solidFill>
                  <a:schemeClr val="tx1"/>
                </a:solidFill>
              </a:rPr>
              <a:t>​</a:t>
            </a:r>
            <a:r>
              <a:rPr lang="en-US" dirty="0">
                <a:solidFill>
                  <a:schemeClr val="tx1"/>
                </a:solidFill>
              </a:rPr>
              <a:t>“</a:t>
            </a:r>
            <a:r>
              <a:rPr lang="en-US" sz="1600" dirty="0">
                <a:solidFill>
                  <a:schemeClr val="tx1"/>
                </a:solidFill>
              </a:rPr>
              <a:t>A person would have to fly on average once a day every day for 22,000 years before they would die in a U.S. commercial airplane accident according to recent accident rates.</a:t>
            </a:r>
            <a:r>
              <a:rPr lang="en-US" dirty="0">
                <a:solidFill>
                  <a:schemeClr val="tx1"/>
                </a:solidFill>
              </a:rPr>
              <a:t>”</a:t>
            </a:r>
            <a:br>
              <a:rPr lang="en-US" sz="1600" dirty="0">
                <a:solidFill>
                  <a:schemeClr val="tx1"/>
                </a:solidFill>
              </a:rPr>
            </a:br>
            <a:r>
              <a:rPr lang="en-US" sz="1600" dirty="0">
                <a:solidFill>
                  <a:schemeClr val="tx1"/>
                </a:solidFill>
              </a:rPr>
              <a:t>​-Dr. Arnold Barnett, MIT</a:t>
            </a:r>
            <a:br>
              <a:rPr lang="en-US" sz="2600" dirty="0">
                <a:solidFill>
                  <a:schemeClr val="tx1"/>
                </a:solidFill>
              </a:rPr>
            </a:br>
            <a:br>
              <a:rPr lang="en-US" sz="6700" dirty="0">
                <a:solidFill>
                  <a:schemeClr val="tx1"/>
                </a:solidFill>
              </a:rPr>
            </a:br>
            <a:r>
              <a:rPr lang="en-US" sz="6000" dirty="0">
                <a:solidFill>
                  <a:schemeClr val="tx1"/>
                </a:solidFill>
              </a:rPr>
              <a:t>Thank you</a:t>
            </a:r>
            <a:endParaRPr lang="en-US" sz="2600" dirty="0">
              <a:solidFill>
                <a:schemeClr val="tx1"/>
              </a:solidFill>
            </a:endParaRPr>
          </a:p>
        </p:txBody>
      </p:sp>
      <p:cxnSp>
        <p:nvCxnSpPr>
          <p:cNvPr id="55" name="Straight Connector 54">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38520"/>
      </p:ext>
    </p:extLst>
  </p:cSld>
  <p:clrMapOvr>
    <a:overrideClrMapping bg1="dk1" tx1="lt1" bg2="dk2" tx2="lt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LightSeed_2SEEDS">
      <a:dk1>
        <a:srgbClr val="000000"/>
      </a:dk1>
      <a:lt1>
        <a:srgbClr val="FFFFFF"/>
      </a:lt1>
      <a:dk2>
        <a:srgbClr val="412D24"/>
      </a:dk2>
      <a:lt2>
        <a:srgbClr val="E8E4E2"/>
      </a:lt2>
      <a:accent1>
        <a:srgbClr val="7CA9B8"/>
      </a:accent1>
      <a:accent2>
        <a:srgbClr val="80A9A3"/>
      </a:accent2>
      <a:accent3>
        <a:srgbClr val="91A1C3"/>
      </a:accent3>
      <a:accent4>
        <a:srgbClr val="BA7F86"/>
      </a:accent4>
      <a:accent5>
        <a:srgbClr val="C0998A"/>
      </a:accent5>
      <a:accent6>
        <a:srgbClr val="B09F78"/>
      </a:accent6>
      <a:hlink>
        <a:srgbClr val="AA756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861</TotalTime>
  <Words>402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Century Gothic</vt:lpstr>
      <vt:lpstr>Elephant</vt:lpstr>
      <vt:lpstr>Wingdings 3</vt:lpstr>
      <vt:lpstr>BrushVTI</vt:lpstr>
      <vt:lpstr>Ion Boardroom</vt:lpstr>
      <vt:lpstr>Airlines Safety</vt:lpstr>
      <vt:lpstr>Airline Vs Car Fatalities </vt:lpstr>
      <vt:lpstr>Airline Fatalities in 1985-99 Vs 2000-14</vt:lpstr>
      <vt:lpstr>Top 5 Airlines with most fatalities </vt:lpstr>
      <vt:lpstr>Summary</vt:lpstr>
      <vt:lpstr>​“A person would have to fly on average once a day every day for 22,000 years before they would die in a U.S. commercial airplane accident according to recent accident rates.” ​-Dr. Arnold Barnett, MIT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Airlines Safety</dc:title>
  <dc:creator>Sathish Manthani</dc:creator>
  <cp:lastModifiedBy>Sathish Manthani</cp:lastModifiedBy>
  <cp:revision>31</cp:revision>
  <dcterms:created xsi:type="dcterms:W3CDTF">2020-06-26T08:22:36Z</dcterms:created>
  <dcterms:modified xsi:type="dcterms:W3CDTF">2020-06-26T22:44:29Z</dcterms:modified>
</cp:coreProperties>
</file>