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71" r:id="rId4"/>
    <p:sldId id="258" r:id="rId5"/>
    <p:sldId id="267" r:id="rId6"/>
    <p:sldId id="268" r:id="rId7"/>
    <p:sldId id="260" r:id="rId8"/>
    <p:sldId id="270" r:id="rId9"/>
    <p:sldId id="269"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4660"/>
  </p:normalViewPr>
  <p:slideViewPr>
    <p:cSldViewPr snapToGrid="0">
      <p:cViewPr varScale="1">
        <p:scale>
          <a:sx n="97" d="100"/>
          <a:sy n="97"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9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06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4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94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37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7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44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60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039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61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9/7/2023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49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8070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26F1-9BDE-896C-4AA4-3A4F3AF25359}"/>
              </a:ext>
            </a:extLst>
          </p:cNvPr>
          <p:cNvSpPr>
            <a:spLocks noGrp="1"/>
          </p:cNvSpPr>
          <p:nvPr>
            <p:ph type="ctrTitle"/>
          </p:nvPr>
        </p:nvSpPr>
        <p:spPr>
          <a:xfrm>
            <a:off x="432619" y="1718189"/>
            <a:ext cx="11130117" cy="1799304"/>
          </a:xfrm>
          <a:noFill/>
          <a:ln>
            <a:noFill/>
          </a:ln>
        </p:spPr>
        <p:style>
          <a:lnRef idx="0">
            <a:scrgbClr r="0" g="0" b="0"/>
          </a:lnRef>
          <a:fillRef idx="0">
            <a:scrgbClr r="0" g="0" b="0"/>
          </a:fillRef>
          <a:effectRef idx="0">
            <a:scrgbClr r="0" g="0" b="0"/>
          </a:effectRef>
          <a:fontRef idx="minor">
            <a:schemeClr val="dk1"/>
          </a:fontRef>
        </p:style>
        <p:txBody>
          <a:bodyPr>
            <a:noAutofit/>
          </a:bodyPr>
          <a:lstStyle/>
          <a:p>
            <a:pPr>
              <a:lnSpc>
                <a:spcPct val="100000"/>
              </a:lnSpc>
            </a:pPr>
            <a:r>
              <a:rPr lang="en-US" sz="5000" b="1" cap="none"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Communication Equipment for Airborne Early Warning and Control</a:t>
            </a:r>
            <a:endParaRPr lang="en-IN" sz="5000" b="1" cap="none"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182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10C-91C6-A60C-C72D-B1FFEB903EA5}"/>
              </a:ext>
            </a:extLst>
          </p:cNvPr>
          <p:cNvSpPr>
            <a:spLocks noGrp="1"/>
          </p:cNvSpPr>
          <p:nvPr>
            <p:ph type="title"/>
          </p:nvPr>
        </p:nvSpPr>
        <p:spPr>
          <a:xfrm>
            <a:off x="1418303" y="1267447"/>
            <a:ext cx="9905998" cy="541690"/>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301AF421-D76E-1086-BA82-2CF385E48E72}"/>
              </a:ext>
            </a:extLst>
          </p:cNvPr>
          <p:cNvSpPr>
            <a:spLocks noGrp="1"/>
          </p:cNvSpPr>
          <p:nvPr>
            <p:ph idx="1"/>
          </p:nvPr>
        </p:nvSpPr>
        <p:spPr>
          <a:xfrm>
            <a:off x="1342105" y="2271252"/>
            <a:ext cx="9905998" cy="3480622"/>
          </a:xfrm>
        </p:spPr>
        <p:txBody>
          <a:bodyPr>
            <a:noAutofit/>
          </a:bodyPr>
          <a:lstStyle/>
          <a:p>
            <a:pPr marL="457200" indent="-457200" algn="just">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Defense Preparedness: Enhanced defense capabilities and improved threat management.</a:t>
            </a:r>
          </a:p>
          <a:p>
            <a:pPr marL="457200" indent="-457200" algn="just">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Disaster Response: Supports search, rescue, and relief operations.</a:t>
            </a:r>
          </a:p>
          <a:p>
            <a:pPr marL="457200" indent="-457200" algn="just">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Border Security: Safeguarding national airspace and borders.</a:t>
            </a:r>
            <a:endParaRPr lang="en-US" sz="2000" dirty="0">
              <a:latin typeface="Times New Roman" panose="02020603050405020304" pitchFamily="18" charset="0"/>
              <a:cs typeface="Times New Roman" panose="02020603050405020304" pitchFamily="18" charset="0"/>
            </a:endParaRPr>
          </a:p>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Threat Detection: Identification and countering of threats effectively.</a:t>
            </a:r>
          </a:p>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Coordination: Enhanced coordination among air and naval forces.</a:t>
            </a:r>
          </a:p>
        </p:txBody>
      </p:sp>
    </p:spTree>
    <p:extLst>
      <p:ext uri="{BB962C8B-B14F-4D97-AF65-F5344CB8AC3E}">
        <p14:creationId xmlns:p14="http://schemas.microsoft.com/office/powerpoint/2010/main" val="174828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19FA-4681-77E7-6194-3E1F05FEEEB7}"/>
              </a:ext>
            </a:extLst>
          </p:cNvPr>
          <p:cNvSpPr>
            <a:spLocks noGrp="1"/>
          </p:cNvSpPr>
          <p:nvPr>
            <p:ph type="title"/>
          </p:nvPr>
        </p:nvSpPr>
        <p:spPr>
          <a:xfrm>
            <a:off x="1444136" y="1246972"/>
            <a:ext cx="9603275" cy="586746"/>
          </a:xfrm>
        </p:spPr>
        <p:txBody>
          <a:bodyPr/>
          <a:lstStyle/>
          <a:p>
            <a:r>
              <a:rPr lang="en-IN" dirty="0"/>
              <a:t>Advantages</a:t>
            </a:r>
          </a:p>
        </p:txBody>
      </p:sp>
      <p:sp>
        <p:nvSpPr>
          <p:cNvPr id="3" name="Content Placeholder 2">
            <a:extLst>
              <a:ext uri="{FF2B5EF4-FFF2-40B4-BE49-F238E27FC236}">
                <a16:creationId xmlns:a16="http://schemas.microsoft.com/office/drawing/2014/main" id="{DE95EF71-0D85-FA73-9EB6-A6F23FFF130E}"/>
              </a:ext>
            </a:extLst>
          </p:cNvPr>
          <p:cNvSpPr>
            <a:spLocks noGrp="1"/>
          </p:cNvSpPr>
          <p:nvPr>
            <p:ph idx="1"/>
          </p:nvPr>
        </p:nvSpPr>
        <p:spPr>
          <a:xfrm>
            <a:off x="1444136" y="2005779"/>
            <a:ext cx="9905999" cy="3126659"/>
          </a:xfrm>
        </p:spPr>
        <p:txBody>
          <a:bodyPr>
            <a:normAutofit/>
          </a:bodyPr>
          <a:lstStyle/>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Situational Awareness:</a:t>
            </a:r>
          </a:p>
          <a:p>
            <a:pPr marL="457200" lvl="1" indent="0" algn="l">
              <a:lnSpc>
                <a:spcPct val="150000"/>
              </a:lnSpc>
              <a:buNone/>
            </a:pPr>
            <a:r>
              <a:rPr lang="en-US" b="0" i="0" dirty="0">
                <a:effectLst/>
                <a:latin typeface="Times New Roman" panose="02020603050405020304" pitchFamily="18" charset="0"/>
                <a:cs typeface="Times New Roman" panose="02020603050405020304" pitchFamily="18" charset="0"/>
              </a:rPr>
              <a:t>Comprehensive view of operational surroundings.</a:t>
            </a:r>
          </a:p>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Quick Decisions:</a:t>
            </a:r>
          </a:p>
          <a:p>
            <a:pPr marL="457200" lvl="1" indent="0" algn="l">
              <a:lnSpc>
                <a:spcPct val="150000"/>
              </a:lnSpc>
              <a:buNone/>
            </a:pPr>
            <a:r>
              <a:rPr lang="en-US" b="0" i="0" dirty="0">
                <a:effectLst/>
                <a:latin typeface="Times New Roman" panose="02020603050405020304" pitchFamily="18" charset="0"/>
                <a:cs typeface="Times New Roman" panose="02020603050405020304" pitchFamily="18" charset="0"/>
              </a:rPr>
              <a:t>Real-time data for informed and prompt decision-making.</a:t>
            </a:r>
          </a:p>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Coordination:</a:t>
            </a:r>
          </a:p>
          <a:p>
            <a:pPr marL="457200" lvl="1" indent="0" algn="l">
              <a:lnSpc>
                <a:spcPct val="150000"/>
              </a:lnSpc>
              <a:buNone/>
            </a:pPr>
            <a:r>
              <a:rPr lang="en-US" b="0" i="0" dirty="0">
                <a:effectLst/>
                <a:latin typeface="Times New Roman" panose="02020603050405020304" pitchFamily="18" charset="0"/>
                <a:cs typeface="Times New Roman" panose="02020603050405020304" pitchFamily="18" charset="0"/>
              </a:rPr>
              <a:t>Effective coordination among different forces.</a:t>
            </a:r>
          </a:p>
        </p:txBody>
      </p:sp>
    </p:spTree>
    <p:extLst>
      <p:ext uri="{BB962C8B-B14F-4D97-AF65-F5344CB8AC3E}">
        <p14:creationId xmlns:p14="http://schemas.microsoft.com/office/powerpoint/2010/main" val="120316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19FA-4681-77E7-6194-3E1F05FEEEB7}"/>
              </a:ext>
            </a:extLst>
          </p:cNvPr>
          <p:cNvSpPr>
            <a:spLocks noGrp="1"/>
          </p:cNvSpPr>
          <p:nvPr>
            <p:ph type="title"/>
          </p:nvPr>
        </p:nvSpPr>
        <p:spPr>
          <a:xfrm>
            <a:off x="1463801" y="1289116"/>
            <a:ext cx="9603275" cy="513004"/>
          </a:xfrm>
        </p:spPr>
        <p:txBody>
          <a:bodyPr>
            <a:normAutofit fontScale="90000"/>
          </a:bodyPr>
          <a:lstStyle/>
          <a:p>
            <a:r>
              <a:rPr lang="en-IN" dirty="0"/>
              <a:t>Disadvantages</a:t>
            </a:r>
          </a:p>
        </p:txBody>
      </p:sp>
      <p:sp>
        <p:nvSpPr>
          <p:cNvPr id="3" name="Content Placeholder 2">
            <a:extLst>
              <a:ext uri="{FF2B5EF4-FFF2-40B4-BE49-F238E27FC236}">
                <a16:creationId xmlns:a16="http://schemas.microsoft.com/office/drawing/2014/main" id="{DE95EF71-0D85-FA73-9EB6-A6F23FFF130E}"/>
              </a:ext>
            </a:extLst>
          </p:cNvPr>
          <p:cNvSpPr>
            <a:spLocks noGrp="1"/>
          </p:cNvSpPr>
          <p:nvPr>
            <p:ph idx="1"/>
          </p:nvPr>
        </p:nvSpPr>
        <p:spPr>
          <a:xfrm>
            <a:off x="1463801" y="2165913"/>
            <a:ext cx="9905999" cy="3253761"/>
          </a:xfrm>
        </p:spPr>
        <p:txBody>
          <a:bodyPr>
            <a:normAutofit/>
          </a:bodyPr>
          <a:lstStyle/>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Technological Challenges:</a:t>
            </a:r>
          </a:p>
          <a:p>
            <a:pPr marL="457200" lvl="1" indent="0">
              <a:lnSpc>
                <a:spcPct val="150000"/>
              </a:lnSpc>
              <a:buNone/>
            </a:pPr>
            <a:r>
              <a:rPr lang="en-US" b="0" i="0" dirty="0">
                <a:effectLst/>
                <a:latin typeface="Times New Roman" panose="02020603050405020304" pitchFamily="18" charset="0"/>
                <a:cs typeface="Times New Roman" panose="02020603050405020304" pitchFamily="18" charset="0"/>
              </a:rPr>
              <a:t>Overcoming technical hurdles for advanced AEW&amp;C systems.</a:t>
            </a:r>
          </a:p>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Resource Intensive:</a:t>
            </a:r>
          </a:p>
          <a:p>
            <a:pPr marL="457200" lvl="1" indent="0">
              <a:lnSpc>
                <a:spcPct val="150000"/>
              </a:lnSpc>
              <a:buNone/>
            </a:pPr>
            <a:r>
              <a:rPr lang="en-US" b="0" i="0" dirty="0">
                <a:effectLst/>
                <a:latin typeface="Times New Roman" panose="02020603050405020304" pitchFamily="18" charset="0"/>
                <a:cs typeface="Times New Roman" panose="02020603050405020304" pitchFamily="18" charset="0"/>
              </a:rPr>
              <a:t>Requires advanced radar systems, sensors, and communication tools.</a:t>
            </a:r>
          </a:p>
          <a:p>
            <a:pPr marL="457200" indent="-457200" algn="l">
              <a:lnSpc>
                <a:spcPct val="150000"/>
              </a:lnSpc>
              <a:buFont typeface="+mj-lt"/>
              <a:buAutoNum type="alphaLcParenR"/>
            </a:pPr>
            <a:r>
              <a:rPr lang="en-US" sz="2000" b="0" i="0" dirty="0">
                <a:effectLst/>
                <a:latin typeface="Times New Roman" panose="02020603050405020304" pitchFamily="18" charset="0"/>
                <a:cs typeface="Times New Roman" panose="02020603050405020304" pitchFamily="18" charset="0"/>
              </a:rPr>
              <a:t>Training and Maintenance:</a:t>
            </a:r>
            <a:endParaRPr lang="en-US" dirty="0">
              <a:latin typeface="Times New Roman" panose="02020603050405020304" pitchFamily="18" charset="0"/>
              <a:cs typeface="Times New Roman" panose="02020603050405020304" pitchFamily="18" charset="0"/>
            </a:endParaRPr>
          </a:p>
          <a:p>
            <a:pPr marL="457200" lvl="1" indent="0">
              <a:lnSpc>
                <a:spcPct val="150000"/>
              </a:lnSpc>
              <a:buNone/>
            </a:pPr>
            <a:r>
              <a:rPr lang="en-US" b="0" i="0" dirty="0">
                <a:effectLst/>
                <a:latin typeface="Times New Roman" panose="02020603050405020304" pitchFamily="18" charset="0"/>
                <a:cs typeface="Times New Roman" panose="02020603050405020304" pitchFamily="18" charset="0"/>
              </a:rPr>
              <a:t>Ensuring skilled personnel and regular maintenance.</a:t>
            </a:r>
          </a:p>
        </p:txBody>
      </p:sp>
    </p:spTree>
    <p:extLst>
      <p:ext uri="{BB962C8B-B14F-4D97-AF65-F5344CB8AC3E}">
        <p14:creationId xmlns:p14="http://schemas.microsoft.com/office/powerpoint/2010/main" val="218989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19FA-4681-77E7-6194-3E1F05FEEEB7}"/>
              </a:ext>
            </a:extLst>
          </p:cNvPr>
          <p:cNvSpPr>
            <a:spLocks noGrp="1"/>
          </p:cNvSpPr>
          <p:nvPr>
            <p:ph type="title"/>
          </p:nvPr>
        </p:nvSpPr>
        <p:spPr>
          <a:xfrm>
            <a:off x="1445341" y="1385435"/>
            <a:ext cx="7255338" cy="453197"/>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DE95EF71-0D85-FA73-9EB6-A6F23FFF130E}"/>
              </a:ext>
            </a:extLst>
          </p:cNvPr>
          <p:cNvSpPr>
            <a:spLocks noGrp="1"/>
          </p:cNvSpPr>
          <p:nvPr>
            <p:ph idx="1"/>
          </p:nvPr>
        </p:nvSpPr>
        <p:spPr>
          <a:xfrm>
            <a:off x="1445341" y="1838632"/>
            <a:ext cx="10205885" cy="3854245"/>
          </a:xfrm>
        </p:spPr>
        <p:txBody>
          <a:bodyPr>
            <a:normAutofit/>
          </a:bodyPr>
          <a:lstStyle/>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	In conclusion, Airborne Early Warning and Control (AEW&amp;C) systems are indispensable assets for modern armed forces. They provide early warning, enhance command and control, support air defense, conduct electronic warfare, assist in search and rescue missions, protect naval forces, contribute to national security, and reduce operational risks. These capabilities make AEW&amp;C platforms a cornerstone of contemporary military operations, ensuring the safety and effectiveness of armed forces around the world. Their role in maintaining situational awareness, enabling rapid response, and safeguarding national sovereignty underscores their significance in safeguarding peace and security.</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9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CA-2C77-EC1A-1094-A0CF88B08EE3}"/>
              </a:ext>
            </a:extLst>
          </p:cNvPr>
          <p:cNvSpPr>
            <a:spLocks noGrp="1"/>
          </p:cNvSpPr>
          <p:nvPr>
            <p:ph type="title"/>
          </p:nvPr>
        </p:nvSpPr>
        <p:spPr>
          <a:xfrm>
            <a:off x="571141" y="1195273"/>
            <a:ext cx="9404723" cy="535641"/>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DA3C1-5847-3E1A-9C99-3C3D06778342}"/>
              </a:ext>
            </a:extLst>
          </p:cNvPr>
          <p:cNvSpPr>
            <a:spLocks noGrp="1"/>
          </p:cNvSpPr>
          <p:nvPr>
            <p:ph idx="1"/>
          </p:nvPr>
        </p:nvSpPr>
        <p:spPr>
          <a:xfrm>
            <a:off x="571141" y="1966451"/>
            <a:ext cx="10755620" cy="4134029"/>
          </a:xfrm>
        </p:spPr>
        <p:txBody>
          <a:bodyPr>
            <a:normAutofit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b="0" i="0" dirty="0">
                <a:effectLst/>
                <a:latin typeface="Times New Roman" panose="02020603050405020304" pitchFamily="18" charset="0"/>
                <a:cs typeface="Times New Roman" panose="02020603050405020304" pitchFamily="18" charset="0"/>
              </a:rPr>
              <a:t>Key C</a:t>
            </a:r>
            <a:r>
              <a:rPr lang="en-US" dirty="0">
                <a:latin typeface="Times New Roman" panose="02020603050405020304" pitchFamily="18" charset="0"/>
                <a:cs typeface="Times New Roman" panose="02020603050405020304" pitchFamily="18" charset="0"/>
              </a:rPr>
              <a:t>omponents of AEW&amp;C</a:t>
            </a:r>
          </a:p>
          <a:p>
            <a:pPr marL="457200" indent="-457200">
              <a:buFont typeface="+mj-lt"/>
              <a:buAutoNum type="arabicPeriod"/>
            </a:pPr>
            <a:r>
              <a:rPr lang="en-US" b="0" i="0" dirty="0">
                <a:effectLst/>
                <a:latin typeface="Times New Roman" panose="02020603050405020304" pitchFamily="18" charset="0"/>
                <a:cs typeface="Times New Roman" panose="02020603050405020304" pitchFamily="18" charset="0"/>
              </a:rPr>
              <a:t>Communication Equipment in AEW&amp;C</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Working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Current Systems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Advantages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Disadvantages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9128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CA-2C77-EC1A-1094-A0CF88B08EE3}"/>
              </a:ext>
            </a:extLst>
          </p:cNvPr>
          <p:cNvSpPr>
            <a:spLocks noGrp="1"/>
          </p:cNvSpPr>
          <p:nvPr>
            <p:ph type="title"/>
          </p:nvPr>
        </p:nvSpPr>
        <p:spPr>
          <a:xfrm>
            <a:off x="1294362" y="1301249"/>
            <a:ext cx="9603275" cy="537583"/>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FD9DA3C1-5847-3E1A-9C99-3C3D06778342}"/>
              </a:ext>
            </a:extLst>
          </p:cNvPr>
          <p:cNvSpPr>
            <a:spLocks noGrp="1"/>
          </p:cNvSpPr>
          <p:nvPr>
            <p:ph idx="1"/>
          </p:nvPr>
        </p:nvSpPr>
        <p:spPr>
          <a:xfrm>
            <a:off x="1294361" y="1929939"/>
            <a:ext cx="6088605" cy="3989080"/>
          </a:xfrm>
        </p:spPr>
        <p:txBody>
          <a:bodyPr>
            <a:normAutofit/>
          </a:bodyPr>
          <a:lstStyle/>
          <a:p>
            <a:pPr marL="0" indent="0" algn="l">
              <a:buNone/>
            </a:pPr>
            <a:r>
              <a:rPr lang="en-US" b="0" i="0" dirty="0">
                <a:effectLst/>
                <a:latin typeface="Times New Roman" panose="02020603050405020304" pitchFamily="18" charset="0"/>
                <a:cs typeface="Times New Roman" panose="02020603050405020304" pitchFamily="18" charset="0"/>
              </a:rPr>
              <a:t>AEW&amp;C is a vital technology for surveillance, reconnaissance, and command and control.</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Purpose:</a:t>
            </a:r>
          </a:p>
          <a:p>
            <a:pPr marL="457200" lvl="1" indent="0">
              <a:buNone/>
            </a:pPr>
            <a:r>
              <a:rPr lang="en-US" sz="2000" b="0" i="0" dirty="0">
                <a:effectLst/>
                <a:latin typeface="Times New Roman" panose="02020603050405020304" pitchFamily="18" charset="0"/>
                <a:cs typeface="Times New Roman" panose="02020603050405020304" pitchFamily="18" charset="0"/>
              </a:rPr>
              <a:t>It detects and tracks airborne and surface targets, providing real-time information to enhance decision-making.</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Significance:</a:t>
            </a:r>
            <a:r>
              <a:rPr lang="en-US" b="0" i="0" dirty="0">
                <a:effectLst/>
                <a:latin typeface="Times New Roman" panose="02020603050405020304" pitchFamily="18" charset="0"/>
                <a:cs typeface="Times New Roman" panose="02020603050405020304" pitchFamily="18" charset="0"/>
              </a:rPr>
              <a:t> </a:t>
            </a:r>
          </a:p>
          <a:p>
            <a:pPr marL="457200" lvl="1" indent="0">
              <a:buNone/>
            </a:pPr>
            <a:r>
              <a:rPr lang="en-US" sz="2000" b="0" i="0" dirty="0">
                <a:effectLst/>
                <a:latin typeface="Times New Roman" panose="02020603050405020304" pitchFamily="18" charset="0"/>
                <a:cs typeface="Times New Roman" panose="02020603050405020304" pitchFamily="18" charset="0"/>
              </a:rPr>
              <a:t>AEW&amp;C plays a critical role in military defense, disaster response, and airspace management.</a:t>
            </a:r>
          </a:p>
        </p:txBody>
      </p:sp>
      <p:pic>
        <p:nvPicPr>
          <p:cNvPr id="4" name="Picture 3">
            <a:extLst>
              <a:ext uri="{FF2B5EF4-FFF2-40B4-BE49-F238E27FC236}">
                <a16:creationId xmlns:a16="http://schemas.microsoft.com/office/drawing/2014/main" id="{62701682-0AD0-6529-C176-D6E47920D10E}"/>
              </a:ext>
            </a:extLst>
          </p:cNvPr>
          <p:cNvPicPr>
            <a:picLocks noChangeAspect="1"/>
          </p:cNvPicPr>
          <p:nvPr/>
        </p:nvPicPr>
        <p:blipFill>
          <a:blip r:embed="rId2"/>
          <a:stretch>
            <a:fillRect/>
          </a:stretch>
        </p:blipFill>
        <p:spPr>
          <a:xfrm>
            <a:off x="7471457" y="2087256"/>
            <a:ext cx="4484581" cy="3358020"/>
          </a:xfrm>
          <a:prstGeom prst="rect">
            <a:avLst/>
          </a:prstGeom>
          <a:ln>
            <a:noFill/>
          </a:ln>
          <a:effectLst>
            <a:softEdge rad="112500"/>
          </a:effectLst>
        </p:spPr>
      </p:pic>
    </p:spTree>
    <p:extLst>
      <p:ext uri="{BB962C8B-B14F-4D97-AF65-F5344CB8AC3E}">
        <p14:creationId xmlns:p14="http://schemas.microsoft.com/office/powerpoint/2010/main" val="373126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10C-91C6-A60C-C72D-B1FFEB903EA5}"/>
              </a:ext>
            </a:extLst>
          </p:cNvPr>
          <p:cNvSpPr>
            <a:spLocks noGrp="1"/>
          </p:cNvSpPr>
          <p:nvPr>
            <p:ph type="title"/>
          </p:nvPr>
        </p:nvSpPr>
        <p:spPr>
          <a:xfrm>
            <a:off x="1412250" y="1164115"/>
            <a:ext cx="9603275" cy="664686"/>
          </a:xfrm>
        </p:spPr>
        <p:txBody>
          <a:bodyPr/>
          <a:lstStyle/>
          <a:p>
            <a:r>
              <a:rPr lang="en-US" i="0" dirty="0">
                <a:effectLst/>
              </a:rPr>
              <a:t>Key Components of AEW&amp;C</a:t>
            </a:r>
            <a:endParaRPr lang="en-IN" dirty="0"/>
          </a:p>
        </p:txBody>
      </p:sp>
      <p:sp>
        <p:nvSpPr>
          <p:cNvPr id="3" name="Content Placeholder 2">
            <a:extLst>
              <a:ext uri="{FF2B5EF4-FFF2-40B4-BE49-F238E27FC236}">
                <a16:creationId xmlns:a16="http://schemas.microsoft.com/office/drawing/2014/main" id="{301AF421-D76E-1086-BA82-2CF385E48E72}"/>
              </a:ext>
            </a:extLst>
          </p:cNvPr>
          <p:cNvSpPr>
            <a:spLocks noGrp="1"/>
          </p:cNvSpPr>
          <p:nvPr>
            <p:ph idx="1"/>
          </p:nvPr>
        </p:nvSpPr>
        <p:spPr>
          <a:xfrm>
            <a:off x="777618" y="2064775"/>
            <a:ext cx="6547414" cy="4042066"/>
          </a:xfrm>
        </p:spPr>
        <p:txBody>
          <a:bodyPr>
            <a:noAutofit/>
          </a:bodyPr>
          <a:lstStyle/>
          <a:p>
            <a:pPr marL="457200" indent="-457200" algn="just">
              <a:lnSpc>
                <a:spcPct val="150000"/>
              </a:lnSpc>
              <a:buFont typeface="+mj-lt"/>
              <a:buAutoNum type="alphaLcParenR"/>
            </a:pPr>
            <a:r>
              <a:rPr lang="en-US" b="1" i="0" dirty="0">
                <a:effectLst/>
                <a:latin typeface="Times New Roman" panose="02020603050405020304" pitchFamily="18" charset="0"/>
                <a:cs typeface="Times New Roman" panose="02020603050405020304" pitchFamily="18" charset="0"/>
              </a:rPr>
              <a:t>Aircraft Platform:</a:t>
            </a:r>
            <a:r>
              <a:rPr lang="en-US" sz="18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Specialized aircraft equipped with radar systems, sensors, and communication equipment.</a:t>
            </a:r>
          </a:p>
          <a:p>
            <a:pPr marL="457200" indent="-457200" algn="just">
              <a:lnSpc>
                <a:spcPct val="150000"/>
              </a:lnSpc>
              <a:buFont typeface="+mj-lt"/>
              <a:buAutoNum type="alphaLcParenR"/>
            </a:pPr>
            <a:r>
              <a:rPr lang="en-US" b="1" i="0" dirty="0">
                <a:effectLst/>
                <a:latin typeface="Times New Roman" panose="02020603050405020304" pitchFamily="18" charset="0"/>
                <a:cs typeface="Times New Roman" panose="02020603050405020304" pitchFamily="18" charset="0"/>
              </a:rPr>
              <a:t>Radar Systems: </a:t>
            </a:r>
            <a:r>
              <a:rPr lang="en-US" sz="2000" b="0" i="0" dirty="0">
                <a:effectLst/>
                <a:latin typeface="Times New Roman" panose="02020603050405020304" pitchFamily="18" charset="0"/>
                <a:cs typeface="Times New Roman" panose="02020603050405020304" pitchFamily="18" charset="0"/>
              </a:rPr>
              <a:t>Radar technology for long-range target detection and identification.</a:t>
            </a:r>
          </a:p>
          <a:p>
            <a:pPr marL="457200" indent="-457200" algn="just">
              <a:lnSpc>
                <a:spcPct val="150000"/>
              </a:lnSpc>
              <a:buFont typeface="+mj-lt"/>
              <a:buAutoNum type="alphaLcParenR"/>
            </a:pPr>
            <a:r>
              <a:rPr lang="en-US" b="1" i="0" dirty="0">
                <a:effectLst/>
                <a:latin typeface="Times New Roman" panose="02020603050405020304" pitchFamily="18" charset="0"/>
                <a:cs typeface="Times New Roman" panose="02020603050405020304" pitchFamily="18" charset="0"/>
              </a:rPr>
              <a:t>Communication Systems:</a:t>
            </a:r>
            <a:r>
              <a:rPr lang="en-US" sz="18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Real-time data transmission between aircraft and ground stations.</a:t>
            </a:r>
          </a:p>
        </p:txBody>
      </p:sp>
      <p:pic>
        <p:nvPicPr>
          <p:cNvPr id="5" name="Picture 4">
            <a:extLst>
              <a:ext uri="{FF2B5EF4-FFF2-40B4-BE49-F238E27FC236}">
                <a16:creationId xmlns:a16="http://schemas.microsoft.com/office/drawing/2014/main" id="{39F03E14-9BF5-52D1-7FE9-BBA6AD97AC5E}"/>
              </a:ext>
            </a:extLst>
          </p:cNvPr>
          <p:cNvPicPr>
            <a:picLocks noChangeAspect="1"/>
          </p:cNvPicPr>
          <p:nvPr/>
        </p:nvPicPr>
        <p:blipFill>
          <a:blip r:embed="rId2"/>
          <a:stretch>
            <a:fillRect/>
          </a:stretch>
        </p:blipFill>
        <p:spPr>
          <a:xfrm>
            <a:off x="7226710" y="1979100"/>
            <a:ext cx="4449214" cy="3528062"/>
          </a:xfrm>
          <a:prstGeom prst="rect">
            <a:avLst/>
          </a:prstGeom>
          <a:ln>
            <a:noFill/>
          </a:ln>
          <a:effectLst>
            <a:softEdge rad="112500"/>
          </a:effectLst>
        </p:spPr>
      </p:pic>
    </p:spTree>
    <p:extLst>
      <p:ext uri="{BB962C8B-B14F-4D97-AF65-F5344CB8AC3E}">
        <p14:creationId xmlns:p14="http://schemas.microsoft.com/office/powerpoint/2010/main" val="387228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10C-91C6-A60C-C72D-B1FFEB903EA5}"/>
              </a:ext>
            </a:extLst>
          </p:cNvPr>
          <p:cNvSpPr>
            <a:spLocks noGrp="1"/>
          </p:cNvSpPr>
          <p:nvPr>
            <p:ph type="title"/>
          </p:nvPr>
        </p:nvSpPr>
        <p:spPr>
          <a:xfrm>
            <a:off x="1359313" y="1261974"/>
            <a:ext cx="9905998" cy="571188"/>
          </a:xfrm>
        </p:spPr>
        <p:txBody>
          <a:bodyPr/>
          <a:lstStyle/>
          <a:p>
            <a:r>
              <a:rPr lang="en-US" i="0" dirty="0">
                <a:effectLst/>
              </a:rPr>
              <a:t>Key Components of AEW&amp;C</a:t>
            </a:r>
            <a:endParaRPr lang="en-IN" dirty="0"/>
          </a:p>
        </p:txBody>
      </p:sp>
      <p:pic>
        <p:nvPicPr>
          <p:cNvPr id="7" name="Picture 6" descr="Picture">
            <a:extLst>
              <a:ext uri="{FF2B5EF4-FFF2-40B4-BE49-F238E27FC236}">
                <a16:creationId xmlns:a16="http://schemas.microsoft.com/office/drawing/2014/main" id="{DDDCBC4F-4023-3C5F-8109-8C92745D49E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5325" y="1992155"/>
            <a:ext cx="7101349" cy="3996703"/>
          </a:xfrm>
          <a:prstGeom prst="rect">
            <a:avLst/>
          </a:prstGeom>
          <a:ln>
            <a:noFill/>
          </a:ln>
          <a:effectLst>
            <a:softEdge rad="112500"/>
          </a:effectLst>
        </p:spPr>
      </p:pic>
    </p:spTree>
    <p:extLst>
      <p:ext uri="{BB962C8B-B14F-4D97-AF65-F5344CB8AC3E}">
        <p14:creationId xmlns:p14="http://schemas.microsoft.com/office/powerpoint/2010/main" val="1830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CBB6-6D50-7FCF-96DB-8468EAC19435}"/>
              </a:ext>
            </a:extLst>
          </p:cNvPr>
          <p:cNvSpPr>
            <a:spLocks noGrp="1"/>
          </p:cNvSpPr>
          <p:nvPr>
            <p:ph type="title"/>
          </p:nvPr>
        </p:nvSpPr>
        <p:spPr>
          <a:xfrm>
            <a:off x="1143001" y="1316609"/>
            <a:ext cx="9905998" cy="512192"/>
          </a:xfrm>
        </p:spPr>
        <p:txBody>
          <a:bodyPr>
            <a:normAutofit fontScale="90000"/>
          </a:bodyPr>
          <a:lstStyle/>
          <a:p>
            <a:r>
              <a:rPr lang="en-US" sz="3200" dirty="0"/>
              <a:t>COMMUNICATION EQUIPMENT IN AEW&amp;C</a:t>
            </a:r>
            <a:endParaRPr lang="en-IN" sz="3200" dirty="0"/>
          </a:p>
        </p:txBody>
      </p:sp>
      <p:sp>
        <p:nvSpPr>
          <p:cNvPr id="5" name="TextBox 4">
            <a:extLst>
              <a:ext uri="{FF2B5EF4-FFF2-40B4-BE49-F238E27FC236}">
                <a16:creationId xmlns:a16="http://schemas.microsoft.com/office/drawing/2014/main" id="{F7C07DC7-AB9B-BDE4-AA51-97CD1B959D5D}"/>
              </a:ext>
            </a:extLst>
          </p:cNvPr>
          <p:cNvSpPr txBox="1"/>
          <p:nvPr/>
        </p:nvSpPr>
        <p:spPr>
          <a:xfrm>
            <a:off x="1445341" y="1907461"/>
            <a:ext cx="8406581" cy="4196533"/>
          </a:xfrm>
          <a:prstGeom prst="rect">
            <a:avLst/>
          </a:prstGeom>
          <a:noFill/>
        </p:spPr>
        <p:txBody>
          <a:bodyPr wrap="square">
            <a:spAutoFit/>
          </a:bodyPr>
          <a:lstStyle/>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Data Links</a:t>
            </a: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Antennas</a:t>
            </a:r>
            <a:endParaRPr lang="en-US" sz="2000" dirty="0">
              <a:latin typeface="Times New Roman" panose="02020603050405020304" pitchFamily="18" charset="0"/>
              <a:ea typeface="Calibri" panose="020F0502020204030204" pitchFamily="34" charset="0"/>
            </a:endParaRP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Satellite Communication (SATCOM) Terminals</a:t>
            </a: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Encryption Devices</a:t>
            </a:r>
            <a:endParaRPr lang="en-US" sz="2000" dirty="0">
              <a:latin typeface="Times New Roman" panose="02020603050405020304" pitchFamily="18" charset="0"/>
              <a:ea typeface="Calibri" panose="020F0502020204030204" pitchFamily="34" charset="0"/>
            </a:endParaRP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Multiplexers and Data Processors</a:t>
            </a: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Secure Voice Communication Systems</a:t>
            </a:r>
            <a:endParaRPr lang="en-US" sz="2000" dirty="0">
              <a:latin typeface="Times New Roman" panose="02020603050405020304" pitchFamily="18" charset="0"/>
              <a:ea typeface="Calibri" panose="020F0502020204030204" pitchFamily="34" charset="0"/>
            </a:endParaRP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Line-of-Sight (LOS) Radios</a:t>
            </a: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Ground Communication Stations</a:t>
            </a:r>
            <a:endParaRPr lang="en-US" sz="2000" dirty="0">
              <a:latin typeface="Times New Roman" panose="02020603050405020304" pitchFamily="18" charset="0"/>
              <a:ea typeface="Calibri" panose="020F0502020204030204" pitchFamily="34" charset="0"/>
            </a:endParaRPr>
          </a:p>
          <a:p>
            <a:pPr marL="457200" indent="-457200">
              <a:lnSpc>
                <a:spcPct val="150000"/>
              </a:lnSpc>
              <a:buFont typeface="+mj-lt"/>
              <a:buAutoNum type="alphaLcParenR"/>
            </a:pPr>
            <a:r>
              <a:rPr lang="en-US" sz="2000" dirty="0">
                <a:effectLst/>
                <a:latin typeface="Times New Roman" panose="02020603050405020304" pitchFamily="18" charset="0"/>
                <a:ea typeface="Calibri" panose="020F0502020204030204" pitchFamily="34" charset="0"/>
              </a:rPr>
              <a:t>Redundancy Systems</a:t>
            </a:r>
            <a:endParaRPr lang="en-IN" sz="2000" dirty="0"/>
          </a:p>
        </p:txBody>
      </p:sp>
    </p:spTree>
    <p:extLst>
      <p:ext uri="{BB962C8B-B14F-4D97-AF65-F5344CB8AC3E}">
        <p14:creationId xmlns:p14="http://schemas.microsoft.com/office/powerpoint/2010/main" val="303473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10C-91C6-A60C-C72D-B1FFEB903EA5}"/>
              </a:ext>
            </a:extLst>
          </p:cNvPr>
          <p:cNvSpPr>
            <a:spLocks noGrp="1"/>
          </p:cNvSpPr>
          <p:nvPr>
            <p:ph type="title"/>
          </p:nvPr>
        </p:nvSpPr>
        <p:spPr>
          <a:xfrm>
            <a:off x="1455173" y="1306776"/>
            <a:ext cx="9592237" cy="541689"/>
          </a:xfrm>
        </p:spPr>
        <p:txBody>
          <a:bodyPr/>
          <a:lstStyle/>
          <a:p>
            <a:r>
              <a:rPr lang="en-IN" dirty="0"/>
              <a:t>Working</a:t>
            </a:r>
          </a:p>
        </p:txBody>
      </p:sp>
      <p:sp>
        <p:nvSpPr>
          <p:cNvPr id="3" name="Content Placeholder 2">
            <a:extLst>
              <a:ext uri="{FF2B5EF4-FFF2-40B4-BE49-F238E27FC236}">
                <a16:creationId xmlns:a16="http://schemas.microsoft.com/office/drawing/2014/main" id="{301AF421-D76E-1086-BA82-2CF385E48E72}"/>
              </a:ext>
            </a:extLst>
          </p:cNvPr>
          <p:cNvSpPr>
            <a:spLocks noGrp="1"/>
          </p:cNvSpPr>
          <p:nvPr>
            <p:ph idx="1"/>
          </p:nvPr>
        </p:nvSpPr>
        <p:spPr>
          <a:xfrm>
            <a:off x="1141413" y="2113936"/>
            <a:ext cx="10224677" cy="3814916"/>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AEW&amp;C systems work by deploying radar-equipped aircraft to surveil the operational environment, detect and track objects of interest, process data to assess threats, communicate information to command centers and units, and facilitate command and control functions. These systems provide early warning, enhance situational awareness, and support decision-making in military operations.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Aircraft Deployment: Specially equipped aircraft, like AWACS planes, are deployed</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Radar Surveillance: Radar systems scan the airspace and terrain, detecting objects.</a:t>
            </a:r>
          </a:p>
        </p:txBody>
      </p:sp>
    </p:spTree>
    <p:extLst>
      <p:ext uri="{BB962C8B-B14F-4D97-AF65-F5344CB8AC3E}">
        <p14:creationId xmlns:p14="http://schemas.microsoft.com/office/powerpoint/2010/main" val="385456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10C-91C6-A60C-C72D-B1FFEB903EA5}"/>
              </a:ext>
            </a:extLst>
          </p:cNvPr>
          <p:cNvSpPr>
            <a:spLocks noGrp="1"/>
          </p:cNvSpPr>
          <p:nvPr>
            <p:ph type="title"/>
          </p:nvPr>
        </p:nvSpPr>
        <p:spPr>
          <a:xfrm>
            <a:off x="1494502" y="1301861"/>
            <a:ext cx="9733937" cy="477779"/>
          </a:xfrm>
        </p:spPr>
        <p:txBody>
          <a:bodyPr>
            <a:normAutofit fontScale="90000"/>
          </a:bodyPr>
          <a:lstStyle/>
          <a:p>
            <a:r>
              <a:rPr lang="en-IN" dirty="0"/>
              <a:t>Working</a:t>
            </a:r>
          </a:p>
        </p:txBody>
      </p:sp>
      <p:sp>
        <p:nvSpPr>
          <p:cNvPr id="3" name="Content Placeholder 2">
            <a:extLst>
              <a:ext uri="{FF2B5EF4-FFF2-40B4-BE49-F238E27FC236}">
                <a16:creationId xmlns:a16="http://schemas.microsoft.com/office/drawing/2014/main" id="{301AF421-D76E-1086-BA82-2CF385E48E72}"/>
              </a:ext>
            </a:extLst>
          </p:cNvPr>
          <p:cNvSpPr>
            <a:spLocks noGrp="1"/>
          </p:cNvSpPr>
          <p:nvPr>
            <p:ph idx="1"/>
          </p:nvPr>
        </p:nvSpPr>
        <p:spPr>
          <a:xfrm>
            <a:off x="1141414" y="1779640"/>
            <a:ext cx="10087026" cy="3883741"/>
          </a:xfrm>
        </p:spPr>
        <p:txBody>
          <a:bodyPr>
            <a:normAutofit/>
          </a:bodyPr>
          <a:lstStyle/>
          <a:p>
            <a:pPr marL="4572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Object Detection: Radar data identifies objects and determines their location and speed.</a:t>
            </a:r>
          </a:p>
          <a:p>
            <a:pPr marL="4572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Data Processing: Computers analyze data to assess threats and create a comprehensive picture.</a:t>
            </a:r>
          </a:p>
          <a:p>
            <a:pPr marL="4572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Communication: Information is relayed to command centers and units in real-time.</a:t>
            </a:r>
          </a:p>
          <a:p>
            <a:pPr marL="4572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rPr>
              <a:t>Command and Control: AEW&amp;C platforms facilitate decision-making and coordination in military operations.</a:t>
            </a:r>
          </a:p>
        </p:txBody>
      </p:sp>
    </p:spTree>
    <p:extLst>
      <p:ext uri="{BB962C8B-B14F-4D97-AF65-F5344CB8AC3E}">
        <p14:creationId xmlns:p14="http://schemas.microsoft.com/office/powerpoint/2010/main" val="121767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13B-F768-6626-36A6-1536D9CA6B77}"/>
              </a:ext>
            </a:extLst>
          </p:cNvPr>
          <p:cNvSpPr>
            <a:spLocks noGrp="1"/>
          </p:cNvSpPr>
          <p:nvPr>
            <p:ph type="title"/>
          </p:nvPr>
        </p:nvSpPr>
        <p:spPr>
          <a:xfrm>
            <a:off x="1451579" y="1360415"/>
            <a:ext cx="9603275" cy="493339"/>
          </a:xfrm>
        </p:spPr>
        <p:txBody>
          <a:bodyPr>
            <a:normAutofit fontScale="90000"/>
          </a:bodyPr>
          <a:lstStyle/>
          <a:p>
            <a:r>
              <a:rPr lang="en-US" dirty="0"/>
              <a:t>Current systems</a:t>
            </a:r>
            <a:endParaRPr lang="en-IN" dirty="0"/>
          </a:p>
        </p:txBody>
      </p:sp>
      <p:sp>
        <p:nvSpPr>
          <p:cNvPr id="3" name="Content Placeholder 2">
            <a:extLst>
              <a:ext uri="{FF2B5EF4-FFF2-40B4-BE49-F238E27FC236}">
                <a16:creationId xmlns:a16="http://schemas.microsoft.com/office/drawing/2014/main" id="{189EE4EE-3913-B754-BEA1-C85AF24BCC19}"/>
              </a:ext>
            </a:extLst>
          </p:cNvPr>
          <p:cNvSpPr>
            <a:spLocks noGrp="1"/>
          </p:cNvSpPr>
          <p:nvPr>
            <p:ph idx="1"/>
          </p:nvPr>
        </p:nvSpPr>
        <p:spPr>
          <a:xfrm>
            <a:off x="1451579" y="1853754"/>
            <a:ext cx="6778021" cy="4199727"/>
          </a:xfrm>
        </p:spPr>
        <p:txBody>
          <a:bodyPr>
            <a:noAutofit/>
          </a:bodyPr>
          <a:lstStyle/>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Netra AEW&amp;C – India</a:t>
            </a:r>
          </a:p>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Phalcon AEW&amp;C - Israel (Operated by India)</a:t>
            </a:r>
          </a:p>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Wedgetail AEW&amp;C - Australia (Operated by India)</a:t>
            </a:r>
          </a:p>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Kamov Ka-31 AEW&amp;C - Russia (Operated by India)</a:t>
            </a:r>
          </a:p>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E-3 Sentry (AWACS) - Country: United States</a:t>
            </a:r>
          </a:p>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E-2 Hawkeye - Country: United States</a:t>
            </a:r>
          </a:p>
          <a:p>
            <a:pPr marL="914400" lvl="1" indent="-457200" algn="just">
              <a:lnSpc>
                <a:spcPct val="150000"/>
              </a:lnSpc>
              <a:buFont typeface="+mj-lt"/>
              <a:buAutoNum type="alphaLcParen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KJ-2000 AEW&amp;C - Country: China</a:t>
            </a:r>
          </a:p>
          <a:p>
            <a:pPr marL="457200" lvl="1" indent="0" algn="just">
              <a:lnSpc>
                <a:spcPct val="150000"/>
              </a:lnSpc>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Etc.</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8D0BA432-7429-7740-6C31-02263D29F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2211665"/>
            <a:ext cx="3770331" cy="21735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756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232</TotalTime>
  <Words>629</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Times New Roman</vt:lpstr>
      <vt:lpstr>Gallery</vt:lpstr>
      <vt:lpstr>Communication Equipment for Airborne Early Warning and Control</vt:lpstr>
      <vt:lpstr>CONTENTS</vt:lpstr>
      <vt:lpstr>INTRODUCTION</vt:lpstr>
      <vt:lpstr>Key Components of AEW&amp;C</vt:lpstr>
      <vt:lpstr>Key Components of AEW&amp;C</vt:lpstr>
      <vt:lpstr>COMMUNICATION EQUIPMENT IN AEW&amp;C</vt:lpstr>
      <vt:lpstr>Working</vt:lpstr>
      <vt:lpstr>Working</vt:lpstr>
      <vt:lpstr>Current systems</vt:lpstr>
      <vt:lpstr>Applications</vt:lpstr>
      <vt:lpstr>Advantages</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early warning and control ( AEW&amp;C )</dc:title>
  <dc:creator>Sathish Routhu</dc:creator>
  <cp:lastModifiedBy>Sathish Routhu</cp:lastModifiedBy>
  <cp:revision>35</cp:revision>
  <dcterms:created xsi:type="dcterms:W3CDTF">2023-09-01T05:23:47Z</dcterms:created>
  <dcterms:modified xsi:type="dcterms:W3CDTF">2023-09-07T04:46:47Z</dcterms:modified>
</cp:coreProperties>
</file>