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955" r:id="rId5"/>
  </p:sldMasterIdLst>
  <p:notesMasterIdLst>
    <p:notesMasterId r:id="rId23"/>
  </p:notesMasterIdLst>
  <p:handoutMasterIdLst>
    <p:handoutMasterId r:id="rId24"/>
  </p:handoutMasterIdLst>
  <p:sldIdLst>
    <p:sldId id="795" r:id="rId6"/>
    <p:sldId id="880" r:id="rId7"/>
    <p:sldId id="876" r:id="rId8"/>
    <p:sldId id="877" r:id="rId9"/>
    <p:sldId id="893" r:id="rId10"/>
    <p:sldId id="894" r:id="rId11"/>
    <p:sldId id="892" r:id="rId12"/>
    <p:sldId id="896" r:id="rId13"/>
    <p:sldId id="897" r:id="rId14"/>
    <p:sldId id="883" r:id="rId15"/>
    <p:sldId id="885" r:id="rId16"/>
    <p:sldId id="888" r:id="rId17"/>
    <p:sldId id="895" r:id="rId18"/>
    <p:sldId id="889" r:id="rId19"/>
    <p:sldId id="890" r:id="rId20"/>
    <p:sldId id="891" r:id="rId21"/>
    <p:sldId id="875" r:id="rId22"/>
  </p:sldIdLst>
  <p:sldSz cx="12192000" cy="6858000"/>
  <p:notesSz cx="69850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0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C183"/>
    <a:srgbClr val="D9DAF7"/>
    <a:srgbClr val="E7E7E7"/>
    <a:srgbClr val="E6E6E6"/>
    <a:srgbClr val="E9E9E9"/>
    <a:srgbClr val="EEEEEE"/>
    <a:srgbClr val="E5E5E5"/>
    <a:srgbClr val="F1F1F1"/>
    <a:srgbClr val="D6D6D6"/>
    <a:srgbClr val="D8D8D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027" autoAdjust="0"/>
    <p:restoredTop sz="42336" autoAdjust="0"/>
  </p:normalViewPr>
  <p:slideViewPr>
    <p:cSldViewPr snapToGrid="0">
      <p:cViewPr varScale="1">
        <p:scale>
          <a:sx n="66" d="100"/>
          <a:sy n="66" d="100"/>
        </p:scale>
        <p:origin x="-564" y="-114"/>
      </p:cViewPr>
      <p:guideLst>
        <p:guide orient="horz" pos="230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86"/>
    </p:cViewPr>
  </p:sorterViewPr>
  <p:notesViewPr>
    <p:cSldViewPr snapToGrid="0">
      <p:cViewPr>
        <p:scale>
          <a:sx n="75" d="100"/>
          <a:sy n="75" d="100"/>
        </p:scale>
        <p:origin x="-1344" y="-72"/>
      </p:cViewPr>
      <p:guideLst>
        <p:guide orient="horz" pos="2924"/>
        <p:guide pos="220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49" tIns="44975" rIns="89949" bIns="44975" numCol="1" anchor="t" anchorCtr="0" compatLnSpc="1">
            <a:prstTxWarp prst="textNoShape">
              <a:avLst/>
            </a:prstTxWarp>
          </a:bodyPr>
          <a:lstStyle>
            <a:lvl1pPr defTabSz="899916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5100" y="0"/>
            <a:ext cx="2997200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49" tIns="44975" rIns="89949" bIns="44975" numCol="1" anchor="t" anchorCtr="0" compatLnSpc="1">
            <a:prstTxWarp prst="textNoShape">
              <a:avLst/>
            </a:prstTxWarp>
          </a:bodyPr>
          <a:lstStyle>
            <a:lvl1pPr algn="r" defTabSz="899916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7138"/>
            <a:ext cx="2998788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49" tIns="44975" rIns="89949" bIns="44975" numCol="1" anchor="b" anchorCtr="0" compatLnSpc="1">
            <a:prstTxWarp prst="textNoShape">
              <a:avLst/>
            </a:prstTxWarp>
          </a:bodyPr>
          <a:lstStyle>
            <a:lvl1pPr defTabSz="899916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5100" y="8847138"/>
            <a:ext cx="2997200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49" tIns="44975" rIns="89949" bIns="44975" numCol="1" anchor="b" anchorCtr="0" compatLnSpc="1">
            <a:prstTxWarp prst="textNoShape">
              <a:avLst/>
            </a:prstTxWarp>
          </a:bodyPr>
          <a:lstStyle>
            <a:lvl1pPr algn="r" defTabSz="899916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09143A47-59A0-49E9-99C0-B0F526EDB0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99266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3" rIns="92946" bIns="46473" numCol="1" anchor="t" anchorCtr="0" compatLnSpc="1">
            <a:prstTxWarp prst="textNoShape">
              <a:avLst/>
            </a:prstTxWarp>
          </a:bodyPr>
          <a:lstStyle>
            <a:lvl1pPr defTabSz="928637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0"/>
            <a:ext cx="302736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3" rIns="92946" bIns="46473" numCol="1" anchor="t" anchorCtr="0" compatLnSpc="1">
            <a:prstTxWarp prst="textNoShape">
              <a:avLst/>
            </a:prstTxWarp>
          </a:bodyPr>
          <a:lstStyle>
            <a:lvl1pPr algn="r" defTabSz="928637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3225" y="696913"/>
            <a:ext cx="6184900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4408488"/>
            <a:ext cx="5124450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3" rIns="92946" bIns="464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2736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3" rIns="92946" bIns="46473" numCol="1" anchor="b" anchorCtr="0" compatLnSpc="1">
            <a:prstTxWarp prst="textNoShape">
              <a:avLst/>
            </a:prstTxWarp>
          </a:bodyPr>
          <a:lstStyle>
            <a:lvl1pPr defTabSz="928637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18563"/>
            <a:ext cx="3027362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3" rIns="92946" bIns="46473" numCol="1" anchor="b" anchorCtr="0" compatLnSpc="1">
            <a:prstTxWarp prst="textNoShape">
              <a:avLst/>
            </a:prstTxWarp>
          </a:bodyPr>
          <a:lstStyle>
            <a:lvl1pPr algn="r" defTabSz="928637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A44D45CE-3BCA-4EF9-88D7-8074763075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035879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225" y="696913"/>
            <a:ext cx="6184900" cy="3479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EF9DF0-3ED9-44FF-9253-111507447CA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0734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4D45CE-3BCA-4EF9-88D7-80747630756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Describe how your solution can be reused across domains, verticals or projects?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4D45CE-3BCA-4EF9-88D7-80747630756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5492160" y="2425701"/>
            <a:ext cx="6547440" cy="1684190"/>
          </a:xfrm>
        </p:spPr>
        <p:txBody>
          <a:bodyPr anchor="ctr" anchorCtr="0">
            <a:normAutofit/>
          </a:bodyPr>
          <a:lstStyle>
            <a:lvl1pPr algn="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5492159" y="5753100"/>
            <a:ext cx="6547440" cy="5429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7" descr="SYNT_MASTER_3COLOR [Converted]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21959" y="288349"/>
            <a:ext cx="2841429" cy="67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24734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-29030" y="-1"/>
            <a:ext cx="12221030" cy="687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Template1_Out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7714"/>
          <a:stretch/>
        </p:blipFill>
        <p:spPr>
          <a:xfrm>
            <a:off x="-19049" y="1491338"/>
            <a:ext cx="5597683" cy="3874412"/>
          </a:xfrm>
          <a:prstGeom prst="rect">
            <a:avLst/>
          </a:prstGeom>
        </p:spPr>
      </p:pic>
      <p:sp>
        <p:nvSpPr>
          <p:cNvPr id="20" name="Rectangle 19"/>
          <p:cNvSpPr/>
          <p:nvPr userDrawn="1"/>
        </p:nvSpPr>
        <p:spPr>
          <a:xfrm>
            <a:off x="6942108" y="0"/>
            <a:ext cx="1372307" cy="13525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6942108" y="5512683"/>
            <a:ext cx="1372307" cy="13670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5566441" y="2751362"/>
            <a:ext cx="6625560" cy="13769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lvl="0" algn="ctr"/>
            <a:endParaRPr lang="en-US" sz="5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-25400" y="1352543"/>
            <a:ext cx="12227298" cy="1451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-25400" y="5367541"/>
            <a:ext cx="12227298" cy="1451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5560089" y="4125736"/>
            <a:ext cx="1372307" cy="1386947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560089" y="1352543"/>
            <a:ext cx="1372307" cy="140143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1680375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42CAC0-F6AC-4361-B3FC-DDB7A8BBA2B3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ooter Placeholder 45"/>
          <p:cNvSpPr>
            <a:spLocks noGrp="1"/>
          </p:cNvSpPr>
          <p:nvPr>
            <p:ph type="ftr" sz="quarter" idx="3"/>
          </p:nvPr>
        </p:nvSpPr>
        <p:spPr>
          <a:xfrm>
            <a:off x="0" y="6627793"/>
            <a:ext cx="4114800" cy="2196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2016, Syntel, Inc.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idx="1"/>
          </p:nvPr>
        </p:nvSpPr>
        <p:spPr>
          <a:xfrm>
            <a:off x="247651" y="1137424"/>
            <a:ext cx="11617248" cy="4995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234950" lvl="1" indent="-2349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234950" lvl="2" indent="-2349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2533" y="1070769"/>
            <a:ext cx="5547360" cy="5168107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0700" indent="-285750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0" indent="-285750"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34950" lvl="0" indent="-2349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234950" lvl="1" indent="-2349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234950" lvl="2" indent="-2349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2107" y="1070769"/>
            <a:ext cx="5547360" cy="5168107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0700" indent="-285750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0" indent="-285750"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34950" lvl="0" indent="-2349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234950" lvl="1" indent="-2349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234950" lvl="2" indent="-2349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8E1A4F-7BC7-448B-92D2-568A545A142D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9" name="Footer Placeholder 45"/>
          <p:cNvSpPr>
            <a:spLocks noGrp="1"/>
          </p:cNvSpPr>
          <p:nvPr>
            <p:ph type="ftr" sz="quarter" idx="3"/>
          </p:nvPr>
        </p:nvSpPr>
        <p:spPr>
          <a:xfrm>
            <a:off x="0" y="6627793"/>
            <a:ext cx="4114800" cy="2196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2016, Syntel, Inc.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EF0F7D-7A19-4B3A-A931-684092EBD4CE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Footer Placeholder 45"/>
          <p:cNvSpPr>
            <a:spLocks noGrp="1"/>
          </p:cNvSpPr>
          <p:nvPr>
            <p:ph type="ftr" sz="quarter" idx="3"/>
          </p:nvPr>
        </p:nvSpPr>
        <p:spPr>
          <a:xfrm>
            <a:off x="0" y="6627793"/>
            <a:ext cx="4114800" cy="2196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2016, Syntel, Inc.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E6B543-BD2D-4690-AAA0-918F01DC82DD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Footer Placeholder 45"/>
          <p:cNvSpPr>
            <a:spLocks noGrp="1"/>
          </p:cNvSpPr>
          <p:nvPr>
            <p:ph type="ftr" sz="quarter" idx="3"/>
          </p:nvPr>
        </p:nvSpPr>
        <p:spPr>
          <a:xfrm>
            <a:off x="0" y="6627793"/>
            <a:ext cx="4114800" cy="2196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2016, Syntel, Inc.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11151" y="1112839"/>
            <a:ext cx="5681133" cy="4960937"/>
          </a:xfrm>
          <a:prstGeom prst="rect">
            <a:avLst/>
          </a:prstGeom>
        </p:spPr>
        <p:txBody>
          <a:bodyPr/>
          <a:lstStyle>
            <a:lvl2pPr>
              <a:defRPr sz="18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6195484" y="1112839"/>
            <a:ext cx="5681133" cy="496093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chart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0297C7-1BE1-4941-A29F-9E13528FC85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46667" y="266700"/>
            <a:ext cx="11345333" cy="704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5"/>
          <p:cNvSpPr>
            <a:spLocks noGrp="1"/>
          </p:cNvSpPr>
          <p:nvPr>
            <p:ph type="ftr" sz="quarter" idx="3"/>
          </p:nvPr>
        </p:nvSpPr>
        <p:spPr>
          <a:xfrm>
            <a:off x="0" y="6627793"/>
            <a:ext cx="4114800" cy="2196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2016, Syntel, Inc.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-14514" y="-3785"/>
            <a:ext cx="12225109" cy="6858000"/>
            <a:chOff x="-14514" y="-3785"/>
            <a:chExt cx="12225109" cy="6858000"/>
          </a:xfrm>
        </p:grpSpPr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066595" y="-3785"/>
              <a:ext cx="9144000" cy="68580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 userDrawn="1"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52857"/>
            <a:stretch/>
          </p:blipFill>
          <p:spPr>
            <a:xfrm>
              <a:off x="-14514" y="-3785"/>
              <a:ext cx="4310743" cy="6858000"/>
            </a:xfrm>
            <a:prstGeom prst="rect">
              <a:avLst/>
            </a:prstGeom>
          </p:spPr>
        </p:pic>
      </p:grp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1183"/>
          <a:stretch/>
        </p:blipFill>
        <p:spPr>
          <a:xfrm>
            <a:off x="10012967" y="6429689"/>
            <a:ext cx="2027817" cy="32467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4673600" y="645160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819A472-7193-4E55-8D88-2E4E88AC4F4D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6" name="Footer Placeholder 45"/>
          <p:cNvSpPr>
            <a:spLocks noGrp="1"/>
          </p:cNvSpPr>
          <p:nvPr userDrawn="1">
            <p:ph type="ftr" sz="quarter" idx="3"/>
          </p:nvPr>
        </p:nvSpPr>
        <p:spPr>
          <a:xfrm>
            <a:off x="-8467" y="6627793"/>
            <a:ext cx="4114800" cy="2196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2016, Syntel, Inc.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732969" y="266700"/>
            <a:ext cx="11459031" cy="704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247651" y="1137424"/>
            <a:ext cx="11617248" cy="4995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457200" lvl="1" indent="-222250" algn="l" defTabSz="914400" rtl="0" eaLnBrk="1" latinLnBrk="0" hangingPunct="1">
              <a:spcBef>
                <a:spcPct val="20000"/>
              </a:spcBef>
              <a:buClr>
                <a:srgbClr val="F26E0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Second level</a:t>
            </a:r>
          </a:p>
          <a:p>
            <a:pPr marL="692150" lvl="2" indent="-234950" algn="l" defTabSz="914400" rtl="0" eaLnBrk="1" latinLnBrk="0" hangingPunct="1">
              <a:spcBef>
                <a:spcPct val="20000"/>
              </a:spcBef>
              <a:buClr>
                <a:srgbClr val="F26E01"/>
              </a:buClr>
              <a:buFont typeface="Arial" pitchFamily="34" charset="0"/>
              <a:buChar char="‒"/>
            </a:pPr>
            <a:r>
              <a:rPr lang="en-US" dirty="0" smtClean="0"/>
              <a:t>Third level</a:t>
            </a:r>
          </a:p>
        </p:txBody>
      </p:sp>
      <p:pic>
        <p:nvPicPr>
          <p:cNvPr id="20" name="Picture 19" descr="FF_trans.png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323850" y="395288"/>
            <a:ext cx="270961" cy="4476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57" r:id="rId3"/>
    <p:sldLayoutId id="2147483958" r:id="rId4"/>
    <p:sldLayoutId id="2147483959" r:id="rId5"/>
    <p:sldLayoutId id="2147483960" r:id="rId6"/>
    <p:sldLayoutId id="2147483963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7850" indent="-3429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None/>
        <a:defRPr lang="en-US" sz="2000" b="1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26E01"/>
        </a:buClr>
        <a:buFont typeface="Wingdings" panose="05000000000000000000" pitchFamily="2" charset="2"/>
        <a:buChar char="§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225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692150" indent="-23495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3" pos="7473" userDrawn="1">
          <p15:clr>
            <a:srgbClr val="F26B43"/>
          </p15:clr>
        </p15:guide>
        <p15:guide id="4" orient="horz" pos="720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  <p15:guide id="6" pos="15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1045030"/>
            <a:ext cx="8077200" cy="505097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	Coding Divas -  Women </a:t>
            </a:r>
            <a:r>
              <a:rPr lang="en-US" sz="2800" dirty="0" err="1" smtClean="0"/>
              <a:t>HackTech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000" dirty="0" smtClean="0"/>
              <a:t>Team Id # 20 </a:t>
            </a:r>
            <a:br>
              <a:rPr lang="en-US" sz="20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400" dirty="0" err="1" smtClean="0"/>
              <a:t>SynShip</a:t>
            </a:r>
            <a:r>
              <a:rPr lang="en-US" sz="2400" dirty="0" smtClean="0"/>
              <a:t> </a:t>
            </a:r>
            <a:r>
              <a:rPr lang="en-US" sz="2400" dirty="0" smtClean="0"/>
              <a:t>- Deliver Easy… Deliver Fast…</a:t>
            </a:r>
            <a:br>
              <a:rPr lang="en-US" sz="2400" dirty="0" smtClean="0"/>
            </a:br>
            <a:r>
              <a:rPr lang="en-US" sz="1400" dirty="0" smtClean="0"/>
              <a:t>Crowd Sourced Last Mile Delivery Solution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err="1" smtClean="0"/>
              <a:t>Chandravadhana</a:t>
            </a:r>
            <a:r>
              <a:rPr lang="en-US" sz="1400" dirty="0" smtClean="0"/>
              <a:t> </a:t>
            </a:r>
            <a:r>
              <a:rPr lang="en-US" sz="1400" dirty="0" smtClean="0"/>
              <a:t>TK</a:t>
            </a:r>
            <a:br>
              <a:rPr lang="en-US" sz="1400" dirty="0" smtClean="0"/>
            </a:br>
            <a:r>
              <a:rPr lang="en-US" sz="1400" dirty="0" err="1" smtClean="0"/>
              <a:t>Gayatri</a:t>
            </a:r>
            <a:r>
              <a:rPr lang="en-US" sz="1400" dirty="0" smtClean="0"/>
              <a:t> </a:t>
            </a:r>
            <a:r>
              <a:rPr lang="en-US" sz="1400" dirty="0" err="1" smtClean="0"/>
              <a:t>Buche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err="1" smtClean="0"/>
              <a:t>Sanketa</a:t>
            </a:r>
            <a:r>
              <a:rPr lang="en-US" sz="1400" dirty="0" smtClean="0"/>
              <a:t> </a:t>
            </a:r>
            <a:r>
              <a:rPr lang="en-US" sz="1400" dirty="0" err="1" smtClean="0"/>
              <a:t>Kadne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err="1" smtClean="0"/>
              <a:t>Selva</a:t>
            </a:r>
            <a:r>
              <a:rPr lang="en-US" sz="1400" dirty="0" smtClean="0"/>
              <a:t> </a:t>
            </a:r>
            <a:r>
              <a:rPr lang="en-US" sz="1400" dirty="0" err="1" smtClean="0"/>
              <a:t>Priya</a:t>
            </a:r>
            <a:endParaRPr lang="en-US" sz="14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March 2018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xmlns="" val="3246887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732969" y="266700"/>
            <a:ext cx="11459031" cy="7048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/>
              <a:t>Innovation 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6627793"/>
            <a:ext cx="4114800" cy="219615"/>
          </a:xfrm>
        </p:spPr>
        <p:txBody>
          <a:bodyPr/>
          <a:lstStyle/>
          <a:p>
            <a:r>
              <a:rPr lang="en-US" dirty="0" smtClean="0"/>
              <a:t>© 2017, Syntel, Inc.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247651" y="1108396"/>
            <a:ext cx="11617248" cy="4995747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57785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Dashboard</a:t>
            </a:r>
          </a:p>
          <a:p>
            <a:pPr marL="577850" indent="-342900" fontAlgn="auto"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2100" dirty="0" smtClean="0"/>
              <a:t>The driver can log into the application using fingerprints</a:t>
            </a:r>
          </a:p>
          <a:p>
            <a:pPr marL="57785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tabLst/>
              <a:defRPr/>
            </a:pPr>
            <a:r>
              <a:rPr lang="en-US" sz="2000" b="1" dirty="0" smtClean="0">
                <a:latin typeface="+mn-lt"/>
                <a:cs typeface="+mn-cs"/>
              </a:rPr>
              <a:t>Multi Dimensional</a:t>
            </a:r>
          </a:p>
          <a:p>
            <a:pPr marL="577850" indent="-342900" fontAlgn="auto"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2100" dirty="0" smtClean="0"/>
              <a:t>Automated Emergency Support</a:t>
            </a:r>
          </a:p>
          <a:p>
            <a:pPr marL="57785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Location Sensor</a:t>
            </a:r>
          </a:p>
          <a:p>
            <a:pPr marL="577850" indent="-342900" fontAlgn="auto"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2100" dirty="0" smtClean="0"/>
              <a:t>Driver  interface internally updates Shipment’s live route status, emergency alerts and any delivery slippages to the system.</a:t>
            </a:r>
          </a:p>
          <a:p>
            <a:pPr marL="577850" lvl="0" indent="-342900" fontAlgn="auto"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2000" dirty="0" smtClean="0"/>
              <a:t>Maps notifies the re-planned optimized route to the driver and transport manager.</a:t>
            </a:r>
          </a:p>
          <a:p>
            <a:pPr marL="577850" lvl="0" indent="-342900" fontAlgn="auto"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2000" dirty="0" smtClean="0"/>
              <a:t>In case of trip deviation, the route planner re-plan the trip and notify the optimized route to the driver and transport manager.</a:t>
            </a:r>
          </a:p>
          <a:p>
            <a:pPr marL="577850" indent="-342900" fontAlgn="auto"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2000" dirty="0" smtClean="0"/>
              <a:t>In case of weather emergency, re-plan/re-optimize the route plan and notify the  driver and transport manager of the re-planned route.</a:t>
            </a:r>
            <a:endParaRPr lang="en-US" sz="1800" dirty="0" smtClean="0"/>
          </a:p>
          <a:p>
            <a:pPr marL="57785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tabLst/>
              <a:defRPr/>
            </a:pPr>
            <a:r>
              <a:rPr lang="en-US" sz="2000" b="1" dirty="0" smtClean="0">
                <a:latin typeface="+mn-lt"/>
                <a:cs typeface="+mn-cs"/>
              </a:rPr>
              <a:t>Mobile Solution</a:t>
            </a:r>
          </a:p>
          <a:p>
            <a:pPr marL="577850" indent="-342900" fontAlgn="auto"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2100" dirty="0" smtClean="0"/>
              <a:t>Download and use the App</a:t>
            </a:r>
            <a:endParaRPr lang="en-US" sz="2000" b="1" dirty="0" smtClean="0">
              <a:latin typeface="+mn-lt"/>
              <a:cs typeface="+mn-cs"/>
            </a:endParaRPr>
          </a:p>
          <a:p>
            <a:pPr marL="57785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Analytics</a:t>
            </a:r>
          </a:p>
          <a:p>
            <a:pPr marL="577850" indent="-342900" fontAlgn="auto"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2100" dirty="0" smtClean="0"/>
              <a:t>Derived Driver Rating from Admin and Driver Feedbacks</a:t>
            </a:r>
          </a:p>
          <a:p>
            <a:pPr marL="57785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4708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26543" y="2456089"/>
            <a:ext cx="7797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3"/>
          <p:cNvSpPr txBox="1">
            <a:spLocks/>
          </p:cNvSpPr>
          <p:nvPr/>
        </p:nvSpPr>
        <p:spPr>
          <a:xfrm>
            <a:off x="732969" y="266700"/>
            <a:ext cx="11459031" cy="7048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/>
              <a:t>Business Value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32969" y="1315233"/>
            <a:ext cx="10743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6627793"/>
            <a:ext cx="4114800" cy="219615"/>
          </a:xfrm>
        </p:spPr>
        <p:txBody>
          <a:bodyPr/>
          <a:lstStyle/>
          <a:p>
            <a:r>
              <a:rPr lang="en-US" dirty="0" smtClean="0"/>
              <a:t>© 2017, Syntel, Inc.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574752" y="1092995"/>
            <a:ext cx="10920562" cy="499574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77850" indent="-3429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900" dirty="0" smtClean="0"/>
              <a:t>Good Growing Market to Capture</a:t>
            </a:r>
            <a:r>
              <a:rPr lang="en-US" sz="1900" dirty="0" smtClean="0"/>
              <a:t>. </a:t>
            </a:r>
            <a:r>
              <a:rPr lang="en-US" sz="1900" dirty="0" smtClean="0"/>
              <a:t>28</a:t>
            </a:r>
            <a:r>
              <a:rPr lang="en-US" sz="1900" dirty="0" smtClean="0"/>
              <a:t>% of total delivery cost to a transportation and logistics company is accrued in the last mile delivery </a:t>
            </a:r>
            <a:r>
              <a:rPr lang="en-US" sz="1900" dirty="0" smtClean="0"/>
              <a:t>process. By </a:t>
            </a:r>
            <a:r>
              <a:rPr lang="en-US" sz="1900" dirty="0" smtClean="0"/>
              <a:t>2026, the market is forecast to be $10.9 billion, with software representing nearly $8.7 billion</a:t>
            </a:r>
          </a:p>
          <a:p>
            <a:pPr marL="577850" indent="-3429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900" dirty="0" smtClean="0"/>
              <a:t>Has </a:t>
            </a:r>
            <a:r>
              <a:rPr lang="en-US" sz="1900" dirty="0" smtClean="0"/>
              <a:t>the potential to become an IP if done on a large </a:t>
            </a:r>
            <a:r>
              <a:rPr lang="en-US" sz="1900" dirty="0" smtClean="0"/>
              <a:t>scale </a:t>
            </a:r>
            <a:r>
              <a:rPr lang="en-US" sz="1900" dirty="0" smtClean="0"/>
              <a:t>business </a:t>
            </a:r>
            <a:r>
              <a:rPr lang="en-US" sz="1900" dirty="0" smtClean="0"/>
              <a:t>case</a:t>
            </a:r>
          </a:p>
          <a:p>
            <a:pPr marL="577850" indent="-3429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900" dirty="0" smtClean="0"/>
              <a:t>Easily customizable</a:t>
            </a:r>
          </a:p>
          <a:p>
            <a:pPr marL="577850" indent="-3429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900" dirty="0" smtClean="0"/>
              <a:t>Faster communication</a:t>
            </a:r>
          </a:p>
          <a:p>
            <a:pPr marL="577850" indent="-3429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sz="1900" dirty="0" smtClean="0"/>
          </a:p>
        </p:txBody>
      </p:sp>
    </p:spTree>
    <p:extLst>
      <p:ext uri="{BB962C8B-B14F-4D97-AF65-F5344CB8AC3E}">
        <p14:creationId xmlns:p14="http://schemas.microsoft.com/office/powerpoint/2010/main" xmlns="" val="835674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732969" y="266700"/>
            <a:ext cx="11459031" cy="7048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Relevance </a:t>
            </a:r>
            <a:endParaRPr lang="en-US" b="0" dirty="0"/>
          </a:p>
        </p:txBody>
      </p:sp>
      <p:sp>
        <p:nvSpPr>
          <p:cNvPr id="3" name="TextBox 2"/>
          <p:cNvSpPr txBox="1"/>
          <p:nvPr/>
        </p:nvSpPr>
        <p:spPr>
          <a:xfrm>
            <a:off x="732967" y="1015997"/>
            <a:ext cx="104386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28% of total delivery cost to a transportation and logistics company is accrued in the last mile delivery process</a:t>
            </a:r>
            <a:r>
              <a:rPr lang="en-US" dirty="0" smtClean="0"/>
              <a:t>.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53% is the Last mile delivery cost of the total cost per Parcel/Shipment.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Online Solution will aid huge savings.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6627793"/>
            <a:ext cx="4114800" cy="219615"/>
          </a:xfrm>
        </p:spPr>
        <p:txBody>
          <a:bodyPr/>
          <a:lstStyle/>
          <a:p>
            <a:r>
              <a:rPr lang="en-US" dirty="0" smtClean="0"/>
              <a:t>© 2017, Syntel, Inc.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33446" y="2865211"/>
            <a:ext cx="306705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771543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42CAC0-F6AC-4361-B3FC-DDB7A8BBA2B3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Reusability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2016, Syntel, Inc.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47650" y="933454"/>
          <a:ext cx="11617325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231"/>
                <a:gridCol w="2541722"/>
                <a:gridCol w="2541722"/>
                <a:gridCol w="3373185"/>
                <a:gridCol w="232346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Reusable Domains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Reusable Projects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Reusable Verticals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Login/Registration Web 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Domains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All/Any</a:t>
                      </a:r>
                      <a:r>
                        <a:rPr lang="en-US" baseline="0" dirty="0" smtClean="0"/>
                        <a:t> project that requires login and registration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Verticals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Emergency 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Medical Domain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Life saver</a:t>
                      </a:r>
                      <a:r>
                        <a:rPr lang="en-US" baseline="0" dirty="0" smtClean="0"/>
                        <a:t> projects</a:t>
                      </a:r>
                    </a:p>
                    <a:p>
                      <a:r>
                        <a:rPr lang="en-US" baseline="0" dirty="0" smtClean="0"/>
                        <a:t>Medical projects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Medical </a:t>
                      </a:r>
                      <a:r>
                        <a:rPr lang="en-US" dirty="0" smtClean="0"/>
                        <a:t>Vertical</a:t>
                      </a:r>
                    </a:p>
                    <a:p>
                      <a:r>
                        <a:rPr lang="en-US" dirty="0" smtClean="0"/>
                        <a:t>Supply Chain Vertical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Location Sensor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Transportation Domain</a:t>
                      </a:r>
                    </a:p>
                    <a:p>
                      <a:r>
                        <a:rPr lang="en-US" dirty="0" smtClean="0"/>
                        <a:t>Logistics Domain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Transportation projects</a:t>
                      </a:r>
                    </a:p>
                    <a:p>
                      <a:r>
                        <a:rPr lang="en-US" dirty="0" smtClean="0"/>
                        <a:t>Supply</a:t>
                      </a:r>
                      <a:r>
                        <a:rPr lang="en-US" baseline="0" dirty="0" smtClean="0"/>
                        <a:t> Chain Management Projects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Verticals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Login/Registration Web service for Mobile Applications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Domains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All/Any</a:t>
                      </a:r>
                      <a:r>
                        <a:rPr lang="en-US" baseline="0" dirty="0" smtClean="0"/>
                        <a:t> project that requires login and registration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Verticals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Location Sensor Services </a:t>
                      </a:r>
                      <a:r>
                        <a:rPr lang="en-US" dirty="0" smtClean="0"/>
                        <a:t>for Mobile Applications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Transportation Domain</a:t>
                      </a:r>
                    </a:p>
                    <a:p>
                      <a:r>
                        <a:rPr lang="en-US" dirty="0" smtClean="0"/>
                        <a:t>Logistics Domain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Transportation projects</a:t>
                      </a:r>
                    </a:p>
                    <a:p>
                      <a:r>
                        <a:rPr lang="en-US" dirty="0" smtClean="0"/>
                        <a:t>Supply</a:t>
                      </a:r>
                      <a:r>
                        <a:rPr lang="en-US" baseline="0" dirty="0" smtClean="0"/>
                        <a:t> Chain Management </a:t>
                      </a:r>
                      <a:r>
                        <a:rPr lang="en-US" baseline="0" dirty="0" smtClean="0"/>
                        <a:t>Projects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Verticals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8069" y="5656952"/>
            <a:ext cx="11763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*Note: This Route Optimizer Mobile application solution is reusable, which can be applicable for all mobile OS platform, for example </a:t>
            </a:r>
            <a:r>
              <a:rPr lang="en-US" sz="1600" dirty="0" err="1" smtClean="0"/>
              <a:t>iOS</a:t>
            </a:r>
            <a:r>
              <a:rPr lang="en-US" sz="1600" dirty="0" smtClean="0"/>
              <a:t>, Android, Blackberry, Windows, etc. using Hybrid framework Ionic/Cordova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732969" y="266700"/>
            <a:ext cx="11459031" cy="7048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Technology </a:t>
            </a:r>
            <a:endParaRPr lang="en-US" b="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6627793"/>
            <a:ext cx="4114800" cy="219615"/>
          </a:xfrm>
        </p:spPr>
        <p:txBody>
          <a:bodyPr/>
          <a:lstStyle/>
          <a:p>
            <a:r>
              <a:rPr lang="en-US" dirty="0" smtClean="0"/>
              <a:t>© 2017, Syntel, Inc.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247651" y="1108396"/>
            <a:ext cx="11617248" cy="499574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7785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60319" y="1770743"/>
            <a:ext cx="8687473" cy="3077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605214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732969" y="266700"/>
            <a:ext cx="11459031" cy="7048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Value</a:t>
            </a:r>
            <a:endParaRPr lang="en-US" b="0" dirty="0"/>
          </a:p>
        </p:txBody>
      </p:sp>
      <p:sp>
        <p:nvSpPr>
          <p:cNvPr id="3" name="TextBox 2"/>
          <p:cNvSpPr txBox="1"/>
          <p:nvPr/>
        </p:nvSpPr>
        <p:spPr>
          <a:xfrm>
            <a:off x="732969" y="1327425"/>
            <a:ext cx="10840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6627793"/>
            <a:ext cx="4114800" cy="219615"/>
          </a:xfrm>
        </p:spPr>
        <p:txBody>
          <a:bodyPr/>
          <a:lstStyle/>
          <a:p>
            <a:r>
              <a:rPr lang="en-US" dirty="0" smtClean="0"/>
              <a:t>© 2017, Syntel, Inc.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26007" y="159657"/>
            <a:ext cx="8772622" cy="6132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756058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732969" y="266700"/>
            <a:ext cx="11459031" cy="7048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Savings</a:t>
            </a:r>
            <a:endParaRPr lang="en-US" b="0" dirty="0"/>
          </a:p>
        </p:txBody>
      </p:sp>
      <p:sp>
        <p:nvSpPr>
          <p:cNvPr id="3" name="TextBox 2"/>
          <p:cNvSpPr txBox="1"/>
          <p:nvPr/>
        </p:nvSpPr>
        <p:spPr>
          <a:xfrm>
            <a:off x="732969" y="1315233"/>
            <a:ext cx="10664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Last mile delivery cost is higher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When the process is faster, the saving is higher.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6627793"/>
            <a:ext cx="4114800" cy="219615"/>
          </a:xfrm>
        </p:spPr>
        <p:txBody>
          <a:bodyPr/>
          <a:lstStyle/>
          <a:p>
            <a:r>
              <a:rPr lang="en-US" dirty="0" smtClean="0"/>
              <a:t>© 2018, Syntel, Inc.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54702" y="2390549"/>
            <a:ext cx="3705225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36451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566441" y="2751362"/>
            <a:ext cx="6625560" cy="1376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xmlns="" val="410395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77872063"/>
              </p:ext>
            </p:extLst>
          </p:nvPr>
        </p:nvGraphicFramePr>
        <p:xfrm>
          <a:off x="732969" y="971550"/>
          <a:ext cx="10158880" cy="5333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240"/>
                <a:gridCol w="9346640"/>
              </a:tblGrid>
              <a:tr h="526633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lang="en-US" sz="2800" b="1" i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5684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68424"/>
                    </a:solidFill>
                  </a:tcPr>
                </a:tc>
                <a:tc>
                  <a:txBody>
                    <a:bodyPr/>
                    <a:lstStyle/>
                    <a:p>
                      <a:pPr marL="12065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pc="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Use Case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5684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34097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  <a:endParaRPr lang="en-US" sz="2800" b="1" i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68424"/>
                    </a:solidFill>
                  </a:tcPr>
                </a:tc>
                <a:tc>
                  <a:txBody>
                    <a:bodyPr/>
                    <a:lstStyle/>
                    <a:p>
                      <a:pPr marL="12065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pc="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Solution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34097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  <a:endParaRPr lang="en-US" sz="2800" b="1" i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68424"/>
                    </a:solidFill>
                  </a:tcPr>
                </a:tc>
                <a:tc>
                  <a:txBody>
                    <a:bodyPr/>
                    <a:lstStyle/>
                    <a:p>
                      <a:pPr marL="12065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pc="1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Technical Design</a:t>
                      </a:r>
                      <a:endParaRPr lang="en-US" sz="1800" b="1" spc="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34097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  <a:endParaRPr lang="en-US" sz="2800" b="1" i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68424"/>
                    </a:solidFill>
                  </a:tcPr>
                </a:tc>
                <a:tc>
                  <a:txBody>
                    <a:bodyPr/>
                    <a:lstStyle/>
                    <a:p>
                      <a:pPr marL="12065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pc="1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Innovation</a:t>
                      </a:r>
                      <a:endParaRPr lang="en-US" sz="1800" b="1" spc="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34097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</a:t>
                      </a:r>
                      <a:endParaRPr lang="en-US" sz="2800" b="1" i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68424"/>
                    </a:solidFill>
                  </a:tcPr>
                </a:tc>
                <a:tc>
                  <a:txBody>
                    <a:bodyPr/>
                    <a:lstStyle/>
                    <a:p>
                      <a:pPr marL="12065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pc="1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Business Value</a:t>
                      </a:r>
                      <a:endParaRPr lang="en-US" sz="1800" b="1" spc="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34097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6</a:t>
                      </a:r>
                      <a:endParaRPr lang="en-US" sz="2800" b="1" i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68424"/>
                    </a:solidFill>
                  </a:tcPr>
                </a:tc>
                <a:tc>
                  <a:txBody>
                    <a:bodyPr/>
                    <a:lstStyle/>
                    <a:p>
                      <a:pPr marL="12065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pc="1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Relevance</a:t>
                      </a:r>
                      <a:endParaRPr lang="en-US" sz="1800" b="1" spc="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34097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7</a:t>
                      </a:r>
                      <a:endParaRPr lang="en-US" sz="2800" b="1" i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68424"/>
                    </a:solidFill>
                  </a:tcPr>
                </a:tc>
                <a:tc>
                  <a:txBody>
                    <a:bodyPr/>
                    <a:lstStyle/>
                    <a:p>
                      <a:pPr marL="12065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pc="1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Reusability</a:t>
                      </a:r>
                      <a:endParaRPr lang="en-US" sz="1800" b="1" spc="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34097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8</a:t>
                      </a:r>
                      <a:endParaRPr lang="en-US" sz="2800" b="1" i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68424"/>
                    </a:solidFill>
                  </a:tcPr>
                </a:tc>
                <a:tc>
                  <a:txBody>
                    <a:bodyPr/>
                    <a:lstStyle/>
                    <a:p>
                      <a:pPr marL="12065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pc="1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Technology</a:t>
                      </a:r>
                      <a:endParaRPr lang="en-US" sz="1800" b="1" spc="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34097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9</a:t>
                      </a:r>
                      <a:endParaRPr lang="en-US" sz="2800" b="1" i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68424"/>
                    </a:solidFill>
                  </a:tcPr>
                </a:tc>
                <a:tc>
                  <a:txBody>
                    <a:bodyPr/>
                    <a:lstStyle/>
                    <a:p>
                      <a:pPr marL="12065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pc="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Value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34097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</a:t>
                      </a:r>
                      <a:endParaRPr lang="en-US" sz="2800" b="1" i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68424"/>
                    </a:solidFill>
                  </a:tcPr>
                </a:tc>
                <a:tc>
                  <a:txBody>
                    <a:bodyPr/>
                    <a:lstStyle/>
                    <a:p>
                      <a:pPr marL="12065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pc="100" smtClean="0">
                          <a:solidFill>
                            <a:schemeClr val="tx1"/>
                          </a:solidFill>
                          <a:latin typeface="+mn-lt"/>
                        </a:rPr>
                        <a:t>Savings</a:t>
                      </a:r>
                      <a:endParaRPr lang="en-US" sz="1800" b="1" spc="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10200" y="6460496"/>
            <a:ext cx="1371600" cy="274320"/>
          </a:xfrm>
        </p:spPr>
        <p:txBody>
          <a:bodyPr/>
          <a:lstStyle/>
          <a:p>
            <a:pPr>
              <a:defRPr/>
            </a:pPr>
            <a:fld id="{5642CAC0-F6AC-4361-B3FC-DDB7A8BBA2B3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6627793"/>
            <a:ext cx="4114800" cy="219615"/>
          </a:xfrm>
        </p:spPr>
        <p:txBody>
          <a:bodyPr/>
          <a:lstStyle/>
          <a:p>
            <a:r>
              <a:rPr lang="en-US" dirty="0" smtClean="0"/>
              <a:t>© 2017, Syntel,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18222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732969" y="266700"/>
            <a:ext cx="11459031" cy="7048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/>
              <a:t>Use Case: </a:t>
            </a:r>
            <a:r>
              <a:rPr lang="en-GB" dirty="0" smtClean="0"/>
              <a:t>Crowd Sourced Last Mile Delivery</a:t>
            </a:r>
            <a:endParaRPr lang="en-US" dirty="0" smtClean="0"/>
          </a:p>
          <a:p>
            <a:pPr fontAlgn="auto">
              <a:spcAft>
                <a:spcPts val="0"/>
              </a:spcAft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6627793"/>
            <a:ext cx="4114800" cy="219615"/>
          </a:xfrm>
        </p:spPr>
        <p:txBody>
          <a:bodyPr/>
          <a:lstStyle/>
          <a:p>
            <a:r>
              <a:rPr lang="en-US" dirty="0" smtClean="0"/>
              <a:t>© 2017, Syntel, Inc.</a:t>
            </a:r>
            <a:endParaRPr lang="en-US" dirty="0"/>
          </a:p>
        </p:txBody>
      </p:sp>
      <p:graphicFrame>
        <p:nvGraphicFramePr>
          <p:cNvPr id="6" name="Group 162"/>
          <p:cNvGraphicFramePr>
            <a:graphicFrameLocks noGrp="1"/>
          </p:cNvGraphicFramePr>
          <p:nvPr/>
        </p:nvGraphicFramePr>
        <p:xfrm>
          <a:off x="652973" y="1064465"/>
          <a:ext cx="11110241" cy="4798771"/>
        </p:xfrm>
        <a:graphic>
          <a:graphicData uri="http://schemas.openxmlformats.org/drawingml/2006/table">
            <a:tbl>
              <a:tblPr/>
              <a:tblGrid>
                <a:gridCol w="5520493"/>
                <a:gridCol w="5589748"/>
              </a:tblGrid>
              <a:tr h="3590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88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Problem Statement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C73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88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Scope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C73B9"/>
                    </a:solidFill>
                  </a:tcPr>
                </a:tc>
              </a:tr>
              <a:tr h="2724254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Optimizing Last mile delivery is a burning challenge for all the retailers and logistics players. For achieving optimal operations efficiency, market players are exploring crowd sourced operations management.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88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itchFamily="34" charset="-128"/>
                          <a:cs typeface="Arial Unicode MS" pitchFamily="34" charset="-128"/>
                        </a:rPr>
                        <a:t>In-Scope: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880"/>
                        </a:buClr>
                        <a:buSzTx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itchFamily="34" charset="-128"/>
                          <a:cs typeface="Arial Unicode MS" pitchFamily="34" charset="-128"/>
                        </a:rPr>
                        <a:t> Driver Portal &amp; Management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880"/>
                        </a:buClr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itchFamily="34" charset="-128"/>
                          <a:cs typeface="Arial Unicode MS" pitchFamily="34" charset="-128"/>
                        </a:rPr>
                        <a:t> Admin Portal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880"/>
                        </a:buClr>
                        <a:buSzTx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itchFamily="34" charset="-128"/>
                          <a:cs typeface="Arial Unicode MS" pitchFamily="34" charset="-128"/>
                        </a:rPr>
                        <a:t> Transport Manager Portal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88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itchFamily="34" charset="-128"/>
                          <a:cs typeface="Arial Unicode MS" pitchFamily="34" charset="-128"/>
                        </a:rPr>
                        <a:t>Out-of-Scope: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880"/>
                        </a:buClr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itchFamily="34" charset="-128"/>
                          <a:cs typeface="Arial Unicode MS" pitchFamily="34" charset="-128"/>
                        </a:rPr>
                        <a:t> Other Stakeholder’s (Admin, Transport Manager, Finance Manager) Management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880"/>
                        </a:buClr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itchFamily="34" charset="-128"/>
                          <a:cs typeface="Arial Unicode MS" pitchFamily="34" charset="-128"/>
                        </a:rPr>
                        <a:t> Finance Manager Portal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88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Goal Statement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C73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88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Business Case / Impact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C73B9"/>
                    </a:solidFill>
                  </a:tcPr>
                </a:tc>
              </a:tr>
              <a:tr h="66875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GE Inspira" pitchFamily="34" charset="0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itchFamily="34" charset="-128"/>
                          <a:cs typeface="Arial Unicode MS" pitchFamily="34" charset="-128"/>
                        </a:rPr>
                        <a:t>Unique crowd-based delivery for B2C parcels: S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olution to facilitate retailers to deliver the shipments to customers through the registered freelance drivers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manage based on driver performance.</a:t>
                      </a:r>
                      <a:endParaRPr 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itchFamily="34" charset="-128"/>
                          <a:cs typeface="Arial Unicode MS" pitchFamily="34" charset="-128"/>
                        </a:rPr>
                        <a:t> Faster Delivery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itchFamily="34" charset="-128"/>
                          <a:cs typeface="Arial Unicode MS" pitchFamily="34" charset="-128"/>
                        </a:rPr>
                        <a:t> Low Cost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itchFamily="34" charset="-128"/>
                          <a:cs typeface="Arial Unicode MS" pitchFamily="34" charset="-128"/>
                        </a:rPr>
                        <a:t> Personalization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itchFamily="34" charset="-128"/>
                          <a:cs typeface="Arial Unicode MS" pitchFamily="34" charset="-128"/>
                        </a:rPr>
                        <a:t> Access to new Products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itchFamily="34" charset="-128"/>
                          <a:cs typeface="Arial Unicode MS" pitchFamily="34" charset="-128"/>
                        </a:rPr>
                        <a:t> Flexible delivery in time and location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25741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732969" y="266700"/>
            <a:ext cx="11459031" cy="7048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6627793"/>
            <a:ext cx="4114800" cy="219615"/>
          </a:xfrm>
        </p:spPr>
        <p:txBody>
          <a:bodyPr/>
          <a:lstStyle/>
          <a:p>
            <a:r>
              <a:rPr lang="en-US" dirty="0" smtClean="0"/>
              <a:t>© 2017, Syntel, Inc.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/>
        </p:nvGraphicFramePr>
        <p:xfrm>
          <a:off x="276679" y="943913"/>
          <a:ext cx="11546560" cy="5313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298"/>
                <a:gridCol w="1328633"/>
                <a:gridCol w="2203361"/>
                <a:gridCol w="6247749"/>
                <a:gridCol w="1032519"/>
              </a:tblGrid>
              <a:tr h="43691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Num.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Use Case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Functionality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Solution</a:t>
                      </a:r>
                      <a:r>
                        <a:rPr lang="en-US" sz="1400" baseline="0" dirty="0" smtClean="0"/>
                        <a:t> Approach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Priority</a:t>
                      </a:r>
                      <a:endParaRPr lang="en-US" sz="1400" dirty="0"/>
                    </a:p>
                  </a:txBody>
                  <a:tcPr/>
                </a:tc>
              </a:tr>
              <a:tr h="118506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Login/ Register for Drivers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 smtClean="0"/>
                        <a:t>First</a:t>
                      </a:r>
                      <a:r>
                        <a:rPr lang="en-US" sz="1400" baseline="0" dirty="0" smtClean="0"/>
                        <a:t> time drivers can register to the system.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aseline="0" dirty="0" smtClean="0"/>
                        <a:t>Registered drivers can login into the system.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400" baseline="0" dirty="0" smtClean="0"/>
                        <a:t>New users with valid license and vehicle for Shipments can register as Drivers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400" baseline="0" dirty="0" smtClean="0"/>
                        <a:t>Driver users can login with registered email/username and password or fingerprints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aseline="0" dirty="0" smtClean="0"/>
                        <a:t>Admin users can login with registered email/username and password or fingerprints.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400" baseline="0" dirty="0" smtClean="0"/>
                        <a:t>Transport Manager users can login with registered email/username and password or fingerprints.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400" baseline="0" dirty="0" smtClean="0"/>
                        <a:t>Finance Manager users can login with registered email/username and password or fingerprints.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Medium</a:t>
                      </a:r>
                    </a:p>
                  </a:txBody>
                  <a:tcPr/>
                </a:tc>
              </a:tr>
              <a:tr h="53866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Role Based Access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400" dirty="0" smtClean="0"/>
                        <a:t>There are 4 </a:t>
                      </a:r>
                      <a:r>
                        <a:rPr lang="en-US" sz="1400" baseline="0" dirty="0" smtClean="0"/>
                        <a:t>roles: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baseline="0" dirty="0" smtClean="0"/>
                        <a:t>Driver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baseline="0" dirty="0" smtClean="0"/>
                        <a:t>Transport Manager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baseline="0" dirty="0" smtClean="0"/>
                        <a:t>Admin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baseline="0" dirty="0" smtClean="0"/>
                        <a:t>Finance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baseline="0" dirty="0" smtClean="0"/>
                        <a:t>Driver can view Scheduled Deliveries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baseline="0" dirty="0" smtClean="0"/>
                        <a:t>Driver can bid for Scheduled Deliveries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baseline="0" dirty="0" smtClean="0"/>
                        <a:t>Driver can automatically update Shipment Transit Status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baseline="0" dirty="0" smtClean="0"/>
                        <a:t>Driver can update Shipment’s Delivery Status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400" baseline="0" dirty="0" smtClean="0"/>
                        <a:t>Driver can acknowledge Payment Process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baseline="0" dirty="0" smtClean="0"/>
                        <a:t>Driver can manage his Personal Profile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baseline="0" dirty="0" smtClean="0"/>
                        <a:t>Transport Manager can add, update, delete Schedule Deliveries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400" baseline="0" dirty="0" smtClean="0"/>
                        <a:t>Transport Manager can approve for Payment after Shipment is complete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400" baseline="0" dirty="0" smtClean="0"/>
                        <a:t>Admin can approve, reject, verify driver and activate/deactivate driver accounts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400" baseline="0" dirty="0" smtClean="0"/>
                        <a:t>Admin can rate the drivers based on Shipment </a:t>
                      </a:r>
                      <a:r>
                        <a:rPr lang="en-US" sz="1400" baseline="0" dirty="0" err="1" smtClean="0"/>
                        <a:t>Qualiity</a:t>
                      </a:r>
                      <a:endParaRPr lang="en-US" sz="1400" baseline="0" dirty="0" smtClean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400" baseline="0" dirty="0" smtClean="0"/>
                        <a:t>Finance Manager can initiate Payment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Medium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932190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732969" y="266700"/>
            <a:ext cx="11459031" cy="7048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6627793"/>
            <a:ext cx="4114800" cy="219615"/>
          </a:xfrm>
        </p:spPr>
        <p:txBody>
          <a:bodyPr/>
          <a:lstStyle/>
          <a:p>
            <a:r>
              <a:rPr lang="en-US" dirty="0" smtClean="0"/>
              <a:t>© 2017, Syntel, Inc.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/>
        </p:nvGraphicFramePr>
        <p:xfrm>
          <a:off x="276679" y="1001969"/>
          <a:ext cx="11546560" cy="4795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298"/>
                <a:gridCol w="1328633"/>
                <a:gridCol w="3235724"/>
                <a:gridCol w="5215386"/>
                <a:gridCol w="1032519"/>
              </a:tblGrid>
              <a:tr h="43691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Num.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Use Case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Functionality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Solution</a:t>
                      </a:r>
                      <a:r>
                        <a:rPr lang="en-US" sz="1400" baseline="0" dirty="0" smtClean="0"/>
                        <a:t> Approach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Priority</a:t>
                      </a:r>
                      <a:endParaRPr lang="en-US" sz="1400" dirty="0"/>
                    </a:p>
                  </a:txBody>
                  <a:tcPr/>
                </a:tc>
              </a:tr>
              <a:tr h="53866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Driver </a:t>
                      </a:r>
                      <a:r>
                        <a:rPr lang="en-US" sz="1400" dirty="0" err="1" smtClean="0"/>
                        <a:t>DashBoard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Participate in auctions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Ships  and gets paid, if winning the bid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Rates the Shipment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delivery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Manages his own Profile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defTabSz="914400" rtl="0" eaLnBrk="1" latinLnBrk="0" hangingPunct="1">
                        <a:buAutoNum type="arabicPeriod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View the Scheduled deliveries</a:t>
                      </a: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 shipments that can be delivered with the quoted rates.</a:t>
                      </a:r>
                    </a:p>
                    <a:p>
                      <a:pPr marL="228600" indent="-228600" algn="l" defTabSz="914400" rtl="0" eaLnBrk="1" latinLnBrk="0" hangingPunct="1">
                        <a:buAutoNum type="arabicPeriod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Bids Scheduled deliveries.</a:t>
                      </a:r>
                    </a:p>
                    <a:p>
                      <a:pPr marL="228600" indent="-228600" algn="l" defTabSz="914400" rtl="0" eaLnBrk="1" latinLnBrk="0" hangingPunct="1">
                        <a:buAutoNum type="arabicPeriod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View Pending Delivery Queue with details like</a:t>
                      </a:r>
                    </a:p>
                    <a:p>
                      <a:pPr marL="685800" lvl="1" indent="-228600" algn="l" defTabSz="914400" rtl="0" eaLnBrk="1" latinLnBrk="0" hangingPunct="1">
                        <a:buAutoNum type="arabicPeriod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Pickup Location</a:t>
                      </a:r>
                    </a:p>
                    <a:p>
                      <a:pPr marL="685800" lvl="1" indent="-228600" algn="l" defTabSz="914400" rtl="0" eaLnBrk="1" latinLnBrk="0" hangingPunct="1">
                        <a:buAutoNum type="arabicPeriod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Delivery Location</a:t>
                      </a:r>
                    </a:p>
                    <a:p>
                      <a:pPr marL="685800" lvl="1" indent="-228600" algn="l" defTabSz="914400" rtl="0" eaLnBrk="1" latinLnBrk="0" hangingPunct="1">
                        <a:buAutoNum type="arabicPeriod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Weight and Dimensions</a:t>
                      </a:r>
                    </a:p>
                    <a:p>
                      <a:pPr marL="685800" lvl="1" indent="-228600" algn="l" defTabSz="914400" rtl="0" eaLnBrk="1" latinLnBrk="0" hangingPunct="1">
                        <a:buAutoNum type="arabicPeriod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Special Requests (cold storage required? Etc.)</a:t>
                      </a:r>
                    </a:p>
                    <a:p>
                      <a:pPr marL="228600" indent="-228600" algn="l" defTabSz="914400" rtl="0" eaLnBrk="1" latinLnBrk="0" hangingPunct="1">
                        <a:buAutoNum type="arabicPeriod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Receive a notification once the retailer  (Transport Manager)accepts freelancing request upon rates negotiations and finalization.</a:t>
                      </a:r>
                    </a:p>
                    <a:p>
                      <a:pPr marL="228600" indent="-228600" algn="l" defTabSz="914400" rtl="0" eaLnBrk="1" latinLnBrk="0" hangingPunct="1">
                        <a:buAutoNum type="arabicPeriod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 status depending on the pickup, delivery or return of consignment</a:t>
                      </a: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Rates the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Driver, based on Shipment Quality – Delivery Ratings.</a:t>
                      </a: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Upon completing the scheduled delivery tasks the driver gets paid.</a:t>
                      </a: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Payment notification is received on mobile app.</a:t>
                      </a: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History of assigned tasks, completion, payments, disputes, etc. can be accessed by the user from his account.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High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932190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732969" y="266700"/>
            <a:ext cx="11459031" cy="7048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6627793"/>
            <a:ext cx="4114800" cy="219615"/>
          </a:xfrm>
        </p:spPr>
        <p:txBody>
          <a:bodyPr/>
          <a:lstStyle/>
          <a:p>
            <a:r>
              <a:rPr lang="en-US" dirty="0" smtClean="0"/>
              <a:t>© 2017, Syntel, Inc.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/>
        </p:nvGraphicFramePr>
        <p:xfrm>
          <a:off x="276679" y="1001969"/>
          <a:ext cx="11546560" cy="4673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298"/>
                <a:gridCol w="1328633"/>
                <a:gridCol w="3235724"/>
                <a:gridCol w="5215386"/>
                <a:gridCol w="1032519"/>
              </a:tblGrid>
              <a:tr h="43691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Num.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Use Case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Functionality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Solution</a:t>
                      </a:r>
                      <a:r>
                        <a:rPr lang="en-US" sz="1400" baseline="0" dirty="0" smtClean="0"/>
                        <a:t> Approach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Priority</a:t>
                      </a:r>
                      <a:endParaRPr lang="en-US" sz="1400" dirty="0"/>
                    </a:p>
                  </a:txBody>
                  <a:tcPr/>
                </a:tc>
              </a:tr>
              <a:tr h="53866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Transport Manager Dashboard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baseline="0" dirty="0" smtClean="0"/>
                        <a:t>Schedules Delivery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baseline="0" dirty="0" smtClean="0"/>
                        <a:t>Owns the Bidding Process from Start till Payment initiation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Manages and Updates the Dispatch Queue.</a:t>
                      </a:r>
                    </a:p>
                    <a:p>
                      <a:pPr marL="342900" indent="-34290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Schedules Delivery with details like</a:t>
                      </a:r>
                    </a:p>
                    <a:p>
                      <a:pPr marL="800100" lvl="1" indent="-34290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Pickup Location</a:t>
                      </a:r>
                    </a:p>
                    <a:p>
                      <a:pPr marL="800100" lvl="1" indent="-34290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Delivery Location</a:t>
                      </a:r>
                    </a:p>
                    <a:p>
                      <a:pPr marL="800100" lvl="1" indent="-34290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Weight and Dimensions</a:t>
                      </a:r>
                    </a:p>
                    <a:p>
                      <a:pPr marL="800100" lvl="1" indent="-34290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Special Requests (cold storage required? Etc.)</a:t>
                      </a:r>
                    </a:p>
                    <a:p>
                      <a:pPr marL="342900" indent="-34290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Initiates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the Auction for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the Scheduled Deliveries .</a:t>
                      </a:r>
                    </a:p>
                    <a:p>
                      <a:pPr marL="342900" indent="-34290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Receives notification for the expression of interest from driver against deliveries. </a:t>
                      </a:r>
                    </a:p>
                    <a:p>
                      <a:pPr marL="342900" indent="-34290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Negotiations on rate and terms &amp; conditions is performed and the task is confirmed.</a:t>
                      </a:r>
                    </a:p>
                    <a:p>
                      <a:pPr marL="342900" indent="-34290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Selects the bidding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winner based on Driver's quotes, Driver Ratings from Admin and Track Records.</a:t>
                      </a:r>
                    </a:p>
                    <a:p>
                      <a:pPr marL="342900" indent="-34290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Upon completion of delivery approves the line item to be further processed by finance team for payment disbursement.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High</a:t>
                      </a:r>
                      <a:endParaRPr lang="en-US" sz="1400" dirty="0"/>
                    </a:p>
                  </a:txBody>
                  <a:tcPr/>
                </a:tc>
              </a:tr>
              <a:tr h="53866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Finance Manager Dashboard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endParaRPr lang="en-US" sz="1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baseline="0" dirty="0" smtClean="0"/>
                        <a:t>Dispatches Payments to the Drivers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baseline="0" dirty="0" smtClean="0"/>
                        <a:t>Sends SMS alerts to the Drivers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baseline="0" dirty="0" smtClean="0"/>
                        <a:t>Updates Payment Status in the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High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932190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732969" y="266700"/>
            <a:ext cx="11459031" cy="7048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6627793"/>
            <a:ext cx="4114800" cy="219615"/>
          </a:xfrm>
        </p:spPr>
        <p:txBody>
          <a:bodyPr/>
          <a:lstStyle/>
          <a:p>
            <a:r>
              <a:rPr lang="en-US" dirty="0" smtClean="0"/>
              <a:t>© 2017, Syntel, Inc.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/>
        </p:nvGraphicFramePr>
        <p:xfrm>
          <a:off x="276679" y="1001969"/>
          <a:ext cx="11546560" cy="3420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298"/>
                <a:gridCol w="1328633"/>
                <a:gridCol w="3235724"/>
                <a:gridCol w="5215386"/>
                <a:gridCol w="1032519"/>
              </a:tblGrid>
              <a:tr h="43691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Num.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Use Case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Functionality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Solution</a:t>
                      </a:r>
                      <a:r>
                        <a:rPr lang="en-US" sz="1400" baseline="0" dirty="0" smtClean="0"/>
                        <a:t> Approach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Priority</a:t>
                      </a:r>
                      <a:endParaRPr lang="en-US" sz="1400" dirty="0"/>
                    </a:p>
                  </a:txBody>
                  <a:tcPr/>
                </a:tc>
              </a:tr>
              <a:tr h="118506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Admin</a:t>
                      </a:r>
                      <a:r>
                        <a:rPr lang="en-US" sz="1400" baseline="0" dirty="0" smtClean="0"/>
                        <a:t> Dashboard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en-US" sz="1400" dirty="0" smtClean="0"/>
                        <a:t>Driver Background Verification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400" dirty="0" smtClean="0"/>
                        <a:t>Driver Account</a:t>
                      </a:r>
                      <a:r>
                        <a:rPr lang="en-US" sz="1400" baseline="0" dirty="0" smtClean="0"/>
                        <a:t> Activation/Deactivation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Approve Driver accounts after background verification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Activate accounts and send email notifications and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SMS Alerts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Assign accesses to view Dispatch Queue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Rates the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Driver, based on Shipment Quality – Admin  Ratings.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Based on the delivery success driver rating is maintained in the system and best performers are incentivized.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High</a:t>
                      </a:r>
                      <a:endParaRPr lang="en-US" sz="1400" dirty="0"/>
                    </a:p>
                  </a:txBody>
                  <a:tcPr/>
                </a:tc>
              </a:tr>
              <a:tr h="118506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Automated Emergency Support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en-US" sz="1400" dirty="0" err="1" smtClean="0"/>
                        <a:t>SoS</a:t>
                      </a:r>
                      <a:endParaRPr lang="en-US" sz="1400" dirty="0" smtClean="0"/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400" dirty="0" smtClean="0"/>
                        <a:t>Helpdesk</a:t>
                      </a:r>
                      <a:r>
                        <a:rPr lang="en-US" sz="1400" baseline="0" dirty="0" smtClean="0"/>
                        <a:t> Support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en-US" sz="1400" dirty="0" smtClean="0"/>
                        <a:t>On click,</a:t>
                      </a:r>
                      <a:r>
                        <a:rPr lang="en-US" sz="1400" baseline="0" dirty="0" smtClean="0"/>
                        <a:t> alert </a:t>
                      </a:r>
                      <a:r>
                        <a:rPr lang="en-US" sz="1400" baseline="0" dirty="0" err="1" smtClean="0"/>
                        <a:t>SoS</a:t>
                      </a:r>
                      <a:r>
                        <a:rPr lang="en-US" sz="1400" baseline="0" dirty="0" smtClean="0"/>
                        <a:t> (Save our Soul) configured focal. If </a:t>
                      </a:r>
                      <a:r>
                        <a:rPr lang="en-US" sz="1400" baseline="0" dirty="0" err="1" smtClean="0"/>
                        <a:t>SoS</a:t>
                      </a:r>
                      <a:r>
                        <a:rPr lang="en-US" sz="1400" baseline="0" dirty="0" smtClean="0"/>
                        <a:t> is not available, alert the Transport Manager who assigned the Scheduled Delivery and call ambulance and notify location.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400" baseline="0" dirty="0" smtClean="0"/>
                        <a:t>Call Helpdesk support for any general queries.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Medium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932190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mtClean="0"/>
              <a:t>Technical </a:t>
            </a:r>
            <a:r>
              <a:rPr smtClean="0"/>
              <a:t>Design</a:t>
            </a:r>
            <a:r>
              <a:rPr smtClean="0"/>
              <a:t>: Use Case and Deployment Solution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8E1A4F-7BC7-448B-92D2-568A545A142D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2016, Syntel, Inc.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96000" y="6051809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*Note: Diagrams drawn with UML Tool </a:t>
            </a:r>
            <a:r>
              <a:rPr lang="en-US" sz="1400" dirty="0" err="1" smtClean="0"/>
              <a:t>SmartDraw</a:t>
            </a:r>
            <a:r>
              <a:rPr lang="en-US" sz="1400" dirty="0" smtClean="0"/>
              <a:t> Trial version</a:t>
            </a:r>
            <a:endParaRPr lang="en-US" sz="1400" dirty="0"/>
          </a:p>
        </p:txBody>
      </p:sp>
      <p:pic>
        <p:nvPicPr>
          <p:cNvPr id="1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0" y="1312975"/>
            <a:ext cx="5239657" cy="4301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5358263" y="2220686"/>
            <a:ext cx="6823526" cy="2416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Isosceles Triangle 41"/>
          <p:cNvSpPr/>
          <p:nvPr/>
        </p:nvSpPr>
        <p:spPr>
          <a:xfrm rot="9011288">
            <a:off x="4173225" y="2345635"/>
            <a:ext cx="532558" cy="2569712"/>
          </a:xfrm>
          <a:prstGeom prst="triangle">
            <a:avLst/>
          </a:prstGeom>
          <a:solidFill>
            <a:srgbClr val="E5C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Off-page Connector 29"/>
          <p:cNvSpPr/>
          <p:nvPr/>
        </p:nvSpPr>
        <p:spPr bwMode="auto">
          <a:xfrm>
            <a:off x="7227835" y="1087582"/>
            <a:ext cx="1371600" cy="1295400"/>
          </a:xfrm>
          <a:prstGeom prst="flowChartOffpageConnector">
            <a:avLst/>
          </a:prstGeom>
          <a:solidFill>
            <a:srgbClr val="668CC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5" name="Isosceles Triangle 44"/>
          <p:cNvSpPr/>
          <p:nvPr/>
        </p:nvSpPr>
        <p:spPr>
          <a:xfrm rot="12818180">
            <a:off x="6974322" y="2371914"/>
            <a:ext cx="532558" cy="2569712"/>
          </a:xfrm>
          <a:prstGeom prst="triangle">
            <a:avLst/>
          </a:prstGeom>
          <a:solidFill>
            <a:srgbClr val="BCC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2981" y="2215244"/>
            <a:ext cx="877800" cy="789214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20697" y="5123997"/>
            <a:ext cx="3368675" cy="1022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" name="Group 24"/>
          <p:cNvGrpSpPr/>
          <p:nvPr/>
        </p:nvGrpSpPr>
        <p:grpSpPr>
          <a:xfrm>
            <a:off x="5164199" y="1087582"/>
            <a:ext cx="1371600" cy="1962150"/>
            <a:chOff x="1036927" y="1181100"/>
            <a:chExt cx="1371600" cy="1962150"/>
          </a:xfrm>
        </p:grpSpPr>
        <p:sp>
          <p:nvSpPr>
            <p:cNvPr id="26" name="Flowchart: Off-page Connector 25"/>
            <p:cNvSpPr/>
            <p:nvPr/>
          </p:nvSpPr>
          <p:spPr bwMode="auto">
            <a:xfrm>
              <a:off x="1036927" y="1181100"/>
              <a:ext cx="1371600" cy="1295400"/>
            </a:xfrm>
            <a:prstGeom prst="flowChartOffpageConnector">
              <a:avLst/>
            </a:prstGeom>
            <a:solidFill>
              <a:srgbClr val="86A123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1036927" y="1181100"/>
              <a:ext cx="1371600" cy="457200"/>
            </a:xfrm>
            <a:prstGeom prst="rect">
              <a:avLst/>
            </a:prstGeom>
            <a:solidFill>
              <a:srgbClr val="475613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 smtClean="0">
                  <a:solidFill>
                    <a:srgbClr val="FFFF00"/>
                  </a:solidFill>
                  <a:cs typeface="Arial" charset="0"/>
                </a:rPr>
                <a:t>Location Sensor</a:t>
              </a:r>
              <a:endParaRPr lang="en-US" sz="1400" b="1" dirty="0">
                <a:solidFill>
                  <a:srgbClr val="FFFF00"/>
                </a:solidFill>
                <a:cs typeface="Arial" charset="0"/>
              </a:endParaRPr>
            </a:p>
          </p:txBody>
        </p:sp>
        <p:sp>
          <p:nvSpPr>
            <p:cNvPr id="28" name="Donut 27"/>
            <p:cNvSpPr/>
            <p:nvPr/>
          </p:nvSpPr>
          <p:spPr bwMode="auto">
            <a:xfrm>
              <a:off x="1265527" y="2228850"/>
              <a:ext cx="914400" cy="914400"/>
            </a:xfrm>
            <a:prstGeom prst="donut">
              <a:avLst>
                <a:gd name="adj" fmla="val 7399"/>
              </a:avLst>
            </a:prstGeom>
            <a:solidFill>
              <a:srgbClr val="849546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</p:grpSp>
      <p:sp>
        <p:nvSpPr>
          <p:cNvPr id="43" name="Isosceles Triangle 42"/>
          <p:cNvSpPr/>
          <p:nvPr/>
        </p:nvSpPr>
        <p:spPr>
          <a:xfrm rot="10800000">
            <a:off x="5583720" y="2716136"/>
            <a:ext cx="532558" cy="1828709"/>
          </a:xfrm>
          <a:prstGeom prst="triangle">
            <a:avLst/>
          </a:prstGeom>
          <a:solidFill>
            <a:srgbClr val="CBD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21231" y="2223861"/>
            <a:ext cx="748942" cy="737054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1" name="Isosceles Triangle 40"/>
          <p:cNvSpPr/>
          <p:nvPr/>
        </p:nvSpPr>
        <p:spPr>
          <a:xfrm rot="7691609">
            <a:off x="2956170" y="1841232"/>
            <a:ext cx="532558" cy="3867482"/>
          </a:xfrm>
          <a:prstGeom prst="triangle">
            <a:avLst/>
          </a:prstGeom>
          <a:solidFill>
            <a:srgbClr val="A6C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732969" y="266700"/>
            <a:ext cx="11459031" cy="7048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/>
              <a:t>Innovation </a:t>
            </a:r>
            <a:r>
              <a:rPr lang="en-US" dirty="0" smtClean="0"/>
              <a:t> - Single Stop Solution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6627793"/>
            <a:ext cx="4114800" cy="219615"/>
          </a:xfrm>
        </p:spPr>
        <p:txBody>
          <a:bodyPr/>
          <a:lstStyle/>
          <a:p>
            <a:r>
              <a:rPr lang="en-US" dirty="0" smtClean="0"/>
              <a:t>© 2017, Syntel, Inc.</a:t>
            </a:r>
            <a:endParaRPr lang="en-US" dirty="0"/>
          </a:p>
        </p:txBody>
      </p:sp>
      <p:sp>
        <p:nvSpPr>
          <p:cNvPr id="11" name="Flowchart: Off-page Connector 10"/>
          <p:cNvSpPr/>
          <p:nvPr/>
        </p:nvSpPr>
        <p:spPr bwMode="auto">
          <a:xfrm>
            <a:off x="1036927" y="1087582"/>
            <a:ext cx="1371600" cy="1295400"/>
          </a:xfrm>
          <a:prstGeom prst="flowChartOffpageConnector">
            <a:avLst/>
          </a:prstGeom>
          <a:solidFill>
            <a:srgbClr val="0081B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036927" y="1087582"/>
            <a:ext cx="1371600" cy="457200"/>
          </a:xfrm>
          <a:prstGeom prst="rect">
            <a:avLst/>
          </a:prstGeom>
          <a:solidFill>
            <a:srgbClr val="00699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FFFF00"/>
                </a:solidFill>
                <a:cs typeface="Arial" charset="0"/>
              </a:rPr>
              <a:t>Dashboard</a:t>
            </a:r>
            <a:endParaRPr lang="en-US" sz="1400" b="1" dirty="0">
              <a:solidFill>
                <a:srgbClr val="FFFF00"/>
              </a:solidFill>
              <a:cs typeface="Arial" charset="0"/>
            </a:endParaRPr>
          </a:p>
        </p:txBody>
      </p:sp>
      <p:sp>
        <p:nvSpPr>
          <p:cNvPr id="13" name="Donut 12"/>
          <p:cNvSpPr/>
          <p:nvPr/>
        </p:nvSpPr>
        <p:spPr bwMode="auto">
          <a:xfrm>
            <a:off x="1265527" y="2135332"/>
            <a:ext cx="914400" cy="914400"/>
          </a:xfrm>
          <a:prstGeom prst="donut">
            <a:avLst>
              <a:gd name="adj" fmla="val 7399"/>
            </a:avLst>
          </a:prstGeom>
          <a:solidFill>
            <a:srgbClr val="0C6388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grpSp>
        <p:nvGrpSpPr>
          <p:cNvPr id="2" name="Group 20"/>
          <p:cNvGrpSpPr/>
          <p:nvPr/>
        </p:nvGrpSpPr>
        <p:grpSpPr>
          <a:xfrm>
            <a:off x="3100563" y="1087582"/>
            <a:ext cx="1371600" cy="1962150"/>
            <a:chOff x="1036927" y="1181100"/>
            <a:chExt cx="1371600" cy="1962150"/>
          </a:xfrm>
        </p:grpSpPr>
        <p:sp>
          <p:nvSpPr>
            <p:cNvPr id="22" name="Flowchart: Off-page Connector 21"/>
            <p:cNvSpPr/>
            <p:nvPr/>
          </p:nvSpPr>
          <p:spPr bwMode="auto">
            <a:xfrm>
              <a:off x="1036927" y="1181100"/>
              <a:ext cx="1371600" cy="1295400"/>
            </a:xfrm>
            <a:prstGeom prst="flowChartOffpageConnector">
              <a:avLst/>
            </a:prstGeom>
            <a:solidFill>
              <a:srgbClr val="ED67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036927" y="1181100"/>
              <a:ext cx="1371600" cy="457200"/>
            </a:xfrm>
            <a:prstGeom prst="rect">
              <a:avLst/>
            </a:prstGeom>
            <a:solidFill>
              <a:srgbClr val="7A34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 smtClean="0">
                  <a:solidFill>
                    <a:srgbClr val="FFFF00"/>
                  </a:solidFill>
                  <a:cs typeface="Arial" charset="0"/>
                </a:rPr>
                <a:t>Multi Dimensional</a:t>
              </a:r>
              <a:endParaRPr lang="en-US" sz="1400" b="1" dirty="0">
                <a:solidFill>
                  <a:srgbClr val="FFFF00"/>
                </a:solidFill>
                <a:cs typeface="Arial" charset="0"/>
              </a:endParaRPr>
            </a:p>
          </p:txBody>
        </p:sp>
        <p:sp>
          <p:nvSpPr>
            <p:cNvPr id="24" name="Donut 23"/>
            <p:cNvSpPr/>
            <p:nvPr/>
          </p:nvSpPr>
          <p:spPr bwMode="auto">
            <a:xfrm>
              <a:off x="1265527" y="2228850"/>
              <a:ext cx="914400" cy="914400"/>
            </a:xfrm>
            <a:prstGeom prst="donut">
              <a:avLst>
                <a:gd name="adj" fmla="val 7399"/>
              </a:avLst>
            </a:prstGeom>
            <a:solidFill>
              <a:srgbClr val="B96B3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</p:grpSp>
      <p:grpSp>
        <p:nvGrpSpPr>
          <p:cNvPr id="7" name="Group 32"/>
          <p:cNvGrpSpPr/>
          <p:nvPr/>
        </p:nvGrpSpPr>
        <p:grpSpPr>
          <a:xfrm>
            <a:off x="9291471" y="1087582"/>
            <a:ext cx="1371600" cy="1962150"/>
            <a:chOff x="1036927" y="1181100"/>
            <a:chExt cx="1371600" cy="1962150"/>
          </a:xfrm>
        </p:grpSpPr>
        <p:sp>
          <p:nvSpPr>
            <p:cNvPr id="34" name="Flowchart: Off-page Connector 33"/>
            <p:cNvSpPr/>
            <p:nvPr/>
          </p:nvSpPr>
          <p:spPr bwMode="auto">
            <a:xfrm>
              <a:off x="1036927" y="1181100"/>
              <a:ext cx="1371600" cy="1295400"/>
            </a:xfrm>
            <a:prstGeom prst="flowChartOffpageConnector">
              <a:avLst/>
            </a:prstGeom>
            <a:solidFill>
              <a:srgbClr val="8944A8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1036927" y="1181100"/>
              <a:ext cx="1371600" cy="457200"/>
            </a:xfrm>
            <a:prstGeom prst="rect">
              <a:avLst/>
            </a:prstGeom>
            <a:solidFill>
              <a:srgbClr val="4C255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 smtClean="0">
                  <a:solidFill>
                    <a:srgbClr val="FFFF00"/>
                  </a:solidFill>
                  <a:cs typeface="Arial" charset="0"/>
                </a:rPr>
                <a:t>Analytics</a:t>
              </a:r>
              <a:endParaRPr lang="en-US" sz="1400" b="1" dirty="0">
                <a:solidFill>
                  <a:srgbClr val="FFFF00"/>
                </a:solidFill>
                <a:cs typeface="Arial" charset="0"/>
              </a:endParaRPr>
            </a:p>
          </p:txBody>
        </p:sp>
        <p:sp>
          <p:nvSpPr>
            <p:cNvPr id="36" name="Donut 35"/>
            <p:cNvSpPr/>
            <p:nvPr/>
          </p:nvSpPr>
          <p:spPr bwMode="auto">
            <a:xfrm>
              <a:off x="1265527" y="2228850"/>
              <a:ext cx="914400" cy="914400"/>
            </a:xfrm>
            <a:prstGeom prst="donut">
              <a:avLst>
                <a:gd name="adj" fmla="val 7399"/>
              </a:avLst>
            </a:prstGeom>
            <a:solidFill>
              <a:srgbClr val="66327E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</p:grpSp>
      <p:sp>
        <p:nvSpPr>
          <p:cNvPr id="44" name="Isosceles Triangle 43"/>
          <p:cNvSpPr/>
          <p:nvPr/>
        </p:nvSpPr>
        <p:spPr>
          <a:xfrm rot="13924781">
            <a:off x="8298230" y="1847709"/>
            <a:ext cx="532558" cy="3867482"/>
          </a:xfrm>
          <a:prstGeom prst="triangle">
            <a:avLst/>
          </a:prstGeom>
          <a:solidFill>
            <a:srgbClr val="CAB7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996871" y="4253634"/>
            <a:ext cx="3459564" cy="9240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Retailers + Transportation + </a:t>
            </a:r>
            <a:r>
              <a:rPr lang="en-US" sz="1400" dirty="0" smtClean="0"/>
              <a:t>Logistics</a:t>
            </a:r>
            <a:endParaRPr lang="en-US" sz="1400" dirty="0" smtClean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9639" y="2230094"/>
            <a:ext cx="816662" cy="81666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0071" y="2198181"/>
            <a:ext cx="864902" cy="86490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5553" y="2180733"/>
            <a:ext cx="778323" cy="80920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1" name="Rectangle 30"/>
          <p:cNvSpPr/>
          <p:nvPr/>
        </p:nvSpPr>
        <p:spPr bwMode="auto">
          <a:xfrm>
            <a:off x="7227835" y="1087582"/>
            <a:ext cx="1371600" cy="457200"/>
          </a:xfrm>
          <a:prstGeom prst="rect">
            <a:avLst/>
          </a:prstGeom>
          <a:solidFill>
            <a:srgbClr val="31528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FFFF00"/>
                </a:solidFill>
                <a:cs typeface="Arial" charset="0"/>
              </a:rPr>
              <a:t>Mobile Solution</a:t>
            </a:r>
            <a:endParaRPr lang="en-US" sz="1400" b="1" dirty="0">
              <a:solidFill>
                <a:srgbClr val="FFFF00"/>
              </a:solidFill>
              <a:cs typeface="Arial" charset="0"/>
            </a:endParaRPr>
          </a:p>
        </p:txBody>
      </p:sp>
      <p:sp>
        <p:nvSpPr>
          <p:cNvPr id="32" name="Donut 31"/>
          <p:cNvSpPr/>
          <p:nvPr/>
        </p:nvSpPr>
        <p:spPr bwMode="auto">
          <a:xfrm>
            <a:off x="7456435" y="2135332"/>
            <a:ext cx="914400" cy="914400"/>
          </a:xfrm>
          <a:prstGeom prst="donut">
            <a:avLst>
              <a:gd name="adj" fmla="val 7399"/>
            </a:avLst>
          </a:prstGeom>
          <a:solidFill>
            <a:srgbClr val="5E80B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9092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G_2014">
  <a:themeElements>
    <a:clrScheme name="Custom 2">
      <a:dk1>
        <a:srgbClr val="000000"/>
      </a:dk1>
      <a:lt1>
        <a:srgbClr val="FFFFFF"/>
      </a:lt1>
      <a:dk2>
        <a:srgbClr val="00573B"/>
      </a:dk2>
      <a:lt2>
        <a:srgbClr val="5C5C5C"/>
      </a:lt2>
      <a:accent1>
        <a:srgbClr val="007E12"/>
      </a:accent1>
      <a:accent2>
        <a:srgbClr val="F26E01"/>
      </a:accent2>
      <a:accent3>
        <a:srgbClr val="BF0629"/>
      </a:accent3>
      <a:accent4>
        <a:srgbClr val="CFC498"/>
      </a:accent4>
      <a:accent5>
        <a:srgbClr val="9E420E"/>
      </a:accent5>
      <a:accent6>
        <a:srgbClr val="5E1E08"/>
      </a:accent6>
      <a:hlink>
        <a:srgbClr val="DCAD4A"/>
      </a:hlink>
      <a:folHlink>
        <a:srgbClr val="0504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27" id="{C188D716-EE3B-4EA2-BDEA-345D085262B4}" vid="{3BCA7C72-9484-44CF-890D-462442EBB5C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56B2F5986D8149B8886C0E8506539D" ma:contentTypeVersion="0" ma:contentTypeDescription="Create a new document." ma:contentTypeScope="" ma:versionID="8e5884ad1ca935cb836e7d3098349c8f">
  <xsd:schema xmlns:xsd="http://www.w3.org/2001/XMLSchema" xmlns:xs="http://www.w3.org/2001/XMLSchema" xmlns:p="http://schemas.microsoft.com/office/2006/metadata/properties" xmlns:ns2="d4749ec2-ffaa-44fc-9f6b-a53363acd3dd" targetNamespace="http://schemas.microsoft.com/office/2006/metadata/properties" ma:root="true" ma:fieldsID="333c64d27a5bfa435c8d3f8b162edbae" ns2:_="">
    <xsd:import namespace="d4749ec2-ffaa-44fc-9f6b-a53363acd3d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749ec2-ffaa-44fc-9f6b-a53363acd3d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d4749ec2-ffaa-44fc-9f6b-a53363acd3dd">HQN6EPSXUDWS-1345-28</_dlc_DocId>
    <_dlc_DocIdUrl xmlns="d4749ec2-ffaa-44fc-9f6b-a53363acd3dd">
      <Url>https://syntelligence.syntelinc.com/Hackathon/_layouts/15/DocIdRedir.aspx?ID=HQN6EPSXUDWS-1345-28</Url>
      <Description>HQN6EPSXUDWS-1345-28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5CCB6076-CE20-4091-B56F-5F9AB5450E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70FA152-CDB7-48E3-B4C6-DD87979E5B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749ec2-ffaa-44fc-9f6b-a53363acd3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3B5197-A3B8-4F90-B5E1-6F2A08E4A69C}">
  <ds:schemaRefs>
    <ds:schemaRef ds:uri="http://schemas.microsoft.com/office/2006/metadata/properties"/>
    <ds:schemaRef ds:uri="http://schemas.microsoft.com/office/infopath/2007/PartnerControls"/>
    <ds:schemaRef ds:uri="d4749ec2-ffaa-44fc-9f6b-a53363acd3dd"/>
  </ds:schemaRefs>
</ds:datastoreItem>
</file>

<file path=customXml/itemProps4.xml><?xml version="1.0" encoding="utf-8"?>
<ds:datastoreItem xmlns:ds="http://schemas.openxmlformats.org/officeDocument/2006/customXml" ds:itemID="{3075FDAE-7425-40A9-BCBC-9429CAB3947B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Global_Wide Screen</Template>
  <TotalTime>6041</TotalTime>
  <Words>1314</Words>
  <Application>Microsoft Office PowerPoint</Application>
  <PresentationFormat>Custom</PresentationFormat>
  <Paragraphs>253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ESG_2014</vt:lpstr>
      <vt:lpstr> Coding Divas -  Women HackTech Team Id # 20   SynShip - Deliver Easy… Deliver Fast… Crowd Sourced Last Mile Delivery Solution  Chandravadhana TK Gayatri Buche Sanketa Kadne Selva Priya</vt:lpstr>
      <vt:lpstr>Table of Contents</vt:lpstr>
      <vt:lpstr>Slide 3</vt:lpstr>
      <vt:lpstr>Slide 4</vt:lpstr>
      <vt:lpstr>Slide 5</vt:lpstr>
      <vt:lpstr>Slide 6</vt:lpstr>
      <vt:lpstr>Slide 7</vt:lpstr>
      <vt:lpstr>Technical Design: Use Case and Deployment Solution</vt:lpstr>
      <vt:lpstr>Slide 9</vt:lpstr>
      <vt:lpstr>Slide 10</vt:lpstr>
      <vt:lpstr>Slide 11</vt:lpstr>
      <vt:lpstr>Slide 12</vt:lpstr>
      <vt:lpstr>Reusability 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Toshkhani, Satish</dc:creator>
  <cp:lastModifiedBy>Akshayazhnila</cp:lastModifiedBy>
  <cp:revision>326</cp:revision>
  <cp:lastPrinted>2004-02-17T13:25:10Z</cp:lastPrinted>
  <dcterms:created xsi:type="dcterms:W3CDTF">2016-05-10T12:08:13Z</dcterms:created>
  <dcterms:modified xsi:type="dcterms:W3CDTF">2018-03-31T02:28:58Z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0x0101002956B2F5986D8149B8886C0E8506539D</vt:lpwstr>
  </property>
  <property fmtid="{D5CDD505-2E9C-101B-9397-08002B2CF9AE}" pid="3" name="_dlc_DocIdItemGuid">
    <vt:lpwstr>7b96e1e9-8456-43c5-8681-fb06ebc3a1ac</vt:lpwstr>
  </property>
</Properties>
</file>