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20338" y="519061"/>
            <a:ext cx="49513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BC8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34796" y="1330036"/>
            <a:ext cx="10122408" cy="5295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1423" y="1926945"/>
            <a:ext cx="7709153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396" y="2064333"/>
            <a:ext cx="11327206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BC8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~angula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7745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>
                <a:solidFill>
                  <a:srgbClr val="101010"/>
                </a:solidFill>
              </a:rPr>
              <a:t>Introduction </a:t>
            </a:r>
            <a:r>
              <a:rPr sz="4500" spc="15" dirty="0">
                <a:solidFill>
                  <a:srgbClr val="101010"/>
                </a:solidFill>
              </a:rPr>
              <a:t>to</a:t>
            </a:r>
            <a:r>
              <a:rPr sz="4500" spc="-840" dirty="0">
                <a:solidFill>
                  <a:srgbClr val="101010"/>
                </a:solidFill>
              </a:rPr>
              <a:t> </a:t>
            </a:r>
            <a:r>
              <a:rPr sz="4500" spc="-70" dirty="0">
                <a:solidFill>
                  <a:srgbClr val="101010"/>
                </a:solidFill>
              </a:rPr>
              <a:t>Components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2922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75" dirty="0">
                <a:solidFill>
                  <a:srgbClr val="9BC850"/>
                </a:solidFill>
                <a:latin typeface="Arial Black"/>
                <a:cs typeface="Arial Black"/>
              </a:rPr>
              <a:t>Decorator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908617"/>
            <a:ext cx="9143365" cy="23926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254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function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adds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metadata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/>
                <a:cs typeface="Verdana"/>
              </a:rPr>
              <a:t>class,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its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members,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its 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arguments.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Prefixed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with 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400" spc="-4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3E3E3E"/>
                </a:solidFill>
                <a:latin typeface="Verdana"/>
                <a:cs typeface="Verdana"/>
              </a:rPr>
              <a:t>@.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Angular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provides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built-in</a:t>
            </a:r>
            <a:r>
              <a:rPr sz="2400" spc="-4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decorators.</a:t>
            </a:r>
            <a:endParaRPr sz="2400">
              <a:latin typeface="Verdana"/>
              <a:cs typeface="Verdana"/>
            </a:endParaRPr>
          </a:p>
          <a:p>
            <a:pPr marL="104139">
              <a:lnSpc>
                <a:spcPct val="100000"/>
              </a:lnSpc>
              <a:spcBef>
                <a:spcPts val="1885"/>
              </a:spcBef>
            </a:pPr>
            <a:r>
              <a:rPr sz="2800" spc="-5" dirty="0">
                <a:latin typeface="Courier New"/>
                <a:cs typeface="Courier New"/>
              </a:rPr>
              <a:t>@Component()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540" y="519061"/>
            <a:ext cx="502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3E3E3E"/>
                </a:solidFill>
                <a:latin typeface="Arial Black"/>
                <a:cs typeface="Arial Black"/>
              </a:rPr>
              <a:t>Defining </a:t>
            </a:r>
            <a:r>
              <a:rPr sz="3600" spc="-220" dirty="0">
                <a:solidFill>
                  <a:srgbClr val="3E3E3E"/>
                </a:solidFill>
                <a:latin typeface="Arial Black"/>
                <a:cs typeface="Arial Black"/>
              </a:rPr>
              <a:t>the</a:t>
            </a:r>
            <a:r>
              <a:rPr sz="3600" spc="-1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45" dirty="0">
                <a:solidFill>
                  <a:srgbClr val="3E3E3E"/>
                </a:solidFill>
                <a:latin typeface="Arial Black"/>
                <a:cs typeface="Arial Black"/>
              </a:rPr>
              <a:t>Metadata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619" y="1865502"/>
            <a:ext cx="1854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705" y="2202942"/>
            <a:ext cx="3264535" cy="330835"/>
          </a:xfrm>
          <a:prstGeom prst="rect">
            <a:avLst/>
          </a:prstGeom>
          <a:ln w="25907">
            <a:solidFill>
              <a:srgbClr val="B4B5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250"/>
              </a:lnSpc>
            </a:pPr>
            <a:r>
              <a:rPr sz="2000" spc="-5" dirty="0">
                <a:latin typeface="Courier New"/>
                <a:cs typeface="Courier New"/>
              </a:rPr>
              <a:t>selector: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660" y="2475304"/>
            <a:ext cx="52292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4762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65722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2000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4762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4762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619" y="3999807"/>
            <a:ext cx="719010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export class AppComponent</a:t>
            </a:r>
            <a:r>
              <a:rPr sz="2000" spc="-15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pageTitle: string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'Acme Product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Management';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6705" y="2533650"/>
            <a:ext cx="5255260" cy="1428115"/>
          </a:xfrm>
          <a:custGeom>
            <a:avLst/>
            <a:gdLst/>
            <a:ahLst/>
            <a:cxnLst/>
            <a:rect l="l" t="t" r="r" b="b"/>
            <a:pathLst>
              <a:path w="5255260" h="1428114">
                <a:moveTo>
                  <a:pt x="0" y="0"/>
                </a:moveTo>
                <a:lnTo>
                  <a:pt x="5254752" y="0"/>
                </a:lnTo>
                <a:lnTo>
                  <a:pt x="5254752" y="1427988"/>
                </a:lnTo>
                <a:lnTo>
                  <a:pt x="0" y="14279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705" y="2202942"/>
            <a:ext cx="3264535" cy="330835"/>
          </a:xfrm>
          <a:custGeom>
            <a:avLst/>
            <a:gdLst/>
            <a:ahLst/>
            <a:cxnLst/>
            <a:rect l="l" t="t" r="r" b="b"/>
            <a:pathLst>
              <a:path w="3264535" h="330835">
                <a:moveTo>
                  <a:pt x="0" y="0"/>
                </a:moveTo>
                <a:lnTo>
                  <a:pt x="3264408" y="0"/>
                </a:lnTo>
                <a:lnTo>
                  <a:pt x="3264408" y="330708"/>
                </a:lnTo>
                <a:lnTo>
                  <a:pt x="0" y="3307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0440" y="2381250"/>
            <a:ext cx="0" cy="929640"/>
          </a:xfrm>
          <a:custGeom>
            <a:avLst/>
            <a:gdLst/>
            <a:ahLst/>
            <a:cxnLst/>
            <a:rect l="l" t="t" r="r" b="b"/>
            <a:pathLst>
              <a:path h="929639">
                <a:moveTo>
                  <a:pt x="0" y="0"/>
                </a:moveTo>
                <a:lnTo>
                  <a:pt x="0" y="92964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7784" y="2369718"/>
            <a:ext cx="4283075" cy="186055"/>
          </a:xfrm>
          <a:custGeom>
            <a:avLst/>
            <a:gdLst/>
            <a:ahLst/>
            <a:cxnLst/>
            <a:rect l="l" t="t" r="r" b="b"/>
            <a:pathLst>
              <a:path w="4283075" h="186055">
                <a:moveTo>
                  <a:pt x="4282655" y="185839"/>
                </a:moveTo>
                <a:lnTo>
                  <a:pt x="4016184" y="185839"/>
                </a:lnTo>
                <a:lnTo>
                  <a:pt x="0" y="0"/>
                </a:lnTo>
              </a:path>
            </a:pathLst>
          </a:custGeom>
          <a:ln w="25907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16873" y="2381250"/>
            <a:ext cx="3197860" cy="92964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60705" marR="412750" indent="-142240">
              <a:lnSpc>
                <a:spcPct val="100000"/>
              </a:lnSpc>
              <a:spcBef>
                <a:spcPts val="675"/>
              </a:spcBef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Directive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Name 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50440" y="3509009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0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0909" y="3285528"/>
            <a:ext cx="2039620" cy="361315"/>
          </a:xfrm>
          <a:custGeom>
            <a:avLst/>
            <a:gdLst/>
            <a:ahLst/>
            <a:cxnLst/>
            <a:rect l="l" t="t" r="r" b="b"/>
            <a:pathLst>
              <a:path w="2039620" h="361314">
                <a:moveTo>
                  <a:pt x="2039531" y="360934"/>
                </a:moveTo>
                <a:lnTo>
                  <a:pt x="1773059" y="360934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16873" y="3509009"/>
            <a:ext cx="3197860" cy="7334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653415">
              <a:lnSpc>
                <a:spcPct val="100000"/>
              </a:lnSpc>
              <a:spcBef>
                <a:spcPts val="134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Layout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50440" y="444017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1523" y="3084195"/>
            <a:ext cx="4239260" cy="1493520"/>
          </a:xfrm>
          <a:custGeom>
            <a:avLst/>
            <a:gdLst/>
            <a:ahLst/>
            <a:cxnLst/>
            <a:rect l="l" t="t" r="r" b="b"/>
            <a:pathLst>
              <a:path w="4239259" h="1493520">
                <a:moveTo>
                  <a:pt x="4238917" y="1493138"/>
                </a:moveTo>
                <a:lnTo>
                  <a:pt x="3972445" y="1493138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16873" y="4440173"/>
            <a:ext cx="3197860" cy="73152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1007110">
              <a:lnSpc>
                <a:spcPct val="100000"/>
              </a:lnSpc>
              <a:spcBef>
                <a:spcPts val="1340"/>
              </a:spcBef>
            </a:pP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90977" y="2743961"/>
            <a:ext cx="2036445" cy="416559"/>
          </a:xfrm>
          <a:custGeom>
            <a:avLst/>
            <a:gdLst/>
            <a:ahLst/>
            <a:cxnLst/>
            <a:rect l="l" t="t" r="r" b="b"/>
            <a:pathLst>
              <a:path w="2036445" h="416560">
                <a:moveTo>
                  <a:pt x="0" y="0"/>
                </a:moveTo>
                <a:lnTo>
                  <a:pt x="2036064" y="0"/>
                </a:lnTo>
                <a:lnTo>
                  <a:pt x="2036064" y="416051"/>
                </a:lnTo>
                <a:lnTo>
                  <a:pt x="0" y="416051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2259" y="3128772"/>
            <a:ext cx="1336675" cy="1386205"/>
          </a:xfrm>
          <a:custGeom>
            <a:avLst/>
            <a:gdLst/>
            <a:ahLst/>
            <a:cxnLst/>
            <a:rect l="l" t="t" r="r" b="b"/>
            <a:pathLst>
              <a:path w="1336675" h="1386204">
                <a:moveTo>
                  <a:pt x="1336535" y="0"/>
                </a:moveTo>
                <a:lnTo>
                  <a:pt x="0" y="1386001"/>
                </a:lnTo>
              </a:path>
            </a:pathLst>
          </a:custGeom>
          <a:ln w="5791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1764" y="4433633"/>
            <a:ext cx="183515" cy="185420"/>
          </a:xfrm>
          <a:custGeom>
            <a:avLst/>
            <a:gdLst/>
            <a:ahLst/>
            <a:cxnLst/>
            <a:rect l="l" t="t" r="r" b="b"/>
            <a:pathLst>
              <a:path w="183514" h="185420">
                <a:moveTo>
                  <a:pt x="58064" y="0"/>
                </a:moveTo>
                <a:lnTo>
                  <a:pt x="0" y="185369"/>
                </a:lnTo>
                <a:lnTo>
                  <a:pt x="183134" y="120586"/>
                </a:lnTo>
                <a:lnTo>
                  <a:pt x="5806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0440" y="1238250"/>
            <a:ext cx="0" cy="944880"/>
          </a:xfrm>
          <a:custGeom>
            <a:avLst/>
            <a:gdLst/>
            <a:ahLst/>
            <a:cxnLst/>
            <a:rect l="l" t="t" r="r" b="b"/>
            <a:pathLst>
              <a:path h="944880">
                <a:moveTo>
                  <a:pt x="0" y="0"/>
                </a:move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5098" y="1415414"/>
            <a:ext cx="6065520" cy="632460"/>
          </a:xfrm>
          <a:custGeom>
            <a:avLst/>
            <a:gdLst/>
            <a:ahLst/>
            <a:cxnLst/>
            <a:rect l="l" t="t" r="r" b="b"/>
            <a:pathLst>
              <a:path w="6065520" h="632460">
                <a:moveTo>
                  <a:pt x="6065342" y="0"/>
                </a:moveTo>
                <a:lnTo>
                  <a:pt x="5798870" y="0"/>
                </a:lnTo>
                <a:lnTo>
                  <a:pt x="0" y="632129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16873" y="1238250"/>
            <a:ext cx="3197860" cy="94488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47090" marR="689610" indent="-151130">
              <a:lnSpc>
                <a:spcPct val="100000"/>
              </a:lnSpc>
              <a:spcBef>
                <a:spcPts val="735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 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decorator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988134"/>
            <a:ext cx="6717030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Before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we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external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function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class, 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define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where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find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import</a:t>
            </a:r>
            <a:r>
              <a:rPr sz="2400" spc="-74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statement</a:t>
            </a:r>
            <a:endParaRPr sz="2400">
              <a:latin typeface="Verdana"/>
              <a:cs typeface="Verdana"/>
            </a:endParaRPr>
          </a:p>
          <a:p>
            <a:pPr marL="12700" marR="81915">
              <a:lnSpc>
                <a:spcPct val="100400"/>
              </a:lnSpc>
              <a:spcBef>
                <a:spcPts val="1789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import</a:t>
            </a:r>
            <a:r>
              <a:rPr sz="2400" spc="-74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allows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us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exported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members 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from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external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ES</a:t>
            </a:r>
            <a:r>
              <a:rPr sz="2400" spc="-3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modules</a:t>
            </a:r>
            <a:endParaRPr sz="2400">
              <a:latin typeface="Verdana"/>
              <a:cs typeface="Verdana"/>
            </a:endParaRPr>
          </a:p>
          <a:p>
            <a:pPr marL="12700" marR="33528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Import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from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third-party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library,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our</a:t>
            </a:r>
            <a:r>
              <a:rPr sz="2400" spc="-6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own 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ES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modules,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4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5067" y="1813560"/>
            <a:ext cx="2641092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7898" y="519061"/>
            <a:ext cx="5808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3E3E3E"/>
                </a:solidFill>
                <a:latin typeface="Arial Black"/>
                <a:cs typeface="Arial Black"/>
              </a:rPr>
              <a:t>Importing </a:t>
            </a:r>
            <a:r>
              <a:rPr sz="3600" spc="-95" dirty="0">
                <a:solidFill>
                  <a:srgbClr val="3E3E3E"/>
                </a:solidFill>
                <a:latin typeface="Arial Black"/>
                <a:cs typeface="Arial Black"/>
              </a:rPr>
              <a:t>What </a:t>
            </a:r>
            <a:r>
              <a:rPr sz="3600" spc="-80" dirty="0">
                <a:solidFill>
                  <a:srgbClr val="3E3E3E"/>
                </a:solidFill>
                <a:latin typeface="Arial Black"/>
                <a:cs typeface="Arial Black"/>
              </a:rPr>
              <a:t>We</a:t>
            </a:r>
            <a:r>
              <a:rPr sz="3600" spc="-21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00" dirty="0">
                <a:solidFill>
                  <a:srgbClr val="3E3E3E"/>
                </a:solidFill>
                <a:latin typeface="Arial Black"/>
                <a:cs typeface="Arial Black"/>
              </a:rPr>
              <a:t>Need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042" y="519061"/>
            <a:ext cx="426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Angular </a:t>
            </a:r>
            <a:r>
              <a:rPr sz="3600" spc="-415" dirty="0">
                <a:solidFill>
                  <a:srgbClr val="3E3E3E"/>
                </a:solidFill>
                <a:latin typeface="Arial Black"/>
                <a:cs typeface="Arial Black"/>
              </a:rPr>
              <a:t>Is</a:t>
            </a:r>
            <a:r>
              <a:rPr sz="3600" spc="-1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00" dirty="0">
                <a:solidFill>
                  <a:srgbClr val="3E3E3E"/>
                </a:solidFill>
                <a:latin typeface="Arial Black"/>
                <a:cs typeface="Arial Black"/>
              </a:rPr>
              <a:t>Modular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822" y="2352294"/>
            <a:ext cx="1929764" cy="1828800"/>
          </a:xfrm>
          <a:prstGeom prst="rect">
            <a:avLst/>
          </a:prstGeom>
          <a:solidFill>
            <a:srgbClr val="675BA7"/>
          </a:solidFill>
          <a:ln w="25908">
            <a:solidFill>
              <a:srgbClr val="4A417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597535" marR="134620" indent="-4572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@angular/  core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7797" y="2352294"/>
            <a:ext cx="1931035" cy="182880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324485" marR="135255" indent="-1828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@angular/  animate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5297" y="2352294"/>
            <a:ext cx="1931035" cy="1828800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598170" marR="135255" indent="-4572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@angular/  http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2797" y="2352294"/>
            <a:ext cx="1929764" cy="18288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415290" marR="134620" indent="-27432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@angular/  router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533" y="4880609"/>
            <a:ext cx="11268710" cy="117665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62255" rIns="0" bIns="0" rtlCol="0">
            <a:spAutoFit/>
          </a:bodyPr>
          <a:lstStyle/>
          <a:p>
            <a:pPr marL="1391285">
              <a:lnSpc>
                <a:spcPct val="100000"/>
              </a:lnSpc>
              <a:spcBef>
                <a:spcPts val="2065"/>
              </a:spcBef>
            </a:pPr>
            <a:r>
              <a:rPr sz="4000" spc="-95" dirty="0">
                <a:solidFill>
                  <a:srgbClr val="FFFFFF"/>
                </a:solidFill>
                <a:latin typeface="Verdana"/>
                <a:cs typeface="Verdana"/>
              </a:rPr>
              <a:t>https://</a:t>
            </a:r>
            <a:r>
              <a:rPr sz="4000" spc="-9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www.npmjs.com/~angular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898" y="519061"/>
            <a:ext cx="5808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3E3E3E"/>
                </a:solidFill>
                <a:latin typeface="Arial Black"/>
                <a:cs typeface="Arial Black"/>
              </a:rPr>
              <a:t>Importing </a:t>
            </a:r>
            <a:r>
              <a:rPr sz="3600" spc="-95" dirty="0">
                <a:solidFill>
                  <a:srgbClr val="3E3E3E"/>
                </a:solidFill>
                <a:latin typeface="Arial Black"/>
                <a:cs typeface="Arial Black"/>
              </a:rPr>
              <a:t>What </a:t>
            </a:r>
            <a:r>
              <a:rPr sz="3600" spc="-80" dirty="0">
                <a:solidFill>
                  <a:srgbClr val="3E3E3E"/>
                </a:solidFill>
                <a:latin typeface="Arial Black"/>
                <a:cs typeface="Arial Black"/>
              </a:rPr>
              <a:t>We</a:t>
            </a:r>
            <a:r>
              <a:rPr sz="3600" spc="-21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00" dirty="0">
                <a:solidFill>
                  <a:srgbClr val="3E3E3E"/>
                </a:solidFill>
                <a:latin typeface="Arial Black"/>
                <a:cs typeface="Arial Black"/>
              </a:rPr>
              <a:t>Need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619" y="2188997"/>
            <a:ext cx="719010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 marR="35109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export class AppComponent</a:t>
            </a:r>
            <a:r>
              <a:rPr sz="2000" spc="-15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pageTitle: string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'Acme Product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Management';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898" y="519061"/>
            <a:ext cx="5808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3E3E3E"/>
                </a:solidFill>
                <a:latin typeface="Arial Black"/>
                <a:cs typeface="Arial Black"/>
              </a:rPr>
              <a:t>Importing </a:t>
            </a:r>
            <a:r>
              <a:rPr sz="3600" spc="-95" dirty="0">
                <a:solidFill>
                  <a:srgbClr val="3E3E3E"/>
                </a:solidFill>
                <a:latin typeface="Arial Black"/>
                <a:cs typeface="Arial Black"/>
              </a:rPr>
              <a:t>What </a:t>
            </a:r>
            <a:r>
              <a:rPr sz="3600" spc="-80" dirty="0">
                <a:solidFill>
                  <a:srgbClr val="3E3E3E"/>
                </a:solidFill>
                <a:latin typeface="Arial Black"/>
                <a:cs typeface="Arial Black"/>
              </a:rPr>
              <a:t>We</a:t>
            </a:r>
            <a:r>
              <a:rPr sz="3600" spc="-21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00" dirty="0">
                <a:solidFill>
                  <a:srgbClr val="3E3E3E"/>
                </a:solidFill>
                <a:latin typeface="Arial Black"/>
                <a:cs typeface="Arial Black"/>
              </a:rPr>
              <a:t>Need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619" y="1567827"/>
            <a:ext cx="719010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 marR="3510915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selector: 'pm-root',  template:</a:t>
            </a:r>
            <a:r>
              <a:rPr sz="2000" spc="-20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&lt;div&gt;My First</a:t>
            </a:r>
            <a:r>
              <a:rPr sz="2000" spc="-15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export class AppComponent</a:t>
            </a:r>
            <a:r>
              <a:rPr sz="2000" spc="-15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pageTitle: string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'Acme Product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Management';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88820" y="1258061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1221" y="1397800"/>
            <a:ext cx="6447790" cy="327025"/>
          </a:xfrm>
          <a:custGeom>
            <a:avLst/>
            <a:gdLst/>
            <a:ahLst/>
            <a:cxnLst/>
            <a:rect l="l" t="t" r="r" b="b"/>
            <a:pathLst>
              <a:path w="6447790" h="327025">
                <a:moveTo>
                  <a:pt x="6447599" y="0"/>
                </a:moveTo>
                <a:lnTo>
                  <a:pt x="6178588" y="0"/>
                </a:lnTo>
                <a:lnTo>
                  <a:pt x="0" y="326415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7793" y="1258061"/>
            <a:ext cx="3228340" cy="74549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38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88820" y="2183129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5566" y="1919960"/>
            <a:ext cx="2513330" cy="403225"/>
          </a:xfrm>
          <a:custGeom>
            <a:avLst/>
            <a:gdLst/>
            <a:ahLst/>
            <a:cxnLst/>
            <a:rect l="l" t="t" r="r" b="b"/>
            <a:pathLst>
              <a:path w="2513329" h="403225">
                <a:moveTo>
                  <a:pt x="2513253" y="402907"/>
                </a:moveTo>
                <a:lnTo>
                  <a:pt x="2244242" y="402907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57793" y="2183129"/>
            <a:ext cx="3228340" cy="74549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68960" marR="461645" indent="-102235">
              <a:lnSpc>
                <a:spcPts val="2880"/>
              </a:lnSpc>
              <a:spcBef>
                <a:spcPts val="45"/>
              </a:spcBef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library 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88820" y="315087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9270" y="1915261"/>
            <a:ext cx="4989830" cy="1375410"/>
          </a:xfrm>
          <a:custGeom>
            <a:avLst/>
            <a:gdLst/>
            <a:ahLst/>
            <a:cxnLst/>
            <a:rect l="l" t="t" r="r" b="b"/>
            <a:pathLst>
              <a:path w="4989830" h="1375410">
                <a:moveTo>
                  <a:pt x="4989550" y="1375333"/>
                </a:moveTo>
                <a:lnTo>
                  <a:pt x="4720539" y="1375333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57793" y="3150870"/>
            <a:ext cx="3228340" cy="74549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390"/>
              </a:spcBef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Member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60" y="519061"/>
            <a:ext cx="531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3E3E3E"/>
                </a:solidFill>
                <a:latin typeface="Arial Black"/>
                <a:cs typeface="Arial Black"/>
              </a:rPr>
              <a:t>Completed</a:t>
            </a: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Component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1524000"/>
            <a:ext cx="11480800" cy="4125595"/>
          </a:xfrm>
          <a:custGeom>
            <a:avLst/>
            <a:gdLst/>
            <a:ahLst/>
            <a:cxnLst/>
            <a:rect l="l" t="t" r="r" b="b"/>
            <a:pathLst>
              <a:path w="11480800" h="4125595">
                <a:moveTo>
                  <a:pt x="0" y="0"/>
                </a:moveTo>
                <a:lnTo>
                  <a:pt x="11480292" y="0"/>
                </a:lnTo>
                <a:lnTo>
                  <a:pt x="11480292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619" y="1560702"/>
            <a:ext cx="719010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 marR="35109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'Acme Product</a:t>
            </a:r>
            <a:r>
              <a:rPr sz="2000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emo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4432" y="3050133"/>
            <a:ext cx="609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5" dirty="0">
                <a:solidFill>
                  <a:srgbClr val="2A9FBC"/>
                </a:solidFill>
                <a:latin typeface="Verdana"/>
                <a:cs typeface="Verdana"/>
              </a:rPr>
              <a:t>Creating </a:t>
            </a:r>
            <a:r>
              <a:rPr sz="3200" spc="10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3200" spc="215" dirty="0">
                <a:solidFill>
                  <a:srgbClr val="2A9FBC"/>
                </a:solidFill>
                <a:latin typeface="Verdana"/>
                <a:cs typeface="Verdana"/>
              </a:rPr>
              <a:t>App</a:t>
            </a:r>
            <a:r>
              <a:rPr sz="3200" spc="-61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2A9FBC"/>
                </a:solidFill>
                <a:latin typeface="Verdana"/>
                <a:cs typeface="Verdana"/>
              </a:rPr>
              <a:t>Component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3131134"/>
            <a:ext cx="446532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Host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26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Defining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 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Angular</a:t>
            </a:r>
            <a:r>
              <a:rPr sz="2400" spc="-409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5942" y="519061"/>
            <a:ext cx="8150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3E3E3E"/>
                </a:solidFill>
                <a:latin typeface="Arial Black"/>
                <a:cs typeface="Arial Black"/>
              </a:rPr>
              <a:t>Bootstrapping </a:t>
            </a:r>
            <a:r>
              <a:rPr sz="3600" spc="-100" dirty="0">
                <a:solidFill>
                  <a:srgbClr val="3E3E3E"/>
                </a:solidFill>
                <a:latin typeface="Arial Black"/>
                <a:cs typeface="Arial Black"/>
              </a:rPr>
              <a:t>Our </a:t>
            </a:r>
            <a:r>
              <a:rPr sz="3600" spc="-5" dirty="0">
                <a:solidFill>
                  <a:srgbClr val="3E3E3E"/>
                </a:solidFill>
                <a:latin typeface="Arial Black"/>
                <a:cs typeface="Arial Black"/>
              </a:rPr>
              <a:t>App</a:t>
            </a: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Component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3362" y="2378964"/>
            <a:ext cx="2160991" cy="242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0251" rIns="0" bIns="0" rtlCol="0">
            <a:spAutoFit/>
          </a:bodyPr>
          <a:lstStyle/>
          <a:p>
            <a:pPr marL="4662805" marR="5080">
              <a:lnSpc>
                <a:spcPct val="100400"/>
              </a:lnSpc>
              <a:spcBef>
                <a:spcPts val="85"/>
              </a:spcBef>
            </a:pPr>
            <a:r>
              <a:rPr spc="-5" dirty="0">
                <a:latin typeface="Courier New"/>
                <a:cs typeface="Courier New"/>
              </a:rPr>
              <a:t>index.html</a:t>
            </a:r>
            <a:r>
              <a:rPr spc="-750" dirty="0">
                <a:latin typeface="Courier New"/>
                <a:cs typeface="Courier New"/>
              </a:rPr>
              <a:t> </a:t>
            </a:r>
            <a:r>
              <a:rPr spc="10" dirty="0"/>
              <a:t>contains</a:t>
            </a:r>
            <a:r>
              <a:rPr spc="-95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-25" dirty="0"/>
              <a:t>main</a:t>
            </a:r>
            <a:r>
              <a:rPr spc="-120" dirty="0"/>
              <a:t> </a:t>
            </a:r>
            <a:r>
              <a:rPr spc="50" dirty="0"/>
              <a:t>page</a:t>
            </a:r>
            <a:r>
              <a:rPr spc="-105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5" dirty="0"/>
              <a:t>the  </a:t>
            </a:r>
            <a:r>
              <a:rPr spc="40" dirty="0"/>
              <a:t>application</a:t>
            </a:r>
          </a:p>
          <a:p>
            <a:pPr marL="4662805" marR="747395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This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40" dirty="0"/>
              <a:t>often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30" dirty="0"/>
              <a:t>only</a:t>
            </a:r>
            <a:r>
              <a:rPr spc="-130" dirty="0"/>
              <a:t> </a:t>
            </a:r>
            <a:r>
              <a:rPr spc="145" dirty="0"/>
              <a:t>Web</a:t>
            </a:r>
            <a:r>
              <a:rPr spc="-125" dirty="0"/>
              <a:t> </a:t>
            </a:r>
            <a:r>
              <a:rPr spc="50" dirty="0"/>
              <a:t>page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5" dirty="0"/>
              <a:t>the  </a:t>
            </a:r>
            <a:r>
              <a:rPr spc="40" dirty="0"/>
              <a:t>application</a:t>
            </a:r>
          </a:p>
          <a:p>
            <a:pPr marL="4662805" marR="685800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Hence </a:t>
            </a:r>
            <a:r>
              <a:rPr spc="-35" dirty="0"/>
              <a:t>an </a:t>
            </a:r>
            <a:r>
              <a:rPr spc="35" dirty="0"/>
              <a:t>Angular </a:t>
            </a:r>
            <a:r>
              <a:rPr spc="40" dirty="0"/>
              <a:t>application </a:t>
            </a:r>
            <a:r>
              <a:rPr spc="-15" dirty="0"/>
              <a:t>is </a:t>
            </a:r>
            <a:r>
              <a:rPr spc="40" dirty="0"/>
              <a:t>often  called </a:t>
            </a:r>
            <a:r>
              <a:rPr spc="-35" dirty="0"/>
              <a:t>a </a:t>
            </a:r>
            <a:r>
              <a:rPr spc="5" dirty="0"/>
              <a:t>Single </a:t>
            </a:r>
            <a:r>
              <a:rPr spc="55" dirty="0"/>
              <a:t>Page </a:t>
            </a:r>
            <a:r>
              <a:rPr spc="65" dirty="0"/>
              <a:t>Application</a:t>
            </a:r>
            <a:r>
              <a:rPr spc="-585" dirty="0"/>
              <a:t> </a:t>
            </a:r>
            <a:r>
              <a:rPr spc="10" dirty="0"/>
              <a:t>(SPA)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" y="2264664"/>
            <a:ext cx="4116324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2786" y="519061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3E3E3E"/>
                </a:solidFill>
                <a:latin typeface="Arial Black"/>
                <a:cs typeface="Arial Black"/>
              </a:rPr>
              <a:t>Single </a:t>
            </a:r>
            <a:r>
              <a:rPr sz="3600" spc="-229" dirty="0">
                <a:solidFill>
                  <a:srgbClr val="3E3E3E"/>
                </a:solidFill>
                <a:latin typeface="Arial Black"/>
                <a:cs typeface="Arial Black"/>
              </a:rPr>
              <a:t>Page </a:t>
            </a: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r>
              <a:rPr sz="3600" spc="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85" dirty="0">
                <a:solidFill>
                  <a:srgbClr val="3E3E3E"/>
                </a:solidFill>
                <a:latin typeface="Arial Black"/>
                <a:cs typeface="Arial Black"/>
              </a:rPr>
              <a:t>(SPA)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974" y="519061"/>
            <a:ext cx="535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3E3E3E"/>
                </a:solidFill>
                <a:latin typeface="Arial Black"/>
                <a:cs typeface="Arial Black"/>
              </a:rPr>
              <a:t>Hosting </a:t>
            </a:r>
            <a:r>
              <a:rPr sz="3600" spc="-220" dirty="0">
                <a:solidFill>
                  <a:srgbClr val="3E3E3E"/>
                </a:solidFill>
                <a:latin typeface="Arial Black"/>
                <a:cs typeface="Arial Black"/>
              </a:rPr>
              <a:t>the</a:t>
            </a:r>
            <a:r>
              <a:rPr sz="3600" spc="-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068" y="1725167"/>
            <a:ext cx="2539365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596900">
              <a:lnSpc>
                <a:spcPct val="100000"/>
              </a:lnSpc>
              <a:spcBef>
                <a:spcPts val="300"/>
              </a:spcBef>
            </a:pP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068" y="2129027"/>
            <a:ext cx="5323840" cy="984885"/>
          </a:xfrm>
          <a:custGeom>
            <a:avLst/>
            <a:gdLst/>
            <a:ahLst/>
            <a:cxnLst/>
            <a:rect l="l" t="t" r="r" b="b"/>
            <a:pathLst>
              <a:path w="5323840" h="984885">
                <a:moveTo>
                  <a:pt x="0" y="0"/>
                </a:moveTo>
                <a:lnTo>
                  <a:pt x="5323332" y="0"/>
                </a:lnTo>
                <a:lnTo>
                  <a:pt x="5323332" y="984503"/>
                </a:lnTo>
                <a:lnTo>
                  <a:pt x="0" y="98450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677" y="2164905"/>
            <a:ext cx="2887345" cy="881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850" spc="15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50">
              <a:latin typeface="Courier New"/>
              <a:cs typeface="Courier New"/>
            </a:endParaRPr>
          </a:p>
          <a:p>
            <a:pPr marL="155575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850" spc="10" dirty="0">
                <a:solidFill>
                  <a:srgbClr val="800000"/>
                </a:solidFill>
                <a:latin typeface="Courier New"/>
                <a:cs typeface="Courier New"/>
              </a:rPr>
              <a:t>pm-root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sz="1850" spc="10" dirty="0">
                <a:solidFill>
                  <a:srgbClr val="800000"/>
                </a:solidFill>
                <a:latin typeface="Courier New"/>
                <a:cs typeface="Courier New"/>
              </a:rPr>
              <a:t>pm-root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850" spc="15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5752" y="2127504"/>
            <a:ext cx="6484620" cy="3857625"/>
          </a:xfrm>
          <a:custGeom>
            <a:avLst/>
            <a:gdLst/>
            <a:ahLst/>
            <a:cxnLst/>
            <a:rect l="l" t="t" r="r" b="b"/>
            <a:pathLst>
              <a:path w="6484620" h="3857625">
                <a:moveTo>
                  <a:pt x="0" y="0"/>
                </a:moveTo>
                <a:lnTo>
                  <a:pt x="6484620" y="0"/>
                </a:lnTo>
                <a:lnTo>
                  <a:pt x="6484620" y="3857244"/>
                </a:lnTo>
                <a:lnTo>
                  <a:pt x="0" y="385724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44336" y="2162835"/>
            <a:ext cx="6031865" cy="1163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1850" spc="10" dirty="0">
                <a:latin typeface="Courier New"/>
                <a:cs typeface="Courier New"/>
              </a:rPr>
              <a:t>{ </a:t>
            </a:r>
            <a:r>
              <a:rPr sz="1850" spc="15" dirty="0">
                <a:latin typeface="Courier New"/>
                <a:cs typeface="Courier New"/>
              </a:rPr>
              <a:t>Component </a:t>
            </a:r>
            <a:r>
              <a:rPr sz="1850" spc="10" dirty="0">
                <a:latin typeface="Courier New"/>
                <a:cs typeface="Courier New"/>
              </a:rPr>
              <a:t>} </a:t>
            </a: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1850" spc="15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5" dirty="0">
                <a:latin typeface="Courier New"/>
                <a:cs typeface="Courier New"/>
              </a:rPr>
              <a:t>@Component({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10"/>
              </a:spcBef>
            </a:pPr>
            <a:r>
              <a:rPr sz="1850" spc="15" dirty="0">
                <a:latin typeface="Courier New"/>
                <a:cs typeface="Courier New"/>
              </a:rPr>
              <a:t>selector:</a:t>
            </a:r>
            <a:r>
              <a:rPr sz="1850" spc="-10" dirty="0"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1850" spc="15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4288" y="3301153"/>
            <a:ext cx="6200140" cy="2588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20"/>
              </a:spcBef>
            </a:pPr>
            <a:r>
              <a:rPr sz="1850" spc="15" dirty="0">
                <a:latin typeface="Courier New"/>
                <a:cs typeface="Courier New"/>
              </a:rPr>
              <a:t>template:</a:t>
            </a:r>
            <a:r>
              <a:rPr sz="1850" spc="-10" dirty="0"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50">
              <a:latin typeface="Courier New"/>
              <a:cs typeface="Courier New"/>
            </a:endParaRPr>
          </a:p>
          <a:p>
            <a:pPr marL="260350" algn="ctr">
              <a:lnSpc>
                <a:spcPct val="100000"/>
              </a:lnSpc>
              <a:spcBef>
                <a:spcPts val="25"/>
              </a:spcBef>
            </a:pPr>
            <a:r>
              <a:rPr sz="1850" spc="1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1850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10"/>
              </a:spcBef>
            </a:pPr>
            <a:r>
              <a:rPr sz="1850" spc="1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15" dirty="0">
                <a:latin typeface="Courier New"/>
                <a:cs typeface="Courier New"/>
              </a:rPr>
              <a:t>})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50" spc="15" dirty="0">
                <a:latin typeface="Courier New"/>
                <a:cs typeface="Courier New"/>
              </a:rPr>
              <a:t>AppComponent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42875" algn="ctr">
              <a:lnSpc>
                <a:spcPct val="100000"/>
              </a:lnSpc>
              <a:spcBef>
                <a:spcPts val="25"/>
              </a:spcBef>
            </a:pPr>
            <a:r>
              <a:rPr sz="1850" spc="15" dirty="0">
                <a:latin typeface="Courier New"/>
                <a:cs typeface="Courier New"/>
              </a:rPr>
              <a:t>pageTitle: </a:t>
            </a:r>
            <a:r>
              <a:rPr sz="1850" spc="1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850" spc="10" dirty="0"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800000"/>
                </a:solidFill>
                <a:latin typeface="Courier New"/>
                <a:cs typeface="Courier New"/>
              </a:rPr>
              <a:t>'Acme Product</a:t>
            </a:r>
            <a:r>
              <a:rPr sz="1600" spc="-2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Management'</a:t>
            </a:r>
            <a:r>
              <a:rPr sz="185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96081" y="2687827"/>
            <a:ext cx="4347210" cy="491490"/>
          </a:xfrm>
          <a:custGeom>
            <a:avLst/>
            <a:gdLst/>
            <a:ahLst/>
            <a:cxnLst/>
            <a:rect l="l" t="t" r="r" b="b"/>
            <a:pathLst>
              <a:path w="4347209" h="491489">
                <a:moveTo>
                  <a:pt x="4347108" y="491312"/>
                </a:moveTo>
                <a:lnTo>
                  <a:pt x="0" y="0"/>
                </a:lnTo>
              </a:path>
            </a:pathLst>
          </a:custGeom>
          <a:ln w="5791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2215" y="2604782"/>
            <a:ext cx="182880" cy="172720"/>
          </a:xfrm>
          <a:custGeom>
            <a:avLst/>
            <a:gdLst/>
            <a:ahLst/>
            <a:cxnLst/>
            <a:rect l="l" t="t" r="r" b="b"/>
            <a:pathLst>
              <a:path w="182879" h="172719">
                <a:moveTo>
                  <a:pt x="182397" y="0"/>
                </a:moveTo>
                <a:lnTo>
                  <a:pt x="0" y="66789"/>
                </a:lnTo>
                <a:lnTo>
                  <a:pt x="162877" y="172631"/>
                </a:lnTo>
                <a:lnTo>
                  <a:pt x="18239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2021" y="3623309"/>
            <a:ext cx="4876800" cy="836930"/>
          </a:xfrm>
          <a:custGeom>
            <a:avLst/>
            <a:gdLst/>
            <a:ahLst/>
            <a:cxnLst/>
            <a:rect l="l" t="t" r="r" b="b"/>
            <a:pathLst>
              <a:path w="4876800" h="836929">
                <a:moveTo>
                  <a:pt x="0" y="0"/>
                </a:moveTo>
                <a:lnTo>
                  <a:pt x="4876800" y="0"/>
                </a:lnTo>
                <a:lnTo>
                  <a:pt x="4876800" y="836676"/>
                </a:lnTo>
                <a:lnTo>
                  <a:pt x="0" y="83667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4027" y="2713151"/>
            <a:ext cx="4427220" cy="1327785"/>
          </a:xfrm>
          <a:custGeom>
            <a:avLst/>
            <a:gdLst/>
            <a:ahLst/>
            <a:cxnLst/>
            <a:rect l="l" t="t" r="r" b="b"/>
            <a:pathLst>
              <a:path w="4427220" h="1327785">
                <a:moveTo>
                  <a:pt x="4427143" y="1327442"/>
                </a:moveTo>
                <a:lnTo>
                  <a:pt x="0" y="0"/>
                </a:lnTo>
              </a:path>
            </a:pathLst>
          </a:custGeom>
          <a:ln w="5791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5355" y="2638272"/>
            <a:ext cx="191770" cy="167005"/>
          </a:xfrm>
          <a:custGeom>
            <a:avLst/>
            <a:gdLst/>
            <a:ahLst/>
            <a:cxnLst/>
            <a:rect l="l" t="t" r="r" b="b"/>
            <a:pathLst>
              <a:path w="191769" h="167005">
                <a:moveTo>
                  <a:pt x="191376" y="0"/>
                </a:moveTo>
                <a:lnTo>
                  <a:pt x="0" y="33299"/>
                </a:lnTo>
                <a:lnTo>
                  <a:pt x="141465" y="166408"/>
                </a:lnTo>
                <a:lnTo>
                  <a:pt x="19137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35752" y="1722120"/>
            <a:ext cx="303149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6194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84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4873" y="3112770"/>
            <a:ext cx="2085339" cy="54864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130"/>
              </a:spcBef>
            </a:pP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AppComponent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40" y="5059226"/>
            <a:ext cx="129603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Imports  </a:t>
            </a:r>
            <a:r>
              <a:rPr sz="1600" spc="15" dirty="0">
                <a:solidFill>
                  <a:srgbClr val="808080"/>
                </a:solidFill>
                <a:latin typeface="Verdana"/>
                <a:cs typeface="Verdana"/>
              </a:rPr>
              <a:t>Exports  </a:t>
            </a:r>
            <a:r>
              <a:rPr sz="1600" spc="1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20" dirty="0">
                <a:solidFill>
                  <a:srgbClr val="2A9FBC"/>
                </a:solidFill>
                <a:latin typeface="Verdana"/>
                <a:cs typeface="Verdana"/>
              </a:rPr>
              <a:t>cl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ti</a:t>
            </a:r>
            <a:r>
              <a:rPr sz="1600" spc="6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s  </a:t>
            </a:r>
            <a:r>
              <a:rPr sz="1600" spc="10" dirty="0">
                <a:solidFill>
                  <a:srgbClr val="675BA7"/>
                </a:solidFill>
                <a:latin typeface="Verdana"/>
                <a:cs typeface="Verdana"/>
              </a:rPr>
              <a:t>Providers 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3078" y="776477"/>
            <a:ext cx="2043430" cy="1177925"/>
          </a:xfrm>
          <a:custGeom>
            <a:avLst/>
            <a:gdLst/>
            <a:ahLst/>
            <a:cxnLst/>
            <a:rect l="l" t="t" r="r" b="b"/>
            <a:pathLst>
              <a:path w="2043429" h="1177925">
                <a:moveTo>
                  <a:pt x="0" y="0"/>
                </a:moveTo>
                <a:lnTo>
                  <a:pt x="0" y="636587"/>
                </a:lnTo>
                <a:lnTo>
                  <a:pt x="2043430" y="636587"/>
                </a:lnTo>
                <a:lnTo>
                  <a:pt x="2043430" y="1177912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9358" y="19353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1282" y="2324861"/>
            <a:ext cx="563880" cy="687070"/>
          </a:xfrm>
          <a:custGeom>
            <a:avLst/>
            <a:gdLst/>
            <a:ahLst/>
            <a:cxnLst/>
            <a:rect l="l" t="t" r="r" b="b"/>
            <a:pathLst>
              <a:path w="563879" h="687069">
                <a:moveTo>
                  <a:pt x="563664" y="0"/>
                </a:moveTo>
                <a:lnTo>
                  <a:pt x="0" y="0"/>
                </a:lnTo>
                <a:lnTo>
                  <a:pt x="0" y="686993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4132" y="2992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7290" y="2599182"/>
            <a:ext cx="1109980" cy="419100"/>
          </a:xfrm>
          <a:custGeom>
            <a:avLst/>
            <a:gdLst/>
            <a:ahLst/>
            <a:cxnLst/>
            <a:rect l="l" t="t" r="r" b="b"/>
            <a:pathLst>
              <a:path w="1109979" h="419100">
                <a:moveTo>
                  <a:pt x="1109510" y="0"/>
                </a:moveTo>
                <a:lnTo>
                  <a:pt x="1109510" y="257124"/>
                </a:lnTo>
                <a:lnTo>
                  <a:pt x="0" y="257124"/>
                </a:lnTo>
                <a:lnTo>
                  <a:pt x="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0140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5161" y="2050542"/>
            <a:ext cx="2743200" cy="548640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615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AppModule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5338" y="227838"/>
            <a:ext cx="1935480" cy="54864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135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BrowserModule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29728" y="480059"/>
            <a:ext cx="614680" cy="3688079"/>
          </a:xfrm>
          <a:custGeom>
            <a:avLst/>
            <a:gdLst/>
            <a:ahLst/>
            <a:cxnLst/>
            <a:rect l="l" t="t" r="r" b="b"/>
            <a:pathLst>
              <a:path w="614679" h="3688079">
                <a:moveTo>
                  <a:pt x="614654" y="3688079"/>
                </a:moveTo>
                <a:lnTo>
                  <a:pt x="569239" y="3684747"/>
                </a:lnTo>
                <a:lnTo>
                  <a:pt x="525893" y="3675068"/>
                </a:lnTo>
                <a:lnTo>
                  <a:pt x="485091" y="3659516"/>
                </a:lnTo>
                <a:lnTo>
                  <a:pt x="447310" y="3638568"/>
                </a:lnTo>
                <a:lnTo>
                  <a:pt x="413023" y="3612698"/>
                </a:lnTo>
                <a:lnTo>
                  <a:pt x="382708" y="3582383"/>
                </a:lnTo>
                <a:lnTo>
                  <a:pt x="356838" y="3548097"/>
                </a:lnTo>
                <a:lnTo>
                  <a:pt x="335890" y="3510315"/>
                </a:lnTo>
                <a:lnTo>
                  <a:pt x="320338" y="3469514"/>
                </a:lnTo>
                <a:lnTo>
                  <a:pt x="310659" y="3426168"/>
                </a:lnTo>
                <a:lnTo>
                  <a:pt x="307327" y="3380752"/>
                </a:lnTo>
                <a:lnTo>
                  <a:pt x="307327" y="2151367"/>
                </a:lnTo>
                <a:lnTo>
                  <a:pt x="303995" y="2105951"/>
                </a:lnTo>
                <a:lnTo>
                  <a:pt x="294315" y="2062605"/>
                </a:lnTo>
                <a:lnTo>
                  <a:pt x="278764" y="2021804"/>
                </a:lnTo>
                <a:lnTo>
                  <a:pt x="257815" y="1984022"/>
                </a:lnTo>
                <a:lnTo>
                  <a:pt x="231946" y="1949736"/>
                </a:lnTo>
                <a:lnTo>
                  <a:pt x="201630" y="1919421"/>
                </a:lnTo>
                <a:lnTo>
                  <a:pt x="167344" y="1893551"/>
                </a:lnTo>
                <a:lnTo>
                  <a:pt x="129562" y="1872603"/>
                </a:lnTo>
                <a:lnTo>
                  <a:pt x="88761" y="1857051"/>
                </a:lnTo>
                <a:lnTo>
                  <a:pt x="45415" y="1847372"/>
                </a:lnTo>
                <a:lnTo>
                  <a:pt x="0" y="1844039"/>
                </a:lnTo>
                <a:lnTo>
                  <a:pt x="45415" y="1840707"/>
                </a:lnTo>
                <a:lnTo>
                  <a:pt x="88761" y="1831028"/>
                </a:lnTo>
                <a:lnTo>
                  <a:pt x="129562" y="1815476"/>
                </a:lnTo>
                <a:lnTo>
                  <a:pt x="167344" y="1794528"/>
                </a:lnTo>
                <a:lnTo>
                  <a:pt x="201630" y="1768658"/>
                </a:lnTo>
                <a:lnTo>
                  <a:pt x="231946" y="1738343"/>
                </a:lnTo>
                <a:lnTo>
                  <a:pt x="257815" y="1704057"/>
                </a:lnTo>
                <a:lnTo>
                  <a:pt x="278764" y="1666275"/>
                </a:lnTo>
                <a:lnTo>
                  <a:pt x="294315" y="1625474"/>
                </a:lnTo>
                <a:lnTo>
                  <a:pt x="303995" y="1582128"/>
                </a:lnTo>
                <a:lnTo>
                  <a:pt x="307327" y="1536712"/>
                </a:lnTo>
                <a:lnTo>
                  <a:pt x="307327" y="307327"/>
                </a:lnTo>
                <a:lnTo>
                  <a:pt x="310659" y="261911"/>
                </a:lnTo>
                <a:lnTo>
                  <a:pt x="320338" y="218565"/>
                </a:lnTo>
                <a:lnTo>
                  <a:pt x="335890" y="177764"/>
                </a:lnTo>
                <a:lnTo>
                  <a:pt x="356838" y="139982"/>
                </a:lnTo>
                <a:lnTo>
                  <a:pt x="382708" y="105696"/>
                </a:lnTo>
                <a:lnTo>
                  <a:pt x="413023" y="75381"/>
                </a:lnTo>
                <a:lnTo>
                  <a:pt x="447310" y="49511"/>
                </a:lnTo>
                <a:lnTo>
                  <a:pt x="485091" y="28563"/>
                </a:lnTo>
                <a:lnTo>
                  <a:pt x="525893" y="13011"/>
                </a:lnTo>
                <a:lnTo>
                  <a:pt x="569239" y="3332"/>
                </a:lnTo>
                <a:lnTo>
                  <a:pt x="614654" y="0"/>
                </a:lnTo>
              </a:path>
            </a:pathLst>
          </a:custGeom>
          <a:ln w="9144">
            <a:solidFill>
              <a:srgbClr val="A52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25301" y="480059"/>
            <a:ext cx="614680" cy="3688079"/>
          </a:xfrm>
          <a:custGeom>
            <a:avLst/>
            <a:gdLst/>
            <a:ahLst/>
            <a:cxnLst/>
            <a:rect l="l" t="t" r="r" b="b"/>
            <a:pathLst>
              <a:path w="614679" h="3688079">
                <a:moveTo>
                  <a:pt x="0" y="0"/>
                </a:moveTo>
                <a:lnTo>
                  <a:pt x="45415" y="3332"/>
                </a:lnTo>
                <a:lnTo>
                  <a:pt x="88761" y="13011"/>
                </a:lnTo>
                <a:lnTo>
                  <a:pt x="129562" y="28563"/>
                </a:lnTo>
                <a:lnTo>
                  <a:pt x="167344" y="49511"/>
                </a:lnTo>
                <a:lnTo>
                  <a:pt x="201630" y="75381"/>
                </a:lnTo>
                <a:lnTo>
                  <a:pt x="231946" y="105696"/>
                </a:lnTo>
                <a:lnTo>
                  <a:pt x="257815" y="139982"/>
                </a:lnTo>
                <a:lnTo>
                  <a:pt x="278764" y="177764"/>
                </a:lnTo>
                <a:lnTo>
                  <a:pt x="294315" y="218565"/>
                </a:lnTo>
                <a:lnTo>
                  <a:pt x="303995" y="261911"/>
                </a:lnTo>
                <a:lnTo>
                  <a:pt x="307327" y="307327"/>
                </a:lnTo>
                <a:lnTo>
                  <a:pt x="307327" y="1536712"/>
                </a:lnTo>
                <a:lnTo>
                  <a:pt x="310659" y="1582128"/>
                </a:lnTo>
                <a:lnTo>
                  <a:pt x="320338" y="1625474"/>
                </a:lnTo>
                <a:lnTo>
                  <a:pt x="335890" y="1666275"/>
                </a:lnTo>
                <a:lnTo>
                  <a:pt x="356838" y="1704057"/>
                </a:lnTo>
                <a:lnTo>
                  <a:pt x="382708" y="1738343"/>
                </a:lnTo>
                <a:lnTo>
                  <a:pt x="413023" y="1768658"/>
                </a:lnTo>
                <a:lnTo>
                  <a:pt x="447310" y="1794528"/>
                </a:lnTo>
                <a:lnTo>
                  <a:pt x="485091" y="1815476"/>
                </a:lnTo>
                <a:lnTo>
                  <a:pt x="525893" y="1831028"/>
                </a:lnTo>
                <a:lnTo>
                  <a:pt x="569239" y="1840707"/>
                </a:lnTo>
                <a:lnTo>
                  <a:pt x="614654" y="1844039"/>
                </a:lnTo>
                <a:lnTo>
                  <a:pt x="569239" y="1847372"/>
                </a:lnTo>
                <a:lnTo>
                  <a:pt x="525893" y="1857051"/>
                </a:lnTo>
                <a:lnTo>
                  <a:pt x="485091" y="1872603"/>
                </a:lnTo>
                <a:lnTo>
                  <a:pt x="447310" y="1893551"/>
                </a:lnTo>
                <a:lnTo>
                  <a:pt x="413023" y="1919421"/>
                </a:lnTo>
                <a:lnTo>
                  <a:pt x="382708" y="1949736"/>
                </a:lnTo>
                <a:lnTo>
                  <a:pt x="356838" y="1984022"/>
                </a:lnTo>
                <a:lnTo>
                  <a:pt x="335890" y="2021804"/>
                </a:lnTo>
                <a:lnTo>
                  <a:pt x="320338" y="2062605"/>
                </a:lnTo>
                <a:lnTo>
                  <a:pt x="310659" y="2105951"/>
                </a:lnTo>
                <a:lnTo>
                  <a:pt x="307327" y="2151367"/>
                </a:lnTo>
                <a:lnTo>
                  <a:pt x="307327" y="3380752"/>
                </a:lnTo>
                <a:lnTo>
                  <a:pt x="303995" y="3426168"/>
                </a:lnTo>
                <a:lnTo>
                  <a:pt x="294315" y="3469514"/>
                </a:lnTo>
                <a:lnTo>
                  <a:pt x="278764" y="3510315"/>
                </a:lnTo>
                <a:lnTo>
                  <a:pt x="257815" y="3548097"/>
                </a:lnTo>
                <a:lnTo>
                  <a:pt x="231946" y="3582383"/>
                </a:lnTo>
                <a:lnTo>
                  <a:pt x="201630" y="3612698"/>
                </a:lnTo>
                <a:lnTo>
                  <a:pt x="167344" y="3638568"/>
                </a:lnTo>
                <a:lnTo>
                  <a:pt x="129562" y="3659516"/>
                </a:lnTo>
                <a:lnTo>
                  <a:pt x="88761" y="3675068"/>
                </a:lnTo>
                <a:lnTo>
                  <a:pt x="45415" y="3684747"/>
                </a:lnTo>
                <a:lnTo>
                  <a:pt x="0" y="3688079"/>
                </a:lnTo>
              </a:path>
            </a:pathLst>
          </a:custGeom>
          <a:ln w="9144">
            <a:solidFill>
              <a:srgbClr val="A52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777935" y="1416393"/>
            <a:ext cx="201295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29539">
              <a:lnSpc>
                <a:spcPct val="141700"/>
              </a:lnSpc>
              <a:spcBef>
                <a:spcPts val="100"/>
              </a:spcBef>
            </a:pPr>
            <a:r>
              <a:rPr spc="75" dirty="0">
                <a:solidFill>
                  <a:srgbClr val="3E3E3E"/>
                </a:solidFill>
              </a:rPr>
              <a:t>O</a:t>
            </a:r>
            <a:r>
              <a:rPr spc="5" dirty="0">
                <a:solidFill>
                  <a:srgbClr val="3E3E3E"/>
                </a:solidFill>
              </a:rPr>
              <a:t>r</a:t>
            </a:r>
            <a:r>
              <a:rPr spc="40" dirty="0">
                <a:solidFill>
                  <a:srgbClr val="3E3E3E"/>
                </a:solidFill>
              </a:rPr>
              <a:t>g</a:t>
            </a:r>
            <a:r>
              <a:rPr spc="30" dirty="0">
                <a:solidFill>
                  <a:srgbClr val="3E3E3E"/>
                </a:solidFill>
              </a:rPr>
              <a:t>a</a:t>
            </a:r>
            <a:r>
              <a:rPr spc="-5" dirty="0">
                <a:solidFill>
                  <a:srgbClr val="3E3E3E"/>
                </a:solidFill>
              </a:rPr>
              <a:t>n</a:t>
            </a:r>
            <a:r>
              <a:rPr spc="-10" dirty="0">
                <a:solidFill>
                  <a:srgbClr val="3E3E3E"/>
                </a:solidFill>
              </a:rPr>
              <a:t>i</a:t>
            </a:r>
            <a:r>
              <a:rPr spc="20" dirty="0">
                <a:solidFill>
                  <a:srgbClr val="3E3E3E"/>
                </a:solidFill>
              </a:rPr>
              <a:t>z</a:t>
            </a:r>
            <a:r>
              <a:rPr spc="5" dirty="0">
                <a:solidFill>
                  <a:srgbClr val="3E3E3E"/>
                </a:solidFill>
              </a:rPr>
              <a:t>a</a:t>
            </a:r>
            <a:r>
              <a:rPr spc="35" dirty="0">
                <a:solidFill>
                  <a:srgbClr val="3E3E3E"/>
                </a:solidFill>
              </a:rPr>
              <a:t>t</a:t>
            </a:r>
            <a:r>
              <a:rPr spc="20" dirty="0">
                <a:solidFill>
                  <a:srgbClr val="3E3E3E"/>
                </a:solidFill>
              </a:rPr>
              <a:t>i</a:t>
            </a:r>
            <a:r>
              <a:rPr spc="114" dirty="0">
                <a:solidFill>
                  <a:srgbClr val="3E3E3E"/>
                </a:solidFill>
              </a:rPr>
              <a:t>o</a:t>
            </a:r>
            <a:r>
              <a:rPr spc="-25" dirty="0">
                <a:solidFill>
                  <a:srgbClr val="3E3E3E"/>
                </a:solidFill>
              </a:rPr>
              <a:t>n  </a:t>
            </a:r>
            <a:r>
              <a:rPr spc="15" dirty="0">
                <a:solidFill>
                  <a:srgbClr val="3E3E3E"/>
                </a:solidFill>
              </a:rPr>
              <a:t>Boundaries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3679" y="2605113"/>
            <a:ext cx="3061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marR="5080" indent="-55181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Template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resolution 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068" y="519061"/>
            <a:ext cx="6482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C0504D"/>
                </a:solidFill>
                <a:latin typeface="Arial Black"/>
                <a:cs typeface="Arial Black"/>
              </a:rPr>
              <a:t>Defining </a:t>
            </a:r>
            <a:r>
              <a:rPr sz="3600" spc="-220" dirty="0">
                <a:solidFill>
                  <a:srgbClr val="C0504D"/>
                </a:solidFill>
                <a:latin typeface="Arial Black"/>
                <a:cs typeface="Arial Black"/>
              </a:rPr>
              <a:t>the </a:t>
            </a:r>
            <a:r>
              <a:rPr sz="3600" spc="-170" dirty="0">
                <a:solidFill>
                  <a:srgbClr val="C0504D"/>
                </a:solidFill>
                <a:latin typeface="Arial Black"/>
                <a:cs typeface="Arial Black"/>
              </a:rPr>
              <a:t>Angular</a:t>
            </a:r>
            <a:r>
              <a:rPr sz="3600" spc="-20" dirty="0">
                <a:solidFill>
                  <a:srgbClr val="C0504D"/>
                </a:solidFill>
                <a:latin typeface="Arial Black"/>
                <a:cs typeface="Arial Black"/>
              </a:rPr>
              <a:t> </a:t>
            </a:r>
            <a:r>
              <a:rPr sz="3600" spc="-200" dirty="0">
                <a:solidFill>
                  <a:srgbClr val="C0504D"/>
                </a:solidFill>
                <a:latin typeface="Arial Black"/>
                <a:cs typeface="Arial Black"/>
              </a:rPr>
              <a:t>Module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7136" y="1752600"/>
            <a:ext cx="11087100" cy="3816350"/>
          </a:xfrm>
          <a:custGeom>
            <a:avLst/>
            <a:gdLst/>
            <a:ahLst/>
            <a:cxnLst/>
            <a:rect l="l" t="t" r="r" b="b"/>
            <a:pathLst>
              <a:path w="11087100" h="3816350">
                <a:moveTo>
                  <a:pt x="0" y="0"/>
                </a:moveTo>
                <a:lnTo>
                  <a:pt x="11087100" y="0"/>
                </a:lnTo>
                <a:lnTo>
                  <a:pt x="11087100" y="3816096"/>
                </a:lnTo>
                <a:lnTo>
                  <a:pt x="0" y="381609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898" y="1351025"/>
            <a:ext cx="2778760" cy="402590"/>
          </a:xfrm>
          <a:custGeom>
            <a:avLst/>
            <a:gdLst/>
            <a:ahLst/>
            <a:cxnLst/>
            <a:rect l="l" t="t" r="r" b="b"/>
            <a:pathLst>
              <a:path w="2778760" h="402589">
                <a:moveTo>
                  <a:pt x="0" y="0"/>
                </a:moveTo>
                <a:lnTo>
                  <a:pt x="2778252" y="0"/>
                </a:lnTo>
                <a:lnTo>
                  <a:pt x="2778252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898" y="1351025"/>
            <a:ext cx="2778760" cy="402590"/>
          </a:xfrm>
          <a:custGeom>
            <a:avLst/>
            <a:gdLst/>
            <a:ahLst/>
            <a:cxnLst/>
            <a:rect l="l" t="t" r="r" b="b"/>
            <a:pathLst>
              <a:path w="2778760" h="402589">
                <a:moveTo>
                  <a:pt x="0" y="0"/>
                </a:moveTo>
                <a:lnTo>
                  <a:pt x="2778252" y="0"/>
                </a:lnTo>
                <a:lnTo>
                  <a:pt x="2778252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5737" y="1265935"/>
            <a:ext cx="10619105" cy="42043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710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NgModule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4576445" algn="l"/>
              </a:tabLst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BrowserModule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400" spc="-10" dirty="0">
                <a:solidFill>
                  <a:srgbClr val="A31515"/>
                </a:solidFill>
                <a:latin typeface="Courier New"/>
                <a:cs typeface="Courier New"/>
              </a:rPr>
              <a:t>'@angular/platform-browser'</a:t>
            </a:r>
            <a:r>
              <a:rPr sz="2400" spc="-10" dirty="0">
                <a:latin typeface="Courier New"/>
                <a:cs typeface="Courier New"/>
              </a:rPr>
              <a:t>; 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	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31515"/>
                </a:solidFill>
                <a:latin typeface="Courier New"/>
                <a:cs typeface="Courier New"/>
              </a:rPr>
              <a:t>'./app.component'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@NgModule({</a:t>
            </a:r>
            <a:endParaRPr sz="2400">
              <a:latin typeface="Courier New"/>
              <a:cs typeface="Courier New"/>
            </a:endParaRPr>
          </a:p>
          <a:p>
            <a:pPr marL="377825" marR="45720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imports: </a:t>
            </a:r>
            <a:r>
              <a:rPr sz="2400" dirty="0">
                <a:latin typeface="Courier New"/>
                <a:cs typeface="Courier New"/>
              </a:rPr>
              <a:t>[ </a:t>
            </a:r>
            <a:r>
              <a:rPr sz="2400" spc="-5" dirty="0">
                <a:latin typeface="Courier New"/>
                <a:cs typeface="Courier New"/>
              </a:rPr>
              <a:t>BrowserModule ],  declarations: </a:t>
            </a:r>
            <a:r>
              <a:rPr sz="2400" dirty="0">
                <a:latin typeface="Courier New"/>
                <a:cs typeface="Courier New"/>
              </a:rPr>
              <a:t>[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1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],  bootstrap: </a:t>
            </a:r>
            <a:r>
              <a:rPr sz="2400" dirty="0">
                <a:latin typeface="Courier New"/>
                <a:cs typeface="Courier New"/>
              </a:rPr>
              <a:t>[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AppModule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r>
              <a:rPr sz="3600" spc="-18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35" dirty="0">
                <a:solidFill>
                  <a:srgbClr val="3E3E3E"/>
                </a:solidFill>
                <a:latin typeface="Arial Black"/>
                <a:cs typeface="Arial Black"/>
              </a:rPr>
              <a:t>Architecture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1926945"/>
            <a:ext cx="61169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What 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Is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2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Component?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Creating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Component</a:t>
            </a:r>
            <a:r>
              <a:rPr sz="2400" spc="-3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Defining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Metadata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6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Decorator 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Importing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What </a:t>
            </a:r>
            <a:r>
              <a:rPr sz="2400" spc="160" dirty="0">
                <a:solidFill>
                  <a:srgbClr val="F05A28"/>
                </a:solidFill>
                <a:latin typeface="Verdana"/>
                <a:cs typeface="Verdana"/>
              </a:rPr>
              <a:t>We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Need 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Bootstrapping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Our </a:t>
            </a:r>
            <a:r>
              <a:rPr sz="2400" spc="160" dirty="0">
                <a:solidFill>
                  <a:srgbClr val="F05A28"/>
                </a:solidFill>
                <a:latin typeface="Verdana"/>
                <a:cs typeface="Verdana"/>
              </a:rPr>
              <a:t>App</a:t>
            </a:r>
            <a:r>
              <a:rPr sz="2400" spc="-5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Module  </a:t>
            </a:r>
            <a:r>
              <a:rPr sz="3600" spc="6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135" dirty="0">
                <a:solidFill>
                  <a:srgbClr val="FFFFFF"/>
                </a:solidFill>
                <a:latin typeface="Arial Black"/>
                <a:cs typeface="Arial Black"/>
              </a:rPr>
              <a:t>rv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3600" spc="-3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r>
              <a:rPr sz="3600" spc="-18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35" dirty="0">
                <a:solidFill>
                  <a:srgbClr val="3E3E3E"/>
                </a:solidFill>
                <a:latin typeface="Arial Black"/>
                <a:cs typeface="Arial Black"/>
              </a:rPr>
              <a:t>Architecture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842" y="519061"/>
            <a:ext cx="517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3E3E3E"/>
                </a:solidFill>
                <a:latin typeface="Arial Black"/>
                <a:cs typeface="Arial Black"/>
              </a:rPr>
              <a:t>What </a:t>
            </a:r>
            <a:r>
              <a:rPr sz="3600" spc="-415" dirty="0">
                <a:solidFill>
                  <a:srgbClr val="3E3E3E"/>
                </a:solidFill>
                <a:latin typeface="Arial Black"/>
                <a:cs typeface="Arial Black"/>
              </a:rPr>
              <a:t>Is </a:t>
            </a:r>
            <a:r>
              <a:rPr sz="3600" spc="-335" dirty="0">
                <a:solidFill>
                  <a:srgbClr val="3E3E3E"/>
                </a:solidFill>
                <a:latin typeface="Arial Black"/>
                <a:cs typeface="Arial Black"/>
              </a:rPr>
              <a:t>a</a:t>
            </a:r>
            <a:r>
              <a:rPr sz="3600" spc="-7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75" dirty="0">
                <a:solidFill>
                  <a:srgbClr val="3E3E3E"/>
                </a:solidFill>
                <a:latin typeface="Arial Black"/>
                <a:cs typeface="Arial Black"/>
              </a:rPr>
              <a:t>Component?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718" y="2236470"/>
            <a:ext cx="1931035" cy="1828800"/>
          </a:xfrm>
          <a:prstGeom prst="rect">
            <a:avLst/>
          </a:prstGeom>
          <a:solidFill>
            <a:srgbClr val="2A9FBC"/>
          </a:solidFill>
          <a:ln w="25908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8597" y="2059685"/>
            <a:ext cx="2032000" cy="2182495"/>
          </a:xfrm>
          <a:custGeom>
            <a:avLst/>
            <a:gdLst/>
            <a:ahLst/>
            <a:cxnLst/>
            <a:rect l="l" t="t" r="r" b="b"/>
            <a:pathLst>
              <a:path w="2032000" h="2182495">
                <a:moveTo>
                  <a:pt x="0" y="0"/>
                </a:moveTo>
                <a:lnTo>
                  <a:pt x="2031492" y="0"/>
                </a:lnTo>
                <a:lnTo>
                  <a:pt x="2031492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8597" y="2059685"/>
            <a:ext cx="2032000" cy="2182495"/>
          </a:xfrm>
          <a:prstGeom prst="rect">
            <a:avLst/>
          </a:prstGeom>
          <a:ln w="25907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658" y="2541270"/>
            <a:ext cx="1931035" cy="12192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2702" y="2479738"/>
            <a:ext cx="361886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61005" algn="l"/>
              </a:tabLst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=	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7376" y="2555748"/>
            <a:ext cx="1714500" cy="67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5852" y="2622804"/>
            <a:ext cx="1717548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0" y="2583179"/>
            <a:ext cx="1620012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84620" y="2583179"/>
            <a:ext cx="1620520" cy="581025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37376" y="3357371"/>
            <a:ext cx="1714500" cy="702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4620" y="3384803"/>
            <a:ext cx="1620012" cy="608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84620" y="3384803"/>
            <a:ext cx="1620520" cy="608330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110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8121" y="2542794"/>
            <a:ext cx="1929764" cy="1216660"/>
          </a:xfrm>
          <a:prstGeom prst="rect">
            <a:avLst/>
          </a:prstGeom>
          <a:solidFill>
            <a:srgbClr val="B4B5B4"/>
          </a:solidFill>
          <a:ln w="25907">
            <a:solidFill>
              <a:srgbClr val="8080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Metadata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8292" y="4358833"/>
            <a:ext cx="28257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View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layout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Created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with</a:t>
            </a:r>
            <a:r>
              <a:rPr sz="2000" spc="-3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HTML</a:t>
            </a:r>
            <a:endParaRPr sz="2000">
              <a:latin typeface="Verdana"/>
              <a:cs typeface="Verdana"/>
            </a:endParaRPr>
          </a:p>
          <a:p>
            <a:pPr marL="355600" marR="3467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Includes</a:t>
            </a:r>
            <a:r>
              <a:rPr sz="20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binding 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directives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1557" y="4358833"/>
            <a:ext cx="25247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Code</a:t>
            </a:r>
            <a:r>
              <a:rPr sz="20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supporting 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view</a:t>
            </a:r>
            <a:endParaRPr sz="2000">
              <a:latin typeface="Verdana"/>
              <a:cs typeface="Verdana"/>
            </a:endParaRPr>
          </a:p>
          <a:p>
            <a:pPr marL="355600" marR="51625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Created</a:t>
            </a:r>
            <a:r>
              <a:rPr sz="20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with 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TypeScript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Properties:</a:t>
            </a:r>
            <a:r>
              <a:rPr sz="20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Methods:</a:t>
            </a:r>
            <a:r>
              <a:rPr sz="20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logic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1674" y="2479738"/>
            <a:ext cx="2847975" cy="312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  <a:p>
            <a:pPr marL="977265" marR="102235" indent="-342900">
              <a:lnSpc>
                <a:spcPct val="100000"/>
              </a:lnSpc>
              <a:spcBef>
                <a:spcPts val="5195"/>
              </a:spcBef>
              <a:buFont typeface="Arial"/>
              <a:buChar char="•"/>
              <a:tabLst>
                <a:tab pos="977265" algn="l"/>
                <a:tab pos="977900" algn="l"/>
              </a:tabLst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Extra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data</a:t>
            </a:r>
            <a:r>
              <a:rPr sz="2000" spc="-2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for 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Angular</a:t>
            </a:r>
            <a:endParaRPr sz="2000">
              <a:latin typeface="Verdana"/>
              <a:cs typeface="Verdana"/>
            </a:endParaRPr>
          </a:p>
          <a:p>
            <a:pPr marL="977265" marR="5080" indent="-342900">
              <a:lnSpc>
                <a:spcPct val="100000"/>
              </a:lnSpc>
              <a:buFont typeface="Arial"/>
              <a:buChar char="•"/>
              <a:tabLst>
                <a:tab pos="977265" algn="l"/>
                <a:tab pos="977900" algn="l"/>
              </a:tabLst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Defined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with</a:t>
            </a:r>
            <a:r>
              <a:rPr sz="20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a 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decorator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924" y="519061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C</a:t>
            </a:r>
            <a:r>
              <a:rPr sz="3600" spc="-110" dirty="0">
                <a:solidFill>
                  <a:srgbClr val="3E3E3E"/>
                </a:solidFill>
                <a:latin typeface="Arial Black"/>
                <a:cs typeface="Arial Black"/>
              </a:rPr>
              <a:t>o</a:t>
            </a: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m</a:t>
            </a:r>
            <a:r>
              <a:rPr sz="3600" spc="-155" dirty="0">
                <a:solidFill>
                  <a:srgbClr val="3E3E3E"/>
                </a:solidFill>
                <a:latin typeface="Arial Black"/>
                <a:cs typeface="Arial Black"/>
              </a:rPr>
              <a:t>pon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e</a:t>
            </a:r>
            <a:r>
              <a:rPr sz="3600" spc="-180" dirty="0">
                <a:solidFill>
                  <a:srgbClr val="3E3E3E"/>
                </a:solidFill>
                <a:latin typeface="Arial Black"/>
                <a:cs typeface="Arial Black"/>
              </a:rPr>
              <a:t>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69" y="1524761"/>
            <a:ext cx="7024370" cy="462280"/>
          </a:xfrm>
          <a:prstGeom prst="rect">
            <a:avLst/>
          </a:prstGeom>
          <a:ln w="19811">
            <a:solidFill>
              <a:srgbClr val="2A9FBC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0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619" y="2223666"/>
            <a:ext cx="36836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166" y="2833467"/>
            <a:ext cx="50558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2000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619" y="4357970"/>
            <a:ext cx="330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619" y="4662870"/>
            <a:ext cx="4140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070" y="4967771"/>
            <a:ext cx="7037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'Acme Product</a:t>
            </a:r>
            <a:r>
              <a:rPr sz="2000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874" y="527267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6961" y="4392929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1665" y="4622101"/>
            <a:ext cx="725805" cy="440690"/>
          </a:xfrm>
          <a:custGeom>
            <a:avLst/>
            <a:gdLst/>
            <a:ahLst/>
            <a:cxnLst/>
            <a:rect l="l" t="t" r="r" b="b"/>
            <a:pathLst>
              <a:path w="725804" h="440689">
                <a:moveTo>
                  <a:pt x="725297" y="0"/>
                </a:moveTo>
                <a:lnTo>
                  <a:pt x="547484" y="0"/>
                </a:lnTo>
                <a:lnTo>
                  <a:pt x="0" y="440296"/>
                </a:lnTo>
              </a:path>
            </a:pathLst>
          </a:custGeom>
          <a:ln w="25907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44761" y="4392929"/>
            <a:ext cx="2133600" cy="122237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66865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66961" y="2827782"/>
            <a:ext cx="0" cy="1211580"/>
          </a:xfrm>
          <a:custGeom>
            <a:avLst/>
            <a:gdLst/>
            <a:ahLst/>
            <a:cxnLst/>
            <a:rect l="l" t="t" r="r" b="b"/>
            <a:pathLst>
              <a:path h="1211579">
                <a:moveTo>
                  <a:pt x="0" y="0"/>
                </a:moveTo>
                <a:lnTo>
                  <a:pt x="0" y="12115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28929" y="2403475"/>
            <a:ext cx="1838325" cy="651510"/>
          </a:xfrm>
          <a:custGeom>
            <a:avLst/>
            <a:gdLst/>
            <a:ahLst/>
            <a:cxnLst/>
            <a:rect l="l" t="t" r="r" b="b"/>
            <a:pathLst>
              <a:path w="1838325" h="651510">
                <a:moveTo>
                  <a:pt x="1838032" y="651484"/>
                </a:moveTo>
                <a:lnTo>
                  <a:pt x="1660220" y="651484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44761" y="2827782"/>
            <a:ext cx="2133600" cy="121158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360680" marR="186690" indent="-167640">
              <a:lnSpc>
                <a:spcPct val="100000"/>
              </a:lnSpc>
              <a:spcBef>
                <a:spcPts val="1785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Metadata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59342" y="811530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46023" y="1041844"/>
            <a:ext cx="1813560" cy="575310"/>
          </a:xfrm>
          <a:custGeom>
            <a:avLst/>
            <a:gdLst/>
            <a:ahLst/>
            <a:cxnLst/>
            <a:rect l="l" t="t" r="r" b="b"/>
            <a:pathLst>
              <a:path w="1813559" h="575310">
                <a:moveTo>
                  <a:pt x="1813318" y="0"/>
                </a:moveTo>
                <a:lnTo>
                  <a:pt x="1635505" y="0"/>
                </a:lnTo>
                <a:lnTo>
                  <a:pt x="0" y="57517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37142" y="811530"/>
            <a:ext cx="2133600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7669" y="4711446"/>
            <a:ext cx="7846059" cy="1045844"/>
          </a:xfrm>
          <a:custGeom>
            <a:avLst/>
            <a:gdLst/>
            <a:ahLst/>
            <a:cxnLst/>
            <a:rect l="l" t="t" r="r" b="b"/>
            <a:pathLst>
              <a:path w="7846059" h="1045845">
                <a:moveTo>
                  <a:pt x="0" y="0"/>
                </a:moveTo>
                <a:lnTo>
                  <a:pt x="7845552" y="0"/>
                </a:lnTo>
                <a:lnTo>
                  <a:pt x="7845552" y="1045463"/>
                </a:lnTo>
                <a:lnTo>
                  <a:pt x="0" y="1045463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7669" y="2222754"/>
            <a:ext cx="7024370" cy="2478405"/>
          </a:xfrm>
          <a:custGeom>
            <a:avLst/>
            <a:gdLst/>
            <a:ahLst/>
            <a:cxnLst/>
            <a:rect l="l" t="t" r="r" b="b"/>
            <a:pathLst>
              <a:path w="7024370" h="2478404">
                <a:moveTo>
                  <a:pt x="0" y="0"/>
                </a:moveTo>
                <a:lnTo>
                  <a:pt x="7024116" y="0"/>
                </a:lnTo>
                <a:lnTo>
                  <a:pt x="7024116" y="2478024"/>
                </a:lnTo>
                <a:lnTo>
                  <a:pt x="0" y="2478024"/>
                </a:lnTo>
                <a:lnTo>
                  <a:pt x="0" y="0"/>
                </a:lnTo>
                <a:close/>
              </a:path>
            </a:pathLst>
          </a:custGeom>
          <a:ln w="19811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6705" y="2859785"/>
            <a:ext cx="5753100" cy="1473835"/>
          </a:xfrm>
          <a:custGeom>
            <a:avLst/>
            <a:gdLst/>
            <a:ahLst/>
            <a:cxnLst/>
            <a:rect l="l" t="t" r="r" b="b"/>
            <a:pathLst>
              <a:path w="5753100" h="1473835">
                <a:moveTo>
                  <a:pt x="0" y="0"/>
                </a:moveTo>
                <a:lnTo>
                  <a:pt x="5753100" y="0"/>
                </a:lnTo>
                <a:lnTo>
                  <a:pt x="5753100" y="1473708"/>
                </a:lnTo>
                <a:lnTo>
                  <a:pt x="0" y="14737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734" y="519061"/>
            <a:ext cx="6909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>
                <a:solidFill>
                  <a:srgbClr val="3E3E3E"/>
                </a:solidFill>
                <a:latin typeface="Arial Black"/>
                <a:cs typeface="Arial Black"/>
              </a:rPr>
              <a:t>Creating the 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Component</a:t>
            </a:r>
            <a:r>
              <a:rPr sz="3600" spc="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335" dirty="0">
                <a:solidFill>
                  <a:srgbClr val="3E3E3E"/>
                </a:solidFill>
                <a:latin typeface="Arial Black"/>
                <a:cs typeface="Arial Black"/>
              </a:rPr>
              <a:t>Class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619" y="1865502"/>
            <a:ext cx="764730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'Acme Product</a:t>
            </a:r>
            <a:r>
              <a:rPr sz="2000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1155611"/>
            <a:ext cx="2761615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40" dirty="0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sz="2400" spc="110" dirty="0">
                <a:solidFill>
                  <a:srgbClr val="1A1A1A"/>
                </a:solidFill>
                <a:latin typeface="Verdana"/>
                <a:cs typeface="Verdana"/>
              </a:rPr>
              <a:t>p</a:t>
            </a:r>
            <a:r>
              <a:rPr sz="2400" spc="85" dirty="0">
                <a:solidFill>
                  <a:srgbClr val="1A1A1A"/>
                </a:solidFill>
                <a:latin typeface="Verdana"/>
                <a:cs typeface="Verdana"/>
              </a:rPr>
              <a:t>p</a:t>
            </a:r>
            <a:r>
              <a:rPr sz="2400" spc="-280" dirty="0">
                <a:solidFill>
                  <a:srgbClr val="1A1A1A"/>
                </a:solidFill>
                <a:latin typeface="Verdana"/>
                <a:cs typeface="Verdana"/>
              </a:rPr>
              <a:t>.</a:t>
            </a:r>
            <a:r>
              <a:rPr sz="2400" spc="80" dirty="0">
                <a:solidFill>
                  <a:srgbClr val="1A1A1A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1A1A1A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1A1A1A"/>
                </a:solidFill>
                <a:latin typeface="Verdana"/>
                <a:cs typeface="Verdana"/>
              </a:rPr>
              <a:t>ne</a:t>
            </a:r>
            <a:r>
              <a:rPr sz="2400" spc="-85" dirty="0">
                <a:solidFill>
                  <a:srgbClr val="1A1A1A"/>
                </a:solidFill>
                <a:latin typeface="Verdana"/>
                <a:cs typeface="Verdana"/>
              </a:rPr>
              <a:t>nt</a:t>
            </a:r>
            <a:r>
              <a:rPr sz="2400" spc="-120" dirty="0">
                <a:solidFill>
                  <a:srgbClr val="1A1A1A"/>
                </a:solidFill>
                <a:latin typeface="Verdana"/>
                <a:cs typeface="Verdana"/>
              </a:rPr>
              <a:t>.</a:t>
            </a:r>
            <a:r>
              <a:rPr sz="2400" spc="-10" dirty="0">
                <a:solidFill>
                  <a:srgbClr val="1A1A1A"/>
                </a:solidFill>
                <a:latin typeface="Verdana"/>
                <a:cs typeface="Verdana"/>
              </a:rPr>
              <a:t>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7454" y="3015233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0"/>
                </a:moveTo>
                <a:lnTo>
                  <a:pt x="2133599" y="0"/>
                </a:lnTo>
                <a:lnTo>
                  <a:pt x="2133599" y="1228344"/>
                </a:ln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666" y="3015233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853" y="2189162"/>
            <a:ext cx="645160" cy="1056640"/>
          </a:xfrm>
          <a:custGeom>
            <a:avLst/>
            <a:gdLst/>
            <a:ahLst/>
            <a:cxnLst/>
            <a:rect l="l" t="t" r="r" b="b"/>
            <a:pathLst>
              <a:path w="645160" h="1056639">
                <a:moveTo>
                  <a:pt x="177812" y="1056386"/>
                </a:moveTo>
                <a:lnTo>
                  <a:pt x="0" y="1056386"/>
                </a:lnTo>
                <a:lnTo>
                  <a:pt x="644702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7454" y="3015233"/>
            <a:ext cx="2133600" cy="1228725"/>
          </a:xfrm>
          <a:prstGeom prst="rect">
            <a:avLst/>
          </a:prstGeom>
          <a:ln w="25907">
            <a:solidFill>
              <a:srgbClr val="B0401A"/>
            </a:solidFill>
          </a:ln>
        </p:spPr>
        <p:txBody>
          <a:bodyPr vert="horz" wrap="square" lIns="0" tIns="2336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9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2161" y="3015233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8978" y="2177592"/>
            <a:ext cx="783590" cy="1068070"/>
          </a:xfrm>
          <a:custGeom>
            <a:avLst/>
            <a:gdLst/>
            <a:ahLst/>
            <a:cxnLst/>
            <a:rect l="l" t="t" r="r" b="b"/>
            <a:pathLst>
              <a:path w="783589" h="1068070">
                <a:moveTo>
                  <a:pt x="783183" y="1067955"/>
                </a:moveTo>
                <a:lnTo>
                  <a:pt x="605370" y="1067955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29961" y="3015233"/>
            <a:ext cx="2133600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9441" y="444322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0"/>
                </a:moveTo>
                <a:lnTo>
                  <a:pt x="2133600" y="0"/>
                </a:lnTo>
                <a:lnTo>
                  <a:pt x="2133600" y="1228344"/>
                </a:ln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649" y="444322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836" y="2159152"/>
            <a:ext cx="459740" cy="2514600"/>
          </a:xfrm>
          <a:custGeom>
            <a:avLst/>
            <a:gdLst/>
            <a:ahLst/>
            <a:cxnLst/>
            <a:rect l="l" t="t" r="r" b="b"/>
            <a:pathLst>
              <a:path w="459740" h="2514600">
                <a:moveTo>
                  <a:pt x="177812" y="2514384"/>
                </a:moveTo>
                <a:lnTo>
                  <a:pt x="0" y="2514384"/>
                </a:lnTo>
                <a:lnTo>
                  <a:pt x="459511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9441" y="4443221"/>
            <a:ext cx="2133600" cy="1228725"/>
          </a:xfrm>
          <a:prstGeom prst="rect">
            <a:avLst/>
          </a:prstGeom>
          <a:ln w="25908">
            <a:solidFill>
              <a:srgbClr val="B0401A"/>
            </a:solidFill>
          </a:ln>
        </p:spPr>
        <p:txBody>
          <a:bodyPr vert="horz" wrap="square" lIns="0" tIns="233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4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3440" y="444322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6819" y="2159152"/>
            <a:ext cx="346710" cy="2514600"/>
          </a:xfrm>
          <a:custGeom>
            <a:avLst/>
            <a:gdLst/>
            <a:ahLst/>
            <a:cxnLst/>
            <a:rect l="l" t="t" r="r" b="b"/>
            <a:pathLst>
              <a:path w="346710" h="2514600">
                <a:moveTo>
                  <a:pt x="346621" y="2514384"/>
                </a:moveTo>
                <a:lnTo>
                  <a:pt x="91833" y="2514384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68190" y="4443221"/>
            <a:ext cx="3057525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95250" marR="90170" indent="36195">
              <a:lnSpc>
                <a:spcPct val="100000"/>
              </a:lnSpc>
              <a:spcBef>
                <a:spcPts val="1850"/>
              </a:spcBef>
            </a:pP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Name 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when used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734" y="519061"/>
            <a:ext cx="6909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>
                <a:solidFill>
                  <a:srgbClr val="3E3E3E"/>
                </a:solidFill>
                <a:latin typeface="Arial Black"/>
                <a:cs typeface="Arial Black"/>
              </a:rPr>
              <a:t>Creating the 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Component</a:t>
            </a:r>
            <a:r>
              <a:rPr sz="3600" spc="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335" dirty="0">
                <a:solidFill>
                  <a:srgbClr val="3E3E3E"/>
                </a:solidFill>
                <a:latin typeface="Arial Black"/>
                <a:cs typeface="Arial Black"/>
              </a:rPr>
              <a:t>Class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619" y="1865502"/>
            <a:ext cx="764730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'Acme Product</a:t>
            </a:r>
            <a:r>
              <a:rPr sz="2000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661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0"/>
                </a:moveTo>
                <a:lnTo>
                  <a:pt x="2133600" y="0"/>
                </a:lnTo>
                <a:lnTo>
                  <a:pt x="2133600" y="1228344"/>
                </a:ln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6661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0"/>
                </a:moveTo>
                <a:lnTo>
                  <a:pt x="2133600" y="0"/>
                </a:lnTo>
                <a:lnTo>
                  <a:pt x="2133600" y="1228344"/>
                </a:ln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874" y="331546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1061" y="2524099"/>
            <a:ext cx="633730" cy="1021715"/>
          </a:xfrm>
          <a:custGeom>
            <a:avLst/>
            <a:gdLst/>
            <a:ahLst/>
            <a:cxnLst/>
            <a:rect l="l" t="t" r="r" b="b"/>
            <a:pathLst>
              <a:path w="633730" h="1021714">
                <a:moveTo>
                  <a:pt x="177812" y="1021676"/>
                </a:moveTo>
                <a:lnTo>
                  <a:pt x="0" y="1021676"/>
                </a:lnTo>
                <a:lnTo>
                  <a:pt x="633120" y="0"/>
                </a:lnTo>
              </a:path>
            </a:pathLst>
          </a:custGeom>
          <a:ln w="25907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6544" y="3538728"/>
            <a:ext cx="137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ty 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0"/>
                </a:moveTo>
                <a:lnTo>
                  <a:pt x="2133600" y="0"/>
                </a:lnTo>
                <a:lnTo>
                  <a:pt x="2133600" y="1228344"/>
                </a:ln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9850" y="331546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657" y="2512529"/>
            <a:ext cx="320675" cy="1033780"/>
          </a:xfrm>
          <a:custGeom>
            <a:avLst/>
            <a:gdLst/>
            <a:ahLst/>
            <a:cxnLst/>
            <a:rect l="l" t="t" r="r" b="b"/>
            <a:pathLst>
              <a:path w="320675" h="1033779">
                <a:moveTo>
                  <a:pt x="320192" y="1033246"/>
                </a:moveTo>
                <a:lnTo>
                  <a:pt x="142379" y="1033246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57650" y="3315461"/>
            <a:ext cx="2133600" cy="1228725"/>
          </a:xfrm>
          <a:prstGeom prst="rect">
            <a:avLst/>
          </a:prstGeom>
          <a:ln w="25907">
            <a:solidFill>
              <a:srgbClr val="B0401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0850" y="331546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3328" y="2489390"/>
            <a:ext cx="447675" cy="1056640"/>
          </a:xfrm>
          <a:custGeom>
            <a:avLst/>
            <a:gdLst/>
            <a:ahLst/>
            <a:cxnLst/>
            <a:rect l="l" t="t" r="r" b="b"/>
            <a:pathLst>
              <a:path w="447675" h="1056639">
                <a:moveTo>
                  <a:pt x="447522" y="1056386"/>
                </a:moveTo>
                <a:lnTo>
                  <a:pt x="269709" y="1056386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28638" y="3315461"/>
            <a:ext cx="2133600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643255" marR="503555" indent="-132715">
              <a:lnSpc>
                <a:spcPct val="100000"/>
              </a:lnSpc>
              <a:spcBef>
                <a:spcPts val="1855"/>
              </a:spcBef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7661" y="4845558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848" y="2515196"/>
            <a:ext cx="178435" cy="2560955"/>
          </a:xfrm>
          <a:custGeom>
            <a:avLst/>
            <a:gdLst/>
            <a:ahLst/>
            <a:cxnLst/>
            <a:rect l="l" t="t" r="r" b="b"/>
            <a:pathLst>
              <a:path w="178434" h="2560954">
                <a:moveTo>
                  <a:pt x="177812" y="2560675"/>
                </a:moveTo>
                <a:lnTo>
                  <a:pt x="0" y="2560675"/>
                </a:lnTo>
                <a:lnTo>
                  <a:pt x="112242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5453" y="4845558"/>
            <a:ext cx="2133600" cy="1228725"/>
          </a:xfrm>
          <a:prstGeom prst="rect">
            <a:avLst/>
          </a:prstGeom>
          <a:solidFill>
            <a:srgbClr val="F05A28"/>
          </a:solidFill>
          <a:ln w="25908">
            <a:solidFill>
              <a:srgbClr val="B0401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540" y="519061"/>
            <a:ext cx="502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3E3E3E"/>
                </a:solidFill>
                <a:latin typeface="Arial Black"/>
                <a:cs typeface="Arial Black"/>
              </a:rPr>
              <a:t>Defining </a:t>
            </a:r>
            <a:r>
              <a:rPr sz="3600" spc="-220" dirty="0">
                <a:solidFill>
                  <a:srgbClr val="3E3E3E"/>
                </a:solidFill>
                <a:latin typeface="Arial Black"/>
                <a:cs typeface="Arial Black"/>
              </a:rPr>
              <a:t>the</a:t>
            </a:r>
            <a:r>
              <a:rPr sz="3600" spc="-1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45" dirty="0">
                <a:solidFill>
                  <a:srgbClr val="3E3E3E"/>
                </a:solidFill>
                <a:latin typeface="Arial Black"/>
                <a:cs typeface="Arial Black"/>
              </a:rPr>
              <a:t>Metadata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619" y="1865502"/>
            <a:ext cx="719010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 marR="35109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 First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export class AppComponent</a:t>
            </a:r>
            <a:r>
              <a:rPr sz="2000" spc="-15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pageTitle: string 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'Acme Product</a:t>
            </a: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7A8A7"/>
                </a:solidFill>
                <a:latin typeface="Courier New"/>
                <a:cs typeface="Courier New"/>
              </a:rPr>
              <a:t>Management';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7A8A7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908" y="1124711"/>
            <a:ext cx="3031490" cy="39941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757</Words>
  <Application>Microsoft Office PowerPoint</Application>
  <PresentationFormat>Widescreen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Courier New</vt:lpstr>
      <vt:lpstr>Times New Roman</vt:lpstr>
      <vt:lpstr>Verdana</vt:lpstr>
      <vt:lpstr>Office Theme</vt:lpstr>
      <vt:lpstr>Introduction to Components</vt:lpstr>
      <vt:lpstr>PowerPoint Presentation</vt:lpstr>
      <vt:lpstr>PowerPoint Presentation</vt:lpstr>
      <vt:lpstr>Application Architecture</vt:lpstr>
      <vt:lpstr>What Is a Component?</vt:lpstr>
      <vt:lpstr>Component</vt:lpstr>
      <vt:lpstr>Creating the Component Class</vt:lpstr>
      <vt:lpstr>Creating the Component Class</vt:lpstr>
      <vt:lpstr>Defining the Metadata</vt:lpstr>
      <vt:lpstr>Decorator</vt:lpstr>
      <vt:lpstr>Defining the Metadata</vt:lpstr>
      <vt:lpstr>Importing What We Need</vt:lpstr>
      <vt:lpstr>Angular Is Modular</vt:lpstr>
      <vt:lpstr>Importing What We Need</vt:lpstr>
      <vt:lpstr>Importing What We Need</vt:lpstr>
      <vt:lpstr>Completed Component</vt:lpstr>
      <vt:lpstr>PowerPoint Presentation</vt:lpstr>
      <vt:lpstr>PowerPoint Presentation</vt:lpstr>
      <vt:lpstr>Single Page Application (SPA)</vt:lpstr>
      <vt:lpstr>Hosting the Application</vt:lpstr>
      <vt:lpstr>Organization  Boundaries</vt:lpstr>
      <vt:lpstr>Defining the Angular Module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3</cp:revision>
  <dcterms:created xsi:type="dcterms:W3CDTF">2018-03-12T05:09:35Z</dcterms:created>
  <dcterms:modified xsi:type="dcterms:W3CDTF">2018-04-10T01:13:57Z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