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3" r:id="rId27"/>
    <p:sldId id="286" r:id="rId28"/>
    <p:sldId id="287" r:id="rId29"/>
    <p:sldId id="288" r:id="rId3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7136" y="1916480"/>
            <a:ext cx="973772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"/>
            <a:ext cx="12192000" cy="68550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5474" y="519061"/>
            <a:ext cx="497395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5019" y="1033130"/>
            <a:ext cx="7341870" cy="329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2977895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3" y="1427136"/>
            <a:ext cx="7822565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715">
              <a:lnSpc>
                <a:spcPts val="4590"/>
              </a:lnSpc>
              <a:spcBef>
                <a:spcPts val="925"/>
              </a:spcBef>
            </a:pPr>
            <a:r>
              <a:rPr sz="4500" spc="-225" dirty="0">
                <a:solidFill>
                  <a:srgbClr val="101010"/>
                </a:solidFill>
                <a:latin typeface="Verdana"/>
                <a:cs typeface="Verdana"/>
              </a:rPr>
              <a:t>Templates, </a:t>
            </a:r>
            <a:r>
              <a:rPr sz="4500" spc="-180" dirty="0">
                <a:solidFill>
                  <a:srgbClr val="101010"/>
                </a:solidFill>
                <a:latin typeface="Verdana"/>
                <a:cs typeface="Verdana"/>
              </a:rPr>
              <a:t>Interpolation,</a:t>
            </a:r>
            <a:r>
              <a:rPr sz="4500" spc="-790" dirty="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sz="4500" spc="-110" dirty="0">
                <a:solidFill>
                  <a:srgbClr val="101010"/>
                </a:solidFill>
                <a:latin typeface="Verdana"/>
                <a:cs typeface="Verdana"/>
              </a:rPr>
              <a:t>and  </a:t>
            </a:r>
            <a:r>
              <a:rPr sz="4500" spc="-130" dirty="0">
                <a:solidFill>
                  <a:srgbClr val="101010"/>
                </a:solidFill>
                <a:latin typeface="Verdana"/>
                <a:cs typeface="Verdana"/>
              </a:rPr>
              <a:t>Directives</a:t>
            </a:r>
            <a:endParaRPr sz="4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6202" y="519061"/>
            <a:ext cx="3990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Product </a:t>
            </a:r>
            <a:r>
              <a:rPr spc="175" dirty="0"/>
              <a:t>List</a:t>
            </a:r>
            <a:r>
              <a:rPr spc="-195" dirty="0"/>
              <a:t> </a:t>
            </a:r>
            <a:r>
              <a:rPr spc="204" dirty="0"/>
              <a:t>View</a:t>
            </a:r>
          </a:p>
        </p:txBody>
      </p:sp>
      <p:sp>
        <p:nvSpPr>
          <p:cNvPr id="3" name="object 3"/>
          <p:cNvSpPr/>
          <p:nvPr/>
        </p:nvSpPr>
        <p:spPr>
          <a:xfrm>
            <a:off x="24383" y="1229867"/>
            <a:ext cx="11519916" cy="5038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6202" y="519061"/>
            <a:ext cx="3990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Product </a:t>
            </a:r>
            <a:r>
              <a:rPr spc="175" dirty="0"/>
              <a:t>List</a:t>
            </a:r>
            <a:r>
              <a:rPr spc="-195" dirty="0"/>
              <a:t> </a:t>
            </a:r>
            <a:r>
              <a:rPr spc="204" dirty="0"/>
              <a:t>View</a:t>
            </a:r>
          </a:p>
        </p:txBody>
      </p:sp>
      <p:sp>
        <p:nvSpPr>
          <p:cNvPr id="3" name="object 3"/>
          <p:cNvSpPr/>
          <p:nvPr/>
        </p:nvSpPr>
        <p:spPr>
          <a:xfrm>
            <a:off x="308917" y="1376399"/>
            <a:ext cx="11218678" cy="4382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83357" y="5924550"/>
            <a:ext cx="7226934" cy="646430"/>
          </a:xfrm>
          <a:prstGeom prst="rect">
            <a:avLst/>
          </a:prstGeom>
          <a:solidFill>
            <a:srgbClr val="675BA7"/>
          </a:solidFill>
          <a:ln w="25907">
            <a:solidFill>
              <a:srgbClr val="4A417A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85"/>
              </a:spcBef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http://getbootstrap.com/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6556" y="519061"/>
            <a:ext cx="5530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Building </a:t>
            </a:r>
            <a:r>
              <a:rPr spc="245" dirty="0"/>
              <a:t>the</a:t>
            </a:r>
            <a:r>
              <a:rPr spc="-125" dirty="0"/>
              <a:t> </a:t>
            </a:r>
            <a:r>
              <a:rPr spc="260" dirty="0"/>
              <a:t>Component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1524000"/>
            <a:ext cx="9287510" cy="2893060"/>
          </a:xfrm>
          <a:custGeom>
            <a:avLst/>
            <a:gdLst/>
            <a:ahLst/>
            <a:cxnLst/>
            <a:rect l="l" t="t" r="r" b="b"/>
            <a:pathLst>
              <a:path w="9287510" h="2893060">
                <a:moveTo>
                  <a:pt x="0" y="0"/>
                </a:moveTo>
                <a:lnTo>
                  <a:pt x="9287256" y="0"/>
                </a:lnTo>
                <a:lnTo>
                  <a:pt x="9287256" y="2892552"/>
                </a:lnTo>
                <a:lnTo>
                  <a:pt x="0" y="289255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6562" y="1134617"/>
            <a:ext cx="4419600" cy="390525"/>
          </a:xfrm>
          <a:custGeom>
            <a:avLst/>
            <a:gdLst/>
            <a:ahLst/>
            <a:cxnLst/>
            <a:rect l="l" t="t" r="r" b="b"/>
            <a:pathLst>
              <a:path w="4419600" h="390525">
                <a:moveTo>
                  <a:pt x="0" y="0"/>
                </a:moveTo>
                <a:lnTo>
                  <a:pt x="4419600" y="0"/>
                </a:lnTo>
                <a:lnTo>
                  <a:pt x="4419600" y="390143"/>
                </a:lnTo>
                <a:lnTo>
                  <a:pt x="0" y="390143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6562" y="1134617"/>
            <a:ext cx="4419600" cy="390525"/>
          </a:xfrm>
          <a:custGeom>
            <a:avLst/>
            <a:gdLst/>
            <a:ahLst/>
            <a:cxnLst/>
            <a:rect l="l" t="t" r="r" b="b"/>
            <a:pathLst>
              <a:path w="4419600" h="390525">
                <a:moveTo>
                  <a:pt x="0" y="0"/>
                </a:moveTo>
                <a:lnTo>
                  <a:pt x="4419600" y="0"/>
                </a:lnTo>
                <a:lnTo>
                  <a:pt x="4419600" y="390143"/>
                </a:lnTo>
                <a:lnTo>
                  <a:pt x="0" y="390143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1C74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790"/>
              </a:spcBef>
            </a:pPr>
            <a:r>
              <a:rPr dirty="0"/>
              <a:t>product-list.component.ts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import 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{ </a:t>
            </a:r>
            <a:r>
              <a:rPr sz="2000" spc="-5" dirty="0">
                <a:solidFill>
                  <a:srgbClr val="000000"/>
                </a:solidFill>
                <a:latin typeface="Courier New"/>
                <a:cs typeface="Courier New"/>
              </a:rPr>
              <a:t>Component 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sz="20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'@angular/core'</a:t>
            </a:r>
            <a:r>
              <a:rPr sz="2000" spc="-5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00"/>
                </a:solidFill>
                <a:latin typeface="Courier New"/>
                <a:cs typeface="Courier New"/>
              </a:rPr>
              <a:t>@Component({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000000"/>
                </a:solidFill>
                <a:latin typeface="Courier New"/>
                <a:cs typeface="Courier New"/>
              </a:rPr>
              <a:t>selector:</a:t>
            </a:r>
            <a:r>
              <a:rPr sz="2000" spc="-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'pm-products'</a:t>
            </a:r>
            <a:r>
              <a:rPr sz="2000" spc="-5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000000"/>
                </a:solidFill>
                <a:latin typeface="Courier New"/>
                <a:cs typeface="Courier New"/>
              </a:rPr>
              <a:t>templateUrl:</a:t>
            </a:r>
            <a:r>
              <a:rPr sz="20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'./product-list.component.html'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00"/>
                </a:solidFill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65100" marR="1833245" indent="-153035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000" spc="-5" dirty="0">
                <a:solidFill>
                  <a:srgbClr val="000000"/>
                </a:solidFill>
                <a:latin typeface="Courier New"/>
                <a:cs typeface="Courier New"/>
              </a:rPr>
              <a:t>ProductListComponent 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{  </a:t>
            </a:r>
            <a:r>
              <a:rPr sz="2000" spc="-5" dirty="0">
                <a:solidFill>
                  <a:srgbClr val="000000"/>
                </a:solidFill>
                <a:latin typeface="Courier New"/>
                <a:cs typeface="Courier New"/>
              </a:rPr>
              <a:t>pageTitle: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'Product</a:t>
            </a:r>
            <a:r>
              <a:rPr sz="2000" spc="-2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List'</a:t>
            </a:r>
            <a:r>
              <a:rPr sz="2000" spc="-5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900" y="519061"/>
            <a:ext cx="7647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Using </a:t>
            </a:r>
            <a:r>
              <a:rPr spc="60" dirty="0"/>
              <a:t>a </a:t>
            </a:r>
            <a:r>
              <a:rPr spc="260" dirty="0"/>
              <a:t>Component </a:t>
            </a:r>
            <a:r>
              <a:rPr spc="20" dirty="0"/>
              <a:t>as </a:t>
            </a:r>
            <a:r>
              <a:rPr spc="60" dirty="0"/>
              <a:t>a</a:t>
            </a:r>
            <a:r>
              <a:rPr spc="-175" dirty="0"/>
              <a:t> </a:t>
            </a:r>
            <a:r>
              <a:rPr spc="180" dirty="0"/>
              <a:t>Directive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452" y="1295400"/>
            <a:ext cx="3017520" cy="40259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8735" rIns="0" bIns="0" rtlCol="0">
            <a:spAutoFit/>
          </a:bodyPr>
          <a:lstStyle/>
          <a:p>
            <a:pPr marL="354330">
              <a:lnSpc>
                <a:spcPct val="100000"/>
              </a:lnSpc>
              <a:spcBef>
                <a:spcPts val="305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app.component.ts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00" y="1697735"/>
            <a:ext cx="5137785" cy="2585085"/>
          </a:xfrm>
          <a:prstGeom prst="rect">
            <a:avLst/>
          </a:prstGeom>
          <a:ln w="12192">
            <a:solidFill>
              <a:srgbClr val="2A9FB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274320" marR="1806575" indent="-153035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latin typeface="Courier New"/>
                <a:cs typeface="Courier New"/>
              </a:rPr>
              <a:t>@Component({  selector: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'pm-root'</a:t>
            </a:r>
            <a:r>
              <a:rPr sz="2000" spc="-5" dirty="0">
                <a:latin typeface="Courier New"/>
                <a:cs typeface="Courier New"/>
              </a:rPr>
              <a:t>,  template: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  <a:p>
            <a:pPr marL="426720">
              <a:lnSpc>
                <a:spcPct val="100000"/>
              </a:lnSpc>
              <a:spcBef>
                <a:spcPts val="200"/>
              </a:spcBef>
            </a:pP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&lt;div&gt;&lt;h1&gt;{{pageTitle}}&lt;/h1&gt;</a:t>
            </a:r>
            <a:endParaRPr sz="18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  <a:spcBef>
                <a:spcPts val="40"/>
              </a:spcBef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&lt;div&gt;My First</a:t>
            </a:r>
            <a:r>
              <a:rPr sz="2000" spc="-3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Component&lt;/div&gt;</a:t>
            </a:r>
            <a:endParaRPr sz="2000">
              <a:latin typeface="Courier New"/>
              <a:cs typeface="Courier New"/>
            </a:endParaRPr>
          </a:p>
          <a:p>
            <a:pPr marL="426720">
              <a:lnSpc>
                <a:spcPct val="100000"/>
              </a:lnSpc>
              <a:spcBef>
                <a:spcPts val="200"/>
              </a:spcBef>
            </a:pPr>
            <a:r>
              <a:rPr sz="1800" spc="-5" dirty="0">
                <a:solidFill>
                  <a:srgbClr val="A31515"/>
                </a:solidFill>
                <a:latin typeface="Courier New"/>
                <a:cs typeface="Courier New"/>
              </a:rPr>
              <a:t>&lt;/div&gt;`</a:t>
            </a:r>
            <a:endParaRPr sz="180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  <a:spcBef>
                <a:spcPts val="40"/>
              </a:spcBef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000" spc="-5" dirty="0">
                <a:latin typeface="Courier New"/>
                <a:cs typeface="Courier New"/>
              </a:rPr>
              <a:t>AppComponent </a:t>
            </a:r>
            <a:r>
              <a:rPr sz="2000" dirty="0">
                <a:latin typeface="Courier New"/>
                <a:cs typeface="Courier New"/>
              </a:rPr>
              <a:t>{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79947" y="1295400"/>
            <a:ext cx="3657600" cy="40259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8735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product-list.component.ts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9947" y="1697735"/>
            <a:ext cx="6276340" cy="1971039"/>
          </a:xfrm>
          <a:prstGeom prst="rect">
            <a:avLst/>
          </a:prstGeom>
          <a:ln w="12192">
            <a:solidFill>
              <a:srgbClr val="2A9FB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latin typeface="Courier New"/>
                <a:cs typeface="Courier New"/>
              </a:rPr>
              <a:t>@Component({</a:t>
            </a:r>
            <a:endParaRPr sz="2000">
              <a:latin typeface="Courier New"/>
              <a:cs typeface="Courier New"/>
            </a:endParaRPr>
          </a:p>
          <a:p>
            <a:pPr marL="426720" marR="218249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selector: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'pm-products'</a:t>
            </a:r>
            <a:r>
              <a:rPr sz="2000" spc="-5" dirty="0">
                <a:latin typeface="Courier New"/>
                <a:cs typeface="Courier New"/>
              </a:rPr>
              <a:t>,  templateURL:</a:t>
            </a:r>
            <a:endParaRPr sz="2000">
              <a:latin typeface="Courier New"/>
              <a:cs typeface="Courier New"/>
            </a:endParaRPr>
          </a:p>
          <a:p>
            <a:pPr marL="73152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'./product-list.component.html'</a:t>
            </a:r>
            <a:endParaRPr sz="200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000" spc="-5" dirty="0">
                <a:latin typeface="Courier New"/>
                <a:cs typeface="Courier New"/>
              </a:rPr>
              <a:t>ProductListComponent </a:t>
            </a:r>
            <a:r>
              <a:rPr sz="2000" dirty="0">
                <a:latin typeface="Courier New"/>
                <a:cs typeface="Courier New"/>
              </a:rPr>
              <a:t>{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900" y="519061"/>
            <a:ext cx="7647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Using </a:t>
            </a:r>
            <a:r>
              <a:rPr spc="60" dirty="0"/>
              <a:t>a </a:t>
            </a:r>
            <a:r>
              <a:rPr spc="260" dirty="0"/>
              <a:t>Component </a:t>
            </a:r>
            <a:r>
              <a:rPr spc="20" dirty="0"/>
              <a:t>as </a:t>
            </a:r>
            <a:r>
              <a:rPr spc="60" dirty="0"/>
              <a:t>a</a:t>
            </a:r>
            <a:r>
              <a:rPr spc="-175" dirty="0"/>
              <a:t> </a:t>
            </a:r>
            <a:r>
              <a:rPr spc="180" dirty="0"/>
              <a:t>Directive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452" y="1295400"/>
            <a:ext cx="3017520" cy="40259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8735" rIns="0" bIns="0" rtlCol="0">
            <a:spAutoFit/>
          </a:bodyPr>
          <a:lstStyle/>
          <a:p>
            <a:pPr marL="354330">
              <a:lnSpc>
                <a:spcPct val="100000"/>
              </a:lnSpc>
              <a:spcBef>
                <a:spcPts val="305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app.component.ts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00" y="1697735"/>
            <a:ext cx="5137785" cy="2585085"/>
          </a:xfrm>
          <a:prstGeom prst="rect">
            <a:avLst/>
          </a:prstGeom>
          <a:ln w="12192">
            <a:solidFill>
              <a:srgbClr val="2A9FB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274320" marR="1806575" indent="-153035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latin typeface="Courier New"/>
                <a:cs typeface="Courier New"/>
              </a:rPr>
              <a:t>@Component({  selector: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'pm-root'</a:t>
            </a:r>
            <a:r>
              <a:rPr sz="2000" spc="-5" dirty="0">
                <a:latin typeface="Courier New"/>
                <a:cs typeface="Courier New"/>
              </a:rPr>
              <a:t>,  template: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  <a:p>
            <a:pPr marL="426720">
              <a:lnSpc>
                <a:spcPct val="100000"/>
              </a:lnSpc>
              <a:spcBef>
                <a:spcPts val="200"/>
              </a:spcBef>
            </a:pP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&lt;div&gt;&lt;h1&gt;{{pageTitle}}&lt;/h1&gt;</a:t>
            </a:r>
            <a:endParaRPr sz="1800">
              <a:latin typeface="Courier New"/>
              <a:cs typeface="Courier New"/>
            </a:endParaRPr>
          </a:p>
          <a:p>
            <a:pPr marL="730885">
              <a:lnSpc>
                <a:spcPct val="100000"/>
              </a:lnSpc>
              <a:spcBef>
                <a:spcPts val="40"/>
              </a:spcBef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&lt;pm-products&gt;&lt;/pm-products&gt;</a:t>
            </a:r>
            <a:endParaRPr sz="2000">
              <a:latin typeface="Courier New"/>
              <a:cs typeface="Courier New"/>
            </a:endParaRPr>
          </a:p>
          <a:p>
            <a:pPr marL="426720">
              <a:lnSpc>
                <a:spcPct val="100000"/>
              </a:lnSpc>
              <a:spcBef>
                <a:spcPts val="200"/>
              </a:spcBef>
            </a:pPr>
            <a:r>
              <a:rPr sz="1800" spc="-5" dirty="0">
                <a:solidFill>
                  <a:srgbClr val="A31515"/>
                </a:solidFill>
                <a:latin typeface="Courier New"/>
                <a:cs typeface="Courier New"/>
              </a:rPr>
              <a:t>&lt;/div&gt;`</a:t>
            </a:r>
            <a:endParaRPr sz="180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  <a:spcBef>
                <a:spcPts val="40"/>
              </a:spcBef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000" spc="-5" dirty="0">
                <a:latin typeface="Courier New"/>
                <a:cs typeface="Courier New"/>
              </a:rPr>
              <a:t>AppComponent </a:t>
            </a:r>
            <a:r>
              <a:rPr sz="2000" dirty="0">
                <a:latin typeface="Courier New"/>
                <a:cs typeface="Courier New"/>
              </a:rPr>
              <a:t>{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79947" y="1295400"/>
            <a:ext cx="3657600" cy="40259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8735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product-list.component.ts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9947" y="1697735"/>
            <a:ext cx="6276340" cy="1971039"/>
          </a:xfrm>
          <a:prstGeom prst="rect">
            <a:avLst/>
          </a:prstGeom>
          <a:ln w="12192">
            <a:solidFill>
              <a:srgbClr val="2A9FB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latin typeface="Courier New"/>
                <a:cs typeface="Courier New"/>
              </a:rPr>
              <a:t>@Component({</a:t>
            </a:r>
            <a:endParaRPr sz="2000">
              <a:latin typeface="Courier New"/>
              <a:cs typeface="Courier New"/>
            </a:endParaRPr>
          </a:p>
          <a:p>
            <a:pPr marL="426720" marR="218249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selector: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'pm-products'</a:t>
            </a:r>
            <a:r>
              <a:rPr sz="2000" spc="-5" dirty="0">
                <a:latin typeface="Courier New"/>
                <a:cs typeface="Courier New"/>
              </a:rPr>
              <a:t>,  templateURL:</a:t>
            </a:r>
            <a:endParaRPr sz="2000">
              <a:latin typeface="Courier New"/>
              <a:cs typeface="Courier New"/>
            </a:endParaRPr>
          </a:p>
          <a:p>
            <a:pPr marL="73152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'./product-list.component.html'</a:t>
            </a:r>
            <a:endParaRPr sz="200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000" spc="-5" dirty="0">
                <a:latin typeface="Courier New"/>
                <a:cs typeface="Courier New"/>
              </a:rPr>
              <a:t>ProductListComponent </a:t>
            </a:r>
            <a:r>
              <a:rPr sz="2000" dirty="0">
                <a:latin typeface="Courier New"/>
                <a:cs typeface="Courier New"/>
              </a:rPr>
              <a:t>{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2907" y="2909811"/>
            <a:ext cx="229870" cy="455295"/>
          </a:xfrm>
          <a:custGeom>
            <a:avLst/>
            <a:gdLst/>
            <a:ahLst/>
            <a:cxnLst/>
            <a:rect l="l" t="t" r="r" b="b"/>
            <a:pathLst>
              <a:path w="229870" h="455295">
                <a:moveTo>
                  <a:pt x="229616" y="122377"/>
                </a:moveTo>
                <a:lnTo>
                  <a:pt x="92176" y="122377"/>
                </a:lnTo>
                <a:lnTo>
                  <a:pt x="92176" y="455295"/>
                </a:lnTo>
                <a:lnTo>
                  <a:pt x="229616" y="455295"/>
                </a:lnTo>
                <a:lnTo>
                  <a:pt x="229616" y="122377"/>
                </a:lnTo>
                <a:close/>
              </a:path>
              <a:path w="229870" h="455295">
                <a:moveTo>
                  <a:pt x="229616" y="0"/>
                </a:moveTo>
                <a:lnTo>
                  <a:pt x="140347" y="0"/>
                </a:lnTo>
                <a:lnTo>
                  <a:pt x="116518" y="30575"/>
                </a:lnTo>
                <a:lnTo>
                  <a:pt x="85185" y="53836"/>
                </a:lnTo>
                <a:lnTo>
                  <a:pt x="46346" y="69785"/>
                </a:lnTo>
                <a:lnTo>
                  <a:pt x="0" y="78422"/>
                </a:lnTo>
                <a:lnTo>
                  <a:pt x="0" y="149263"/>
                </a:lnTo>
                <a:lnTo>
                  <a:pt x="24871" y="146448"/>
                </a:lnTo>
                <a:lnTo>
                  <a:pt x="48526" y="141030"/>
                </a:lnTo>
                <a:lnTo>
                  <a:pt x="70962" y="133007"/>
                </a:lnTo>
                <a:lnTo>
                  <a:pt x="92176" y="122377"/>
                </a:lnTo>
                <a:lnTo>
                  <a:pt x="229616" y="122377"/>
                </a:lnTo>
                <a:lnTo>
                  <a:pt x="229616" y="0"/>
                </a:lnTo>
                <a:close/>
              </a:path>
            </a:pathLst>
          </a:custGeom>
          <a:solidFill>
            <a:srgbClr val="A3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2907" y="2909811"/>
            <a:ext cx="229870" cy="455295"/>
          </a:xfrm>
          <a:custGeom>
            <a:avLst/>
            <a:gdLst/>
            <a:ahLst/>
            <a:cxnLst/>
            <a:rect l="l" t="t" r="r" b="b"/>
            <a:pathLst>
              <a:path w="229870" h="455295">
                <a:moveTo>
                  <a:pt x="140347" y="0"/>
                </a:moveTo>
                <a:lnTo>
                  <a:pt x="229616" y="0"/>
                </a:lnTo>
                <a:lnTo>
                  <a:pt x="229616" y="455295"/>
                </a:lnTo>
                <a:lnTo>
                  <a:pt x="92176" y="455295"/>
                </a:lnTo>
                <a:lnTo>
                  <a:pt x="92176" y="122377"/>
                </a:lnTo>
                <a:lnTo>
                  <a:pt x="70962" y="133007"/>
                </a:lnTo>
                <a:lnTo>
                  <a:pt x="48526" y="141030"/>
                </a:lnTo>
                <a:lnTo>
                  <a:pt x="24871" y="146448"/>
                </a:lnTo>
                <a:lnTo>
                  <a:pt x="0" y="149263"/>
                </a:lnTo>
                <a:lnTo>
                  <a:pt x="0" y="78422"/>
                </a:lnTo>
                <a:lnTo>
                  <a:pt x="46346" y="69785"/>
                </a:lnTo>
                <a:lnTo>
                  <a:pt x="85185" y="53836"/>
                </a:lnTo>
                <a:lnTo>
                  <a:pt x="116518" y="30575"/>
                </a:lnTo>
                <a:lnTo>
                  <a:pt x="140347" y="0"/>
                </a:lnTo>
                <a:close/>
              </a:path>
            </a:pathLst>
          </a:custGeom>
          <a:ln w="2286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4873" y="3112770"/>
            <a:ext cx="2085339" cy="54864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1130"/>
              </a:spcBef>
            </a:pP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AppComponent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2540" y="5059226"/>
            <a:ext cx="1296035" cy="162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500"/>
              </a:lnSpc>
              <a:spcBef>
                <a:spcPts val="100"/>
              </a:spcBef>
            </a:pPr>
            <a:r>
              <a:rPr sz="1600" spc="-20" dirty="0">
                <a:solidFill>
                  <a:srgbClr val="F05A28"/>
                </a:solidFill>
                <a:latin typeface="Verdana"/>
                <a:cs typeface="Verdana"/>
              </a:rPr>
              <a:t>Imports  </a:t>
            </a:r>
            <a:r>
              <a:rPr sz="1600" spc="15" dirty="0">
                <a:solidFill>
                  <a:srgbClr val="808080"/>
                </a:solidFill>
                <a:latin typeface="Verdana"/>
                <a:cs typeface="Verdana"/>
              </a:rPr>
              <a:t>Exports  </a:t>
            </a:r>
            <a:r>
              <a:rPr sz="1600" spc="10" dirty="0">
                <a:solidFill>
                  <a:srgbClr val="2A9FBC"/>
                </a:solidFill>
                <a:latin typeface="Verdana"/>
                <a:cs typeface="Verdana"/>
              </a:rPr>
              <a:t>D</a:t>
            </a:r>
            <a:r>
              <a:rPr sz="1600" spc="5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1600" spc="20" dirty="0">
                <a:solidFill>
                  <a:srgbClr val="2A9FBC"/>
                </a:solidFill>
                <a:latin typeface="Verdana"/>
                <a:cs typeface="Verdana"/>
              </a:rPr>
              <a:t>cl</a:t>
            </a:r>
            <a:r>
              <a:rPr sz="1600" spc="25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1600" spc="-65" dirty="0">
                <a:solidFill>
                  <a:srgbClr val="2A9FBC"/>
                </a:solidFill>
                <a:latin typeface="Verdana"/>
                <a:cs typeface="Verdana"/>
              </a:rPr>
              <a:t>r</a:t>
            </a:r>
            <a:r>
              <a:rPr sz="1600" spc="-40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1600" spc="25" dirty="0">
                <a:solidFill>
                  <a:srgbClr val="2A9FBC"/>
                </a:solidFill>
                <a:latin typeface="Verdana"/>
                <a:cs typeface="Verdana"/>
              </a:rPr>
              <a:t>ti</a:t>
            </a:r>
            <a:r>
              <a:rPr sz="1600" spc="60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1600" spc="-35" dirty="0">
                <a:solidFill>
                  <a:srgbClr val="2A9FBC"/>
                </a:solidFill>
                <a:latin typeface="Verdana"/>
                <a:cs typeface="Verdana"/>
              </a:rPr>
              <a:t>n</a:t>
            </a:r>
            <a:r>
              <a:rPr sz="1600" spc="-30" dirty="0">
                <a:solidFill>
                  <a:srgbClr val="2A9FBC"/>
                </a:solidFill>
                <a:latin typeface="Verdana"/>
                <a:cs typeface="Verdana"/>
              </a:rPr>
              <a:t>s  </a:t>
            </a:r>
            <a:r>
              <a:rPr sz="1600" spc="10" dirty="0">
                <a:solidFill>
                  <a:srgbClr val="675BA7"/>
                </a:solidFill>
                <a:latin typeface="Verdana"/>
                <a:cs typeface="Verdana"/>
              </a:rPr>
              <a:t>Providers  </a:t>
            </a:r>
            <a:r>
              <a:rPr sz="1600" spc="15" dirty="0">
                <a:solidFill>
                  <a:srgbClr val="3E3E3E"/>
                </a:solidFill>
                <a:latin typeface="Verdana"/>
                <a:cs typeface="Verdana"/>
              </a:rPr>
              <a:t>Bootstrap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53078" y="776477"/>
            <a:ext cx="2043430" cy="1177925"/>
          </a:xfrm>
          <a:custGeom>
            <a:avLst/>
            <a:gdLst/>
            <a:ahLst/>
            <a:cxnLst/>
            <a:rect l="l" t="t" r="r" b="b"/>
            <a:pathLst>
              <a:path w="2043429" h="1177925">
                <a:moveTo>
                  <a:pt x="0" y="0"/>
                </a:moveTo>
                <a:lnTo>
                  <a:pt x="0" y="636587"/>
                </a:lnTo>
                <a:lnTo>
                  <a:pt x="2043430" y="636587"/>
                </a:lnTo>
                <a:lnTo>
                  <a:pt x="2043430" y="1177912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39358" y="193534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61282" y="2324861"/>
            <a:ext cx="563880" cy="687070"/>
          </a:xfrm>
          <a:custGeom>
            <a:avLst/>
            <a:gdLst/>
            <a:ahLst/>
            <a:cxnLst/>
            <a:rect l="l" t="t" r="r" b="b"/>
            <a:pathLst>
              <a:path w="563879" h="687069">
                <a:moveTo>
                  <a:pt x="563664" y="0"/>
                </a:moveTo>
                <a:lnTo>
                  <a:pt x="0" y="0"/>
                </a:lnTo>
                <a:lnTo>
                  <a:pt x="0" y="686993"/>
                </a:lnTo>
              </a:path>
            </a:pathLst>
          </a:custGeom>
          <a:ln w="38100">
            <a:solidFill>
              <a:srgbClr val="3E3E3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04132" y="299280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87290" y="2599182"/>
            <a:ext cx="1109980" cy="419100"/>
          </a:xfrm>
          <a:custGeom>
            <a:avLst/>
            <a:gdLst/>
            <a:ahLst/>
            <a:cxnLst/>
            <a:rect l="l" t="t" r="r" b="b"/>
            <a:pathLst>
              <a:path w="1109979" h="419100">
                <a:moveTo>
                  <a:pt x="1109510" y="0"/>
                </a:moveTo>
                <a:lnTo>
                  <a:pt x="1109510" y="257124"/>
                </a:lnTo>
                <a:lnTo>
                  <a:pt x="0" y="257124"/>
                </a:lnTo>
                <a:lnTo>
                  <a:pt x="0" y="418998"/>
                </a:lnTo>
              </a:path>
            </a:pathLst>
          </a:custGeom>
          <a:ln w="38100">
            <a:solidFill>
              <a:srgbClr val="2A9FB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30140" y="299914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2222" y="5923026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2A9FB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2222" y="5601461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80808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2222" y="5281421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2222" y="6243065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675BA7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2222" y="6564630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3E3E3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725161" y="2050542"/>
            <a:ext cx="2743200" cy="548640"/>
          </a:xfrm>
          <a:prstGeom prst="rect">
            <a:avLst/>
          </a:prstGeom>
          <a:solidFill>
            <a:srgbClr val="A62E5C"/>
          </a:solidFill>
          <a:ln w="25907">
            <a:solidFill>
              <a:srgbClr val="791F41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480695">
              <a:lnSpc>
                <a:spcPct val="100000"/>
              </a:lnSpc>
              <a:spcBef>
                <a:spcPts val="615"/>
              </a:spcBef>
            </a:pPr>
            <a:r>
              <a:rPr sz="2400" spc="85" dirty="0">
                <a:solidFill>
                  <a:srgbClr val="FFFFFF"/>
                </a:solidFill>
                <a:latin typeface="Verdana"/>
                <a:cs typeface="Verdana"/>
              </a:rPr>
              <a:t>AppModule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85338" y="227838"/>
            <a:ext cx="1935480" cy="548640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135"/>
              </a:spcBef>
            </a:pP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BrowserModule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540" y="5059226"/>
            <a:ext cx="1296035" cy="162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500"/>
              </a:lnSpc>
              <a:spcBef>
                <a:spcPts val="100"/>
              </a:spcBef>
            </a:pPr>
            <a:r>
              <a:rPr sz="1600" spc="-20" dirty="0">
                <a:solidFill>
                  <a:srgbClr val="F05A28"/>
                </a:solidFill>
                <a:latin typeface="Verdana"/>
                <a:cs typeface="Verdana"/>
              </a:rPr>
              <a:t>Imports  </a:t>
            </a:r>
            <a:r>
              <a:rPr sz="1600" spc="15" dirty="0">
                <a:solidFill>
                  <a:srgbClr val="808080"/>
                </a:solidFill>
                <a:latin typeface="Verdana"/>
                <a:cs typeface="Verdana"/>
              </a:rPr>
              <a:t>Exports  </a:t>
            </a:r>
            <a:r>
              <a:rPr sz="1600" spc="10" dirty="0">
                <a:solidFill>
                  <a:srgbClr val="2A9FBC"/>
                </a:solidFill>
                <a:latin typeface="Verdana"/>
                <a:cs typeface="Verdana"/>
              </a:rPr>
              <a:t>D</a:t>
            </a:r>
            <a:r>
              <a:rPr sz="1600" spc="5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1600" spc="20" dirty="0">
                <a:solidFill>
                  <a:srgbClr val="2A9FBC"/>
                </a:solidFill>
                <a:latin typeface="Verdana"/>
                <a:cs typeface="Verdana"/>
              </a:rPr>
              <a:t>cl</a:t>
            </a:r>
            <a:r>
              <a:rPr sz="1600" spc="25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1600" spc="-65" dirty="0">
                <a:solidFill>
                  <a:srgbClr val="2A9FBC"/>
                </a:solidFill>
                <a:latin typeface="Verdana"/>
                <a:cs typeface="Verdana"/>
              </a:rPr>
              <a:t>r</a:t>
            </a:r>
            <a:r>
              <a:rPr sz="1600" spc="-40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1600" spc="25" dirty="0">
                <a:solidFill>
                  <a:srgbClr val="2A9FBC"/>
                </a:solidFill>
                <a:latin typeface="Verdana"/>
                <a:cs typeface="Verdana"/>
              </a:rPr>
              <a:t>ti</a:t>
            </a:r>
            <a:r>
              <a:rPr sz="1600" spc="60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1600" spc="-35" dirty="0">
                <a:solidFill>
                  <a:srgbClr val="2A9FBC"/>
                </a:solidFill>
                <a:latin typeface="Verdana"/>
                <a:cs typeface="Verdana"/>
              </a:rPr>
              <a:t>n</a:t>
            </a:r>
            <a:r>
              <a:rPr sz="1600" spc="-30" dirty="0">
                <a:solidFill>
                  <a:srgbClr val="2A9FBC"/>
                </a:solidFill>
                <a:latin typeface="Verdana"/>
                <a:cs typeface="Verdana"/>
              </a:rPr>
              <a:t>s  </a:t>
            </a:r>
            <a:r>
              <a:rPr sz="1600" spc="10" dirty="0">
                <a:solidFill>
                  <a:srgbClr val="675BA7"/>
                </a:solidFill>
                <a:latin typeface="Verdana"/>
                <a:cs typeface="Verdana"/>
              </a:rPr>
              <a:t>Providers  </a:t>
            </a:r>
            <a:r>
              <a:rPr sz="1600" spc="15" dirty="0">
                <a:solidFill>
                  <a:srgbClr val="3E3E3E"/>
                </a:solidFill>
                <a:latin typeface="Verdana"/>
                <a:cs typeface="Verdana"/>
              </a:rPr>
              <a:t>Bootstrap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3078" y="776477"/>
            <a:ext cx="2043430" cy="1177925"/>
          </a:xfrm>
          <a:custGeom>
            <a:avLst/>
            <a:gdLst/>
            <a:ahLst/>
            <a:cxnLst/>
            <a:rect l="l" t="t" r="r" b="b"/>
            <a:pathLst>
              <a:path w="2043429" h="1177925">
                <a:moveTo>
                  <a:pt x="0" y="0"/>
                </a:moveTo>
                <a:lnTo>
                  <a:pt x="0" y="636587"/>
                </a:lnTo>
                <a:lnTo>
                  <a:pt x="2043430" y="636587"/>
                </a:lnTo>
                <a:lnTo>
                  <a:pt x="2043430" y="1177912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39358" y="193534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61282" y="2324861"/>
            <a:ext cx="563880" cy="687070"/>
          </a:xfrm>
          <a:custGeom>
            <a:avLst/>
            <a:gdLst/>
            <a:ahLst/>
            <a:cxnLst/>
            <a:rect l="l" t="t" r="r" b="b"/>
            <a:pathLst>
              <a:path w="563879" h="687069">
                <a:moveTo>
                  <a:pt x="563664" y="0"/>
                </a:moveTo>
                <a:lnTo>
                  <a:pt x="0" y="0"/>
                </a:lnTo>
                <a:lnTo>
                  <a:pt x="0" y="686993"/>
                </a:lnTo>
              </a:path>
            </a:pathLst>
          </a:custGeom>
          <a:ln w="38100">
            <a:solidFill>
              <a:srgbClr val="3E3E3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4132" y="299280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87290" y="2599182"/>
            <a:ext cx="1109980" cy="419100"/>
          </a:xfrm>
          <a:custGeom>
            <a:avLst/>
            <a:gdLst/>
            <a:ahLst/>
            <a:cxnLst/>
            <a:rect l="l" t="t" r="r" b="b"/>
            <a:pathLst>
              <a:path w="1109979" h="419100">
                <a:moveTo>
                  <a:pt x="1109510" y="0"/>
                </a:moveTo>
                <a:lnTo>
                  <a:pt x="1109510" y="257124"/>
                </a:lnTo>
                <a:lnTo>
                  <a:pt x="0" y="257124"/>
                </a:lnTo>
                <a:lnTo>
                  <a:pt x="0" y="418998"/>
                </a:lnTo>
              </a:path>
            </a:pathLst>
          </a:custGeom>
          <a:ln w="38100">
            <a:solidFill>
              <a:srgbClr val="2A9FB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30140" y="299914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2222" y="5923026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2A9FB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2222" y="5601461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80808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2222" y="5281421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2222" y="6243065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675BA7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2222" y="6564630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3E3E3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725161" y="2050542"/>
            <a:ext cx="2743200" cy="548640"/>
          </a:xfrm>
          <a:prstGeom prst="rect">
            <a:avLst/>
          </a:prstGeom>
          <a:solidFill>
            <a:srgbClr val="A62E5C"/>
          </a:solidFill>
          <a:ln w="25907">
            <a:solidFill>
              <a:srgbClr val="791F41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480695">
              <a:lnSpc>
                <a:spcPct val="100000"/>
              </a:lnSpc>
              <a:spcBef>
                <a:spcPts val="615"/>
              </a:spcBef>
            </a:pPr>
            <a:r>
              <a:rPr sz="2400" spc="85" dirty="0">
                <a:solidFill>
                  <a:srgbClr val="FFFFFF"/>
                </a:solidFill>
                <a:latin typeface="Verdana"/>
                <a:cs typeface="Verdana"/>
              </a:rPr>
              <a:t>AppModule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85338" y="227838"/>
            <a:ext cx="1935480" cy="548640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135"/>
              </a:spcBef>
            </a:pP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BrowserModule</a:t>
            </a:r>
            <a:endParaRPr sz="1600">
              <a:latin typeface="Verdana"/>
              <a:cs typeface="Verdana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931920" y="3099816"/>
          <a:ext cx="2085338" cy="1386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005">
                <a:tc gridSpan="2"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600" spc="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AppComponent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43510" marB="0">
                    <a:lnL w="28575">
                      <a:solidFill>
                        <a:srgbClr val="1C7489"/>
                      </a:solidFill>
                      <a:prstDash val="solid"/>
                    </a:lnL>
                    <a:lnR w="28575">
                      <a:solidFill>
                        <a:srgbClr val="1C7489"/>
                      </a:solidFill>
                      <a:prstDash val="solid"/>
                    </a:lnR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2A9FBC"/>
                      </a:solidFill>
                      <a:prstDash val="solid"/>
                    </a:lnL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215">
                <a:tc gridSpan="2">
                  <a:txBody>
                    <a:bodyPr/>
                    <a:lstStyle/>
                    <a:p>
                      <a:pPr marL="455930" marR="363220" indent="-628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ProductList</a:t>
                      </a:r>
                      <a:r>
                        <a:rPr sz="1600" spc="-1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-  </a:t>
                      </a:r>
                      <a:r>
                        <a:rPr sz="16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Component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1C7489"/>
                      </a:solidFill>
                      <a:prstDash val="solid"/>
                    </a:lnL>
                    <a:lnR w="28575">
                      <a:solidFill>
                        <a:srgbClr val="1C7489"/>
                      </a:solidFill>
                      <a:prstDash val="solid"/>
                    </a:lnR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3144570" y="3995750"/>
            <a:ext cx="347345" cy="462280"/>
          </a:xfrm>
          <a:custGeom>
            <a:avLst/>
            <a:gdLst/>
            <a:ahLst/>
            <a:cxnLst/>
            <a:rect l="l" t="t" r="r" b="b"/>
            <a:pathLst>
              <a:path w="347345" h="462279">
                <a:moveTo>
                  <a:pt x="317126" y="53200"/>
                </a:moveTo>
                <a:lnTo>
                  <a:pt x="154317" y="53200"/>
                </a:lnTo>
                <a:lnTo>
                  <a:pt x="178880" y="57743"/>
                </a:lnTo>
                <a:lnTo>
                  <a:pt x="196426" y="71375"/>
                </a:lnTo>
                <a:lnTo>
                  <a:pt x="206954" y="94096"/>
                </a:lnTo>
                <a:lnTo>
                  <a:pt x="210464" y="125907"/>
                </a:lnTo>
                <a:lnTo>
                  <a:pt x="203239" y="157616"/>
                </a:lnTo>
                <a:lnTo>
                  <a:pt x="181567" y="196048"/>
                </a:lnTo>
                <a:lnTo>
                  <a:pt x="145447" y="241202"/>
                </a:lnTo>
                <a:lnTo>
                  <a:pt x="94881" y="293077"/>
                </a:lnTo>
                <a:lnTo>
                  <a:pt x="69464" y="317933"/>
                </a:lnTo>
                <a:lnTo>
                  <a:pt x="45178" y="342455"/>
                </a:lnTo>
                <a:lnTo>
                  <a:pt x="22024" y="366644"/>
                </a:lnTo>
                <a:lnTo>
                  <a:pt x="0" y="390499"/>
                </a:lnTo>
                <a:lnTo>
                  <a:pt x="0" y="462229"/>
                </a:lnTo>
                <a:lnTo>
                  <a:pt x="343281" y="462229"/>
                </a:lnTo>
                <a:lnTo>
                  <a:pt x="343281" y="342620"/>
                </a:lnTo>
                <a:lnTo>
                  <a:pt x="158280" y="342620"/>
                </a:lnTo>
                <a:lnTo>
                  <a:pt x="160870" y="342442"/>
                </a:lnTo>
                <a:lnTo>
                  <a:pt x="165150" y="341998"/>
                </a:lnTo>
                <a:lnTo>
                  <a:pt x="168224" y="341007"/>
                </a:lnTo>
                <a:lnTo>
                  <a:pt x="216954" y="300037"/>
                </a:lnTo>
                <a:lnTo>
                  <a:pt x="254533" y="269900"/>
                </a:lnTo>
                <a:lnTo>
                  <a:pt x="294947" y="233038"/>
                </a:lnTo>
                <a:lnTo>
                  <a:pt x="323816" y="197435"/>
                </a:lnTo>
                <a:lnTo>
                  <a:pt x="341138" y="163092"/>
                </a:lnTo>
                <a:lnTo>
                  <a:pt x="346913" y="130009"/>
                </a:lnTo>
                <a:lnTo>
                  <a:pt x="343932" y="102751"/>
                </a:lnTo>
                <a:lnTo>
                  <a:pt x="334989" y="78071"/>
                </a:lnTo>
                <a:lnTo>
                  <a:pt x="320086" y="55970"/>
                </a:lnTo>
                <a:lnTo>
                  <a:pt x="317126" y="53200"/>
                </a:lnTo>
                <a:close/>
              </a:path>
              <a:path w="347345" h="462279">
                <a:moveTo>
                  <a:pt x="179019" y="0"/>
                </a:moveTo>
                <a:lnTo>
                  <a:pt x="126235" y="3919"/>
                </a:lnTo>
                <a:lnTo>
                  <a:pt x="83049" y="15676"/>
                </a:lnTo>
                <a:lnTo>
                  <a:pt x="49460" y="35271"/>
                </a:lnTo>
                <a:lnTo>
                  <a:pt x="11072" y="97975"/>
                </a:lnTo>
                <a:lnTo>
                  <a:pt x="6273" y="141084"/>
                </a:lnTo>
                <a:lnTo>
                  <a:pt x="6819" y="151883"/>
                </a:lnTo>
                <a:lnTo>
                  <a:pt x="8456" y="164565"/>
                </a:lnTo>
                <a:lnTo>
                  <a:pt x="11186" y="179130"/>
                </a:lnTo>
                <a:lnTo>
                  <a:pt x="15011" y="195580"/>
                </a:lnTo>
                <a:lnTo>
                  <a:pt x="95821" y="212813"/>
                </a:lnTo>
                <a:lnTo>
                  <a:pt x="91046" y="190354"/>
                </a:lnTo>
                <a:lnTo>
                  <a:pt x="87637" y="171134"/>
                </a:lnTo>
                <a:lnTo>
                  <a:pt x="85593" y="155154"/>
                </a:lnTo>
                <a:lnTo>
                  <a:pt x="84912" y="142417"/>
                </a:lnTo>
                <a:lnTo>
                  <a:pt x="89248" y="103381"/>
                </a:lnTo>
                <a:lnTo>
                  <a:pt x="102260" y="75501"/>
                </a:lnTo>
                <a:lnTo>
                  <a:pt x="123949" y="58775"/>
                </a:lnTo>
                <a:lnTo>
                  <a:pt x="154317" y="53200"/>
                </a:lnTo>
                <a:lnTo>
                  <a:pt x="317126" y="53200"/>
                </a:lnTo>
                <a:lnTo>
                  <a:pt x="299224" y="36449"/>
                </a:lnTo>
                <a:lnTo>
                  <a:pt x="273823" y="20504"/>
                </a:lnTo>
                <a:lnTo>
                  <a:pt x="245322" y="9113"/>
                </a:lnTo>
                <a:lnTo>
                  <a:pt x="213721" y="2278"/>
                </a:lnTo>
                <a:lnTo>
                  <a:pt x="179019" y="0"/>
                </a:lnTo>
                <a:close/>
              </a:path>
            </a:pathLst>
          </a:custGeom>
          <a:solidFill>
            <a:srgbClr val="A3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44570" y="3995750"/>
            <a:ext cx="347345" cy="462280"/>
          </a:xfrm>
          <a:custGeom>
            <a:avLst/>
            <a:gdLst/>
            <a:ahLst/>
            <a:cxnLst/>
            <a:rect l="l" t="t" r="r" b="b"/>
            <a:pathLst>
              <a:path w="347345" h="462279">
                <a:moveTo>
                  <a:pt x="179019" y="0"/>
                </a:moveTo>
                <a:lnTo>
                  <a:pt x="245322" y="9113"/>
                </a:lnTo>
                <a:lnTo>
                  <a:pt x="299224" y="36449"/>
                </a:lnTo>
                <a:lnTo>
                  <a:pt x="334989" y="78071"/>
                </a:lnTo>
                <a:lnTo>
                  <a:pt x="346913" y="130009"/>
                </a:lnTo>
                <a:lnTo>
                  <a:pt x="341138" y="163092"/>
                </a:lnTo>
                <a:lnTo>
                  <a:pt x="323816" y="197435"/>
                </a:lnTo>
                <a:lnTo>
                  <a:pt x="294947" y="233038"/>
                </a:lnTo>
                <a:lnTo>
                  <a:pt x="254533" y="269900"/>
                </a:lnTo>
                <a:lnTo>
                  <a:pt x="216954" y="300037"/>
                </a:lnTo>
                <a:lnTo>
                  <a:pt x="170078" y="339458"/>
                </a:lnTo>
                <a:lnTo>
                  <a:pt x="168224" y="341007"/>
                </a:lnTo>
                <a:lnTo>
                  <a:pt x="165150" y="341998"/>
                </a:lnTo>
                <a:lnTo>
                  <a:pt x="160870" y="342442"/>
                </a:lnTo>
                <a:lnTo>
                  <a:pt x="158280" y="342620"/>
                </a:lnTo>
                <a:lnTo>
                  <a:pt x="343281" y="342620"/>
                </a:lnTo>
                <a:lnTo>
                  <a:pt x="343281" y="462229"/>
                </a:lnTo>
                <a:lnTo>
                  <a:pt x="0" y="462229"/>
                </a:lnTo>
                <a:lnTo>
                  <a:pt x="0" y="390499"/>
                </a:lnTo>
                <a:lnTo>
                  <a:pt x="22024" y="366644"/>
                </a:lnTo>
                <a:lnTo>
                  <a:pt x="45178" y="342455"/>
                </a:lnTo>
                <a:lnTo>
                  <a:pt x="69464" y="317933"/>
                </a:lnTo>
                <a:lnTo>
                  <a:pt x="94881" y="293077"/>
                </a:lnTo>
                <a:lnTo>
                  <a:pt x="145447" y="241202"/>
                </a:lnTo>
                <a:lnTo>
                  <a:pt x="181567" y="196048"/>
                </a:lnTo>
                <a:lnTo>
                  <a:pt x="203239" y="157616"/>
                </a:lnTo>
                <a:lnTo>
                  <a:pt x="210464" y="125907"/>
                </a:lnTo>
                <a:lnTo>
                  <a:pt x="206954" y="94096"/>
                </a:lnTo>
                <a:lnTo>
                  <a:pt x="196426" y="71375"/>
                </a:lnTo>
                <a:lnTo>
                  <a:pt x="178880" y="57743"/>
                </a:lnTo>
                <a:lnTo>
                  <a:pt x="154317" y="53200"/>
                </a:lnTo>
                <a:lnTo>
                  <a:pt x="123949" y="58775"/>
                </a:lnTo>
                <a:lnTo>
                  <a:pt x="102260" y="75501"/>
                </a:lnTo>
                <a:lnTo>
                  <a:pt x="89248" y="103381"/>
                </a:lnTo>
                <a:lnTo>
                  <a:pt x="84912" y="142417"/>
                </a:lnTo>
                <a:lnTo>
                  <a:pt x="85593" y="155154"/>
                </a:lnTo>
                <a:lnTo>
                  <a:pt x="87637" y="171134"/>
                </a:lnTo>
                <a:lnTo>
                  <a:pt x="91046" y="190354"/>
                </a:lnTo>
                <a:lnTo>
                  <a:pt x="95821" y="212813"/>
                </a:lnTo>
                <a:lnTo>
                  <a:pt x="15011" y="195580"/>
                </a:lnTo>
                <a:lnTo>
                  <a:pt x="11186" y="179130"/>
                </a:lnTo>
                <a:lnTo>
                  <a:pt x="8456" y="164565"/>
                </a:lnTo>
                <a:lnTo>
                  <a:pt x="6819" y="151883"/>
                </a:lnTo>
                <a:lnTo>
                  <a:pt x="6273" y="141084"/>
                </a:lnTo>
                <a:lnTo>
                  <a:pt x="11072" y="97975"/>
                </a:lnTo>
                <a:lnTo>
                  <a:pt x="25467" y="62704"/>
                </a:lnTo>
                <a:lnTo>
                  <a:pt x="49460" y="35271"/>
                </a:lnTo>
                <a:lnTo>
                  <a:pt x="83049" y="15676"/>
                </a:lnTo>
                <a:lnTo>
                  <a:pt x="126235" y="3919"/>
                </a:lnTo>
                <a:lnTo>
                  <a:pt x="179019" y="0"/>
                </a:lnTo>
                <a:close/>
              </a:path>
            </a:pathLst>
          </a:custGeom>
          <a:ln w="2286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5"/>
            <a:ext cx="97091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Coordinates communication </a:t>
            </a:r>
            <a:r>
              <a:rPr sz="2800" spc="10" dirty="0">
                <a:solidFill>
                  <a:srgbClr val="3E3E3E"/>
                </a:solidFill>
                <a:latin typeface="Verdana"/>
                <a:cs typeface="Verdana"/>
              </a:rPr>
              <a:t>between 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2800" spc="-47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3E3E3E"/>
                </a:solidFill>
                <a:latin typeface="Verdana"/>
                <a:cs typeface="Verdana"/>
              </a:rPr>
              <a:t>component's  </a:t>
            </a:r>
            <a:r>
              <a:rPr sz="2800" spc="-25" dirty="0">
                <a:solidFill>
                  <a:srgbClr val="3E3E3E"/>
                </a:solidFill>
                <a:latin typeface="Verdana"/>
                <a:cs typeface="Verdana"/>
              </a:rPr>
              <a:t>class</a:t>
            </a:r>
            <a:r>
              <a:rPr sz="28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and</a:t>
            </a:r>
            <a:r>
              <a:rPr sz="2800" spc="-1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rgbClr val="3E3E3E"/>
                </a:solidFill>
                <a:latin typeface="Verdana"/>
                <a:cs typeface="Verdana"/>
              </a:rPr>
              <a:t>its</a:t>
            </a:r>
            <a:r>
              <a:rPr sz="2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template</a:t>
            </a:r>
            <a:r>
              <a:rPr sz="2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and</a:t>
            </a:r>
            <a:r>
              <a:rPr sz="2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15" dirty="0">
                <a:solidFill>
                  <a:srgbClr val="3E3E3E"/>
                </a:solidFill>
                <a:latin typeface="Verdana"/>
                <a:cs typeface="Verdana"/>
              </a:rPr>
              <a:t>often</a:t>
            </a:r>
            <a:r>
              <a:rPr sz="2800" spc="-1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45" dirty="0">
                <a:solidFill>
                  <a:srgbClr val="3E3E3E"/>
                </a:solidFill>
                <a:latin typeface="Verdana"/>
                <a:cs typeface="Verdana"/>
              </a:rPr>
              <a:t>involves</a:t>
            </a:r>
            <a:r>
              <a:rPr sz="2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passing</a:t>
            </a:r>
            <a:r>
              <a:rPr sz="28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70" dirty="0">
                <a:solidFill>
                  <a:srgbClr val="3E3E3E"/>
                </a:solidFill>
                <a:latin typeface="Verdana"/>
                <a:cs typeface="Verdana"/>
              </a:rPr>
              <a:t>data.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744" y="2092807"/>
            <a:ext cx="2226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80" dirty="0">
                <a:solidFill>
                  <a:srgbClr val="9BC850"/>
                </a:solidFill>
              </a:rPr>
              <a:t>Binding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7251954" y="4149090"/>
            <a:ext cx="2033270" cy="2182495"/>
          </a:xfrm>
          <a:custGeom>
            <a:avLst/>
            <a:gdLst/>
            <a:ahLst/>
            <a:cxnLst/>
            <a:rect l="l" t="t" r="r" b="b"/>
            <a:pathLst>
              <a:path w="2033270" h="2182495">
                <a:moveTo>
                  <a:pt x="0" y="0"/>
                </a:moveTo>
                <a:lnTo>
                  <a:pt x="2033016" y="0"/>
                </a:lnTo>
                <a:lnTo>
                  <a:pt x="2033016" y="2182368"/>
                </a:lnTo>
                <a:lnTo>
                  <a:pt x="0" y="2182368"/>
                </a:lnTo>
                <a:lnTo>
                  <a:pt x="0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51954" y="4149090"/>
            <a:ext cx="2033270" cy="2182495"/>
          </a:xfrm>
          <a:prstGeom prst="rect">
            <a:avLst/>
          </a:prstGeom>
          <a:ln w="25907">
            <a:solidFill>
              <a:srgbClr val="5C4776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8970" y="4673346"/>
            <a:ext cx="1931035" cy="1219200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Times New Roman"/>
              <a:cs typeface="Times New Roman"/>
            </a:endParaRPr>
          </a:p>
          <a:p>
            <a:pPr marL="375285">
              <a:lnSpc>
                <a:spcPct val="100000"/>
              </a:lnSpc>
            </a:pP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97495" y="4645152"/>
            <a:ext cx="1679448" cy="675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77683" y="4712208"/>
            <a:ext cx="1717548" cy="618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44740" y="4672584"/>
            <a:ext cx="1584959" cy="580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44740" y="4672584"/>
            <a:ext cx="1584960" cy="581025"/>
          </a:xfrm>
          <a:prstGeom prst="rect">
            <a:avLst/>
          </a:prstGeom>
          <a:ln w="9144">
            <a:solidFill>
              <a:srgbClr val="6357A5"/>
            </a:solidFill>
          </a:ln>
        </p:spPr>
        <p:txBody>
          <a:bodyPr vert="horz" wrap="square" lIns="0" tIns="127635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05"/>
              </a:spcBef>
            </a:pPr>
            <a:r>
              <a:rPr sz="2000" spc="25" dirty="0">
                <a:solidFill>
                  <a:srgbClr val="3E3E3E"/>
                </a:solidFill>
                <a:latin typeface="Verdana"/>
                <a:cs typeface="Verdana"/>
              </a:rPr>
              <a:t>Properties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97495" y="5446776"/>
            <a:ext cx="1690116" cy="7025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5031" y="6082284"/>
            <a:ext cx="1493520" cy="640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44740" y="5474208"/>
            <a:ext cx="1595627" cy="6080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44740" y="5474208"/>
            <a:ext cx="1595755" cy="608330"/>
          </a:xfrm>
          <a:prstGeom prst="rect">
            <a:avLst/>
          </a:prstGeom>
          <a:ln w="9144">
            <a:solidFill>
              <a:srgbClr val="6357A5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115"/>
              </a:spcBef>
            </a:pP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Methods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318" y="519061"/>
            <a:ext cx="289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Interpolation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561" y="1413510"/>
            <a:ext cx="3657600" cy="535305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122680">
              <a:lnSpc>
                <a:spcPct val="100000"/>
              </a:lnSpc>
              <a:spcBef>
                <a:spcPts val="565"/>
              </a:spcBef>
            </a:pP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0430" y="1413510"/>
            <a:ext cx="3657600" cy="535305"/>
          </a:xfrm>
          <a:prstGeom prst="rect">
            <a:avLst/>
          </a:prstGeom>
          <a:solidFill>
            <a:srgbClr val="675BA7"/>
          </a:solidFill>
          <a:ln w="25907">
            <a:solidFill>
              <a:srgbClr val="4A417A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000" y="2141220"/>
            <a:ext cx="5965190" cy="1569720"/>
          </a:xfrm>
          <a:custGeom>
            <a:avLst/>
            <a:gdLst/>
            <a:ahLst/>
            <a:cxnLst/>
            <a:rect l="l" t="t" r="r" b="b"/>
            <a:pathLst>
              <a:path w="5965190" h="1569720">
                <a:moveTo>
                  <a:pt x="0" y="0"/>
                </a:moveTo>
                <a:lnTo>
                  <a:pt x="5964936" y="0"/>
                </a:lnTo>
                <a:lnTo>
                  <a:pt x="5964936" y="1569720"/>
                </a:lnTo>
                <a:lnTo>
                  <a:pt x="0" y="156972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675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1584" y="5120432"/>
            <a:ext cx="70523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&lt;h1 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innerText={{pageTitle}}&gt;&lt;/h1&gt;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584" y="2158618"/>
            <a:ext cx="5562600" cy="2672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&lt;h1&gt;{{pageTitle}}&lt;/h1&gt;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60"/>
              </a:spcBef>
            </a:pP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{{'Title: ' +</a:t>
            </a:r>
            <a:r>
              <a:rPr sz="2800" spc="-11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pageTitle}}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75"/>
              </a:spcBef>
            </a:pP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{{2*20+1}}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75"/>
              </a:spcBef>
            </a:pP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{{'Title: ' +</a:t>
            </a:r>
            <a:r>
              <a:rPr sz="2800" spc="-114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getTitle()}}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6000" y="2141220"/>
            <a:ext cx="5965190" cy="1938655"/>
          </a:xfrm>
          <a:custGeom>
            <a:avLst/>
            <a:gdLst/>
            <a:ahLst/>
            <a:cxnLst/>
            <a:rect l="l" t="t" r="r" b="b"/>
            <a:pathLst>
              <a:path w="5965190" h="1938654">
                <a:moveTo>
                  <a:pt x="0" y="0"/>
                </a:moveTo>
                <a:lnTo>
                  <a:pt x="5964936" y="0"/>
                </a:lnTo>
                <a:lnTo>
                  <a:pt x="5964936" y="1938527"/>
                </a:lnTo>
                <a:lnTo>
                  <a:pt x="0" y="193852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675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96000" y="2141220"/>
            <a:ext cx="5965190" cy="1569720"/>
          </a:xfrm>
          <a:prstGeom prst="rect">
            <a:avLst/>
          </a:prstGeom>
          <a:ln w="9144">
            <a:solidFill>
              <a:srgbClr val="675BA7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274320" marR="935355" indent="-182880">
              <a:lnSpc>
                <a:spcPct val="100000"/>
              </a:lnSpc>
              <a:spcBef>
                <a:spcPts val="245"/>
              </a:spcBef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400" spc="-5" dirty="0">
                <a:latin typeface="Courier New"/>
                <a:cs typeface="Courier New"/>
              </a:rPr>
              <a:t>AppComponent</a:t>
            </a:r>
            <a:r>
              <a:rPr sz="2400" spc="-1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  </a:t>
            </a:r>
            <a:r>
              <a:rPr sz="2400" spc="-5" dirty="0">
                <a:latin typeface="Courier New"/>
                <a:cs typeface="Courier New"/>
              </a:rPr>
              <a:t>pageTitle: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2400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endParaRPr sz="2400">
              <a:latin typeface="Courier New"/>
              <a:cs typeface="Courier New"/>
            </a:endParaRPr>
          </a:p>
          <a:p>
            <a:pPr marL="100393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A31515"/>
                </a:solidFill>
                <a:latin typeface="Courier New"/>
                <a:cs typeface="Courier New"/>
              </a:rPr>
              <a:t>'Acme Product</a:t>
            </a:r>
            <a:r>
              <a:rPr sz="2400" spc="-9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/>
                <a:cs typeface="Courier New"/>
              </a:rPr>
              <a:t>Management'</a:t>
            </a:r>
            <a:r>
              <a:rPr sz="2400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}getTitle():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2400" spc="-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{...};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7440" y="3623182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5"/>
            <a:ext cx="9379585" cy="2189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Custom</a:t>
            </a:r>
            <a:r>
              <a:rPr sz="2800" spc="-1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85" dirty="0">
                <a:solidFill>
                  <a:srgbClr val="3E3E3E"/>
                </a:solidFill>
                <a:latin typeface="Verdana"/>
                <a:cs typeface="Verdana"/>
              </a:rPr>
              <a:t>HTML</a:t>
            </a:r>
            <a:r>
              <a:rPr sz="28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3E3E3E"/>
                </a:solidFill>
                <a:latin typeface="Verdana"/>
                <a:cs typeface="Verdana"/>
              </a:rPr>
              <a:t>element</a:t>
            </a:r>
            <a:r>
              <a:rPr sz="28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Verdana"/>
                <a:cs typeface="Verdana"/>
              </a:rPr>
              <a:t>or</a:t>
            </a:r>
            <a:r>
              <a:rPr sz="28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attribute</a:t>
            </a:r>
            <a:r>
              <a:rPr sz="2800" spc="-1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Verdana"/>
                <a:cs typeface="Verdana"/>
              </a:rPr>
              <a:t>used</a:t>
            </a:r>
            <a:r>
              <a:rPr sz="28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45" dirty="0">
                <a:solidFill>
                  <a:srgbClr val="3E3E3E"/>
                </a:solidFill>
                <a:latin typeface="Verdana"/>
                <a:cs typeface="Verdana"/>
              </a:rPr>
              <a:t>to</a:t>
            </a:r>
            <a:r>
              <a:rPr sz="2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Verdana"/>
                <a:cs typeface="Verdana"/>
              </a:rPr>
              <a:t>power</a:t>
            </a:r>
            <a:r>
              <a:rPr sz="28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30" dirty="0">
                <a:solidFill>
                  <a:srgbClr val="3E3E3E"/>
                </a:solidFill>
                <a:latin typeface="Verdana"/>
                <a:cs typeface="Verdana"/>
              </a:rPr>
              <a:t>up 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and </a:t>
            </a:r>
            <a:r>
              <a:rPr sz="2800" spc="-20" dirty="0">
                <a:solidFill>
                  <a:srgbClr val="3E3E3E"/>
                </a:solidFill>
                <a:latin typeface="Verdana"/>
                <a:cs typeface="Verdana"/>
              </a:rPr>
              <a:t>extend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our</a:t>
            </a:r>
            <a:r>
              <a:rPr sz="2800" spc="-409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HTML.</a:t>
            </a:r>
            <a:endParaRPr sz="2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800"/>
              </a:spcBef>
              <a:buSzPct val="75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Custom</a:t>
            </a:r>
            <a:endParaRPr sz="2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800"/>
              </a:spcBef>
              <a:buSzPct val="75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70" dirty="0">
                <a:solidFill>
                  <a:srgbClr val="3E3E3E"/>
                </a:solidFill>
                <a:latin typeface="Verdana"/>
                <a:cs typeface="Verdana"/>
              </a:rPr>
              <a:t>Built-In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744" y="2092807"/>
            <a:ext cx="2565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75" dirty="0">
                <a:solidFill>
                  <a:srgbClr val="9BC850"/>
                </a:solidFill>
              </a:rPr>
              <a:t>D</a:t>
            </a:r>
            <a:r>
              <a:rPr sz="4800" spc="20" dirty="0">
                <a:solidFill>
                  <a:srgbClr val="9BC850"/>
                </a:solidFill>
              </a:rPr>
              <a:t>i</a:t>
            </a:r>
            <a:r>
              <a:rPr sz="4800" spc="90" dirty="0">
                <a:solidFill>
                  <a:srgbClr val="9BC850"/>
                </a:solidFill>
              </a:rPr>
              <a:t>r</a:t>
            </a:r>
            <a:r>
              <a:rPr sz="4800" spc="25" dirty="0">
                <a:solidFill>
                  <a:srgbClr val="9BC850"/>
                </a:solidFill>
              </a:rPr>
              <a:t>e</a:t>
            </a:r>
            <a:r>
              <a:rPr sz="4800" spc="225" dirty="0">
                <a:solidFill>
                  <a:srgbClr val="9BC850"/>
                </a:solidFill>
              </a:rPr>
              <a:t>c</a:t>
            </a:r>
            <a:r>
              <a:rPr sz="4800" spc="475" dirty="0">
                <a:solidFill>
                  <a:srgbClr val="9BC850"/>
                </a:solidFill>
              </a:rPr>
              <a:t>t</a:t>
            </a:r>
            <a:r>
              <a:rPr sz="4800" spc="20" dirty="0">
                <a:solidFill>
                  <a:srgbClr val="9BC850"/>
                </a:solidFill>
              </a:rPr>
              <a:t>i</a:t>
            </a:r>
            <a:r>
              <a:rPr sz="4800" spc="125" dirty="0">
                <a:solidFill>
                  <a:srgbClr val="9BC850"/>
                </a:solidFill>
              </a:rPr>
              <a:t>v</a:t>
            </a:r>
            <a:r>
              <a:rPr sz="4800" spc="130" dirty="0">
                <a:solidFill>
                  <a:srgbClr val="9BC850"/>
                </a:solidFill>
              </a:rPr>
              <a:t>e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0644" y="519061"/>
            <a:ext cx="4121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Custom</a:t>
            </a:r>
            <a:r>
              <a:rPr spc="5" dirty="0"/>
              <a:t> </a:t>
            </a:r>
            <a:r>
              <a:rPr spc="160" dirty="0"/>
              <a:t>Directives</a:t>
            </a:r>
          </a:p>
        </p:txBody>
      </p:sp>
      <p:sp>
        <p:nvSpPr>
          <p:cNvPr id="3" name="object 3"/>
          <p:cNvSpPr/>
          <p:nvPr/>
        </p:nvSpPr>
        <p:spPr>
          <a:xfrm>
            <a:off x="297179" y="1926335"/>
            <a:ext cx="5219700" cy="2616835"/>
          </a:xfrm>
          <a:custGeom>
            <a:avLst/>
            <a:gdLst/>
            <a:ahLst/>
            <a:cxnLst/>
            <a:rect l="l" t="t" r="r" b="b"/>
            <a:pathLst>
              <a:path w="5219700" h="2616835">
                <a:moveTo>
                  <a:pt x="0" y="0"/>
                </a:moveTo>
                <a:lnTo>
                  <a:pt x="5219700" y="0"/>
                </a:lnTo>
                <a:lnTo>
                  <a:pt x="5219700" y="2616708"/>
                </a:lnTo>
                <a:lnTo>
                  <a:pt x="0" y="261670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3275" y="1963928"/>
            <a:ext cx="520763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0" marR="2076450" indent="-27305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@Component({  </a:t>
            </a:r>
            <a:r>
              <a:rPr sz="1800" spc="-5" dirty="0">
                <a:latin typeface="Courier New"/>
                <a:cs typeface="Courier New"/>
              </a:rPr>
              <a:t>selector: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'pm-root'</a:t>
            </a:r>
            <a:r>
              <a:rPr sz="1800" spc="-10" dirty="0">
                <a:latin typeface="Courier New"/>
                <a:cs typeface="Courier New"/>
              </a:rPr>
              <a:t>,  </a:t>
            </a:r>
            <a:r>
              <a:rPr sz="1800" spc="-5" dirty="0">
                <a:latin typeface="Courier New"/>
                <a:cs typeface="Courier New"/>
              </a:rPr>
              <a:t>template: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1800">
              <a:latin typeface="Courier New"/>
              <a:cs typeface="Courier New"/>
            </a:endParaRPr>
          </a:p>
          <a:p>
            <a:pPr marL="660400">
              <a:lnSpc>
                <a:spcPct val="100000"/>
              </a:lnSpc>
            </a:pP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&lt;div&gt;&lt;h1&gt;{{pageTitle}}&lt;/h1&gt;</a:t>
            </a:r>
            <a:endParaRPr sz="1800">
              <a:latin typeface="Courier New"/>
              <a:cs typeface="Courier New"/>
            </a:endParaRPr>
          </a:p>
          <a:p>
            <a:pPr marL="932815">
              <a:lnSpc>
                <a:spcPct val="100000"/>
              </a:lnSpc>
            </a:pP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&lt;pm-products&gt;&lt;/pm-products&gt;</a:t>
            </a:r>
            <a:endParaRPr sz="1800">
              <a:latin typeface="Courier New"/>
              <a:cs typeface="Courier New"/>
            </a:endParaRPr>
          </a:p>
          <a:p>
            <a:pPr marL="660400">
              <a:lnSpc>
                <a:spcPct val="100000"/>
              </a:lnSpc>
            </a:pPr>
            <a:r>
              <a:rPr sz="1800" spc="-5" dirty="0">
                <a:solidFill>
                  <a:srgbClr val="A31515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660400">
              <a:lnSpc>
                <a:spcPct val="100000"/>
              </a:lnSpc>
            </a:pPr>
            <a:r>
              <a:rPr sz="18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1800">
              <a:latin typeface="Courier New"/>
              <a:cs typeface="Courier New"/>
            </a:endParaRPr>
          </a:p>
          <a:p>
            <a:pPr marL="1143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  <a:p>
            <a:pPr marL="11430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1800" spc="-10" dirty="0">
                <a:latin typeface="Courier New"/>
                <a:cs typeface="Courier New"/>
              </a:rPr>
              <a:t>AppComponent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1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02808" y="1926335"/>
            <a:ext cx="6200140" cy="1971039"/>
          </a:xfrm>
          <a:custGeom>
            <a:avLst/>
            <a:gdLst/>
            <a:ahLst/>
            <a:cxnLst/>
            <a:rect l="l" t="t" r="r" b="b"/>
            <a:pathLst>
              <a:path w="6200140" h="1971039">
                <a:moveTo>
                  <a:pt x="0" y="0"/>
                </a:moveTo>
                <a:lnTo>
                  <a:pt x="6199632" y="0"/>
                </a:lnTo>
                <a:lnTo>
                  <a:pt x="6199632" y="1970532"/>
                </a:lnTo>
                <a:lnTo>
                  <a:pt x="0" y="197053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08903" y="1963928"/>
            <a:ext cx="618744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@Component({</a:t>
            </a:r>
            <a:endParaRPr sz="1800">
              <a:latin typeface="Courier New"/>
              <a:cs typeface="Courier New"/>
            </a:endParaRPr>
          </a:p>
          <a:p>
            <a:pPr marL="38798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selector: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'pm-products'</a:t>
            </a:r>
            <a:r>
              <a:rPr sz="1800" spc="-10" dirty="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387985">
              <a:lnSpc>
                <a:spcPct val="100000"/>
              </a:lnSpc>
              <a:spcBef>
                <a:spcPts val="575"/>
              </a:spcBef>
            </a:pPr>
            <a:r>
              <a:rPr sz="1800" spc="-10" dirty="0">
                <a:latin typeface="Courier New"/>
                <a:cs typeface="Courier New"/>
              </a:rPr>
              <a:t>templateURL:</a:t>
            </a:r>
            <a:endParaRPr sz="1800">
              <a:latin typeface="Courier New"/>
              <a:cs typeface="Courier New"/>
            </a:endParaRPr>
          </a:p>
          <a:p>
            <a:pPr marL="662305">
              <a:lnSpc>
                <a:spcPct val="100000"/>
              </a:lnSpc>
              <a:spcBef>
                <a:spcPts val="720"/>
              </a:spcBef>
            </a:pP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'./product-list.component.html'</a:t>
            </a:r>
            <a:endParaRPr sz="1800">
              <a:latin typeface="Courier New"/>
              <a:cs typeface="Courier New"/>
            </a:endParaRPr>
          </a:p>
          <a:p>
            <a:pPr marL="114935">
              <a:lnSpc>
                <a:spcPct val="100000"/>
              </a:lnSpc>
              <a:spcBef>
                <a:spcPts val="145"/>
              </a:spcBef>
            </a:pPr>
            <a:r>
              <a:rPr sz="1800" spc="-5" dirty="0"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  <a:p>
            <a:pPr marL="114935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1800" spc="-10" dirty="0">
                <a:latin typeface="Courier New"/>
                <a:cs typeface="Courier New"/>
              </a:rPr>
              <a:t>ProductListComponent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1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2808" y="1524761"/>
            <a:ext cx="4053204" cy="40259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70840">
              <a:lnSpc>
                <a:spcPct val="100000"/>
              </a:lnSpc>
              <a:spcBef>
                <a:spcPts val="295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product-list.component.ts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179" y="1524761"/>
            <a:ext cx="3100705" cy="401955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95605">
              <a:lnSpc>
                <a:spcPct val="100000"/>
              </a:lnSpc>
              <a:spcBef>
                <a:spcPts val="295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app.component.ts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0654" y="519061"/>
            <a:ext cx="5903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Angular </a:t>
            </a:r>
            <a:r>
              <a:rPr spc="200" dirty="0"/>
              <a:t>Built-in</a:t>
            </a:r>
            <a:r>
              <a:rPr spc="-125" dirty="0"/>
              <a:t> </a:t>
            </a:r>
            <a:r>
              <a:rPr spc="160" dirty="0"/>
              <a:t>Directives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620" y="2892399"/>
            <a:ext cx="2184400" cy="100965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 indent="27305">
              <a:lnSpc>
                <a:spcPts val="3670"/>
              </a:lnSpc>
              <a:spcBef>
                <a:spcPts val="560"/>
              </a:spcBef>
            </a:pPr>
            <a:r>
              <a:rPr sz="3400" spc="-170" dirty="0">
                <a:solidFill>
                  <a:srgbClr val="3E3E3E"/>
                </a:solidFill>
                <a:latin typeface="Verdana"/>
                <a:cs typeface="Verdana"/>
              </a:rPr>
              <a:t>S</a:t>
            </a:r>
            <a:r>
              <a:rPr sz="3400" spc="-15" dirty="0">
                <a:solidFill>
                  <a:srgbClr val="3E3E3E"/>
                </a:solidFill>
                <a:latin typeface="Verdana"/>
                <a:cs typeface="Verdana"/>
              </a:rPr>
              <a:t>tr</a:t>
            </a:r>
            <a:r>
              <a:rPr sz="3400" spc="-30" dirty="0">
                <a:solidFill>
                  <a:srgbClr val="3E3E3E"/>
                </a:solidFill>
                <a:latin typeface="Verdana"/>
                <a:cs typeface="Verdana"/>
              </a:rPr>
              <a:t>u</a:t>
            </a:r>
            <a:r>
              <a:rPr sz="3400" spc="170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340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3400" spc="-10" dirty="0">
                <a:solidFill>
                  <a:srgbClr val="3E3E3E"/>
                </a:solidFill>
                <a:latin typeface="Verdana"/>
                <a:cs typeface="Verdana"/>
              </a:rPr>
              <a:t>u</a:t>
            </a:r>
            <a:r>
              <a:rPr sz="3400" spc="-135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r>
              <a:rPr sz="3400" spc="-5" dirty="0">
                <a:solidFill>
                  <a:srgbClr val="3E3E3E"/>
                </a:solidFill>
                <a:latin typeface="Verdana"/>
                <a:cs typeface="Verdana"/>
              </a:rPr>
              <a:t>al  </a:t>
            </a:r>
            <a:r>
              <a:rPr sz="3400" spc="30" dirty="0">
                <a:solidFill>
                  <a:srgbClr val="3E3E3E"/>
                </a:solidFill>
                <a:latin typeface="Verdana"/>
                <a:cs typeface="Verdana"/>
              </a:rPr>
              <a:t>D</a:t>
            </a:r>
            <a:r>
              <a:rPr sz="3400" spc="-5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3400" spc="-70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r>
              <a:rPr sz="3400" spc="10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3400" spc="95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3400" spc="45" dirty="0">
                <a:solidFill>
                  <a:srgbClr val="3E3E3E"/>
                </a:solidFill>
                <a:latin typeface="Verdana"/>
                <a:cs typeface="Verdana"/>
              </a:rPr>
              <a:t>ti</a:t>
            </a:r>
            <a:r>
              <a:rPr sz="3400" spc="-100" dirty="0">
                <a:solidFill>
                  <a:srgbClr val="3E3E3E"/>
                </a:solidFill>
                <a:latin typeface="Verdana"/>
                <a:cs typeface="Verdana"/>
              </a:rPr>
              <a:t>v</a:t>
            </a:r>
            <a:r>
              <a:rPr sz="3400" spc="-25" dirty="0">
                <a:solidFill>
                  <a:srgbClr val="3E3E3E"/>
                </a:solidFill>
                <a:latin typeface="Verdana"/>
                <a:cs typeface="Verdana"/>
              </a:rPr>
              <a:t>es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31285" y="2082545"/>
            <a:ext cx="536575" cy="2717800"/>
          </a:xfrm>
          <a:custGeom>
            <a:avLst/>
            <a:gdLst/>
            <a:ahLst/>
            <a:cxnLst/>
            <a:rect l="l" t="t" r="r" b="b"/>
            <a:pathLst>
              <a:path w="536575" h="2717800">
                <a:moveTo>
                  <a:pt x="536448" y="2717291"/>
                </a:moveTo>
                <a:lnTo>
                  <a:pt x="482392" y="2713477"/>
                </a:lnTo>
                <a:lnTo>
                  <a:pt x="432044" y="2702537"/>
                </a:lnTo>
                <a:lnTo>
                  <a:pt x="386482" y="2685226"/>
                </a:lnTo>
                <a:lnTo>
                  <a:pt x="346786" y="2662299"/>
                </a:lnTo>
                <a:lnTo>
                  <a:pt x="314033" y="2634511"/>
                </a:lnTo>
                <a:lnTo>
                  <a:pt x="289302" y="2602618"/>
                </a:lnTo>
                <a:lnTo>
                  <a:pt x="273673" y="2567374"/>
                </a:lnTo>
                <a:lnTo>
                  <a:pt x="268224" y="2529535"/>
                </a:lnTo>
                <a:lnTo>
                  <a:pt x="268224" y="1546402"/>
                </a:lnTo>
                <a:lnTo>
                  <a:pt x="262774" y="1508563"/>
                </a:lnTo>
                <a:lnTo>
                  <a:pt x="247145" y="1473319"/>
                </a:lnTo>
                <a:lnTo>
                  <a:pt x="222414" y="1441426"/>
                </a:lnTo>
                <a:lnTo>
                  <a:pt x="189661" y="1413638"/>
                </a:lnTo>
                <a:lnTo>
                  <a:pt x="149965" y="1390711"/>
                </a:lnTo>
                <a:lnTo>
                  <a:pt x="104403" y="1373400"/>
                </a:lnTo>
                <a:lnTo>
                  <a:pt x="54055" y="1362460"/>
                </a:lnTo>
                <a:lnTo>
                  <a:pt x="0" y="1358645"/>
                </a:lnTo>
                <a:lnTo>
                  <a:pt x="54055" y="1354831"/>
                </a:lnTo>
                <a:lnTo>
                  <a:pt x="104403" y="1343891"/>
                </a:lnTo>
                <a:lnTo>
                  <a:pt x="149965" y="1326580"/>
                </a:lnTo>
                <a:lnTo>
                  <a:pt x="189661" y="1303653"/>
                </a:lnTo>
                <a:lnTo>
                  <a:pt x="222414" y="1275865"/>
                </a:lnTo>
                <a:lnTo>
                  <a:pt x="247145" y="1243972"/>
                </a:lnTo>
                <a:lnTo>
                  <a:pt x="262774" y="1208728"/>
                </a:lnTo>
                <a:lnTo>
                  <a:pt x="268224" y="1170889"/>
                </a:lnTo>
                <a:lnTo>
                  <a:pt x="268224" y="187756"/>
                </a:lnTo>
                <a:lnTo>
                  <a:pt x="273673" y="149917"/>
                </a:lnTo>
                <a:lnTo>
                  <a:pt x="289302" y="114673"/>
                </a:lnTo>
                <a:lnTo>
                  <a:pt x="314033" y="82780"/>
                </a:lnTo>
                <a:lnTo>
                  <a:pt x="346786" y="54992"/>
                </a:lnTo>
                <a:lnTo>
                  <a:pt x="386482" y="32065"/>
                </a:lnTo>
                <a:lnTo>
                  <a:pt x="432044" y="14754"/>
                </a:lnTo>
                <a:lnTo>
                  <a:pt x="482392" y="3814"/>
                </a:lnTo>
                <a:lnTo>
                  <a:pt x="536448" y="0"/>
                </a:lnTo>
              </a:path>
            </a:pathLst>
          </a:custGeom>
          <a:ln w="25908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82617" y="2001773"/>
            <a:ext cx="7298690" cy="2877820"/>
          </a:xfrm>
          <a:custGeom>
            <a:avLst/>
            <a:gdLst/>
            <a:ahLst/>
            <a:cxnLst/>
            <a:rect l="l" t="t" r="r" b="b"/>
            <a:pathLst>
              <a:path w="7298690" h="2877820">
                <a:moveTo>
                  <a:pt x="0" y="0"/>
                </a:moveTo>
                <a:lnTo>
                  <a:pt x="7298436" y="0"/>
                </a:lnTo>
                <a:lnTo>
                  <a:pt x="7298436" y="2877312"/>
                </a:lnTo>
                <a:lnTo>
                  <a:pt x="0" y="2877312"/>
                </a:lnTo>
                <a:lnTo>
                  <a:pt x="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82617" y="2001773"/>
            <a:ext cx="7298690" cy="2877820"/>
          </a:xfrm>
          <a:custGeom>
            <a:avLst/>
            <a:gdLst/>
            <a:ahLst/>
            <a:cxnLst/>
            <a:rect l="l" t="t" r="r" b="b"/>
            <a:pathLst>
              <a:path w="7298690" h="2877820">
                <a:moveTo>
                  <a:pt x="0" y="0"/>
                </a:moveTo>
                <a:lnTo>
                  <a:pt x="7298436" y="0"/>
                </a:lnTo>
                <a:lnTo>
                  <a:pt x="7298436" y="2877312"/>
                </a:lnTo>
                <a:lnTo>
                  <a:pt x="0" y="2877312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10862" y="2557080"/>
            <a:ext cx="259079" cy="171068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•</a:t>
            </a:r>
            <a:endParaRPr sz="3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•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82617" y="2565018"/>
            <a:ext cx="7298690" cy="1684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95"/>
              </a:spcBef>
            </a:pPr>
            <a:r>
              <a:rPr sz="3400" spc="-105" dirty="0">
                <a:solidFill>
                  <a:srgbClr val="FFFFFF"/>
                </a:solidFill>
                <a:latin typeface="Courier New"/>
                <a:cs typeface="Courier New"/>
              </a:rPr>
              <a:t>*ngIf</a:t>
            </a:r>
            <a:r>
              <a:rPr sz="3400" spc="-105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3400" spc="-140" dirty="0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sz="34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110" dirty="0">
                <a:solidFill>
                  <a:srgbClr val="FFFFFF"/>
                </a:solidFill>
                <a:latin typeface="Verdana"/>
                <a:cs typeface="Verdana"/>
              </a:rPr>
              <a:t>logic</a:t>
            </a:r>
            <a:endParaRPr sz="3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250">
              <a:latin typeface="Times New Roman"/>
              <a:cs typeface="Times New Roman"/>
            </a:endParaRPr>
          </a:p>
          <a:p>
            <a:pPr marL="414020">
              <a:lnSpc>
                <a:spcPct val="100000"/>
              </a:lnSpc>
            </a:pPr>
            <a:r>
              <a:rPr sz="3400" spc="-90" dirty="0">
                <a:solidFill>
                  <a:srgbClr val="FFFFFF"/>
                </a:solidFill>
                <a:latin typeface="Courier New"/>
                <a:cs typeface="Courier New"/>
              </a:rPr>
              <a:t>*ngFor</a:t>
            </a:r>
            <a:r>
              <a:rPr sz="3400" spc="-90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3400" spc="114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34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90" dirty="0">
                <a:solidFill>
                  <a:srgbClr val="FFFFFF"/>
                </a:solidFill>
                <a:latin typeface="Verdana"/>
                <a:cs typeface="Verdana"/>
              </a:rPr>
              <a:t>loops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19015" y="2490216"/>
            <a:ext cx="219710" cy="1618615"/>
          </a:xfrm>
          <a:custGeom>
            <a:avLst/>
            <a:gdLst/>
            <a:ahLst/>
            <a:cxnLst/>
            <a:rect l="l" t="t" r="r" b="b"/>
            <a:pathLst>
              <a:path w="219710" h="1618614">
                <a:moveTo>
                  <a:pt x="0" y="0"/>
                </a:moveTo>
                <a:lnTo>
                  <a:pt x="219456" y="0"/>
                </a:lnTo>
                <a:lnTo>
                  <a:pt x="219456" y="1618488"/>
                </a:lnTo>
                <a:lnTo>
                  <a:pt x="0" y="1618488"/>
                </a:lnTo>
                <a:lnTo>
                  <a:pt x="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*ngIf </a:t>
            </a:r>
            <a:r>
              <a:rPr spc="185" dirty="0"/>
              <a:t>Built-In</a:t>
            </a:r>
            <a:r>
              <a:rPr spc="-80" dirty="0"/>
              <a:t> </a:t>
            </a:r>
            <a:r>
              <a:rPr spc="180" dirty="0"/>
              <a:t>Directive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9720" y="1075245"/>
            <a:ext cx="11677015" cy="301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5" dirty="0">
                <a:solidFill>
                  <a:srgbClr val="800000"/>
                </a:solidFill>
                <a:latin typeface="Courier New"/>
                <a:cs typeface="Courier New"/>
              </a:rPr>
              <a:t>&lt;div</a:t>
            </a:r>
            <a:r>
              <a:rPr sz="2400" spc="-1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2400" spc="-10" dirty="0">
                <a:solidFill>
                  <a:srgbClr val="0000FF"/>
                </a:solidFill>
                <a:latin typeface="Courier New"/>
                <a:cs typeface="Courier New"/>
              </a:rPr>
              <a:t>='table-responsive'</a:t>
            </a:r>
            <a:r>
              <a:rPr sz="2400" spc="-10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194945">
              <a:lnSpc>
                <a:spcPts val="3345"/>
              </a:lnSpc>
            </a:pPr>
            <a:r>
              <a:rPr sz="2400" spc="-5" dirty="0">
                <a:solidFill>
                  <a:srgbClr val="800000"/>
                </a:solidFill>
                <a:latin typeface="Courier New"/>
                <a:cs typeface="Courier New"/>
              </a:rPr>
              <a:t>&lt;table 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='table' 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*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ngIf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='products &amp;&amp;</a:t>
            </a:r>
            <a:r>
              <a:rPr sz="2800" spc="-2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products.length'</a:t>
            </a:r>
            <a:r>
              <a:rPr sz="2400" spc="-10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800000"/>
                </a:solidFill>
                <a:latin typeface="Courier New"/>
                <a:cs typeface="Courier New"/>
              </a:rPr>
              <a:t>&lt;thead&gt;</a:t>
            </a:r>
            <a:r>
              <a:rPr sz="2400" spc="-3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sz="2400" spc="-5" dirty="0">
                <a:solidFill>
                  <a:srgbClr val="800000"/>
                </a:solidFill>
                <a:latin typeface="Courier New"/>
                <a:cs typeface="Courier New"/>
              </a:rPr>
              <a:t>&lt;/thead&gt;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sz="2400" spc="-5" dirty="0">
                <a:solidFill>
                  <a:srgbClr val="800000"/>
                </a:solidFill>
                <a:latin typeface="Courier New"/>
                <a:cs typeface="Courier New"/>
              </a:rPr>
              <a:t>&lt;tbody&gt;</a:t>
            </a:r>
            <a:r>
              <a:rPr sz="2400" spc="-3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sz="2400" spc="-5" dirty="0">
                <a:solidFill>
                  <a:srgbClr val="800000"/>
                </a:solidFill>
                <a:latin typeface="Courier New"/>
                <a:cs typeface="Courier New"/>
              </a:rPr>
              <a:t>&lt;/tbody&gt;</a:t>
            </a:r>
            <a:endParaRPr sz="2400">
              <a:latin typeface="Courier New"/>
              <a:cs typeface="Courier New"/>
            </a:endParaRPr>
          </a:p>
          <a:p>
            <a:pPr marL="195580">
              <a:lnSpc>
                <a:spcPct val="100000"/>
              </a:lnSpc>
            </a:pPr>
            <a:r>
              <a:rPr sz="2400" spc="-5" dirty="0">
                <a:solidFill>
                  <a:srgbClr val="800000"/>
                </a:solidFill>
                <a:latin typeface="Courier New"/>
                <a:cs typeface="Courier New"/>
              </a:rPr>
              <a:t>&lt;/table&gt;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800000"/>
                </a:solidFill>
                <a:latin typeface="Courier New"/>
                <a:cs typeface="Courier New"/>
              </a:rPr>
              <a:t>&lt;/div&gt;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6180" y="519061"/>
            <a:ext cx="5451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*ngFor </a:t>
            </a:r>
            <a:r>
              <a:rPr spc="185" dirty="0"/>
              <a:t>Built-In</a:t>
            </a:r>
            <a:r>
              <a:rPr spc="-140" dirty="0"/>
              <a:t> </a:t>
            </a:r>
            <a:r>
              <a:rPr spc="180" dirty="0"/>
              <a:t>Directive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737" y="1382255"/>
            <a:ext cx="790384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&lt;tr 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*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ngFor</a:t>
            </a: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=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'let product of</a:t>
            </a:r>
            <a:r>
              <a:rPr sz="2800" spc="-1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products'</a:t>
            </a: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  <a:p>
            <a:pPr marL="651510">
              <a:lnSpc>
                <a:spcPct val="100000"/>
              </a:lnSpc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&lt;td&gt;&lt;/td&gt;</a:t>
            </a:r>
            <a:endParaRPr sz="2800">
              <a:latin typeface="Courier New"/>
              <a:cs typeface="Courier New"/>
            </a:endParaRPr>
          </a:p>
          <a:p>
            <a:pPr marL="651510">
              <a:lnSpc>
                <a:spcPct val="100000"/>
              </a:lnSpc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&lt;td&gt;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{{ 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product.productName</a:t>
            </a:r>
            <a:r>
              <a:rPr sz="2800" spc="-5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}}</a:t>
            </a: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&lt;/td&gt;</a:t>
            </a:r>
            <a:endParaRPr sz="2800">
              <a:latin typeface="Courier New"/>
              <a:cs typeface="Courier New"/>
            </a:endParaRPr>
          </a:p>
          <a:p>
            <a:pPr marL="651510">
              <a:lnSpc>
                <a:spcPct val="100000"/>
              </a:lnSpc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&lt;td&gt;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{{ 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product.productCode</a:t>
            </a:r>
            <a:r>
              <a:rPr sz="2800" spc="-5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}}</a:t>
            </a: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&lt;/td&gt;</a:t>
            </a:r>
            <a:endParaRPr sz="2800">
              <a:latin typeface="Courier New"/>
              <a:cs typeface="Courier New"/>
            </a:endParaRPr>
          </a:p>
          <a:p>
            <a:pPr marL="65151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&lt;td&gt;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{{ 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product.releaseDate</a:t>
            </a:r>
            <a:r>
              <a:rPr sz="2800" spc="-5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}}</a:t>
            </a: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&lt;/td&gt;</a:t>
            </a:r>
            <a:endParaRPr sz="2800">
              <a:latin typeface="Courier New"/>
              <a:cs typeface="Courier New"/>
            </a:endParaRPr>
          </a:p>
          <a:p>
            <a:pPr marL="651510">
              <a:lnSpc>
                <a:spcPct val="100000"/>
              </a:lnSpc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&lt;td&gt;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{{ product.price</a:t>
            </a:r>
            <a:r>
              <a:rPr sz="2800" spc="-10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}}</a:t>
            </a: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&lt;/td&gt;</a:t>
            </a:r>
            <a:endParaRPr sz="2800">
              <a:latin typeface="Courier New"/>
              <a:cs typeface="Courier New"/>
            </a:endParaRPr>
          </a:p>
          <a:p>
            <a:pPr marL="651510">
              <a:lnSpc>
                <a:spcPct val="100000"/>
              </a:lnSpc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&lt;td&gt;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{{ product.starRating</a:t>
            </a:r>
            <a:r>
              <a:rPr sz="2800" spc="-1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}}</a:t>
            </a: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&lt;/td&gt;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&lt;/tr&gt;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39263" y="1166622"/>
            <a:ext cx="0" cy="1137285"/>
          </a:xfrm>
          <a:custGeom>
            <a:avLst/>
            <a:gdLst/>
            <a:ahLst/>
            <a:cxnLst/>
            <a:rect l="l" t="t" r="r" b="b"/>
            <a:pathLst>
              <a:path h="1137285">
                <a:moveTo>
                  <a:pt x="0" y="0"/>
                </a:moveTo>
                <a:lnTo>
                  <a:pt x="0" y="113690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43066" y="1379791"/>
            <a:ext cx="2996565" cy="248285"/>
          </a:xfrm>
          <a:custGeom>
            <a:avLst/>
            <a:gdLst/>
            <a:ahLst/>
            <a:cxnLst/>
            <a:rect l="l" t="t" r="r" b="b"/>
            <a:pathLst>
              <a:path w="2996565" h="248285">
                <a:moveTo>
                  <a:pt x="2996196" y="0"/>
                </a:moveTo>
                <a:lnTo>
                  <a:pt x="0" y="247662"/>
                </a:lnTo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95409" y="1166622"/>
            <a:ext cx="3074035" cy="1137285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130810" marR="124460" indent="462915">
              <a:lnSpc>
                <a:spcPct val="100000"/>
              </a:lnSpc>
              <a:spcBef>
                <a:spcPts val="505"/>
              </a:spcBef>
            </a:pP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Template  </a:t>
            </a:r>
            <a:r>
              <a:rPr sz="3200" spc="30" dirty="0">
                <a:solidFill>
                  <a:srgbClr val="FFFFFF"/>
                </a:solidFill>
                <a:latin typeface="Verdana"/>
                <a:cs typeface="Verdana"/>
              </a:rPr>
              <a:t>input</a:t>
            </a:r>
            <a:r>
              <a:rPr sz="32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3544" y="519061"/>
            <a:ext cx="3437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for…of </a:t>
            </a:r>
            <a:r>
              <a:rPr spc="105" dirty="0"/>
              <a:t>vs</a:t>
            </a:r>
            <a:r>
              <a:rPr spc="90" dirty="0"/>
              <a:t> </a:t>
            </a:r>
            <a:r>
              <a:rPr spc="-65" dirty="0"/>
              <a:t>for…in</a:t>
            </a:r>
          </a:p>
        </p:txBody>
      </p:sp>
      <p:sp>
        <p:nvSpPr>
          <p:cNvPr id="3" name="object 3"/>
          <p:cNvSpPr/>
          <p:nvPr/>
        </p:nvSpPr>
        <p:spPr>
          <a:xfrm>
            <a:off x="305561" y="1802129"/>
            <a:ext cx="5788660" cy="2028825"/>
          </a:xfrm>
          <a:custGeom>
            <a:avLst/>
            <a:gdLst/>
            <a:ahLst/>
            <a:cxnLst/>
            <a:rect l="l" t="t" r="r" b="b"/>
            <a:pathLst>
              <a:path w="5788660" h="2028825">
                <a:moveTo>
                  <a:pt x="0" y="0"/>
                </a:moveTo>
                <a:lnTo>
                  <a:pt x="5788152" y="0"/>
                </a:lnTo>
                <a:lnTo>
                  <a:pt x="5788152" y="2028444"/>
                </a:lnTo>
                <a:lnTo>
                  <a:pt x="0" y="202844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5122" y="1389125"/>
            <a:ext cx="4051300" cy="826135"/>
          </a:xfrm>
          <a:custGeom>
            <a:avLst/>
            <a:gdLst/>
            <a:ahLst/>
            <a:cxnLst/>
            <a:rect l="l" t="t" r="r" b="b"/>
            <a:pathLst>
              <a:path w="4051300" h="826135">
                <a:moveTo>
                  <a:pt x="3913124" y="0"/>
                </a:moveTo>
                <a:lnTo>
                  <a:pt x="137668" y="0"/>
                </a:lnTo>
                <a:lnTo>
                  <a:pt x="94153" y="7018"/>
                </a:lnTo>
                <a:lnTo>
                  <a:pt x="56361" y="26561"/>
                </a:lnTo>
                <a:lnTo>
                  <a:pt x="26561" y="56361"/>
                </a:lnTo>
                <a:lnTo>
                  <a:pt x="7018" y="94153"/>
                </a:lnTo>
                <a:lnTo>
                  <a:pt x="0" y="137667"/>
                </a:lnTo>
                <a:lnTo>
                  <a:pt x="0" y="688327"/>
                </a:lnTo>
                <a:lnTo>
                  <a:pt x="7018" y="731843"/>
                </a:lnTo>
                <a:lnTo>
                  <a:pt x="26561" y="769637"/>
                </a:lnTo>
                <a:lnTo>
                  <a:pt x="56361" y="799442"/>
                </a:lnTo>
                <a:lnTo>
                  <a:pt x="94153" y="818988"/>
                </a:lnTo>
                <a:lnTo>
                  <a:pt x="137668" y="826007"/>
                </a:lnTo>
                <a:lnTo>
                  <a:pt x="3913124" y="826007"/>
                </a:lnTo>
                <a:lnTo>
                  <a:pt x="3956638" y="818988"/>
                </a:lnTo>
                <a:lnTo>
                  <a:pt x="3994430" y="799442"/>
                </a:lnTo>
                <a:lnTo>
                  <a:pt x="4024230" y="769637"/>
                </a:lnTo>
                <a:lnTo>
                  <a:pt x="4043773" y="731843"/>
                </a:lnTo>
                <a:lnTo>
                  <a:pt x="4050791" y="688327"/>
                </a:lnTo>
                <a:lnTo>
                  <a:pt x="4050791" y="137667"/>
                </a:lnTo>
                <a:lnTo>
                  <a:pt x="4043773" y="94153"/>
                </a:lnTo>
                <a:lnTo>
                  <a:pt x="4024230" y="56361"/>
                </a:lnTo>
                <a:lnTo>
                  <a:pt x="3994430" y="26561"/>
                </a:lnTo>
                <a:lnTo>
                  <a:pt x="3956638" y="7018"/>
                </a:lnTo>
                <a:lnTo>
                  <a:pt x="391312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5122" y="1389125"/>
            <a:ext cx="4051300" cy="826135"/>
          </a:xfrm>
          <a:custGeom>
            <a:avLst/>
            <a:gdLst/>
            <a:ahLst/>
            <a:cxnLst/>
            <a:rect l="l" t="t" r="r" b="b"/>
            <a:pathLst>
              <a:path w="4051300" h="826135">
                <a:moveTo>
                  <a:pt x="0" y="137667"/>
                </a:moveTo>
                <a:lnTo>
                  <a:pt x="7018" y="94153"/>
                </a:lnTo>
                <a:lnTo>
                  <a:pt x="26561" y="56361"/>
                </a:lnTo>
                <a:lnTo>
                  <a:pt x="56361" y="26561"/>
                </a:lnTo>
                <a:lnTo>
                  <a:pt x="94153" y="7018"/>
                </a:lnTo>
                <a:lnTo>
                  <a:pt x="137668" y="0"/>
                </a:lnTo>
                <a:lnTo>
                  <a:pt x="3913124" y="0"/>
                </a:lnTo>
                <a:lnTo>
                  <a:pt x="3956638" y="7018"/>
                </a:lnTo>
                <a:lnTo>
                  <a:pt x="3994430" y="26561"/>
                </a:lnTo>
                <a:lnTo>
                  <a:pt x="4024230" y="56361"/>
                </a:lnTo>
                <a:lnTo>
                  <a:pt x="4043773" y="94153"/>
                </a:lnTo>
                <a:lnTo>
                  <a:pt x="4050791" y="137667"/>
                </a:lnTo>
                <a:lnTo>
                  <a:pt x="4050791" y="688327"/>
                </a:lnTo>
                <a:lnTo>
                  <a:pt x="4043773" y="731843"/>
                </a:lnTo>
                <a:lnTo>
                  <a:pt x="4024230" y="769637"/>
                </a:lnTo>
                <a:lnTo>
                  <a:pt x="3994430" y="799442"/>
                </a:lnTo>
                <a:lnTo>
                  <a:pt x="3956638" y="818988"/>
                </a:lnTo>
                <a:lnTo>
                  <a:pt x="3913124" y="826007"/>
                </a:lnTo>
                <a:lnTo>
                  <a:pt x="137668" y="826007"/>
                </a:lnTo>
                <a:lnTo>
                  <a:pt x="94153" y="818988"/>
                </a:lnTo>
                <a:lnTo>
                  <a:pt x="56361" y="799442"/>
                </a:lnTo>
                <a:lnTo>
                  <a:pt x="26561" y="769637"/>
                </a:lnTo>
                <a:lnTo>
                  <a:pt x="7018" y="731843"/>
                </a:lnTo>
                <a:lnTo>
                  <a:pt x="0" y="688327"/>
                </a:lnTo>
                <a:lnTo>
                  <a:pt x="0" y="137667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1276" y="1540167"/>
            <a:ext cx="4756150" cy="2059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for…of</a:t>
            </a:r>
            <a:endParaRPr sz="2800">
              <a:latin typeface="Verdana"/>
              <a:cs typeface="Verdana"/>
            </a:endParaRPr>
          </a:p>
          <a:p>
            <a:pPr marL="299085" marR="5080" indent="-286385">
              <a:lnSpc>
                <a:spcPts val="3030"/>
              </a:lnSpc>
              <a:spcBef>
                <a:spcPts val="3120"/>
              </a:spcBef>
              <a:buChar char="•"/>
              <a:tabLst>
                <a:tab pos="299720" algn="l"/>
              </a:tabLst>
            </a:pPr>
            <a:r>
              <a:rPr sz="2800" spc="-60" dirty="0">
                <a:solidFill>
                  <a:srgbClr val="3E3E3E"/>
                </a:solidFill>
                <a:latin typeface="Verdana"/>
                <a:cs typeface="Verdana"/>
              </a:rPr>
              <a:t>Iterates 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over </a:t>
            </a:r>
            <a:r>
              <a:rPr sz="2800" spc="10" dirty="0">
                <a:solidFill>
                  <a:srgbClr val="3E3E3E"/>
                </a:solidFill>
                <a:latin typeface="Verdana"/>
                <a:cs typeface="Verdana"/>
              </a:rPr>
              <a:t>iterable  </a:t>
            </a:r>
            <a:r>
              <a:rPr sz="2800" spc="-5" dirty="0">
                <a:solidFill>
                  <a:srgbClr val="3E3E3E"/>
                </a:solidFill>
                <a:latin typeface="Verdana"/>
                <a:cs typeface="Verdana"/>
              </a:rPr>
              <a:t>objects, such </a:t>
            </a:r>
            <a:r>
              <a:rPr sz="2800" spc="-55" dirty="0">
                <a:solidFill>
                  <a:srgbClr val="3E3E3E"/>
                </a:solidFill>
                <a:latin typeface="Verdana"/>
                <a:cs typeface="Verdana"/>
              </a:rPr>
              <a:t>as </a:t>
            </a:r>
            <a:r>
              <a:rPr sz="2800" spc="-40" dirty="0">
                <a:solidFill>
                  <a:srgbClr val="3E3E3E"/>
                </a:solidFill>
                <a:latin typeface="Verdana"/>
                <a:cs typeface="Verdana"/>
              </a:rPr>
              <a:t>an</a:t>
            </a:r>
            <a:r>
              <a:rPr sz="2800" spc="-57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35" dirty="0">
                <a:solidFill>
                  <a:srgbClr val="3E3E3E"/>
                </a:solidFill>
                <a:latin typeface="Verdana"/>
                <a:cs typeface="Verdana"/>
              </a:rPr>
              <a:t>array.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14"/>
              </a:spcBef>
              <a:buChar char="•"/>
              <a:tabLst>
                <a:tab pos="299720" algn="l"/>
              </a:tabLst>
            </a:pPr>
            <a:r>
              <a:rPr sz="2800" spc="-65" dirty="0">
                <a:solidFill>
                  <a:srgbClr val="3E3E3E"/>
                </a:solidFill>
                <a:latin typeface="Verdana"/>
                <a:cs typeface="Verdana"/>
              </a:rPr>
              <a:t>Result: </a:t>
            </a:r>
            <a:r>
              <a:rPr sz="2800" spc="-40" dirty="0">
                <a:solidFill>
                  <a:srgbClr val="3E3E3E"/>
                </a:solidFill>
                <a:latin typeface="Verdana"/>
                <a:cs typeface="Verdana"/>
              </a:rPr>
              <a:t>di, </a:t>
            </a:r>
            <a:r>
              <a:rPr sz="2800" spc="15" dirty="0">
                <a:solidFill>
                  <a:srgbClr val="3E3E3E"/>
                </a:solidFill>
                <a:latin typeface="Verdana"/>
                <a:cs typeface="Verdana"/>
              </a:rPr>
              <a:t>boo,</a:t>
            </a:r>
            <a:r>
              <a:rPr sz="2800" spc="-3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rgbClr val="3E3E3E"/>
                </a:solidFill>
                <a:latin typeface="Verdana"/>
                <a:cs typeface="Verdana"/>
              </a:rPr>
              <a:t>punkeye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561" y="4394453"/>
            <a:ext cx="5788660" cy="2030095"/>
          </a:xfrm>
          <a:custGeom>
            <a:avLst/>
            <a:gdLst/>
            <a:ahLst/>
            <a:cxnLst/>
            <a:rect l="l" t="t" r="r" b="b"/>
            <a:pathLst>
              <a:path w="5788660" h="2030095">
                <a:moveTo>
                  <a:pt x="0" y="0"/>
                </a:moveTo>
                <a:lnTo>
                  <a:pt x="5788152" y="0"/>
                </a:lnTo>
                <a:lnTo>
                  <a:pt x="5788152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5122" y="3981450"/>
            <a:ext cx="4051300" cy="828040"/>
          </a:xfrm>
          <a:custGeom>
            <a:avLst/>
            <a:gdLst/>
            <a:ahLst/>
            <a:cxnLst/>
            <a:rect l="l" t="t" r="r" b="b"/>
            <a:pathLst>
              <a:path w="4051300" h="828039">
                <a:moveTo>
                  <a:pt x="3912870" y="0"/>
                </a:moveTo>
                <a:lnTo>
                  <a:pt x="137922" y="0"/>
                </a:lnTo>
                <a:lnTo>
                  <a:pt x="94327" y="7031"/>
                </a:lnTo>
                <a:lnTo>
                  <a:pt x="56466" y="26610"/>
                </a:lnTo>
                <a:lnTo>
                  <a:pt x="26610" y="56466"/>
                </a:lnTo>
                <a:lnTo>
                  <a:pt x="7031" y="94327"/>
                </a:lnTo>
                <a:lnTo>
                  <a:pt x="0" y="137922"/>
                </a:lnTo>
                <a:lnTo>
                  <a:pt x="0" y="689610"/>
                </a:lnTo>
                <a:lnTo>
                  <a:pt x="7031" y="733204"/>
                </a:lnTo>
                <a:lnTo>
                  <a:pt x="26610" y="771065"/>
                </a:lnTo>
                <a:lnTo>
                  <a:pt x="56466" y="800921"/>
                </a:lnTo>
                <a:lnTo>
                  <a:pt x="94327" y="820500"/>
                </a:lnTo>
                <a:lnTo>
                  <a:pt x="137922" y="827532"/>
                </a:lnTo>
                <a:lnTo>
                  <a:pt x="3912870" y="827532"/>
                </a:lnTo>
                <a:lnTo>
                  <a:pt x="3956464" y="820500"/>
                </a:lnTo>
                <a:lnTo>
                  <a:pt x="3994325" y="800921"/>
                </a:lnTo>
                <a:lnTo>
                  <a:pt x="4024181" y="771065"/>
                </a:lnTo>
                <a:lnTo>
                  <a:pt x="4043760" y="733204"/>
                </a:lnTo>
                <a:lnTo>
                  <a:pt x="4050791" y="689610"/>
                </a:lnTo>
                <a:lnTo>
                  <a:pt x="4050791" y="137922"/>
                </a:lnTo>
                <a:lnTo>
                  <a:pt x="4043760" y="94327"/>
                </a:lnTo>
                <a:lnTo>
                  <a:pt x="4024181" y="56466"/>
                </a:lnTo>
                <a:lnTo>
                  <a:pt x="3994325" y="26610"/>
                </a:lnTo>
                <a:lnTo>
                  <a:pt x="3956464" y="7031"/>
                </a:lnTo>
                <a:lnTo>
                  <a:pt x="391287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5122" y="3981450"/>
            <a:ext cx="4051300" cy="828040"/>
          </a:xfrm>
          <a:custGeom>
            <a:avLst/>
            <a:gdLst/>
            <a:ahLst/>
            <a:cxnLst/>
            <a:rect l="l" t="t" r="r" b="b"/>
            <a:pathLst>
              <a:path w="4051300" h="828039">
                <a:moveTo>
                  <a:pt x="0" y="137922"/>
                </a:moveTo>
                <a:lnTo>
                  <a:pt x="7031" y="94327"/>
                </a:lnTo>
                <a:lnTo>
                  <a:pt x="26610" y="56466"/>
                </a:lnTo>
                <a:lnTo>
                  <a:pt x="56466" y="26610"/>
                </a:lnTo>
                <a:lnTo>
                  <a:pt x="94327" y="7031"/>
                </a:lnTo>
                <a:lnTo>
                  <a:pt x="137922" y="0"/>
                </a:lnTo>
                <a:lnTo>
                  <a:pt x="3912870" y="0"/>
                </a:lnTo>
                <a:lnTo>
                  <a:pt x="3956464" y="7031"/>
                </a:lnTo>
                <a:lnTo>
                  <a:pt x="3994325" y="26610"/>
                </a:lnTo>
                <a:lnTo>
                  <a:pt x="4024181" y="56466"/>
                </a:lnTo>
                <a:lnTo>
                  <a:pt x="4043760" y="94327"/>
                </a:lnTo>
                <a:lnTo>
                  <a:pt x="4050791" y="137922"/>
                </a:lnTo>
                <a:lnTo>
                  <a:pt x="4050791" y="689610"/>
                </a:lnTo>
                <a:lnTo>
                  <a:pt x="4043760" y="733204"/>
                </a:lnTo>
                <a:lnTo>
                  <a:pt x="4024181" y="771065"/>
                </a:lnTo>
                <a:lnTo>
                  <a:pt x="3994325" y="800921"/>
                </a:lnTo>
                <a:lnTo>
                  <a:pt x="3956464" y="820500"/>
                </a:lnTo>
                <a:lnTo>
                  <a:pt x="3912870" y="827532"/>
                </a:lnTo>
                <a:lnTo>
                  <a:pt x="137922" y="827532"/>
                </a:lnTo>
                <a:lnTo>
                  <a:pt x="94327" y="820500"/>
                </a:lnTo>
                <a:lnTo>
                  <a:pt x="56466" y="800921"/>
                </a:lnTo>
                <a:lnTo>
                  <a:pt x="26610" y="771065"/>
                </a:lnTo>
                <a:lnTo>
                  <a:pt x="7031" y="733204"/>
                </a:lnTo>
                <a:lnTo>
                  <a:pt x="0" y="689610"/>
                </a:lnTo>
                <a:lnTo>
                  <a:pt x="0" y="13792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1276" y="4133240"/>
            <a:ext cx="4513580" cy="2059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FFFFFF"/>
                </a:solidFill>
                <a:latin typeface="Verdana"/>
                <a:cs typeface="Verdana"/>
              </a:rPr>
              <a:t>for…in</a:t>
            </a:r>
            <a:endParaRPr sz="2800">
              <a:latin typeface="Verdana"/>
              <a:cs typeface="Verdana"/>
            </a:endParaRPr>
          </a:p>
          <a:p>
            <a:pPr marL="299085" marR="5080" indent="-286385">
              <a:lnSpc>
                <a:spcPts val="3030"/>
              </a:lnSpc>
              <a:spcBef>
                <a:spcPts val="3120"/>
              </a:spcBef>
              <a:buChar char="•"/>
              <a:tabLst>
                <a:tab pos="299720" algn="l"/>
              </a:tabLst>
            </a:pPr>
            <a:r>
              <a:rPr sz="2800" spc="-60" dirty="0">
                <a:solidFill>
                  <a:srgbClr val="3E3E3E"/>
                </a:solidFill>
                <a:latin typeface="Verdana"/>
                <a:cs typeface="Verdana"/>
              </a:rPr>
              <a:t>Iterates 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over </a:t>
            </a:r>
            <a:r>
              <a:rPr sz="2800" spc="5" dirty="0">
                <a:solidFill>
                  <a:srgbClr val="3E3E3E"/>
                </a:solidFill>
                <a:latin typeface="Verdana"/>
                <a:cs typeface="Verdana"/>
              </a:rPr>
              <a:t>the  </a:t>
            </a:r>
            <a:r>
              <a:rPr sz="2800" spc="30" dirty="0">
                <a:solidFill>
                  <a:srgbClr val="3E3E3E"/>
                </a:solidFill>
                <a:latin typeface="Verdana"/>
                <a:cs typeface="Verdana"/>
              </a:rPr>
              <a:t>properties </a:t>
            </a:r>
            <a:r>
              <a:rPr sz="2800" spc="100" dirty="0">
                <a:solidFill>
                  <a:srgbClr val="3E3E3E"/>
                </a:solidFill>
                <a:latin typeface="Verdana"/>
                <a:cs typeface="Verdana"/>
              </a:rPr>
              <a:t>of </a:t>
            </a:r>
            <a:r>
              <a:rPr sz="2800" spc="-40" dirty="0">
                <a:solidFill>
                  <a:srgbClr val="3E3E3E"/>
                </a:solidFill>
                <a:latin typeface="Verdana"/>
                <a:cs typeface="Verdana"/>
              </a:rPr>
              <a:t>an</a:t>
            </a:r>
            <a:r>
              <a:rPr sz="2800" spc="-6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3E3E3E"/>
                </a:solidFill>
                <a:latin typeface="Verdana"/>
                <a:cs typeface="Verdana"/>
              </a:rPr>
              <a:t>object.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14"/>
              </a:spcBef>
              <a:buChar char="•"/>
              <a:tabLst>
                <a:tab pos="299720" algn="l"/>
              </a:tabLst>
            </a:pPr>
            <a:r>
              <a:rPr sz="2800" spc="-65" dirty="0">
                <a:solidFill>
                  <a:srgbClr val="3E3E3E"/>
                </a:solidFill>
                <a:latin typeface="Verdana"/>
                <a:cs typeface="Verdana"/>
              </a:rPr>
              <a:t>Result: </a:t>
            </a:r>
            <a:r>
              <a:rPr sz="2800" spc="-45" dirty="0">
                <a:solidFill>
                  <a:srgbClr val="3E3E3E"/>
                </a:solidFill>
                <a:latin typeface="Verdana"/>
                <a:cs typeface="Verdana"/>
              </a:rPr>
              <a:t>0, </a:t>
            </a:r>
            <a:r>
              <a:rPr sz="2800" spc="-475" dirty="0">
                <a:solidFill>
                  <a:srgbClr val="3E3E3E"/>
                </a:solidFill>
                <a:latin typeface="Verdana"/>
                <a:cs typeface="Verdana"/>
              </a:rPr>
              <a:t>1,</a:t>
            </a:r>
            <a:r>
              <a:rPr sz="2800" spc="-3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70" dirty="0">
                <a:solidFill>
                  <a:srgbClr val="3E3E3E"/>
                </a:solidFill>
                <a:latin typeface="Verdana"/>
                <a:cs typeface="Verdana"/>
              </a:rPr>
              <a:t>2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92253" y="2068995"/>
            <a:ext cx="549211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let </a:t>
            </a:r>
            <a:r>
              <a:rPr sz="1800" spc="-5" dirty="0">
                <a:solidFill>
                  <a:srgbClr val="3E3E3E"/>
                </a:solidFill>
                <a:latin typeface="Courier New"/>
                <a:cs typeface="Courier New"/>
              </a:rPr>
              <a:t>nicknames= [</a:t>
            </a:r>
            <a:r>
              <a:rPr sz="1800" spc="-5" dirty="0">
                <a:solidFill>
                  <a:srgbClr val="A31515"/>
                </a:solidFill>
                <a:latin typeface="Courier New"/>
                <a:cs typeface="Courier New"/>
              </a:rPr>
              <a:t>'di'</a:t>
            </a:r>
            <a:r>
              <a:rPr sz="1800" spc="-5" dirty="0">
                <a:solidFill>
                  <a:srgbClr val="3E3E3E"/>
                </a:solidFill>
                <a:latin typeface="Courier New"/>
                <a:cs typeface="Courier New"/>
              </a:rPr>
              <a:t>, </a:t>
            </a:r>
            <a:r>
              <a:rPr sz="1800" spc="-5" dirty="0">
                <a:solidFill>
                  <a:srgbClr val="A31515"/>
                </a:solidFill>
                <a:latin typeface="Courier New"/>
                <a:cs typeface="Courier New"/>
              </a:rPr>
              <a:t>'boo'</a:t>
            </a:r>
            <a:r>
              <a:rPr sz="1800" spc="-5" dirty="0">
                <a:solidFill>
                  <a:srgbClr val="3E3E3E"/>
                </a:solidFill>
                <a:latin typeface="Courier New"/>
                <a:cs typeface="Courier New"/>
              </a:rPr>
              <a:t>,</a:t>
            </a:r>
            <a:r>
              <a:rPr sz="1800" spc="-17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'punkeye'</a:t>
            </a:r>
            <a:r>
              <a:rPr sz="1800" spc="-10" dirty="0">
                <a:solidFill>
                  <a:srgbClr val="3E3E3E"/>
                </a:solidFill>
                <a:latin typeface="Courier New"/>
                <a:cs typeface="Courier New"/>
              </a:rPr>
              <a:t>];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85115" marR="964565" indent="-27305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800" spc="-5" dirty="0">
                <a:solidFill>
                  <a:srgbClr val="3E3E3E"/>
                </a:solidFill>
                <a:latin typeface="Courier New"/>
                <a:cs typeface="Courier New"/>
              </a:rPr>
              <a:t>(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let </a:t>
            </a:r>
            <a:r>
              <a:rPr sz="1800" spc="-5" dirty="0">
                <a:solidFill>
                  <a:srgbClr val="3E3E3E"/>
                </a:solidFill>
                <a:latin typeface="Courier New"/>
                <a:cs typeface="Courier New"/>
              </a:rPr>
              <a:t>nickname </a:t>
            </a:r>
            <a:r>
              <a:rPr sz="1800" spc="-5" dirty="0">
                <a:solidFill>
                  <a:srgbClr val="A62E5C"/>
                </a:solidFill>
                <a:latin typeface="Courier New"/>
                <a:cs typeface="Courier New"/>
              </a:rPr>
              <a:t>of </a:t>
            </a:r>
            <a:r>
              <a:rPr sz="1800" spc="-5" dirty="0">
                <a:solidFill>
                  <a:srgbClr val="3E3E3E"/>
                </a:solidFill>
                <a:latin typeface="Courier New"/>
                <a:cs typeface="Courier New"/>
              </a:rPr>
              <a:t>nicknames)</a:t>
            </a:r>
            <a:r>
              <a:rPr sz="1800" spc="-22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3E3E3E"/>
                </a:solidFill>
                <a:latin typeface="Courier New"/>
                <a:cs typeface="Courier New"/>
              </a:rPr>
              <a:t>{  </a:t>
            </a:r>
            <a:r>
              <a:rPr sz="1800" spc="-10" dirty="0">
                <a:solidFill>
                  <a:srgbClr val="3E3E3E"/>
                </a:solidFill>
                <a:latin typeface="Courier New"/>
                <a:cs typeface="Courier New"/>
              </a:rPr>
              <a:t>console.log(nickname);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92481" y="4810366"/>
            <a:ext cx="549211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let </a:t>
            </a:r>
            <a:r>
              <a:rPr sz="1800" spc="-5" dirty="0">
                <a:solidFill>
                  <a:srgbClr val="3E3E3E"/>
                </a:solidFill>
                <a:latin typeface="Courier New"/>
                <a:cs typeface="Courier New"/>
              </a:rPr>
              <a:t>nicknames= [</a:t>
            </a:r>
            <a:r>
              <a:rPr sz="1800" spc="-5" dirty="0">
                <a:solidFill>
                  <a:srgbClr val="A31515"/>
                </a:solidFill>
                <a:latin typeface="Courier New"/>
                <a:cs typeface="Courier New"/>
              </a:rPr>
              <a:t>'di'</a:t>
            </a:r>
            <a:r>
              <a:rPr sz="1800" spc="-5" dirty="0">
                <a:solidFill>
                  <a:srgbClr val="3E3E3E"/>
                </a:solidFill>
                <a:latin typeface="Courier New"/>
                <a:cs typeface="Courier New"/>
              </a:rPr>
              <a:t>, </a:t>
            </a:r>
            <a:r>
              <a:rPr sz="1800" spc="-5" dirty="0">
                <a:solidFill>
                  <a:srgbClr val="A31515"/>
                </a:solidFill>
                <a:latin typeface="Courier New"/>
                <a:cs typeface="Courier New"/>
              </a:rPr>
              <a:t>'boo'</a:t>
            </a:r>
            <a:r>
              <a:rPr sz="1800" spc="-5" dirty="0">
                <a:solidFill>
                  <a:srgbClr val="3E3E3E"/>
                </a:solidFill>
                <a:latin typeface="Courier New"/>
                <a:cs typeface="Courier New"/>
              </a:rPr>
              <a:t>,</a:t>
            </a:r>
            <a:r>
              <a:rPr sz="1800" spc="-17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'punkeye'</a:t>
            </a:r>
            <a:r>
              <a:rPr sz="1800" spc="-10" dirty="0">
                <a:solidFill>
                  <a:srgbClr val="3E3E3E"/>
                </a:solidFill>
                <a:latin typeface="Courier New"/>
                <a:cs typeface="Courier New"/>
              </a:rPr>
              <a:t>];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85115" marR="964565" indent="-27305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800" spc="-5" dirty="0">
                <a:solidFill>
                  <a:srgbClr val="3E3E3E"/>
                </a:solidFill>
                <a:latin typeface="Courier New"/>
                <a:cs typeface="Courier New"/>
              </a:rPr>
              <a:t>(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let </a:t>
            </a:r>
            <a:r>
              <a:rPr sz="1800" spc="-5" dirty="0">
                <a:solidFill>
                  <a:srgbClr val="3E3E3E"/>
                </a:solidFill>
                <a:latin typeface="Courier New"/>
                <a:cs typeface="Courier New"/>
              </a:rPr>
              <a:t>nickname </a:t>
            </a:r>
            <a:r>
              <a:rPr sz="1800" spc="-5" dirty="0">
                <a:solidFill>
                  <a:srgbClr val="9BC850"/>
                </a:solidFill>
                <a:latin typeface="Courier New"/>
                <a:cs typeface="Courier New"/>
              </a:rPr>
              <a:t>in </a:t>
            </a:r>
            <a:r>
              <a:rPr sz="1800" spc="-5" dirty="0">
                <a:solidFill>
                  <a:srgbClr val="3E3E3E"/>
                </a:solidFill>
                <a:latin typeface="Courier New"/>
                <a:cs typeface="Courier New"/>
              </a:rPr>
              <a:t>nicknames)</a:t>
            </a:r>
            <a:r>
              <a:rPr sz="1800" spc="-22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3E3E3E"/>
                </a:solidFill>
                <a:latin typeface="Courier New"/>
                <a:cs typeface="Courier New"/>
              </a:rPr>
              <a:t>{  </a:t>
            </a:r>
            <a:r>
              <a:rPr sz="1800" spc="-10" dirty="0">
                <a:solidFill>
                  <a:srgbClr val="3E3E3E"/>
                </a:solidFill>
                <a:latin typeface="Courier New"/>
                <a:cs typeface="Courier New"/>
              </a:rPr>
              <a:t>console.log(nickname);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6180" y="519061"/>
            <a:ext cx="5451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*ngFor </a:t>
            </a:r>
            <a:r>
              <a:rPr spc="185" dirty="0"/>
              <a:t>Built-In</a:t>
            </a:r>
            <a:r>
              <a:rPr spc="-140" dirty="0"/>
              <a:t> </a:t>
            </a:r>
            <a:r>
              <a:rPr spc="180" dirty="0"/>
              <a:t>Directive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737" y="1420355"/>
            <a:ext cx="790384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&lt;tr 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*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ngFor</a:t>
            </a: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=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'let product of</a:t>
            </a:r>
            <a:r>
              <a:rPr sz="2800" spc="-1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products'</a:t>
            </a: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  <a:p>
            <a:pPr marL="651510">
              <a:lnSpc>
                <a:spcPct val="100000"/>
              </a:lnSpc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&lt;td&gt;&lt;/td&gt;</a:t>
            </a:r>
            <a:endParaRPr sz="2800">
              <a:latin typeface="Courier New"/>
              <a:cs typeface="Courier New"/>
            </a:endParaRPr>
          </a:p>
          <a:p>
            <a:pPr marL="651510">
              <a:lnSpc>
                <a:spcPct val="100000"/>
              </a:lnSpc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&lt;td&gt;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{{ 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product.productName</a:t>
            </a:r>
            <a:r>
              <a:rPr sz="2800" spc="-5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}}</a:t>
            </a: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&lt;/td&gt;</a:t>
            </a:r>
            <a:endParaRPr sz="2800">
              <a:latin typeface="Courier New"/>
              <a:cs typeface="Courier New"/>
            </a:endParaRPr>
          </a:p>
          <a:p>
            <a:pPr marL="651510">
              <a:lnSpc>
                <a:spcPct val="100000"/>
              </a:lnSpc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&lt;td&gt;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{{ 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product.productCode</a:t>
            </a:r>
            <a:r>
              <a:rPr sz="2800" spc="-5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}}</a:t>
            </a: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&lt;/td&gt;</a:t>
            </a:r>
            <a:endParaRPr sz="2800">
              <a:latin typeface="Courier New"/>
              <a:cs typeface="Courier New"/>
            </a:endParaRPr>
          </a:p>
          <a:p>
            <a:pPr marL="65151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&lt;td&gt;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{{ 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product.releaseDate</a:t>
            </a:r>
            <a:r>
              <a:rPr sz="2800" spc="-5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}}</a:t>
            </a: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&lt;/td&gt;</a:t>
            </a:r>
            <a:endParaRPr sz="2800">
              <a:latin typeface="Courier New"/>
              <a:cs typeface="Courier New"/>
            </a:endParaRPr>
          </a:p>
          <a:p>
            <a:pPr marL="651510">
              <a:lnSpc>
                <a:spcPct val="100000"/>
              </a:lnSpc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&lt;td&gt;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{{ product.price</a:t>
            </a:r>
            <a:r>
              <a:rPr sz="2800" spc="-10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}}</a:t>
            </a: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&lt;/td&gt;</a:t>
            </a:r>
            <a:endParaRPr sz="2800">
              <a:latin typeface="Courier New"/>
              <a:cs typeface="Courier New"/>
            </a:endParaRPr>
          </a:p>
          <a:p>
            <a:pPr marL="651510">
              <a:lnSpc>
                <a:spcPct val="100000"/>
              </a:lnSpc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&lt;td&gt;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{{ product.starRating</a:t>
            </a:r>
            <a:r>
              <a:rPr sz="2800" spc="-1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}}</a:t>
            </a: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&lt;/td&gt;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&lt;/tr&gt;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1156" y="519061"/>
            <a:ext cx="8122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Checklist: </a:t>
            </a:r>
            <a:r>
              <a:rPr spc="260" dirty="0">
                <a:solidFill>
                  <a:srgbClr val="9BC850"/>
                </a:solidFill>
              </a:rPr>
              <a:t>Component </a:t>
            </a:r>
            <a:r>
              <a:rPr spc="20" dirty="0">
                <a:solidFill>
                  <a:srgbClr val="9BC850"/>
                </a:solidFill>
              </a:rPr>
              <a:t>as </a:t>
            </a:r>
            <a:r>
              <a:rPr spc="60" dirty="0">
                <a:solidFill>
                  <a:srgbClr val="9BC850"/>
                </a:solidFill>
              </a:rPr>
              <a:t>a</a:t>
            </a:r>
            <a:r>
              <a:rPr spc="-135" dirty="0">
                <a:solidFill>
                  <a:srgbClr val="9BC850"/>
                </a:solidFill>
              </a:rPr>
              <a:t> </a:t>
            </a:r>
            <a:r>
              <a:rPr spc="180" dirty="0">
                <a:solidFill>
                  <a:srgbClr val="9BC850"/>
                </a:solidFill>
              </a:rPr>
              <a:t>Directive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692" y="3653028"/>
            <a:ext cx="3019425" cy="40259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873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305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app.component.ts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3455" y="3653028"/>
            <a:ext cx="2392680" cy="40259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8735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305"/>
              </a:spcBef>
            </a:pP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app.module.ts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3455" y="4055364"/>
            <a:ext cx="6276340" cy="2586355"/>
          </a:xfrm>
          <a:prstGeom prst="rect">
            <a:avLst/>
          </a:prstGeom>
          <a:ln w="12192">
            <a:solidFill>
              <a:srgbClr val="A62E5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390"/>
              </a:spcBef>
            </a:pPr>
            <a:r>
              <a:rPr sz="2000" spc="-5" dirty="0">
                <a:latin typeface="Courier New"/>
                <a:cs typeface="Courier New"/>
              </a:rPr>
              <a:t>@NgModule({</a:t>
            </a:r>
            <a:endParaRPr sz="2000">
              <a:latin typeface="Courier New"/>
              <a:cs typeface="Courier New"/>
            </a:endParaRPr>
          </a:p>
          <a:p>
            <a:pPr marL="426720" marR="172593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imports: </a:t>
            </a:r>
            <a:r>
              <a:rPr sz="2000" dirty="0">
                <a:latin typeface="Courier New"/>
                <a:cs typeface="Courier New"/>
              </a:rPr>
              <a:t>[ </a:t>
            </a:r>
            <a:r>
              <a:rPr sz="2000" spc="-5" dirty="0">
                <a:latin typeface="Courier New"/>
                <a:cs typeface="Courier New"/>
              </a:rPr>
              <a:t>BrowserModule ],  declarations: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[</a:t>
            </a:r>
            <a:endParaRPr sz="2000">
              <a:latin typeface="Courier New"/>
              <a:cs typeface="Courier New"/>
            </a:endParaRPr>
          </a:p>
          <a:p>
            <a:pPr marL="2103120" marR="65913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AppComponent,  ProductListComponent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],</a:t>
            </a:r>
            <a:endParaRPr sz="2000">
              <a:latin typeface="Courier New"/>
              <a:cs typeface="Courier New"/>
            </a:endParaRPr>
          </a:p>
          <a:p>
            <a:pPr marL="42672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bootstrap: </a:t>
            </a:r>
            <a:r>
              <a:rPr sz="2000" dirty="0">
                <a:latin typeface="Courier New"/>
                <a:cs typeface="Courier New"/>
              </a:rPr>
              <a:t>[ </a:t>
            </a:r>
            <a:r>
              <a:rPr sz="2000" spc="-5" dirty="0">
                <a:latin typeface="Courier New"/>
                <a:cs typeface="Courier New"/>
              </a:rPr>
              <a:t>AppComponent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]</a:t>
            </a:r>
            <a:endParaRPr sz="2000">
              <a:latin typeface="Courier New"/>
              <a:cs typeface="Courier New"/>
            </a:endParaRPr>
          </a:p>
          <a:p>
            <a:pPr marL="12255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2555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000" spc="-5" dirty="0">
                <a:latin typeface="Courier New"/>
                <a:cs typeface="Courier New"/>
              </a:rPr>
              <a:t>AppModule </a:t>
            </a:r>
            <a:r>
              <a:rPr sz="2000" dirty="0">
                <a:latin typeface="Courier New"/>
                <a:cs typeface="Courier New"/>
              </a:rPr>
              <a:t>{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263" y="4055364"/>
            <a:ext cx="5137785" cy="2586355"/>
          </a:xfrm>
          <a:prstGeom prst="rect">
            <a:avLst/>
          </a:prstGeom>
          <a:ln w="12192">
            <a:solidFill>
              <a:srgbClr val="2A9FB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273685" marR="1807210" indent="-153035">
              <a:lnSpc>
                <a:spcPct val="100000"/>
              </a:lnSpc>
              <a:spcBef>
                <a:spcPts val="390"/>
              </a:spcBef>
            </a:pPr>
            <a:r>
              <a:rPr sz="2000" spc="-5" dirty="0">
                <a:latin typeface="Courier New"/>
                <a:cs typeface="Courier New"/>
              </a:rPr>
              <a:t>@Component({  selector: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'pm-root'</a:t>
            </a:r>
            <a:r>
              <a:rPr sz="2000" spc="-5" dirty="0">
                <a:latin typeface="Courier New"/>
                <a:cs typeface="Courier New"/>
              </a:rPr>
              <a:t>,  template: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  <a:p>
            <a:pPr marL="426084">
              <a:lnSpc>
                <a:spcPct val="100000"/>
              </a:lnSpc>
              <a:spcBef>
                <a:spcPts val="200"/>
              </a:spcBef>
            </a:pP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&lt;div&gt;&lt;h1&gt;{{pageTitle}}&lt;/h1&gt;</a:t>
            </a:r>
            <a:endParaRPr sz="1800">
              <a:latin typeface="Courier New"/>
              <a:cs typeface="Courier New"/>
            </a:endParaRPr>
          </a:p>
          <a:p>
            <a:pPr marL="730885">
              <a:lnSpc>
                <a:spcPct val="100000"/>
              </a:lnSpc>
              <a:spcBef>
                <a:spcPts val="40"/>
              </a:spcBef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&lt;pm-products&gt;&lt;/pm-products&gt;</a:t>
            </a:r>
            <a:endParaRPr sz="2000">
              <a:latin typeface="Courier New"/>
              <a:cs typeface="Courier New"/>
            </a:endParaRPr>
          </a:p>
          <a:p>
            <a:pPr marL="426084">
              <a:lnSpc>
                <a:spcPct val="100000"/>
              </a:lnSpc>
              <a:spcBef>
                <a:spcPts val="200"/>
              </a:spcBef>
            </a:pPr>
            <a:r>
              <a:rPr sz="1800" spc="-5" dirty="0">
                <a:solidFill>
                  <a:srgbClr val="A31515"/>
                </a:solidFill>
                <a:latin typeface="Courier New"/>
                <a:cs typeface="Courier New"/>
              </a:rPr>
              <a:t>&lt;/div&gt;`</a:t>
            </a:r>
            <a:endParaRPr sz="18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  <a:spcBef>
                <a:spcPts val="40"/>
              </a:spcBef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000" spc="-5" dirty="0">
                <a:latin typeface="Courier New"/>
                <a:cs typeface="Courier New"/>
              </a:rPr>
              <a:t>AppComponent </a:t>
            </a:r>
            <a:r>
              <a:rPr sz="2000" dirty="0">
                <a:latin typeface="Courier New"/>
                <a:cs typeface="Courier New"/>
              </a:rPr>
              <a:t>{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53455" y="1178052"/>
            <a:ext cx="3657600" cy="40259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81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product-list.component.ts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53455" y="1580388"/>
            <a:ext cx="6276340" cy="1969135"/>
          </a:xfrm>
          <a:prstGeom prst="rect">
            <a:avLst/>
          </a:prstGeom>
          <a:ln w="12192">
            <a:solidFill>
              <a:srgbClr val="2A9FB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latin typeface="Courier New"/>
                <a:cs typeface="Courier New"/>
              </a:rPr>
              <a:t>@Component({</a:t>
            </a:r>
            <a:endParaRPr sz="2000">
              <a:latin typeface="Courier New"/>
              <a:cs typeface="Courier New"/>
            </a:endParaRPr>
          </a:p>
          <a:p>
            <a:pPr marL="426720" marR="218249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selector: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'pm-products'</a:t>
            </a:r>
            <a:r>
              <a:rPr sz="2000" spc="-5" dirty="0">
                <a:latin typeface="Courier New"/>
                <a:cs typeface="Courier New"/>
              </a:rPr>
              <a:t>,  templateURL:</a:t>
            </a:r>
            <a:endParaRPr sz="2000">
              <a:latin typeface="Courier New"/>
              <a:cs typeface="Courier New"/>
            </a:endParaRPr>
          </a:p>
          <a:p>
            <a:pPr marL="731520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'./product-list.component.html'</a:t>
            </a:r>
            <a:endParaRPr sz="2000">
              <a:latin typeface="Courier New"/>
              <a:cs typeface="Courier New"/>
            </a:endParaRPr>
          </a:p>
          <a:p>
            <a:pPr marL="12255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255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000" spc="-5" dirty="0">
                <a:latin typeface="Courier New"/>
                <a:cs typeface="Courier New"/>
              </a:rPr>
              <a:t>ProductListComponent </a:t>
            </a:r>
            <a:r>
              <a:rPr sz="2000" dirty="0">
                <a:latin typeface="Courier New"/>
                <a:cs typeface="Courier New"/>
              </a:rPr>
              <a:t>{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76452" y="5194731"/>
            <a:ext cx="347345" cy="462280"/>
          </a:xfrm>
          <a:custGeom>
            <a:avLst/>
            <a:gdLst/>
            <a:ahLst/>
            <a:cxnLst/>
            <a:rect l="l" t="t" r="r" b="b"/>
            <a:pathLst>
              <a:path w="347345" h="462279">
                <a:moveTo>
                  <a:pt x="317126" y="53200"/>
                </a:moveTo>
                <a:lnTo>
                  <a:pt x="154317" y="53200"/>
                </a:lnTo>
                <a:lnTo>
                  <a:pt x="178880" y="57743"/>
                </a:lnTo>
                <a:lnTo>
                  <a:pt x="196426" y="71375"/>
                </a:lnTo>
                <a:lnTo>
                  <a:pt x="206954" y="94096"/>
                </a:lnTo>
                <a:lnTo>
                  <a:pt x="210464" y="125907"/>
                </a:lnTo>
                <a:lnTo>
                  <a:pt x="203239" y="157616"/>
                </a:lnTo>
                <a:lnTo>
                  <a:pt x="181567" y="196048"/>
                </a:lnTo>
                <a:lnTo>
                  <a:pt x="145447" y="241202"/>
                </a:lnTo>
                <a:lnTo>
                  <a:pt x="94881" y="293077"/>
                </a:lnTo>
                <a:lnTo>
                  <a:pt x="69464" y="317933"/>
                </a:lnTo>
                <a:lnTo>
                  <a:pt x="45178" y="342455"/>
                </a:lnTo>
                <a:lnTo>
                  <a:pt x="22024" y="366644"/>
                </a:lnTo>
                <a:lnTo>
                  <a:pt x="0" y="390499"/>
                </a:lnTo>
                <a:lnTo>
                  <a:pt x="0" y="462229"/>
                </a:lnTo>
                <a:lnTo>
                  <a:pt x="343281" y="462229"/>
                </a:lnTo>
                <a:lnTo>
                  <a:pt x="343281" y="342620"/>
                </a:lnTo>
                <a:lnTo>
                  <a:pt x="158280" y="342620"/>
                </a:lnTo>
                <a:lnTo>
                  <a:pt x="160870" y="342442"/>
                </a:lnTo>
                <a:lnTo>
                  <a:pt x="165150" y="341998"/>
                </a:lnTo>
                <a:lnTo>
                  <a:pt x="168224" y="341007"/>
                </a:lnTo>
                <a:lnTo>
                  <a:pt x="216954" y="300037"/>
                </a:lnTo>
                <a:lnTo>
                  <a:pt x="254533" y="269900"/>
                </a:lnTo>
                <a:lnTo>
                  <a:pt x="294947" y="233038"/>
                </a:lnTo>
                <a:lnTo>
                  <a:pt x="323816" y="197435"/>
                </a:lnTo>
                <a:lnTo>
                  <a:pt x="341138" y="163092"/>
                </a:lnTo>
                <a:lnTo>
                  <a:pt x="346913" y="130009"/>
                </a:lnTo>
                <a:lnTo>
                  <a:pt x="343932" y="102751"/>
                </a:lnTo>
                <a:lnTo>
                  <a:pt x="334989" y="78071"/>
                </a:lnTo>
                <a:lnTo>
                  <a:pt x="320086" y="55970"/>
                </a:lnTo>
                <a:lnTo>
                  <a:pt x="317126" y="53200"/>
                </a:lnTo>
                <a:close/>
              </a:path>
              <a:path w="347345" h="462279">
                <a:moveTo>
                  <a:pt x="179019" y="0"/>
                </a:moveTo>
                <a:lnTo>
                  <a:pt x="126235" y="3919"/>
                </a:lnTo>
                <a:lnTo>
                  <a:pt x="83049" y="15676"/>
                </a:lnTo>
                <a:lnTo>
                  <a:pt x="49460" y="35271"/>
                </a:lnTo>
                <a:lnTo>
                  <a:pt x="11072" y="97975"/>
                </a:lnTo>
                <a:lnTo>
                  <a:pt x="6273" y="141084"/>
                </a:lnTo>
                <a:lnTo>
                  <a:pt x="6819" y="151883"/>
                </a:lnTo>
                <a:lnTo>
                  <a:pt x="8456" y="164565"/>
                </a:lnTo>
                <a:lnTo>
                  <a:pt x="11186" y="179130"/>
                </a:lnTo>
                <a:lnTo>
                  <a:pt x="15011" y="195580"/>
                </a:lnTo>
                <a:lnTo>
                  <a:pt x="95821" y="212813"/>
                </a:lnTo>
                <a:lnTo>
                  <a:pt x="91046" y="190354"/>
                </a:lnTo>
                <a:lnTo>
                  <a:pt x="87637" y="171134"/>
                </a:lnTo>
                <a:lnTo>
                  <a:pt x="85593" y="155154"/>
                </a:lnTo>
                <a:lnTo>
                  <a:pt x="84912" y="142417"/>
                </a:lnTo>
                <a:lnTo>
                  <a:pt x="89248" y="103381"/>
                </a:lnTo>
                <a:lnTo>
                  <a:pt x="102260" y="75501"/>
                </a:lnTo>
                <a:lnTo>
                  <a:pt x="123949" y="58775"/>
                </a:lnTo>
                <a:lnTo>
                  <a:pt x="154317" y="53200"/>
                </a:lnTo>
                <a:lnTo>
                  <a:pt x="317126" y="53200"/>
                </a:lnTo>
                <a:lnTo>
                  <a:pt x="299224" y="36449"/>
                </a:lnTo>
                <a:lnTo>
                  <a:pt x="273823" y="20504"/>
                </a:lnTo>
                <a:lnTo>
                  <a:pt x="245322" y="9113"/>
                </a:lnTo>
                <a:lnTo>
                  <a:pt x="213721" y="2278"/>
                </a:lnTo>
                <a:lnTo>
                  <a:pt x="179019" y="0"/>
                </a:lnTo>
                <a:close/>
              </a:path>
            </a:pathLst>
          </a:custGeom>
          <a:solidFill>
            <a:srgbClr val="A3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6452" y="5194731"/>
            <a:ext cx="347345" cy="462280"/>
          </a:xfrm>
          <a:custGeom>
            <a:avLst/>
            <a:gdLst/>
            <a:ahLst/>
            <a:cxnLst/>
            <a:rect l="l" t="t" r="r" b="b"/>
            <a:pathLst>
              <a:path w="347345" h="462279">
                <a:moveTo>
                  <a:pt x="179019" y="0"/>
                </a:moveTo>
                <a:lnTo>
                  <a:pt x="245322" y="9113"/>
                </a:lnTo>
                <a:lnTo>
                  <a:pt x="299224" y="36449"/>
                </a:lnTo>
                <a:lnTo>
                  <a:pt x="334989" y="78071"/>
                </a:lnTo>
                <a:lnTo>
                  <a:pt x="346913" y="130009"/>
                </a:lnTo>
                <a:lnTo>
                  <a:pt x="341138" y="163092"/>
                </a:lnTo>
                <a:lnTo>
                  <a:pt x="323816" y="197435"/>
                </a:lnTo>
                <a:lnTo>
                  <a:pt x="294947" y="233038"/>
                </a:lnTo>
                <a:lnTo>
                  <a:pt x="254533" y="269900"/>
                </a:lnTo>
                <a:lnTo>
                  <a:pt x="216954" y="300037"/>
                </a:lnTo>
                <a:lnTo>
                  <a:pt x="170078" y="339458"/>
                </a:lnTo>
                <a:lnTo>
                  <a:pt x="168224" y="341007"/>
                </a:lnTo>
                <a:lnTo>
                  <a:pt x="165150" y="341998"/>
                </a:lnTo>
                <a:lnTo>
                  <a:pt x="160870" y="342442"/>
                </a:lnTo>
                <a:lnTo>
                  <a:pt x="158280" y="342620"/>
                </a:lnTo>
                <a:lnTo>
                  <a:pt x="343281" y="342620"/>
                </a:lnTo>
                <a:lnTo>
                  <a:pt x="343281" y="462229"/>
                </a:lnTo>
                <a:lnTo>
                  <a:pt x="0" y="462229"/>
                </a:lnTo>
                <a:lnTo>
                  <a:pt x="0" y="390499"/>
                </a:lnTo>
                <a:lnTo>
                  <a:pt x="22024" y="366644"/>
                </a:lnTo>
                <a:lnTo>
                  <a:pt x="45178" y="342455"/>
                </a:lnTo>
                <a:lnTo>
                  <a:pt x="69464" y="317933"/>
                </a:lnTo>
                <a:lnTo>
                  <a:pt x="94881" y="293077"/>
                </a:lnTo>
                <a:lnTo>
                  <a:pt x="145447" y="241202"/>
                </a:lnTo>
                <a:lnTo>
                  <a:pt x="181567" y="196048"/>
                </a:lnTo>
                <a:lnTo>
                  <a:pt x="203239" y="157616"/>
                </a:lnTo>
                <a:lnTo>
                  <a:pt x="210464" y="125907"/>
                </a:lnTo>
                <a:lnTo>
                  <a:pt x="206954" y="94096"/>
                </a:lnTo>
                <a:lnTo>
                  <a:pt x="196426" y="71375"/>
                </a:lnTo>
                <a:lnTo>
                  <a:pt x="178880" y="57743"/>
                </a:lnTo>
                <a:lnTo>
                  <a:pt x="154317" y="53200"/>
                </a:lnTo>
                <a:lnTo>
                  <a:pt x="123949" y="58775"/>
                </a:lnTo>
                <a:lnTo>
                  <a:pt x="102260" y="75501"/>
                </a:lnTo>
                <a:lnTo>
                  <a:pt x="89248" y="103381"/>
                </a:lnTo>
                <a:lnTo>
                  <a:pt x="84912" y="142417"/>
                </a:lnTo>
                <a:lnTo>
                  <a:pt x="85593" y="155154"/>
                </a:lnTo>
                <a:lnTo>
                  <a:pt x="87637" y="171134"/>
                </a:lnTo>
                <a:lnTo>
                  <a:pt x="91046" y="190354"/>
                </a:lnTo>
                <a:lnTo>
                  <a:pt x="95821" y="212813"/>
                </a:lnTo>
                <a:lnTo>
                  <a:pt x="15011" y="195580"/>
                </a:lnTo>
                <a:lnTo>
                  <a:pt x="11186" y="179130"/>
                </a:lnTo>
                <a:lnTo>
                  <a:pt x="8456" y="164565"/>
                </a:lnTo>
                <a:lnTo>
                  <a:pt x="6819" y="151883"/>
                </a:lnTo>
                <a:lnTo>
                  <a:pt x="6273" y="141084"/>
                </a:lnTo>
                <a:lnTo>
                  <a:pt x="11072" y="97975"/>
                </a:lnTo>
                <a:lnTo>
                  <a:pt x="25467" y="62704"/>
                </a:lnTo>
                <a:lnTo>
                  <a:pt x="49460" y="35271"/>
                </a:lnTo>
                <a:lnTo>
                  <a:pt x="83049" y="15676"/>
                </a:lnTo>
                <a:lnTo>
                  <a:pt x="126235" y="3919"/>
                </a:lnTo>
                <a:lnTo>
                  <a:pt x="179019" y="0"/>
                </a:lnTo>
                <a:close/>
              </a:path>
            </a:pathLst>
          </a:custGeom>
          <a:ln w="2286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0417" y="5294972"/>
            <a:ext cx="229870" cy="455295"/>
          </a:xfrm>
          <a:custGeom>
            <a:avLst/>
            <a:gdLst/>
            <a:ahLst/>
            <a:cxnLst/>
            <a:rect l="l" t="t" r="r" b="b"/>
            <a:pathLst>
              <a:path w="229870" h="455295">
                <a:moveTo>
                  <a:pt x="229628" y="122377"/>
                </a:moveTo>
                <a:lnTo>
                  <a:pt x="92176" y="122377"/>
                </a:lnTo>
                <a:lnTo>
                  <a:pt x="92176" y="455294"/>
                </a:lnTo>
                <a:lnTo>
                  <a:pt x="229628" y="455294"/>
                </a:lnTo>
                <a:lnTo>
                  <a:pt x="229628" y="122377"/>
                </a:lnTo>
                <a:close/>
              </a:path>
              <a:path w="229870" h="455295">
                <a:moveTo>
                  <a:pt x="229628" y="0"/>
                </a:moveTo>
                <a:lnTo>
                  <a:pt x="140347" y="0"/>
                </a:lnTo>
                <a:lnTo>
                  <a:pt x="116518" y="30575"/>
                </a:lnTo>
                <a:lnTo>
                  <a:pt x="85185" y="53836"/>
                </a:lnTo>
                <a:lnTo>
                  <a:pt x="46346" y="69785"/>
                </a:lnTo>
                <a:lnTo>
                  <a:pt x="0" y="78422"/>
                </a:lnTo>
                <a:lnTo>
                  <a:pt x="0" y="149263"/>
                </a:lnTo>
                <a:lnTo>
                  <a:pt x="24871" y="146448"/>
                </a:lnTo>
                <a:lnTo>
                  <a:pt x="48526" y="141030"/>
                </a:lnTo>
                <a:lnTo>
                  <a:pt x="70962" y="133007"/>
                </a:lnTo>
                <a:lnTo>
                  <a:pt x="92176" y="122377"/>
                </a:lnTo>
                <a:lnTo>
                  <a:pt x="229628" y="122377"/>
                </a:lnTo>
                <a:lnTo>
                  <a:pt x="229628" y="0"/>
                </a:lnTo>
                <a:close/>
              </a:path>
            </a:pathLst>
          </a:custGeom>
          <a:solidFill>
            <a:srgbClr val="A3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0417" y="5294972"/>
            <a:ext cx="229870" cy="455295"/>
          </a:xfrm>
          <a:custGeom>
            <a:avLst/>
            <a:gdLst/>
            <a:ahLst/>
            <a:cxnLst/>
            <a:rect l="l" t="t" r="r" b="b"/>
            <a:pathLst>
              <a:path w="229870" h="455295">
                <a:moveTo>
                  <a:pt x="140347" y="0"/>
                </a:moveTo>
                <a:lnTo>
                  <a:pt x="229628" y="0"/>
                </a:lnTo>
                <a:lnTo>
                  <a:pt x="229628" y="455294"/>
                </a:lnTo>
                <a:lnTo>
                  <a:pt x="92176" y="455294"/>
                </a:lnTo>
                <a:lnTo>
                  <a:pt x="92176" y="122377"/>
                </a:lnTo>
                <a:lnTo>
                  <a:pt x="70962" y="133007"/>
                </a:lnTo>
                <a:lnTo>
                  <a:pt x="48526" y="141030"/>
                </a:lnTo>
                <a:lnTo>
                  <a:pt x="24871" y="146448"/>
                </a:lnTo>
                <a:lnTo>
                  <a:pt x="0" y="149263"/>
                </a:lnTo>
                <a:lnTo>
                  <a:pt x="0" y="78422"/>
                </a:lnTo>
                <a:lnTo>
                  <a:pt x="46346" y="69785"/>
                </a:lnTo>
                <a:lnTo>
                  <a:pt x="85185" y="53836"/>
                </a:lnTo>
                <a:lnTo>
                  <a:pt x="116518" y="30575"/>
                </a:lnTo>
                <a:lnTo>
                  <a:pt x="140347" y="0"/>
                </a:lnTo>
                <a:close/>
              </a:path>
            </a:pathLst>
          </a:custGeom>
          <a:ln w="2286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811" y="2224125"/>
            <a:ext cx="5236845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Building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28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Template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2500"/>
              </a:lnSpc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Using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Component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as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56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Directive 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Binding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with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Interpolation  </a:t>
            </a:r>
            <a:r>
              <a:rPr sz="2400" spc="90" dirty="0">
                <a:solidFill>
                  <a:srgbClr val="F05A28"/>
                </a:solidFill>
                <a:latin typeface="Verdana"/>
                <a:cs typeface="Verdana"/>
              </a:rPr>
              <a:t>Adding </a:t>
            </a:r>
            <a:r>
              <a:rPr sz="2400" spc="100" dirty="0">
                <a:solidFill>
                  <a:srgbClr val="F05A28"/>
                </a:solidFill>
                <a:latin typeface="Verdana"/>
                <a:cs typeface="Verdana"/>
              </a:rPr>
              <a:t>Logic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with</a:t>
            </a:r>
            <a:r>
              <a:rPr sz="2400" spc="-5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Directives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7136" y="1916480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600" spc="2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600" spc="325" dirty="0">
                <a:solidFill>
                  <a:srgbClr val="FFFFFF"/>
                </a:solidFill>
                <a:latin typeface="Arial"/>
                <a:cs typeface="Arial"/>
              </a:rPr>
              <a:t>mma</a:t>
            </a:r>
            <a:r>
              <a:rPr sz="3600" spc="1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00" spc="3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010" y="519061"/>
            <a:ext cx="5541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Application</a:t>
            </a:r>
            <a:r>
              <a:rPr spc="25" dirty="0"/>
              <a:t> </a:t>
            </a:r>
            <a:r>
              <a:rPr spc="229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5052059" y="2023541"/>
            <a:ext cx="1036955" cy="1278255"/>
          </a:xfrm>
          <a:custGeom>
            <a:avLst/>
            <a:gdLst/>
            <a:ahLst/>
            <a:cxnLst/>
            <a:rect l="l" t="t" r="r" b="b"/>
            <a:pathLst>
              <a:path w="1036954" h="1278254">
                <a:moveTo>
                  <a:pt x="0" y="1277823"/>
                </a:moveTo>
                <a:lnTo>
                  <a:pt x="1036548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02921" y="1911095"/>
            <a:ext cx="177165" cy="189865"/>
          </a:xfrm>
          <a:custGeom>
            <a:avLst/>
            <a:gdLst/>
            <a:ahLst/>
            <a:cxnLst/>
            <a:rect l="l" t="t" r="r" b="b"/>
            <a:pathLst>
              <a:path w="177164" h="189864">
                <a:moveTo>
                  <a:pt x="176898" y="0"/>
                </a:moveTo>
                <a:lnTo>
                  <a:pt x="0" y="80200"/>
                </a:lnTo>
                <a:lnTo>
                  <a:pt x="134924" y="189649"/>
                </a:lnTo>
                <a:lnTo>
                  <a:pt x="17689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52059" y="3300984"/>
            <a:ext cx="982980" cy="0"/>
          </a:xfrm>
          <a:custGeom>
            <a:avLst/>
            <a:gdLst/>
            <a:ahLst/>
            <a:cxnLst/>
            <a:rect l="l" t="t" r="r" b="b"/>
            <a:pathLst>
              <a:path w="982979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06071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6460" y="3300984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>
                <a:moveTo>
                  <a:pt x="0" y="0"/>
                </a:moveTo>
                <a:lnTo>
                  <a:pt x="494919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2410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49311" y="3788664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8838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62456" y="4018534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90" h="173989">
                <a:moveTo>
                  <a:pt x="0" y="0"/>
                </a:moveTo>
                <a:lnTo>
                  <a:pt x="86855" y="173748"/>
                </a:lnTo>
                <a:lnTo>
                  <a:pt x="173735" y="12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18804" y="3300984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0"/>
                </a:moveTo>
                <a:lnTo>
                  <a:pt x="881354" y="607339"/>
                </a:lnTo>
              </a:path>
            </a:pathLst>
          </a:custGeom>
          <a:ln w="5791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27019" y="3820350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98590" y="0"/>
                </a:moveTo>
                <a:lnTo>
                  <a:pt x="0" y="143052"/>
                </a:lnTo>
                <a:lnTo>
                  <a:pt x="192354" y="170116"/>
                </a:lnTo>
                <a:lnTo>
                  <a:pt x="9859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18804" y="4073499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607339"/>
                </a:moveTo>
                <a:lnTo>
                  <a:pt x="881354" y="0"/>
                </a:lnTo>
              </a:path>
            </a:pathLst>
          </a:custGeom>
          <a:ln w="5791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27019" y="3991355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192354" y="0"/>
                </a:moveTo>
                <a:lnTo>
                  <a:pt x="0" y="27063"/>
                </a:lnTo>
                <a:lnTo>
                  <a:pt x="98590" y="170116"/>
                </a:lnTo>
                <a:lnTo>
                  <a:pt x="19235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2702" y="2814066"/>
            <a:ext cx="1874520" cy="975360"/>
          </a:xfrm>
          <a:prstGeom prst="rect">
            <a:avLst/>
          </a:prstGeom>
          <a:solidFill>
            <a:srgbClr val="9BC850"/>
          </a:solidFill>
          <a:ln w="25908">
            <a:solidFill>
              <a:srgbClr val="719238"/>
            </a:solidFill>
          </a:ln>
        </p:spPr>
        <p:txBody>
          <a:bodyPr vert="horz" wrap="square" lIns="0" tIns="2921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2300"/>
              </a:spcBef>
            </a:pP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index.html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7301" y="2814066"/>
            <a:ext cx="2255520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24154" marR="220345" indent="575945">
              <a:lnSpc>
                <a:spcPct val="100000"/>
              </a:lnSpc>
              <a:spcBef>
                <a:spcPts val="860"/>
              </a:spcBef>
            </a:pPr>
            <a:r>
              <a:rPr sz="2400" spc="160" dirty="0">
                <a:solidFill>
                  <a:srgbClr val="FFFFFF"/>
                </a:solidFill>
                <a:latin typeface="Verdana"/>
                <a:cs typeface="Verdana"/>
              </a:rPr>
              <a:t>App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80582" y="2814066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332740" indent="-2794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List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97301" y="4610861"/>
            <a:ext cx="2255520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4A417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561340" marR="107950" indent="-449580">
              <a:lnSpc>
                <a:spcPct val="100000"/>
              </a:lnSpc>
              <a:spcBef>
                <a:spcPts val="855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Data 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0582" y="4193285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158750" indent="-20320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Detail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80582" y="1424177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366395" marR="361950" indent="184150">
              <a:lnSpc>
                <a:spcPct val="100000"/>
              </a:lnSpc>
              <a:spcBef>
                <a:spcPts val="855"/>
              </a:spcBef>
            </a:pP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Welcome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20833" y="3504438"/>
            <a:ext cx="2179320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86690" marR="181610" indent="589280">
              <a:lnSpc>
                <a:spcPct val="100000"/>
              </a:lnSpc>
              <a:spcBef>
                <a:spcPts val="855"/>
              </a:spcBef>
            </a:pP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Star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010" y="519061"/>
            <a:ext cx="5541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Application</a:t>
            </a:r>
            <a:r>
              <a:rPr spc="25" dirty="0"/>
              <a:t> </a:t>
            </a:r>
            <a:r>
              <a:rPr spc="229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5052059" y="2023541"/>
            <a:ext cx="1036955" cy="1278255"/>
          </a:xfrm>
          <a:custGeom>
            <a:avLst/>
            <a:gdLst/>
            <a:ahLst/>
            <a:cxnLst/>
            <a:rect l="l" t="t" r="r" b="b"/>
            <a:pathLst>
              <a:path w="1036954" h="1278254">
                <a:moveTo>
                  <a:pt x="0" y="1277823"/>
                </a:moveTo>
                <a:lnTo>
                  <a:pt x="1036548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02921" y="1911095"/>
            <a:ext cx="177165" cy="189865"/>
          </a:xfrm>
          <a:custGeom>
            <a:avLst/>
            <a:gdLst/>
            <a:ahLst/>
            <a:cxnLst/>
            <a:rect l="l" t="t" r="r" b="b"/>
            <a:pathLst>
              <a:path w="177164" h="189864">
                <a:moveTo>
                  <a:pt x="176898" y="0"/>
                </a:moveTo>
                <a:lnTo>
                  <a:pt x="0" y="80200"/>
                </a:lnTo>
                <a:lnTo>
                  <a:pt x="134924" y="189649"/>
                </a:lnTo>
                <a:lnTo>
                  <a:pt x="17689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52059" y="3300984"/>
            <a:ext cx="982980" cy="0"/>
          </a:xfrm>
          <a:custGeom>
            <a:avLst/>
            <a:gdLst/>
            <a:ahLst/>
            <a:cxnLst/>
            <a:rect l="l" t="t" r="r" b="b"/>
            <a:pathLst>
              <a:path w="982979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06071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6460" y="3300984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>
                <a:moveTo>
                  <a:pt x="0" y="0"/>
                </a:moveTo>
                <a:lnTo>
                  <a:pt x="494919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2410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49311" y="3788664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8838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62456" y="4018534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90" h="173989">
                <a:moveTo>
                  <a:pt x="0" y="0"/>
                </a:moveTo>
                <a:lnTo>
                  <a:pt x="86855" y="173748"/>
                </a:lnTo>
                <a:lnTo>
                  <a:pt x="173735" y="12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18804" y="3300984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0"/>
                </a:moveTo>
                <a:lnTo>
                  <a:pt x="881354" y="607339"/>
                </a:lnTo>
              </a:path>
            </a:pathLst>
          </a:custGeom>
          <a:ln w="5791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27019" y="3820350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98590" y="0"/>
                </a:moveTo>
                <a:lnTo>
                  <a:pt x="0" y="143052"/>
                </a:lnTo>
                <a:lnTo>
                  <a:pt x="192354" y="170116"/>
                </a:lnTo>
                <a:lnTo>
                  <a:pt x="9859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18804" y="4073499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607339"/>
                </a:moveTo>
                <a:lnTo>
                  <a:pt x="881354" y="0"/>
                </a:lnTo>
              </a:path>
            </a:pathLst>
          </a:custGeom>
          <a:ln w="5791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27019" y="3991355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192354" y="0"/>
                </a:moveTo>
                <a:lnTo>
                  <a:pt x="0" y="27063"/>
                </a:lnTo>
                <a:lnTo>
                  <a:pt x="98590" y="170116"/>
                </a:lnTo>
                <a:lnTo>
                  <a:pt x="19235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2702" y="2814066"/>
            <a:ext cx="1874520" cy="975360"/>
          </a:xfrm>
          <a:prstGeom prst="rect">
            <a:avLst/>
          </a:prstGeom>
          <a:solidFill>
            <a:srgbClr val="9BC850"/>
          </a:solidFill>
          <a:ln w="25908">
            <a:solidFill>
              <a:srgbClr val="719238"/>
            </a:solidFill>
          </a:ln>
        </p:spPr>
        <p:txBody>
          <a:bodyPr vert="horz" wrap="square" lIns="0" tIns="2921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2300"/>
              </a:spcBef>
            </a:pP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index.html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7301" y="2814066"/>
            <a:ext cx="2255520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24154" marR="220345" indent="575945">
              <a:lnSpc>
                <a:spcPct val="100000"/>
              </a:lnSpc>
              <a:spcBef>
                <a:spcPts val="860"/>
              </a:spcBef>
            </a:pPr>
            <a:r>
              <a:rPr sz="2400" spc="160" dirty="0">
                <a:solidFill>
                  <a:srgbClr val="FFFFFF"/>
                </a:solidFill>
                <a:latin typeface="Verdana"/>
                <a:cs typeface="Verdana"/>
              </a:rPr>
              <a:t>App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80582" y="2814066"/>
            <a:ext cx="2539365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332740" indent="-2794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List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97301" y="4610861"/>
            <a:ext cx="2255520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4A417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561340" marR="107950" indent="-449580">
              <a:lnSpc>
                <a:spcPct val="100000"/>
              </a:lnSpc>
              <a:spcBef>
                <a:spcPts val="855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Data 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0582" y="4193285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158750" indent="-20320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Detail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80582" y="1424177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366395" marR="361950" indent="184150">
              <a:lnSpc>
                <a:spcPct val="100000"/>
              </a:lnSpc>
              <a:spcBef>
                <a:spcPts val="855"/>
              </a:spcBef>
            </a:pP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Welcome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20833" y="3504438"/>
            <a:ext cx="2179320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86690" marR="181610" indent="589280">
              <a:lnSpc>
                <a:spcPct val="100000"/>
              </a:lnSpc>
              <a:spcBef>
                <a:spcPts val="855"/>
              </a:spcBef>
            </a:pP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Star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6924" y="519061"/>
            <a:ext cx="2689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C</a:t>
            </a:r>
            <a:r>
              <a:rPr spc="290" dirty="0"/>
              <a:t>o</a:t>
            </a:r>
            <a:r>
              <a:rPr spc="430" dirty="0"/>
              <a:t>m</a:t>
            </a:r>
            <a:r>
              <a:rPr spc="245" dirty="0"/>
              <a:t>pon</a:t>
            </a:r>
            <a:r>
              <a:rPr spc="240" dirty="0"/>
              <a:t>e</a:t>
            </a:r>
            <a:r>
              <a:rPr spc="320" dirty="0"/>
              <a:t>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718" y="2236470"/>
            <a:ext cx="1931035" cy="1828800"/>
          </a:xfrm>
          <a:prstGeom prst="rect">
            <a:avLst/>
          </a:prstGeom>
          <a:solidFill>
            <a:srgbClr val="2A9FBC"/>
          </a:solidFill>
          <a:ln w="25908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</a:pP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2702" y="2479738"/>
            <a:ext cx="66992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475" dirty="0">
                <a:solidFill>
                  <a:srgbClr val="F05A28"/>
                </a:solidFill>
                <a:latin typeface="Verdana"/>
                <a:cs typeface="Verdana"/>
              </a:rPr>
              <a:t>=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08597" y="2059685"/>
            <a:ext cx="2032000" cy="2182495"/>
          </a:xfrm>
          <a:custGeom>
            <a:avLst/>
            <a:gdLst/>
            <a:ahLst/>
            <a:cxnLst/>
            <a:rect l="l" t="t" r="r" b="b"/>
            <a:pathLst>
              <a:path w="2032000" h="2182495">
                <a:moveTo>
                  <a:pt x="0" y="0"/>
                </a:moveTo>
                <a:lnTo>
                  <a:pt x="2031492" y="0"/>
                </a:lnTo>
                <a:lnTo>
                  <a:pt x="2031492" y="2182368"/>
                </a:lnTo>
                <a:lnTo>
                  <a:pt x="0" y="2182368"/>
                </a:lnTo>
                <a:lnTo>
                  <a:pt x="0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08597" y="2059685"/>
            <a:ext cx="2032000" cy="2182495"/>
          </a:xfrm>
          <a:prstGeom prst="rect">
            <a:avLst/>
          </a:prstGeom>
          <a:ln w="25907">
            <a:solidFill>
              <a:srgbClr val="5C4776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9658" y="2541270"/>
            <a:ext cx="1931035" cy="1219200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50">
              <a:latin typeface="Times New Roman"/>
              <a:cs typeface="Times New Roman"/>
            </a:endParaRPr>
          </a:p>
          <a:p>
            <a:pPr marL="374015">
              <a:lnSpc>
                <a:spcPct val="100000"/>
              </a:lnSpc>
            </a:pP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1388" y="2479738"/>
            <a:ext cx="66992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475" dirty="0">
                <a:solidFill>
                  <a:srgbClr val="F05A28"/>
                </a:solidFill>
                <a:latin typeface="Verdana"/>
                <a:cs typeface="Verdana"/>
              </a:rPr>
              <a:t>+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52615" y="2555748"/>
            <a:ext cx="1679447" cy="675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32803" y="2622804"/>
            <a:ext cx="1717548" cy="618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99859" y="2583179"/>
            <a:ext cx="1584960" cy="580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99859" y="2583179"/>
            <a:ext cx="1584960" cy="581025"/>
          </a:xfrm>
          <a:prstGeom prst="rect">
            <a:avLst/>
          </a:prstGeom>
          <a:ln w="9144">
            <a:solidFill>
              <a:srgbClr val="6357A5"/>
            </a:solidFill>
          </a:ln>
        </p:spPr>
        <p:txBody>
          <a:bodyPr vert="horz" wrap="square" lIns="0" tIns="127635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005"/>
              </a:spcBef>
            </a:pPr>
            <a:r>
              <a:rPr sz="2000" spc="25" dirty="0">
                <a:solidFill>
                  <a:srgbClr val="3E3E3E"/>
                </a:solidFill>
                <a:latin typeface="Verdana"/>
                <a:cs typeface="Verdana"/>
              </a:rPr>
              <a:t>Properties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52615" y="3357371"/>
            <a:ext cx="1690115" cy="702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99859" y="3384803"/>
            <a:ext cx="1595628" cy="6080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499859" y="3384803"/>
            <a:ext cx="1595755" cy="608330"/>
          </a:xfrm>
          <a:prstGeom prst="rect">
            <a:avLst/>
          </a:prstGeom>
          <a:ln w="9144">
            <a:solidFill>
              <a:srgbClr val="6357A5"/>
            </a:solidFill>
          </a:ln>
        </p:spPr>
        <p:txBody>
          <a:bodyPr vert="horz" wrap="square" lIns="0" tIns="140970" rIns="0" bIns="0" rtlCol="0">
            <a:spAutoFit/>
          </a:bodyPr>
          <a:lstStyle/>
          <a:p>
            <a:pPr marL="246379">
              <a:lnSpc>
                <a:spcPct val="100000"/>
              </a:lnSpc>
              <a:spcBef>
                <a:spcPts val="1110"/>
              </a:spcBef>
            </a:pP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Methods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71674" y="2479738"/>
            <a:ext cx="66992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475" dirty="0">
                <a:solidFill>
                  <a:srgbClr val="F05A28"/>
                </a:solidFill>
                <a:latin typeface="Verdana"/>
                <a:cs typeface="Verdana"/>
              </a:rPr>
              <a:t>+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58121" y="2542794"/>
            <a:ext cx="1929764" cy="1216660"/>
          </a:xfrm>
          <a:prstGeom prst="rect">
            <a:avLst/>
          </a:prstGeom>
          <a:solidFill>
            <a:srgbClr val="B4B5B4"/>
          </a:solidFill>
          <a:ln w="25907">
            <a:solidFill>
              <a:srgbClr val="80808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Times New Roman"/>
              <a:cs typeface="Times New Roman"/>
            </a:endParaRPr>
          </a:p>
          <a:p>
            <a:pPr marL="363855">
              <a:lnSpc>
                <a:spcPct val="100000"/>
              </a:lnSpc>
            </a:pP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Metadata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811" y="2224125"/>
            <a:ext cx="5236845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Building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28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Template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2500"/>
              </a:lnSpc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Using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Component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as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56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Directive 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Binding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with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Interpolation  </a:t>
            </a:r>
            <a:r>
              <a:rPr sz="2400" spc="90" dirty="0">
                <a:solidFill>
                  <a:srgbClr val="F05A28"/>
                </a:solidFill>
                <a:latin typeface="Verdana"/>
                <a:cs typeface="Verdana"/>
              </a:rPr>
              <a:t>Adding </a:t>
            </a:r>
            <a:r>
              <a:rPr sz="2400" spc="100" dirty="0">
                <a:solidFill>
                  <a:srgbClr val="F05A28"/>
                </a:solidFill>
                <a:latin typeface="Verdana"/>
                <a:cs typeface="Verdana"/>
              </a:rPr>
              <a:t>Logic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with</a:t>
            </a:r>
            <a:r>
              <a:rPr sz="2400" spc="-5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Directives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4053" y="1367840"/>
            <a:ext cx="2147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3600" spc="195" dirty="0">
                <a:solidFill>
                  <a:srgbClr val="FFFFFF"/>
                </a:solidFill>
                <a:latin typeface="Arial"/>
                <a:cs typeface="Arial"/>
              </a:rPr>
              <a:t>Module  </a:t>
            </a:r>
            <a:r>
              <a:rPr sz="3600" spc="25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600" spc="19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600" spc="9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spc="265" dirty="0">
                <a:solidFill>
                  <a:srgbClr val="FFFFFF"/>
                </a:solidFill>
                <a:latin typeface="Arial"/>
                <a:cs typeface="Arial"/>
              </a:rPr>
              <a:t>rv</a:t>
            </a:r>
            <a:r>
              <a:rPr sz="3600" spc="9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600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spc="49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010" y="519061"/>
            <a:ext cx="5541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Application</a:t>
            </a:r>
            <a:r>
              <a:rPr spc="25" dirty="0"/>
              <a:t> </a:t>
            </a:r>
            <a:r>
              <a:rPr spc="229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5052059" y="2023541"/>
            <a:ext cx="1036955" cy="1278255"/>
          </a:xfrm>
          <a:custGeom>
            <a:avLst/>
            <a:gdLst/>
            <a:ahLst/>
            <a:cxnLst/>
            <a:rect l="l" t="t" r="r" b="b"/>
            <a:pathLst>
              <a:path w="1036954" h="1278254">
                <a:moveTo>
                  <a:pt x="0" y="1277823"/>
                </a:moveTo>
                <a:lnTo>
                  <a:pt x="1036548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02921" y="1911095"/>
            <a:ext cx="177165" cy="189865"/>
          </a:xfrm>
          <a:custGeom>
            <a:avLst/>
            <a:gdLst/>
            <a:ahLst/>
            <a:cxnLst/>
            <a:rect l="l" t="t" r="r" b="b"/>
            <a:pathLst>
              <a:path w="177164" h="189864">
                <a:moveTo>
                  <a:pt x="176898" y="0"/>
                </a:moveTo>
                <a:lnTo>
                  <a:pt x="0" y="80200"/>
                </a:lnTo>
                <a:lnTo>
                  <a:pt x="134924" y="189649"/>
                </a:lnTo>
                <a:lnTo>
                  <a:pt x="17689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52059" y="3300984"/>
            <a:ext cx="982980" cy="0"/>
          </a:xfrm>
          <a:custGeom>
            <a:avLst/>
            <a:gdLst/>
            <a:ahLst/>
            <a:cxnLst/>
            <a:rect l="l" t="t" r="r" b="b"/>
            <a:pathLst>
              <a:path w="982979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06071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6460" y="3300984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>
                <a:moveTo>
                  <a:pt x="0" y="0"/>
                </a:moveTo>
                <a:lnTo>
                  <a:pt x="494919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2410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49311" y="3788664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8838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62456" y="4018534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90" h="173989">
                <a:moveTo>
                  <a:pt x="0" y="0"/>
                </a:moveTo>
                <a:lnTo>
                  <a:pt x="86855" y="173748"/>
                </a:lnTo>
                <a:lnTo>
                  <a:pt x="173735" y="12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18804" y="3300984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0"/>
                </a:moveTo>
                <a:lnTo>
                  <a:pt x="881354" y="607339"/>
                </a:lnTo>
              </a:path>
            </a:pathLst>
          </a:custGeom>
          <a:ln w="5791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27019" y="3820350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98590" y="0"/>
                </a:moveTo>
                <a:lnTo>
                  <a:pt x="0" y="143052"/>
                </a:lnTo>
                <a:lnTo>
                  <a:pt x="192354" y="170116"/>
                </a:lnTo>
                <a:lnTo>
                  <a:pt x="9859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18804" y="4073499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607339"/>
                </a:moveTo>
                <a:lnTo>
                  <a:pt x="881354" y="0"/>
                </a:lnTo>
              </a:path>
            </a:pathLst>
          </a:custGeom>
          <a:ln w="5791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27019" y="3991355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192354" y="0"/>
                </a:moveTo>
                <a:lnTo>
                  <a:pt x="0" y="27063"/>
                </a:lnTo>
                <a:lnTo>
                  <a:pt x="98590" y="170116"/>
                </a:lnTo>
                <a:lnTo>
                  <a:pt x="19235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2702" y="2814066"/>
            <a:ext cx="1874520" cy="975360"/>
          </a:xfrm>
          <a:prstGeom prst="rect">
            <a:avLst/>
          </a:prstGeom>
          <a:solidFill>
            <a:srgbClr val="9BC850"/>
          </a:solidFill>
          <a:ln w="25908">
            <a:solidFill>
              <a:srgbClr val="719238"/>
            </a:solidFill>
          </a:ln>
        </p:spPr>
        <p:txBody>
          <a:bodyPr vert="horz" wrap="square" lIns="0" tIns="2921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2300"/>
              </a:spcBef>
            </a:pP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index.html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7301" y="2814066"/>
            <a:ext cx="2255520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24154" marR="220345" indent="575945">
              <a:lnSpc>
                <a:spcPct val="100000"/>
              </a:lnSpc>
              <a:spcBef>
                <a:spcPts val="860"/>
              </a:spcBef>
            </a:pPr>
            <a:r>
              <a:rPr sz="2400" spc="160" dirty="0">
                <a:solidFill>
                  <a:srgbClr val="FFFFFF"/>
                </a:solidFill>
                <a:latin typeface="Verdana"/>
                <a:cs typeface="Verdana"/>
              </a:rPr>
              <a:t>App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80582" y="2814066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332740" indent="-2794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List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97301" y="4610861"/>
            <a:ext cx="2255520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4A417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561340" marR="107950" indent="-449580">
              <a:lnSpc>
                <a:spcPct val="100000"/>
              </a:lnSpc>
              <a:spcBef>
                <a:spcPts val="855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Data 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0582" y="4193285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158750" indent="-20320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Detail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80582" y="1424177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366395" marR="361950" indent="184150">
              <a:lnSpc>
                <a:spcPct val="100000"/>
              </a:lnSpc>
              <a:spcBef>
                <a:spcPts val="855"/>
              </a:spcBef>
            </a:pP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Welcome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20833" y="3504438"/>
            <a:ext cx="2179320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86690" marR="181610" indent="589280">
              <a:lnSpc>
                <a:spcPct val="100000"/>
              </a:lnSpc>
              <a:spcBef>
                <a:spcPts val="855"/>
              </a:spcBef>
            </a:pP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Star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6924" y="519061"/>
            <a:ext cx="2689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C</a:t>
            </a:r>
            <a:r>
              <a:rPr spc="290" dirty="0"/>
              <a:t>o</a:t>
            </a:r>
            <a:r>
              <a:rPr spc="430" dirty="0"/>
              <a:t>m</a:t>
            </a:r>
            <a:r>
              <a:rPr spc="245" dirty="0"/>
              <a:t>pon</a:t>
            </a:r>
            <a:r>
              <a:rPr spc="240" dirty="0"/>
              <a:t>e</a:t>
            </a:r>
            <a:r>
              <a:rPr spc="320" dirty="0"/>
              <a:t>nt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1516380"/>
            <a:ext cx="7466330" cy="4124325"/>
          </a:xfrm>
          <a:custGeom>
            <a:avLst/>
            <a:gdLst/>
            <a:ahLst/>
            <a:cxnLst/>
            <a:rect l="l" t="t" r="r" b="b"/>
            <a:pathLst>
              <a:path w="7466330" h="4124325">
                <a:moveTo>
                  <a:pt x="0" y="0"/>
                </a:moveTo>
                <a:lnTo>
                  <a:pt x="7466076" y="0"/>
                </a:lnTo>
                <a:lnTo>
                  <a:pt x="7466076" y="4123944"/>
                </a:lnTo>
                <a:lnTo>
                  <a:pt x="0" y="4123944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5021" y="1552828"/>
            <a:ext cx="7190105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import </a:t>
            </a: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Component </a:t>
            </a:r>
            <a:r>
              <a:rPr sz="2000" dirty="0">
                <a:latin typeface="Courier New"/>
                <a:cs typeface="Courier New"/>
              </a:rPr>
              <a:t>}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sz="20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'@angular/core'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@Component({</a:t>
            </a:r>
            <a:endParaRPr sz="2000">
              <a:latin typeface="Courier New"/>
              <a:cs typeface="Courier New"/>
            </a:endParaRPr>
          </a:p>
          <a:p>
            <a:pPr marL="621665" marR="351091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selector: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'pm-root'</a:t>
            </a:r>
            <a:r>
              <a:rPr sz="2000" spc="-5" dirty="0">
                <a:latin typeface="Courier New"/>
                <a:cs typeface="Courier New"/>
              </a:rPr>
              <a:t>,  template: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&lt;div&gt;&lt;h1&gt;{{pageTitle}}&lt;/h1&gt;</a:t>
            </a:r>
            <a:endParaRPr sz="2000">
              <a:latin typeface="Courier New"/>
              <a:cs typeface="Courier New"/>
            </a:endParaRPr>
          </a:p>
          <a:p>
            <a:pPr marL="123126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&lt;div&gt;My First</a:t>
            </a:r>
            <a:r>
              <a:rPr sz="2000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Component&lt;/div&gt;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&lt;/div&gt;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000" spc="-5" dirty="0">
                <a:latin typeface="Courier New"/>
                <a:cs typeface="Courier New"/>
              </a:rPr>
              <a:t>AppComponent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pageTitle: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'Acme Product</a:t>
            </a:r>
            <a:r>
              <a:rPr sz="2000" spc="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Management'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1114044"/>
            <a:ext cx="3096895" cy="40259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350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50"/>
              </a:spcBef>
            </a:pP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app.component.ts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7842" y="519061"/>
            <a:ext cx="8227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Defining </a:t>
            </a:r>
            <a:r>
              <a:rPr spc="60" dirty="0"/>
              <a:t>a </a:t>
            </a:r>
            <a:r>
              <a:rPr spc="145" dirty="0"/>
              <a:t>Template </a:t>
            </a:r>
            <a:r>
              <a:rPr spc="150" dirty="0"/>
              <a:t>in </a:t>
            </a:r>
            <a:r>
              <a:rPr spc="60" dirty="0"/>
              <a:t>a</a:t>
            </a:r>
            <a:r>
              <a:rPr spc="-240" dirty="0"/>
              <a:t> </a:t>
            </a:r>
            <a:r>
              <a:rPr spc="260" dirty="0"/>
              <a:t>Component</a:t>
            </a:r>
          </a:p>
        </p:txBody>
      </p:sp>
      <p:sp>
        <p:nvSpPr>
          <p:cNvPr id="3" name="object 3"/>
          <p:cNvSpPr/>
          <p:nvPr/>
        </p:nvSpPr>
        <p:spPr>
          <a:xfrm>
            <a:off x="172973" y="1645157"/>
            <a:ext cx="2926080" cy="939165"/>
          </a:xfrm>
          <a:custGeom>
            <a:avLst/>
            <a:gdLst/>
            <a:ahLst/>
            <a:cxnLst/>
            <a:rect l="l" t="t" r="r" b="b"/>
            <a:pathLst>
              <a:path w="2926080" h="939164">
                <a:moveTo>
                  <a:pt x="2851365" y="0"/>
                </a:moveTo>
                <a:lnTo>
                  <a:pt x="74714" y="0"/>
                </a:lnTo>
                <a:lnTo>
                  <a:pt x="45632" y="7376"/>
                </a:lnTo>
                <a:lnTo>
                  <a:pt x="21883" y="27493"/>
                </a:lnTo>
                <a:lnTo>
                  <a:pt x="5871" y="57333"/>
                </a:lnTo>
                <a:lnTo>
                  <a:pt x="0" y="93878"/>
                </a:lnTo>
                <a:lnTo>
                  <a:pt x="0" y="844905"/>
                </a:lnTo>
                <a:lnTo>
                  <a:pt x="5871" y="881450"/>
                </a:lnTo>
                <a:lnTo>
                  <a:pt x="21883" y="911290"/>
                </a:lnTo>
                <a:lnTo>
                  <a:pt x="45632" y="931407"/>
                </a:lnTo>
                <a:lnTo>
                  <a:pt x="74714" y="938784"/>
                </a:lnTo>
                <a:lnTo>
                  <a:pt x="2851365" y="938784"/>
                </a:lnTo>
                <a:lnTo>
                  <a:pt x="2880447" y="931407"/>
                </a:lnTo>
                <a:lnTo>
                  <a:pt x="2904196" y="911290"/>
                </a:lnTo>
                <a:lnTo>
                  <a:pt x="2920208" y="881450"/>
                </a:lnTo>
                <a:lnTo>
                  <a:pt x="2926080" y="844905"/>
                </a:lnTo>
                <a:lnTo>
                  <a:pt x="2926080" y="93878"/>
                </a:lnTo>
                <a:lnTo>
                  <a:pt x="2920208" y="57333"/>
                </a:lnTo>
                <a:lnTo>
                  <a:pt x="2904196" y="27493"/>
                </a:lnTo>
                <a:lnTo>
                  <a:pt x="2880447" y="7376"/>
                </a:lnTo>
                <a:lnTo>
                  <a:pt x="2851365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2973" y="1645157"/>
            <a:ext cx="2926080" cy="939165"/>
          </a:xfrm>
          <a:custGeom>
            <a:avLst/>
            <a:gdLst/>
            <a:ahLst/>
            <a:cxnLst/>
            <a:rect l="l" t="t" r="r" b="b"/>
            <a:pathLst>
              <a:path w="2926080" h="939164">
                <a:moveTo>
                  <a:pt x="0" y="93878"/>
                </a:moveTo>
                <a:lnTo>
                  <a:pt x="5871" y="57333"/>
                </a:lnTo>
                <a:lnTo>
                  <a:pt x="21883" y="27493"/>
                </a:lnTo>
                <a:lnTo>
                  <a:pt x="45632" y="7376"/>
                </a:lnTo>
                <a:lnTo>
                  <a:pt x="74714" y="0"/>
                </a:lnTo>
                <a:lnTo>
                  <a:pt x="2851365" y="0"/>
                </a:lnTo>
                <a:lnTo>
                  <a:pt x="2880447" y="7376"/>
                </a:lnTo>
                <a:lnTo>
                  <a:pt x="2904196" y="27493"/>
                </a:lnTo>
                <a:lnTo>
                  <a:pt x="2920208" y="57333"/>
                </a:lnTo>
                <a:lnTo>
                  <a:pt x="2926080" y="93878"/>
                </a:lnTo>
                <a:lnTo>
                  <a:pt x="2926080" y="844905"/>
                </a:lnTo>
                <a:lnTo>
                  <a:pt x="2920208" y="881450"/>
                </a:lnTo>
                <a:lnTo>
                  <a:pt x="2904196" y="911290"/>
                </a:lnTo>
                <a:lnTo>
                  <a:pt x="2880447" y="931407"/>
                </a:lnTo>
                <a:lnTo>
                  <a:pt x="2851365" y="938784"/>
                </a:lnTo>
                <a:lnTo>
                  <a:pt x="74714" y="938784"/>
                </a:lnTo>
                <a:lnTo>
                  <a:pt x="45632" y="931407"/>
                </a:lnTo>
                <a:lnTo>
                  <a:pt x="21883" y="911290"/>
                </a:lnTo>
                <a:lnTo>
                  <a:pt x="5871" y="881450"/>
                </a:lnTo>
                <a:lnTo>
                  <a:pt x="0" y="844905"/>
                </a:lnTo>
                <a:lnTo>
                  <a:pt x="0" y="93878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8797" y="2269998"/>
            <a:ext cx="3759835" cy="3382010"/>
          </a:xfrm>
          <a:custGeom>
            <a:avLst/>
            <a:gdLst/>
            <a:ahLst/>
            <a:cxnLst/>
            <a:rect l="l" t="t" r="r" b="b"/>
            <a:pathLst>
              <a:path w="3759835" h="3382010">
                <a:moveTo>
                  <a:pt x="3383737" y="0"/>
                </a:moveTo>
                <a:lnTo>
                  <a:pt x="375970" y="0"/>
                </a:lnTo>
                <a:lnTo>
                  <a:pt x="324953" y="3086"/>
                </a:lnTo>
                <a:lnTo>
                  <a:pt x="276022" y="12079"/>
                </a:lnTo>
                <a:lnTo>
                  <a:pt x="229625" y="26573"/>
                </a:lnTo>
                <a:lnTo>
                  <a:pt x="186210" y="46167"/>
                </a:lnTo>
                <a:lnTo>
                  <a:pt x="146225" y="70458"/>
                </a:lnTo>
                <a:lnTo>
                  <a:pt x="110118" y="99042"/>
                </a:lnTo>
                <a:lnTo>
                  <a:pt x="78337" y="131517"/>
                </a:lnTo>
                <a:lnTo>
                  <a:pt x="51330" y="167480"/>
                </a:lnTo>
                <a:lnTo>
                  <a:pt x="29545" y="206527"/>
                </a:lnTo>
                <a:lnTo>
                  <a:pt x="13429" y="248257"/>
                </a:lnTo>
                <a:lnTo>
                  <a:pt x="3432" y="292265"/>
                </a:lnTo>
                <a:lnTo>
                  <a:pt x="0" y="338150"/>
                </a:lnTo>
                <a:lnTo>
                  <a:pt x="0" y="3043605"/>
                </a:lnTo>
                <a:lnTo>
                  <a:pt x="3432" y="3089490"/>
                </a:lnTo>
                <a:lnTo>
                  <a:pt x="13429" y="3133498"/>
                </a:lnTo>
                <a:lnTo>
                  <a:pt x="29545" y="3175228"/>
                </a:lnTo>
                <a:lnTo>
                  <a:pt x="51330" y="3214275"/>
                </a:lnTo>
                <a:lnTo>
                  <a:pt x="78337" y="3250238"/>
                </a:lnTo>
                <a:lnTo>
                  <a:pt x="110118" y="3282713"/>
                </a:lnTo>
                <a:lnTo>
                  <a:pt x="146225" y="3311297"/>
                </a:lnTo>
                <a:lnTo>
                  <a:pt x="186210" y="3335588"/>
                </a:lnTo>
                <a:lnTo>
                  <a:pt x="229625" y="3355182"/>
                </a:lnTo>
                <a:lnTo>
                  <a:pt x="276022" y="3369676"/>
                </a:lnTo>
                <a:lnTo>
                  <a:pt x="324953" y="3378669"/>
                </a:lnTo>
                <a:lnTo>
                  <a:pt x="375970" y="3381755"/>
                </a:lnTo>
                <a:lnTo>
                  <a:pt x="3383737" y="3381755"/>
                </a:lnTo>
                <a:lnTo>
                  <a:pt x="3434754" y="3378669"/>
                </a:lnTo>
                <a:lnTo>
                  <a:pt x="3483685" y="3369676"/>
                </a:lnTo>
                <a:lnTo>
                  <a:pt x="3530082" y="3355182"/>
                </a:lnTo>
                <a:lnTo>
                  <a:pt x="3573497" y="3335588"/>
                </a:lnTo>
                <a:lnTo>
                  <a:pt x="3613482" y="3311297"/>
                </a:lnTo>
                <a:lnTo>
                  <a:pt x="3649589" y="3282713"/>
                </a:lnTo>
                <a:lnTo>
                  <a:pt x="3681370" y="3250238"/>
                </a:lnTo>
                <a:lnTo>
                  <a:pt x="3708377" y="3214275"/>
                </a:lnTo>
                <a:lnTo>
                  <a:pt x="3730162" y="3175228"/>
                </a:lnTo>
                <a:lnTo>
                  <a:pt x="3746278" y="3133498"/>
                </a:lnTo>
                <a:lnTo>
                  <a:pt x="3756275" y="3089490"/>
                </a:lnTo>
                <a:lnTo>
                  <a:pt x="3759708" y="3043605"/>
                </a:lnTo>
                <a:lnTo>
                  <a:pt x="3759708" y="338150"/>
                </a:lnTo>
                <a:lnTo>
                  <a:pt x="3756275" y="292265"/>
                </a:lnTo>
                <a:lnTo>
                  <a:pt x="3746278" y="248257"/>
                </a:lnTo>
                <a:lnTo>
                  <a:pt x="3730162" y="206527"/>
                </a:lnTo>
                <a:lnTo>
                  <a:pt x="3708377" y="167480"/>
                </a:lnTo>
                <a:lnTo>
                  <a:pt x="3681370" y="131517"/>
                </a:lnTo>
                <a:lnTo>
                  <a:pt x="3649589" y="99042"/>
                </a:lnTo>
                <a:lnTo>
                  <a:pt x="3613482" y="70458"/>
                </a:lnTo>
                <a:lnTo>
                  <a:pt x="3573497" y="46167"/>
                </a:lnTo>
                <a:lnTo>
                  <a:pt x="3530082" y="26573"/>
                </a:lnTo>
                <a:lnTo>
                  <a:pt x="3483685" y="12079"/>
                </a:lnTo>
                <a:lnTo>
                  <a:pt x="3434754" y="3086"/>
                </a:lnTo>
                <a:lnTo>
                  <a:pt x="338373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8797" y="2269998"/>
            <a:ext cx="3759835" cy="3382010"/>
          </a:xfrm>
          <a:custGeom>
            <a:avLst/>
            <a:gdLst/>
            <a:ahLst/>
            <a:cxnLst/>
            <a:rect l="l" t="t" r="r" b="b"/>
            <a:pathLst>
              <a:path w="3759835" h="3382010">
                <a:moveTo>
                  <a:pt x="0" y="338150"/>
                </a:moveTo>
                <a:lnTo>
                  <a:pt x="3432" y="292265"/>
                </a:lnTo>
                <a:lnTo>
                  <a:pt x="13429" y="248257"/>
                </a:lnTo>
                <a:lnTo>
                  <a:pt x="29545" y="206527"/>
                </a:lnTo>
                <a:lnTo>
                  <a:pt x="51330" y="167480"/>
                </a:lnTo>
                <a:lnTo>
                  <a:pt x="78337" y="131517"/>
                </a:lnTo>
                <a:lnTo>
                  <a:pt x="110118" y="99042"/>
                </a:lnTo>
                <a:lnTo>
                  <a:pt x="146225" y="70458"/>
                </a:lnTo>
                <a:lnTo>
                  <a:pt x="186210" y="46167"/>
                </a:lnTo>
                <a:lnTo>
                  <a:pt x="229625" y="26573"/>
                </a:lnTo>
                <a:lnTo>
                  <a:pt x="276022" y="12079"/>
                </a:lnTo>
                <a:lnTo>
                  <a:pt x="324953" y="3086"/>
                </a:lnTo>
                <a:lnTo>
                  <a:pt x="375970" y="0"/>
                </a:lnTo>
                <a:lnTo>
                  <a:pt x="3383737" y="0"/>
                </a:lnTo>
                <a:lnTo>
                  <a:pt x="3434754" y="3086"/>
                </a:lnTo>
                <a:lnTo>
                  <a:pt x="3483685" y="12079"/>
                </a:lnTo>
                <a:lnTo>
                  <a:pt x="3530082" y="26573"/>
                </a:lnTo>
                <a:lnTo>
                  <a:pt x="3573497" y="46167"/>
                </a:lnTo>
                <a:lnTo>
                  <a:pt x="3613482" y="70458"/>
                </a:lnTo>
                <a:lnTo>
                  <a:pt x="3649589" y="99042"/>
                </a:lnTo>
                <a:lnTo>
                  <a:pt x="3681370" y="131517"/>
                </a:lnTo>
                <a:lnTo>
                  <a:pt x="3708377" y="167480"/>
                </a:lnTo>
                <a:lnTo>
                  <a:pt x="3730162" y="206527"/>
                </a:lnTo>
                <a:lnTo>
                  <a:pt x="3746278" y="248257"/>
                </a:lnTo>
                <a:lnTo>
                  <a:pt x="3756275" y="292265"/>
                </a:lnTo>
                <a:lnTo>
                  <a:pt x="3759708" y="338150"/>
                </a:lnTo>
                <a:lnTo>
                  <a:pt x="3759708" y="3043605"/>
                </a:lnTo>
                <a:lnTo>
                  <a:pt x="3756275" y="3089490"/>
                </a:lnTo>
                <a:lnTo>
                  <a:pt x="3746278" y="3133498"/>
                </a:lnTo>
                <a:lnTo>
                  <a:pt x="3730162" y="3175228"/>
                </a:lnTo>
                <a:lnTo>
                  <a:pt x="3708377" y="3214275"/>
                </a:lnTo>
                <a:lnTo>
                  <a:pt x="3681370" y="3250238"/>
                </a:lnTo>
                <a:lnTo>
                  <a:pt x="3649589" y="3282713"/>
                </a:lnTo>
                <a:lnTo>
                  <a:pt x="3613482" y="3311297"/>
                </a:lnTo>
                <a:lnTo>
                  <a:pt x="3573497" y="3335588"/>
                </a:lnTo>
                <a:lnTo>
                  <a:pt x="3530082" y="3355182"/>
                </a:lnTo>
                <a:lnTo>
                  <a:pt x="3483685" y="3369676"/>
                </a:lnTo>
                <a:lnTo>
                  <a:pt x="3434754" y="3378669"/>
                </a:lnTo>
                <a:lnTo>
                  <a:pt x="3383737" y="3381755"/>
                </a:lnTo>
                <a:lnTo>
                  <a:pt x="375970" y="3381755"/>
                </a:lnTo>
                <a:lnTo>
                  <a:pt x="324953" y="3378669"/>
                </a:lnTo>
                <a:lnTo>
                  <a:pt x="276022" y="3369676"/>
                </a:lnTo>
                <a:lnTo>
                  <a:pt x="229625" y="3355182"/>
                </a:lnTo>
                <a:lnTo>
                  <a:pt x="186210" y="3335588"/>
                </a:lnTo>
                <a:lnTo>
                  <a:pt x="146225" y="3311297"/>
                </a:lnTo>
                <a:lnTo>
                  <a:pt x="110118" y="3282713"/>
                </a:lnTo>
                <a:lnTo>
                  <a:pt x="78337" y="3250238"/>
                </a:lnTo>
                <a:lnTo>
                  <a:pt x="51330" y="3214275"/>
                </a:lnTo>
                <a:lnTo>
                  <a:pt x="29545" y="3175228"/>
                </a:lnTo>
                <a:lnTo>
                  <a:pt x="13429" y="3133498"/>
                </a:lnTo>
                <a:lnTo>
                  <a:pt x="3432" y="3089490"/>
                </a:lnTo>
                <a:lnTo>
                  <a:pt x="0" y="3043605"/>
                </a:lnTo>
                <a:lnTo>
                  <a:pt x="0" y="338150"/>
                </a:lnTo>
                <a:close/>
              </a:path>
            </a:pathLst>
          </a:custGeom>
          <a:ln w="25908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2211" y="2738932"/>
            <a:ext cx="33070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Courier New"/>
                <a:cs typeface="Courier New"/>
              </a:rPr>
              <a:t>template:  </a:t>
            </a:r>
            <a:r>
              <a:rPr sz="1800" spc="-10" dirty="0">
                <a:solidFill>
                  <a:srgbClr val="800000"/>
                </a:solidFill>
                <a:latin typeface="Courier New"/>
                <a:cs typeface="Courier New"/>
              </a:rPr>
              <a:t>"&lt;h1&gt;{{pageTitle}}&lt;/h1&gt;"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59758" y="1645157"/>
            <a:ext cx="2926080" cy="939165"/>
          </a:xfrm>
          <a:custGeom>
            <a:avLst/>
            <a:gdLst/>
            <a:ahLst/>
            <a:cxnLst/>
            <a:rect l="l" t="t" r="r" b="b"/>
            <a:pathLst>
              <a:path w="2926079" h="939164">
                <a:moveTo>
                  <a:pt x="2851365" y="0"/>
                </a:moveTo>
                <a:lnTo>
                  <a:pt x="74714" y="0"/>
                </a:lnTo>
                <a:lnTo>
                  <a:pt x="45632" y="7376"/>
                </a:lnTo>
                <a:lnTo>
                  <a:pt x="21883" y="27493"/>
                </a:lnTo>
                <a:lnTo>
                  <a:pt x="5871" y="57333"/>
                </a:lnTo>
                <a:lnTo>
                  <a:pt x="0" y="93878"/>
                </a:lnTo>
                <a:lnTo>
                  <a:pt x="0" y="844905"/>
                </a:lnTo>
                <a:lnTo>
                  <a:pt x="5871" y="881450"/>
                </a:lnTo>
                <a:lnTo>
                  <a:pt x="21883" y="911290"/>
                </a:lnTo>
                <a:lnTo>
                  <a:pt x="45632" y="931407"/>
                </a:lnTo>
                <a:lnTo>
                  <a:pt x="74714" y="938784"/>
                </a:lnTo>
                <a:lnTo>
                  <a:pt x="2851365" y="938784"/>
                </a:lnTo>
                <a:lnTo>
                  <a:pt x="2880447" y="931407"/>
                </a:lnTo>
                <a:lnTo>
                  <a:pt x="2904196" y="911290"/>
                </a:lnTo>
                <a:lnTo>
                  <a:pt x="2920208" y="881450"/>
                </a:lnTo>
                <a:lnTo>
                  <a:pt x="2926080" y="844905"/>
                </a:lnTo>
                <a:lnTo>
                  <a:pt x="2926080" y="93878"/>
                </a:lnTo>
                <a:lnTo>
                  <a:pt x="2920208" y="57333"/>
                </a:lnTo>
                <a:lnTo>
                  <a:pt x="2904196" y="27493"/>
                </a:lnTo>
                <a:lnTo>
                  <a:pt x="2880447" y="7376"/>
                </a:lnTo>
                <a:lnTo>
                  <a:pt x="2851365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59758" y="1645157"/>
            <a:ext cx="2926080" cy="939165"/>
          </a:xfrm>
          <a:custGeom>
            <a:avLst/>
            <a:gdLst/>
            <a:ahLst/>
            <a:cxnLst/>
            <a:rect l="l" t="t" r="r" b="b"/>
            <a:pathLst>
              <a:path w="2926079" h="939164">
                <a:moveTo>
                  <a:pt x="0" y="93878"/>
                </a:moveTo>
                <a:lnTo>
                  <a:pt x="5871" y="57333"/>
                </a:lnTo>
                <a:lnTo>
                  <a:pt x="21883" y="27493"/>
                </a:lnTo>
                <a:lnTo>
                  <a:pt x="45632" y="7376"/>
                </a:lnTo>
                <a:lnTo>
                  <a:pt x="74714" y="0"/>
                </a:lnTo>
                <a:lnTo>
                  <a:pt x="2851365" y="0"/>
                </a:lnTo>
                <a:lnTo>
                  <a:pt x="2880447" y="7376"/>
                </a:lnTo>
                <a:lnTo>
                  <a:pt x="2904196" y="27493"/>
                </a:lnTo>
                <a:lnTo>
                  <a:pt x="2920208" y="57333"/>
                </a:lnTo>
                <a:lnTo>
                  <a:pt x="2926080" y="93878"/>
                </a:lnTo>
                <a:lnTo>
                  <a:pt x="2926080" y="844905"/>
                </a:lnTo>
                <a:lnTo>
                  <a:pt x="2920208" y="881450"/>
                </a:lnTo>
                <a:lnTo>
                  <a:pt x="2904196" y="911290"/>
                </a:lnTo>
                <a:lnTo>
                  <a:pt x="2880447" y="931407"/>
                </a:lnTo>
                <a:lnTo>
                  <a:pt x="2851365" y="938784"/>
                </a:lnTo>
                <a:lnTo>
                  <a:pt x="74714" y="938784"/>
                </a:lnTo>
                <a:lnTo>
                  <a:pt x="45632" y="931407"/>
                </a:lnTo>
                <a:lnTo>
                  <a:pt x="21883" y="911290"/>
                </a:lnTo>
                <a:lnTo>
                  <a:pt x="5871" y="881450"/>
                </a:lnTo>
                <a:lnTo>
                  <a:pt x="0" y="844905"/>
                </a:lnTo>
                <a:lnTo>
                  <a:pt x="0" y="93878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74058" y="2269998"/>
            <a:ext cx="3759835" cy="3382010"/>
          </a:xfrm>
          <a:custGeom>
            <a:avLst/>
            <a:gdLst/>
            <a:ahLst/>
            <a:cxnLst/>
            <a:rect l="l" t="t" r="r" b="b"/>
            <a:pathLst>
              <a:path w="3759834" h="3382010">
                <a:moveTo>
                  <a:pt x="3383737" y="0"/>
                </a:moveTo>
                <a:lnTo>
                  <a:pt x="375970" y="0"/>
                </a:lnTo>
                <a:lnTo>
                  <a:pt x="324953" y="3086"/>
                </a:lnTo>
                <a:lnTo>
                  <a:pt x="276022" y="12079"/>
                </a:lnTo>
                <a:lnTo>
                  <a:pt x="229625" y="26573"/>
                </a:lnTo>
                <a:lnTo>
                  <a:pt x="186210" y="46167"/>
                </a:lnTo>
                <a:lnTo>
                  <a:pt x="146225" y="70458"/>
                </a:lnTo>
                <a:lnTo>
                  <a:pt x="110118" y="99042"/>
                </a:lnTo>
                <a:lnTo>
                  <a:pt x="78337" y="131517"/>
                </a:lnTo>
                <a:lnTo>
                  <a:pt x="51330" y="167480"/>
                </a:lnTo>
                <a:lnTo>
                  <a:pt x="29545" y="206527"/>
                </a:lnTo>
                <a:lnTo>
                  <a:pt x="13429" y="248257"/>
                </a:lnTo>
                <a:lnTo>
                  <a:pt x="3432" y="292265"/>
                </a:lnTo>
                <a:lnTo>
                  <a:pt x="0" y="338150"/>
                </a:lnTo>
                <a:lnTo>
                  <a:pt x="0" y="3043605"/>
                </a:lnTo>
                <a:lnTo>
                  <a:pt x="3432" y="3089490"/>
                </a:lnTo>
                <a:lnTo>
                  <a:pt x="13429" y="3133498"/>
                </a:lnTo>
                <a:lnTo>
                  <a:pt x="29545" y="3175228"/>
                </a:lnTo>
                <a:lnTo>
                  <a:pt x="51330" y="3214275"/>
                </a:lnTo>
                <a:lnTo>
                  <a:pt x="78337" y="3250238"/>
                </a:lnTo>
                <a:lnTo>
                  <a:pt x="110118" y="3282713"/>
                </a:lnTo>
                <a:lnTo>
                  <a:pt x="146225" y="3311297"/>
                </a:lnTo>
                <a:lnTo>
                  <a:pt x="186210" y="3335588"/>
                </a:lnTo>
                <a:lnTo>
                  <a:pt x="229625" y="3355182"/>
                </a:lnTo>
                <a:lnTo>
                  <a:pt x="276022" y="3369676"/>
                </a:lnTo>
                <a:lnTo>
                  <a:pt x="324953" y="3378669"/>
                </a:lnTo>
                <a:lnTo>
                  <a:pt x="375970" y="3381755"/>
                </a:lnTo>
                <a:lnTo>
                  <a:pt x="3383737" y="3381755"/>
                </a:lnTo>
                <a:lnTo>
                  <a:pt x="3434754" y="3378669"/>
                </a:lnTo>
                <a:lnTo>
                  <a:pt x="3483685" y="3369676"/>
                </a:lnTo>
                <a:lnTo>
                  <a:pt x="3530082" y="3355182"/>
                </a:lnTo>
                <a:lnTo>
                  <a:pt x="3573497" y="3335588"/>
                </a:lnTo>
                <a:lnTo>
                  <a:pt x="3613482" y="3311297"/>
                </a:lnTo>
                <a:lnTo>
                  <a:pt x="3649589" y="3282713"/>
                </a:lnTo>
                <a:lnTo>
                  <a:pt x="3681370" y="3250238"/>
                </a:lnTo>
                <a:lnTo>
                  <a:pt x="3708377" y="3214275"/>
                </a:lnTo>
                <a:lnTo>
                  <a:pt x="3730162" y="3175228"/>
                </a:lnTo>
                <a:lnTo>
                  <a:pt x="3746278" y="3133498"/>
                </a:lnTo>
                <a:lnTo>
                  <a:pt x="3756275" y="3089490"/>
                </a:lnTo>
                <a:lnTo>
                  <a:pt x="3759708" y="3043605"/>
                </a:lnTo>
                <a:lnTo>
                  <a:pt x="3759708" y="338150"/>
                </a:lnTo>
                <a:lnTo>
                  <a:pt x="3756275" y="292265"/>
                </a:lnTo>
                <a:lnTo>
                  <a:pt x="3746278" y="248257"/>
                </a:lnTo>
                <a:lnTo>
                  <a:pt x="3730162" y="206527"/>
                </a:lnTo>
                <a:lnTo>
                  <a:pt x="3708377" y="167480"/>
                </a:lnTo>
                <a:lnTo>
                  <a:pt x="3681370" y="131517"/>
                </a:lnTo>
                <a:lnTo>
                  <a:pt x="3649589" y="99042"/>
                </a:lnTo>
                <a:lnTo>
                  <a:pt x="3613482" y="70458"/>
                </a:lnTo>
                <a:lnTo>
                  <a:pt x="3573497" y="46167"/>
                </a:lnTo>
                <a:lnTo>
                  <a:pt x="3530082" y="26573"/>
                </a:lnTo>
                <a:lnTo>
                  <a:pt x="3483685" y="12079"/>
                </a:lnTo>
                <a:lnTo>
                  <a:pt x="3434754" y="3086"/>
                </a:lnTo>
                <a:lnTo>
                  <a:pt x="338373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74058" y="2269998"/>
            <a:ext cx="3759835" cy="3382010"/>
          </a:xfrm>
          <a:custGeom>
            <a:avLst/>
            <a:gdLst/>
            <a:ahLst/>
            <a:cxnLst/>
            <a:rect l="l" t="t" r="r" b="b"/>
            <a:pathLst>
              <a:path w="3759834" h="3382010">
                <a:moveTo>
                  <a:pt x="0" y="338150"/>
                </a:moveTo>
                <a:lnTo>
                  <a:pt x="3432" y="292265"/>
                </a:lnTo>
                <a:lnTo>
                  <a:pt x="13429" y="248257"/>
                </a:lnTo>
                <a:lnTo>
                  <a:pt x="29545" y="206527"/>
                </a:lnTo>
                <a:lnTo>
                  <a:pt x="51330" y="167480"/>
                </a:lnTo>
                <a:lnTo>
                  <a:pt x="78337" y="131517"/>
                </a:lnTo>
                <a:lnTo>
                  <a:pt x="110118" y="99042"/>
                </a:lnTo>
                <a:lnTo>
                  <a:pt x="146225" y="70458"/>
                </a:lnTo>
                <a:lnTo>
                  <a:pt x="186210" y="46167"/>
                </a:lnTo>
                <a:lnTo>
                  <a:pt x="229625" y="26573"/>
                </a:lnTo>
                <a:lnTo>
                  <a:pt x="276022" y="12079"/>
                </a:lnTo>
                <a:lnTo>
                  <a:pt x="324953" y="3086"/>
                </a:lnTo>
                <a:lnTo>
                  <a:pt x="375970" y="0"/>
                </a:lnTo>
                <a:lnTo>
                  <a:pt x="3383737" y="0"/>
                </a:lnTo>
                <a:lnTo>
                  <a:pt x="3434754" y="3086"/>
                </a:lnTo>
                <a:lnTo>
                  <a:pt x="3483685" y="12079"/>
                </a:lnTo>
                <a:lnTo>
                  <a:pt x="3530082" y="26573"/>
                </a:lnTo>
                <a:lnTo>
                  <a:pt x="3573497" y="46167"/>
                </a:lnTo>
                <a:lnTo>
                  <a:pt x="3613482" y="70458"/>
                </a:lnTo>
                <a:lnTo>
                  <a:pt x="3649589" y="99042"/>
                </a:lnTo>
                <a:lnTo>
                  <a:pt x="3681370" y="131517"/>
                </a:lnTo>
                <a:lnTo>
                  <a:pt x="3708377" y="167480"/>
                </a:lnTo>
                <a:lnTo>
                  <a:pt x="3730162" y="206527"/>
                </a:lnTo>
                <a:lnTo>
                  <a:pt x="3746278" y="248257"/>
                </a:lnTo>
                <a:lnTo>
                  <a:pt x="3756275" y="292265"/>
                </a:lnTo>
                <a:lnTo>
                  <a:pt x="3759708" y="338150"/>
                </a:lnTo>
                <a:lnTo>
                  <a:pt x="3759708" y="3043605"/>
                </a:lnTo>
                <a:lnTo>
                  <a:pt x="3756275" y="3089490"/>
                </a:lnTo>
                <a:lnTo>
                  <a:pt x="3746278" y="3133498"/>
                </a:lnTo>
                <a:lnTo>
                  <a:pt x="3730162" y="3175228"/>
                </a:lnTo>
                <a:lnTo>
                  <a:pt x="3708377" y="3214275"/>
                </a:lnTo>
                <a:lnTo>
                  <a:pt x="3681370" y="3250238"/>
                </a:lnTo>
                <a:lnTo>
                  <a:pt x="3649589" y="3282713"/>
                </a:lnTo>
                <a:lnTo>
                  <a:pt x="3613482" y="3311297"/>
                </a:lnTo>
                <a:lnTo>
                  <a:pt x="3573497" y="3335588"/>
                </a:lnTo>
                <a:lnTo>
                  <a:pt x="3530082" y="3355182"/>
                </a:lnTo>
                <a:lnTo>
                  <a:pt x="3483685" y="3369676"/>
                </a:lnTo>
                <a:lnTo>
                  <a:pt x="3434754" y="3378669"/>
                </a:lnTo>
                <a:lnTo>
                  <a:pt x="3383737" y="3381755"/>
                </a:lnTo>
                <a:lnTo>
                  <a:pt x="375970" y="3381755"/>
                </a:lnTo>
                <a:lnTo>
                  <a:pt x="324953" y="3378669"/>
                </a:lnTo>
                <a:lnTo>
                  <a:pt x="276022" y="3369676"/>
                </a:lnTo>
                <a:lnTo>
                  <a:pt x="229625" y="3355182"/>
                </a:lnTo>
                <a:lnTo>
                  <a:pt x="186210" y="3335588"/>
                </a:lnTo>
                <a:lnTo>
                  <a:pt x="146225" y="3311297"/>
                </a:lnTo>
                <a:lnTo>
                  <a:pt x="110118" y="3282713"/>
                </a:lnTo>
                <a:lnTo>
                  <a:pt x="78337" y="3250238"/>
                </a:lnTo>
                <a:lnTo>
                  <a:pt x="51330" y="3214275"/>
                </a:lnTo>
                <a:lnTo>
                  <a:pt x="29545" y="3175228"/>
                </a:lnTo>
                <a:lnTo>
                  <a:pt x="13429" y="3133498"/>
                </a:lnTo>
                <a:lnTo>
                  <a:pt x="3432" y="3089490"/>
                </a:lnTo>
                <a:lnTo>
                  <a:pt x="0" y="3043605"/>
                </a:lnTo>
                <a:lnTo>
                  <a:pt x="0" y="338150"/>
                </a:lnTo>
                <a:close/>
              </a:path>
            </a:pathLst>
          </a:custGeom>
          <a:ln w="25908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38319" y="2658669"/>
            <a:ext cx="3171190" cy="237807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800" spc="-5" dirty="0">
                <a:solidFill>
                  <a:srgbClr val="3E3E3E"/>
                </a:solidFill>
                <a:latin typeface="Courier New"/>
                <a:cs typeface="Courier New"/>
              </a:rPr>
              <a:t>template:</a:t>
            </a:r>
            <a:r>
              <a:rPr sz="1800" spc="-32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800000"/>
                </a:solidFill>
                <a:latin typeface="Courier New"/>
                <a:cs typeface="Courier New"/>
              </a:rPr>
              <a:t>`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spc="-5" dirty="0">
                <a:solidFill>
                  <a:srgbClr val="800000"/>
                </a:solidFill>
                <a:latin typeface="Courier New"/>
                <a:cs typeface="Courier New"/>
              </a:rPr>
              <a:t>&lt;div&gt;</a:t>
            </a:r>
            <a:endParaRPr sz="180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325"/>
              </a:spcBef>
            </a:pPr>
            <a:r>
              <a:rPr sz="1800" spc="-10" dirty="0">
                <a:solidFill>
                  <a:srgbClr val="800000"/>
                </a:solidFill>
                <a:latin typeface="Courier New"/>
                <a:cs typeface="Courier New"/>
              </a:rPr>
              <a:t>&lt;h1&gt;{{pageTitle}}&lt;/h1&gt;</a:t>
            </a:r>
            <a:endParaRPr sz="180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A31515"/>
                </a:solidFill>
                <a:latin typeface="Courier New"/>
                <a:cs typeface="Courier New"/>
              </a:rPr>
              <a:t>&lt;div&gt;</a:t>
            </a:r>
            <a:endParaRPr sz="180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A31515"/>
                </a:solidFill>
                <a:latin typeface="Courier New"/>
                <a:cs typeface="Courier New"/>
              </a:rPr>
              <a:t>My First</a:t>
            </a:r>
            <a:r>
              <a:rPr sz="1800" spc="-13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31515"/>
                </a:solidFill>
                <a:latin typeface="Courier New"/>
                <a:cs typeface="Courier New"/>
              </a:rPr>
              <a:t>Component</a:t>
            </a:r>
            <a:endParaRPr sz="180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80000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80000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38319" y="5049316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00000"/>
                </a:solidFill>
                <a:latin typeface="Courier New"/>
                <a:cs typeface="Courier New"/>
              </a:rPr>
              <a:t>`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45018" y="1645157"/>
            <a:ext cx="3104515" cy="939165"/>
          </a:xfrm>
          <a:custGeom>
            <a:avLst/>
            <a:gdLst/>
            <a:ahLst/>
            <a:cxnLst/>
            <a:rect l="l" t="t" r="r" b="b"/>
            <a:pathLst>
              <a:path w="3104515" h="939164">
                <a:moveTo>
                  <a:pt x="3025127" y="0"/>
                </a:moveTo>
                <a:lnTo>
                  <a:pt x="79260" y="0"/>
                </a:lnTo>
                <a:lnTo>
                  <a:pt x="48407" y="7376"/>
                </a:lnTo>
                <a:lnTo>
                  <a:pt x="23214" y="27493"/>
                </a:lnTo>
                <a:lnTo>
                  <a:pt x="6228" y="57333"/>
                </a:lnTo>
                <a:lnTo>
                  <a:pt x="0" y="93878"/>
                </a:lnTo>
                <a:lnTo>
                  <a:pt x="0" y="844905"/>
                </a:lnTo>
                <a:lnTo>
                  <a:pt x="6228" y="881450"/>
                </a:lnTo>
                <a:lnTo>
                  <a:pt x="23214" y="911290"/>
                </a:lnTo>
                <a:lnTo>
                  <a:pt x="48407" y="931407"/>
                </a:lnTo>
                <a:lnTo>
                  <a:pt x="79260" y="938784"/>
                </a:lnTo>
                <a:lnTo>
                  <a:pt x="3025127" y="938784"/>
                </a:lnTo>
                <a:lnTo>
                  <a:pt x="3055980" y="931407"/>
                </a:lnTo>
                <a:lnTo>
                  <a:pt x="3081173" y="911290"/>
                </a:lnTo>
                <a:lnTo>
                  <a:pt x="3098159" y="881450"/>
                </a:lnTo>
                <a:lnTo>
                  <a:pt x="3104388" y="844905"/>
                </a:lnTo>
                <a:lnTo>
                  <a:pt x="3104388" y="93878"/>
                </a:lnTo>
                <a:lnTo>
                  <a:pt x="3098159" y="57333"/>
                </a:lnTo>
                <a:lnTo>
                  <a:pt x="3081173" y="27493"/>
                </a:lnTo>
                <a:lnTo>
                  <a:pt x="3055980" y="7376"/>
                </a:lnTo>
                <a:lnTo>
                  <a:pt x="3025127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45018" y="1645157"/>
            <a:ext cx="3104515" cy="939165"/>
          </a:xfrm>
          <a:custGeom>
            <a:avLst/>
            <a:gdLst/>
            <a:ahLst/>
            <a:cxnLst/>
            <a:rect l="l" t="t" r="r" b="b"/>
            <a:pathLst>
              <a:path w="3104515" h="939164">
                <a:moveTo>
                  <a:pt x="0" y="93878"/>
                </a:moveTo>
                <a:lnTo>
                  <a:pt x="6228" y="57333"/>
                </a:lnTo>
                <a:lnTo>
                  <a:pt x="23214" y="27493"/>
                </a:lnTo>
                <a:lnTo>
                  <a:pt x="48407" y="7376"/>
                </a:lnTo>
                <a:lnTo>
                  <a:pt x="79260" y="0"/>
                </a:lnTo>
                <a:lnTo>
                  <a:pt x="3025127" y="0"/>
                </a:lnTo>
                <a:lnTo>
                  <a:pt x="3055980" y="7376"/>
                </a:lnTo>
                <a:lnTo>
                  <a:pt x="3081173" y="27493"/>
                </a:lnTo>
                <a:lnTo>
                  <a:pt x="3098159" y="57333"/>
                </a:lnTo>
                <a:lnTo>
                  <a:pt x="3104388" y="93878"/>
                </a:lnTo>
                <a:lnTo>
                  <a:pt x="3104388" y="844905"/>
                </a:lnTo>
                <a:lnTo>
                  <a:pt x="3098159" y="881450"/>
                </a:lnTo>
                <a:lnTo>
                  <a:pt x="3081173" y="911290"/>
                </a:lnTo>
                <a:lnTo>
                  <a:pt x="3055980" y="931407"/>
                </a:lnTo>
                <a:lnTo>
                  <a:pt x="3025127" y="938784"/>
                </a:lnTo>
                <a:lnTo>
                  <a:pt x="79260" y="938784"/>
                </a:lnTo>
                <a:lnTo>
                  <a:pt x="48407" y="931407"/>
                </a:lnTo>
                <a:lnTo>
                  <a:pt x="23214" y="911290"/>
                </a:lnTo>
                <a:lnTo>
                  <a:pt x="6228" y="881450"/>
                </a:lnTo>
                <a:lnTo>
                  <a:pt x="0" y="844905"/>
                </a:lnTo>
                <a:lnTo>
                  <a:pt x="0" y="9387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4257" y="1681937"/>
            <a:ext cx="10800715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998595" algn="l"/>
                <a:tab pos="7984490" algn="l"/>
              </a:tabLst>
            </a:pPr>
            <a:r>
              <a:rPr sz="2650" spc="-45" dirty="0">
                <a:solidFill>
                  <a:srgbClr val="FFFFFF"/>
                </a:solidFill>
                <a:latin typeface="Verdana"/>
                <a:cs typeface="Verdana"/>
              </a:rPr>
              <a:t>Inline</a:t>
            </a:r>
            <a:r>
              <a:rPr sz="26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Verdana"/>
                <a:cs typeface="Verdana"/>
              </a:rPr>
              <a:t>Template	</a:t>
            </a:r>
            <a:r>
              <a:rPr sz="2650" spc="-45" dirty="0">
                <a:solidFill>
                  <a:srgbClr val="FFFFFF"/>
                </a:solidFill>
                <a:latin typeface="Verdana"/>
                <a:cs typeface="Verdana"/>
              </a:rPr>
              <a:t>Inline</a:t>
            </a:r>
            <a:r>
              <a:rPr sz="26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Verdana"/>
                <a:cs typeface="Verdana"/>
              </a:rPr>
              <a:t>Template	</a:t>
            </a:r>
            <a:r>
              <a:rPr sz="2650" spc="35" dirty="0">
                <a:solidFill>
                  <a:srgbClr val="FFFFFF"/>
                </a:solidFill>
                <a:latin typeface="Verdana"/>
                <a:cs typeface="Verdana"/>
              </a:rPr>
              <a:t>Linked</a:t>
            </a:r>
            <a:r>
              <a:rPr sz="265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60842" y="2269998"/>
            <a:ext cx="3759835" cy="3382010"/>
          </a:xfrm>
          <a:custGeom>
            <a:avLst/>
            <a:gdLst/>
            <a:ahLst/>
            <a:cxnLst/>
            <a:rect l="l" t="t" r="r" b="b"/>
            <a:pathLst>
              <a:path w="3759834" h="3382010">
                <a:moveTo>
                  <a:pt x="3383737" y="0"/>
                </a:moveTo>
                <a:lnTo>
                  <a:pt x="375970" y="0"/>
                </a:lnTo>
                <a:lnTo>
                  <a:pt x="324953" y="3086"/>
                </a:lnTo>
                <a:lnTo>
                  <a:pt x="276022" y="12079"/>
                </a:lnTo>
                <a:lnTo>
                  <a:pt x="229625" y="26573"/>
                </a:lnTo>
                <a:lnTo>
                  <a:pt x="186210" y="46167"/>
                </a:lnTo>
                <a:lnTo>
                  <a:pt x="146225" y="70458"/>
                </a:lnTo>
                <a:lnTo>
                  <a:pt x="110118" y="99042"/>
                </a:lnTo>
                <a:lnTo>
                  <a:pt x="78337" y="131517"/>
                </a:lnTo>
                <a:lnTo>
                  <a:pt x="51330" y="167480"/>
                </a:lnTo>
                <a:lnTo>
                  <a:pt x="29545" y="206527"/>
                </a:lnTo>
                <a:lnTo>
                  <a:pt x="13429" y="248257"/>
                </a:lnTo>
                <a:lnTo>
                  <a:pt x="3432" y="292265"/>
                </a:lnTo>
                <a:lnTo>
                  <a:pt x="0" y="338150"/>
                </a:lnTo>
                <a:lnTo>
                  <a:pt x="0" y="3043605"/>
                </a:lnTo>
                <a:lnTo>
                  <a:pt x="3432" y="3089490"/>
                </a:lnTo>
                <a:lnTo>
                  <a:pt x="13429" y="3133498"/>
                </a:lnTo>
                <a:lnTo>
                  <a:pt x="29545" y="3175228"/>
                </a:lnTo>
                <a:lnTo>
                  <a:pt x="51330" y="3214275"/>
                </a:lnTo>
                <a:lnTo>
                  <a:pt x="78337" y="3250238"/>
                </a:lnTo>
                <a:lnTo>
                  <a:pt x="110118" y="3282713"/>
                </a:lnTo>
                <a:lnTo>
                  <a:pt x="146225" y="3311297"/>
                </a:lnTo>
                <a:lnTo>
                  <a:pt x="186210" y="3335588"/>
                </a:lnTo>
                <a:lnTo>
                  <a:pt x="229625" y="3355182"/>
                </a:lnTo>
                <a:lnTo>
                  <a:pt x="276022" y="3369676"/>
                </a:lnTo>
                <a:lnTo>
                  <a:pt x="324953" y="3378669"/>
                </a:lnTo>
                <a:lnTo>
                  <a:pt x="375970" y="3381755"/>
                </a:lnTo>
                <a:lnTo>
                  <a:pt x="3383737" y="3381755"/>
                </a:lnTo>
                <a:lnTo>
                  <a:pt x="3434754" y="3378669"/>
                </a:lnTo>
                <a:lnTo>
                  <a:pt x="3483685" y="3369676"/>
                </a:lnTo>
                <a:lnTo>
                  <a:pt x="3530082" y="3355182"/>
                </a:lnTo>
                <a:lnTo>
                  <a:pt x="3573497" y="3335588"/>
                </a:lnTo>
                <a:lnTo>
                  <a:pt x="3613482" y="3311297"/>
                </a:lnTo>
                <a:lnTo>
                  <a:pt x="3649589" y="3282713"/>
                </a:lnTo>
                <a:lnTo>
                  <a:pt x="3681370" y="3250238"/>
                </a:lnTo>
                <a:lnTo>
                  <a:pt x="3708377" y="3214275"/>
                </a:lnTo>
                <a:lnTo>
                  <a:pt x="3730162" y="3175228"/>
                </a:lnTo>
                <a:lnTo>
                  <a:pt x="3746278" y="3133498"/>
                </a:lnTo>
                <a:lnTo>
                  <a:pt x="3756275" y="3089490"/>
                </a:lnTo>
                <a:lnTo>
                  <a:pt x="3759708" y="3043605"/>
                </a:lnTo>
                <a:lnTo>
                  <a:pt x="3759708" y="338150"/>
                </a:lnTo>
                <a:lnTo>
                  <a:pt x="3756275" y="292265"/>
                </a:lnTo>
                <a:lnTo>
                  <a:pt x="3746278" y="248257"/>
                </a:lnTo>
                <a:lnTo>
                  <a:pt x="3730162" y="206527"/>
                </a:lnTo>
                <a:lnTo>
                  <a:pt x="3708377" y="167480"/>
                </a:lnTo>
                <a:lnTo>
                  <a:pt x="3681370" y="131517"/>
                </a:lnTo>
                <a:lnTo>
                  <a:pt x="3649589" y="99042"/>
                </a:lnTo>
                <a:lnTo>
                  <a:pt x="3613482" y="70458"/>
                </a:lnTo>
                <a:lnTo>
                  <a:pt x="3573497" y="46167"/>
                </a:lnTo>
                <a:lnTo>
                  <a:pt x="3530082" y="26573"/>
                </a:lnTo>
                <a:lnTo>
                  <a:pt x="3483685" y="12079"/>
                </a:lnTo>
                <a:lnTo>
                  <a:pt x="3434754" y="3086"/>
                </a:lnTo>
                <a:lnTo>
                  <a:pt x="338373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60842" y="2269998"/>
            <a:ext cx="3759835" cy="3382010"/>
          </a:xfrm>
          <a:custGeom>
            <a:avLst/>
            <a:gdLst/>
            <a:ahLst/>
            <a:cxnLst/>
            <a:rect l="l" t="t" r="r" b="b"/>
            <a:pathLst>
              <a:path w="3759834" h="3382010">
                <a:moveTo>
                  <a:pt x="0" y="338150"/>
                </a:moveTo>
                <a:lnTo>
                  <a:pt x="3432" y="292265"/>
                </a:lnTo>
                <a:lnTo>
                  <a:pt x="13429" y="248257"/>
                </a:lnTo>
                <a:lnTo>
                  <a:pt x="29545" y="206527"/>
                </a:lnTo>
                <a:lnTo>
                  <a:pt x="51330" y="167480"/>
                </a:lnTo>
                <a:lnTo>
                  <a:pt x="78337" y="131517"/>
                </a:lnTo>
                <a:lnTo>
                  <a:pt x="110118" y="99042"/>
                </a:lnTo>
                <a:lnTo>
                  <a:pt x="146225" y="70458"/>
                </a:lnTo>
                <a:lnTo>
                  <a:pt x="186210" y="46167"/>
                </a:lnTo>
                <a:lnTo>
                  <a:pt x="229625" y="26573"/>
                </a:lnTo>
                <a:lnTo>
                  <a:pt x="276022" y="12079"/>
                </a:lnTo>
                <a:lnTo>
                  <a:pt x="324953" y="3086"/>
                </a:lnTo>
                <a:lnTo>
                  <a:pt x="375970" y="0"/>
                </a:lnTo>
                <a:lnTo>
                  <a:pt x="3383737" y="0"/>
                </a:lnTo>
                <a:lnTo>
                  <a:pt x="3434754" y="3086"/>
                </a:lnTo>
                <a:lnTo>
                  <a:pt x="3483685" y="12079"/>
                </a:lnTo>
                <a:lnTo>
                  <a:pt x="3530082" y="26573"/>
                </a:lnTo>
                <a:lnTo>
                  <a:pt x="3573497" y="46167"/>
                </a:lnTo>
                <a:lnTo>
                  <a:pt x="3613482" y="70458"/>
                </a:lnTo>
                <a:lnTo>
                  <a:pt x="3649589" y="99042"/>
                </a:lnTo>
                <a:lnTo>
                  <a:pt x="3681370" y="131517"/>
                </a:lnTo>
                <a:lnTo>
                  <a:pt x="3708377" y="167480"/>
                </a:lnTo>
                <a:lnTo>
                  <a:pt x="3730162" y="206527"/>
                </a:lnTo>
                <a:lnTo>
                  <a:pt x="3746278" y="248257"/>
                </a:lnTo>
                <a:lnTo>
                  <a:pt x="3756275" y="292265"/>
                </a:lnTo>
                <a:lnTo>
                  <a:pt x="3759708" y="338150"/>
                </a:lnTo>
                <a:lnTo>
                  <a:pt x="3759708" y="3043605"/>
                </a:lnTo>
                <a:lnTo>
                  <a:pt x="3756275" y="3089490"/>
                </a:lnTo>
                <a:lnTo>
                  <a:pt x="3746278" y="3133498"/>
                </a:lnTo>
                <a:lnTo>
                  <a:pt x="3730162" y="3175228"/>
                </a:lnTo>
                <a:lnTo>
                  <a:pt x="3708377" y="3214275"/>
                </a:lnTo>
                <a:lnTo>
                  <a:pt x="3681370" y="3250238"/>
                </a:lnTo>
                <a:lnTo>
                  <a:pt x="3649589" y="3282713"/>
                </a:lnTo>
                <a:lnTo>
                  <a:pt x="3613482" y="3311297"/>
                </a:lnTo>
                <a:lnTo>
                  <a:pt x="3573497" y="3335588"/>
                </a:lnTo>
                <a:lnTo>
                  <a:pt x="3530082" y="3355182"/>
                </a:lnTo>
                <a:lnTo>
                  <a:pt x="3483685" y="3369676"/>
                </a:lnTo>
                <a:lnTo>
                  <a:pt x="3434754" y="3378669"/>
                </a:lnTo>
                <a:lnTo>
                  <a:pt x="3383737" y="3381755"/>
                </a:lnTo>
                <a:lnTo>
                  <a:pt x="375970" y="3381755"/>
                </a:lnTo>
                <a:lnTo>
                  <a:pt x="324953" y="3378669"/>
                </a:lnTo>
                <a:lnTo>
                  <a:pt x="276022" y="3369676"/>
                </a:lnTo>
                <a:lnTo>
                  <a:pt x="229625" y="3355182"/>
                </a:lnTo>
                <a:lnTo>
                  <a:pt x="186210" y="3335588"/>
                </a:lnTo>
                <a:lnTo>
                  <a:pt x="146225" y="3311297"/>
                </a:lnTo>
                <a:lnTo>
                  <a:pt x="110118" y="3282713"/>
                </a:lnTo>
                <a:lnTo>
                  <a:pt x="78337" y="3250238"/>
                </a:lnTo>
                <a:lnTo>
                  <a:pt x="51330" y="3214275"/>
                </a:lnTo>
                <a:lnTo>
                  <a:pt x="29545" y="3175228"/>
                </a:lnTo>
                <a:lnTo>
                  <a:pt x="13429" y="3133498"/>
                </a:lnTo>
                <a:lnTo>
                  <a:pt x="3432" y="3089490"/>
                </a:lnTo>
                <a:lnTo>
                  <a:pt x="0" y="3043605"/>
                </a:lnTo>
                <a:lnTo>
                  <a:pt x="0" y="338150"/>
                </a:lnTo>
                <a:close/>
              </a:path>
            </a:pathLst>
          </a:custGeom>
          <a:ln w="25908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424430" y="2749600"/>
            <a:ext cx="3327400" cy="5276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5" dirty="0">
                <a:solidFill>
                  <a:srgbClr val="3E3E3E"/>
                </a:solidFill>
                <a:latin typeface="Courier New"/>
                <a:cs typeface="Courier New"/>
              </a:rPr>
              <a:t>templateUrl: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5" dirty="0">
                <a:solidFill>
                  <a:srgbClr val="800000"/>
                </a:solidFill>
                <a:latin typeface="Courier New"/>
                <a:cs typeface="Courier New"/>
              </a:rPr>
              <a:t>'./product-list.component.html'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23305" y="5194553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15484" y="5173941"/>
            <a:ext cx="908050" cy="192405"/>
          </a:xfrm>
          <a:custGeom>
            <a:avLst/>
            <a:gdLst/>
            <a:ahLst/>
            <a:cxnLst/>
            <a:rect l="l" t="t" r="r" b="b"/>
            <a:pathLst>
              <a:path w="908050" h="192404">
                <a:moveTo>
                  <a:pt x="907821" y="192062"/>
                </a:moveTo>
                <a:lnTo>
                  <a:pt x="730008" y="192062"/>
                </a:lnTo>
                <a:lnTo>
                  <a:pt x="0" y="0"/>
                </a:lnTo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801105" y="5194553"/>
            <a:ext cx="2133600" cy="914400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2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FFFFFF"/>
                </a:solidFill>
                <a:latin typeface="Verdana"/>
                <a:cs typeface="Verdana"/>
              </a:rPr>
              <a:t>2015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Back</a:t>
            </a:r>
            <a:r>
              <a:rPr sz="2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Ticks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6202" y="519061"/>
            <a:ext cx="3990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Product </a:t>
            </a:r>
            <a:r>
              <a:rPr spc="175" dirty="0"/>
              <a:t>List</a:t>
            </a:r>
            <a:r>
              <a:rPr spc="-195" dirty="0"/>
              <a:t> </a:t>
            </a:r>
            <a:r>
              <a:rPr spc="204" dirty="0"/>
              <a:t>View</a:t>
            </a:r>
          </a:p>
        </p:txBody>
      </p:sp>
      <p:sp>
        <p:nvSpPr>
          <p:cNvPr id="3" name="object 3"/>
          <p:cNvSpPr/>
          <p:nvPr/>
        </p:nvSpPr>
        <p:spPr>
          <a:xfrm>
            <a:off x="308917" y="1376399"/>
            <a:ext cx="11218678" cy="4382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6202" y="519061"/>
            <a:ext cx="3990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Product </a:t>
            </a:r>
            <a:r>
              <a:rPr spc="175" dirty="0"/>
              <a:t>List</a:t>
            </a:r>
            <a:r>
              <a:rPr spc="-195" dirty="0"/>
              <a:t> </a:t>
            </a:r>
            <a:r>
              <a:rPr spc="204" dirty="0"/>
              <a:t>View</a:t>
            </a:r>
          </a:p>
        </p:txBody>
      </p:sp>
      <p:sp>
        <p:nvSpPr>
          <p:cNvPr id="3" name="object 3"/>
          <p:cNvSpPr/>
          <p:nvPr/>
        </p:nvSpPr>
        <p:spPr>
          <a:xfrm>
            <a:off x="301033" y="1381430"/>
            <a:ext cx="11220844" cy="3979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891</Words>
  <Application>Microsoft Office PowerPoint</Application>
  <PresentationFormat>Widescreen</PresentationFormat>
  <Paragraphs>237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Courier New</vt:lpstr>
      <vt:lpstr>Times New Roman</vt:lpstr>
      <vt:lpstr>Verdana</vt:lpstr>
      <vt:lpstr>Office Theme</vt:lpstr>
      <vt:lpstr>Templates, Interpolation, and  Directives</vt:lpstr>
      <vt:lpstr>PowerPoint Presentation</vt:lpstr>
      <vt:lpstr>Component</vt:lpstr>
      <vt:lpstr>PowerPoint Presentation</vt:lpstr>
      <vt:lpstr>Application Architecture</vt:lpstr>
      <vt:lpstr>Component</vt:lpstr>
      <vt:lpstr>Defining a Template in a Component</vt:lpstr>
      <vt:lpstr>Product List View</vt:lpstr>
      <vt:lpstr>Product List View</vt:lpstr>
      <vt:lpstr>Product List View</vt:lpstr>
      <vt:lpstr>Product List View</vt:lpstr>
      <vt:lpstr>Building the Component</vt:lpstr>
      <vt:lpstr>Using a Component as a Directive</vt:lpstr>
      <vt:lpstr>Using a Component as a Directive</vt:lpstr>
      <vt:lpstr>AppModule</vt:lpstr>
      <vt:lpstr>AppModule</vt:lpstr>
      <vt:lpstr>Binding</vt:lpstr>
      <vt:lpstr>Interpolation</vt:lpstr>
      <vt:lpstr>Directive</vt:lpstr>
      <vt:lpstr>Custom Directives</vt:lpstr>
      <vt:lpstr>Angular Built-in Directives</vt:lpstr>
      <vt:lpstr>*ngIf Built-In Directive</vt:lpstr>
      <vt:lpstr>*ngFor Built-In Directive</vt:lpstr>
      <vt:lpstr>for…of vs for…in</vt:lpstr>
      <vt:lpstr>*ngFor Built-In Directive</vt:lpstr>
      <vt:lpstr>Checklist: Component as a Directive</vt:lpstr>
      <vt:lpstr>PowerPoint Presentation</vt:lpstr>
      <vt:lpstr>Application Architecture</vt:lpstr>
      <vt:lpstr>Application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Kumar, Sathish (Cognizant)</cp:lastModifiedBy>
  <cp:revision>3</cp:revision>
  <dcterms:created xsi:type="dcterms:W3CDTF">2018-03-12T05:12:14Z</dcterms:created>
  <dcterms:modified xsi:type="dcterms:W3CDTF">2018-04-10T02:12:57Z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2017-08-08T00:00:00Z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2018-03-12T00:00:00Z</vt:filetime>
  </property>
</Properties>
</file>