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7136" y="1916480"/>
            <a:ext cx="973772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010" y="519061"/>
            <a:ext cx="562797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E3E3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796" y="1911934"/>
            <a:ext cx="10768406" cy="3422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9BC85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2469" y="2977895"/>
            <a:ext cx="10768609" cy="3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1383" y="2009940"/>
            <a:ext cx="5702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0" dirty="0">
                <a:solidFill>
                  <a:srgbClr val="101010"/>
                </a:solidFill>
                <a:latin typeface="Verdana"/>
                <a:cs typeface="Verdana"/>
              </a:rPr>
              <a:t>Data </a:t>
            </a:r>
            <a:r>
              <a:rPr sz="4500" spc="-55" dirty="0">
                <a:solidFill>
                  <a:srgbClr val="101010"/>
                </a:solidFill>
                <a:latin typeface="Verdana"/>
                <a:cs typeface="Verdana"/>
              </a:rPr>
              <a:t>Binding</a:t>
            </a:r>
            <a:r>
              <a:rPr sz="4500" spc="-1210" dirty="0">
                <a:solidFill>
                  <a:srgbClr val="101010"/>
                </a:solidFill>
                <a:latin typeface="Verdana"/>
                <a:cs typeface="Verdana"/>
              </a:rPr>
              <a:t> </a:t>
            </a:r>
            <a:r>
              <a:rPr sz="4500" spc="-140" dirty="0">
                <a:solidFill>
                  <a:srgbClr val="101010"/>
                </a:solidFill>
                <a:latin typeface="Verdana"/>
                <a:cs typeface="Verdana"/>
              </a:rPr>
              <a:t>&amp; </a:t>
            </a:r>
            <a:r>
              <a:rPr sz="4500" spc="-50" dirty="0">
                <a:solidFill>
                  <a:srgbClr val="101010"/>
                </a:solidFill>
                <a:latin typeface="Verdana"/>
                <a:cs typeface="Verdana"/>
              </a:rPr>
              <a:t>Pipes</a:t>
            </a:r>
            <a:endParaRPr sz="4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91181"/>
            <a:ext cx="683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1200" y="4024121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6081" y="2613266"/>
            <a:ext cx="925194" cy="1624330"/>
          </a:xfrm>
          <a:custGeom>
            <a:avLst/>
            <a:gdLst/>
            <a:ahLst/>
            <a:cxnLst/>
            <a:rect l="l" t="t" r="r" b="b"/>
            <a:pathLst>
              <a:path w="925194" h="1624329">
                <a:moveTo>
                  <a:pt x="925118" y="1624025"/>
                </a:move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7257" y="4024121"/>
            <a:ext cx="3672840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495"/>
              </a:spcBef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[()]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Banana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078" y="776477"/>
            <a:ext cx="2043430" cy="1177925"/>
          </a:xfrm>
          <a:custGeom>
            <a:avLst/>
            <a:gdLst/>
            <a:ahLst/>
            <a:cxnLst/>
            <a:rect l="l" t="t" r="r" b="b"/>
            <a:pathLst>
              <a:path w="2043429" h="1177925">
                <a:moveTo>
                  <a:pt x="0" y="0"/>
                </a:moveTo>
                <a:lnTo>
                  <a:pt x="0" y="636587"/>
                </a:lnTo>
                <a:lnTo>
                  <a:pt x="2043430" y="636587"/>
                </a:lnTo>
                <a:lnTo>
                  <a:pt x="2043430" y="1177912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1282" y="2343150"/>
            <a:ext cx="563880" cy="669290"/>
          </a:xfrm>
          <a:custGeom>
            <a:avLst/>
            <a:gdLst/>
            <a:ahLst/>
            <a:cxnLst/>
            <a:rect l="l" t="t" r="r" b="b"/>
            <a:pathLst>
              <a:path w="563879" h="669289">
                <a:moveTo>
                  <a:pt x="563664" y="0"/>
                </a:moveTo>
                <a:lnTo>
                  <a:pt x="0" y="0"/>
                </a:lnTo>
                <a:lnTo>
                  <a:pt x="0" y="668705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290" y="2635757"/>
            <a:ext cx="1109980" cy="382905"/>
          </a:xfrm>
          <a:custGeom>
            <a:avLst/>
            <a:gdLst/>
            <a:ahLst/>
            <a:cxnLst/>
            <a:rect l="l" t="t" r="r" b="b"/>
            <a:pathLst>
              <a:path w="1109979" h="382905">
                <a:moveTo>
                  <a:pt x="1109510" y="0"/>
                </a:moveTo>
                <a:lnTo>
                  <a:pt x="1109510" y="238836"/>
                </a:lnTo>
                <a:lnTo>
                  <a:pt x="0" y="238836"/>
                </a:lnTo>
                <a:lnTo>
                  <a:pt x="0" y="382422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5161" y="2050542"/>
            <a:ext cx="2743200" cy="58547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760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931920" y="3099816"/>
          <a:ext cx="2124075" cy="142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C"/>
                      </a:solidFill>
                      <a:prstDash val="solid"/>
                    </a:lnL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35">
                <a:tc gridSpan="2">
                  <a:txBody>
                    <a:bodyPr/>
                    <a:lstStyle/>
                    <a:p>
                      <a:pPr marL="455930" marR="363220" indent="-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ProductList</a:t>
                      </a:r>
                      <a:r>
                        <a:rPr sz="16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  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3085338" y="227838"/>
            <a:ext cx="1828800" cy="585470"/>
          </a:xfrm>
          <a:custGeom>
            <a:avLst/>
            <a:gdLst/>
            <a:ahLst/>
            <a:cxnLst/>
            <a:rect l="l" t="t" r="r" b="b"/>
            <a:pathLst>
              <a:path w="1828800" h="585469">
                <a:moveTo>
                  <a:pt x="0" y="0"/>
                </a:moveTo>
                <a:lnTo>
                  <a:pt x="1828800" y="0"/>
                </a:lnTo>
                <a:lnTo>
                  <a:pt x="1828800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85338" y="227838"/>
            <a:ext cx="1828800" cy="585470"/>
          </a:xfrm>
          <a:prstGeom prst="rect">
            <a:avLst/>
          </a:prstGeom>
          <a:ln w="25907">
            <a:solidFill>
              <a:srgbClr val="B0401A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280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BrowserModule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61282" y="2343150"/>
            <a:ext cx="563880" cy="669290"/>
          </a:xfrm>
          <a:custGeom>
            <a:avLst/>
            <a:gdLst/>
            <a:ahLst/>
            <a:cxnLst/>
            <a:rect l="l" t="t" r="r" b="b"/>
            <a:pathLst>
              <a:path w="563879" h="669289">
                <a:moveTo>
                  <a:pt x="563664" y="0"/>
                </a:moveTo>
                <a:lnTo>
                  <a:pt x="0" y="0"/>
                </a:lnTo>
                <a:lnTo>
                  <a:pt x="0" y="668705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87290" y="2635757"/>
            <a:ext cx="1109980" cy="382905"/>
          </a:xfrm>
          <a:custGeom>
            <a:avLst/>
            <a:gdLst/>
            <a:ahLst/>
            <a:cxnLst/>
            <a:rect l="l" t="t" r="r" b="b"/>
            <a:pathLst>
              <a:path w="1109979" h="382905">
                <a:moveTo>
                  <a:pt x="1109510" y="0"/>
                </a:moveTo>
                <a:lnTo>
                  <a:pt x="1109510" y="238836"/>
                </a:lnTo>
                <a:lnTo>
                  <a:pt x="0" y="238836"/>
                </a:lnTo>
                <a:lnTo>
                  <a:pt x="0" y="382422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25161" y="2050542"/>
            <a:ext cx="2743200" cy="58547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760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931920" y="3099816"/>
          <a:ext cx="2124075" cy="142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192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C"/>
                      </a:solidFill>
                      <a:prstDash val="solid"/>
                    </a:lnL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35">
                <a:tc gridSpan="2">
                  <a:txBody>
                    <a:bodyPr/>
                    <a:lstStyle/>
                    <a:p>
                      <a:pPr marL="455930" marR="363220" indent="-628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ProductList</a:t>
                      </a:r>
                      <a:r>
                        <a:rPr sz="16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  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33044" y="214884"/>
          <a:ext cx="5401945" cy="173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2100">
                <a:tc rowSpan="2"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spc="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BrowserModule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T w="28575">
                      <a:solidFill>
                        <a:srgbClr val="B0401A"/>
                      </a:solidFill>
                      <a:prstDash val="solid"/>
                    </a:lnT>
                    <a:lnB w="28575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600" spc="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FormsModule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256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T w="28575">
                      <a:solidFill>
                        <a:srgbClr val="B0401A"/>
                      </a:solidFill>
                      <a:prstDash val="solid"/>
                    </a:lnT>
                    <a:lnB w="28575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0401A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256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T w="28575">
                      <a:solidFill>
                        <a:srgbClr val="B0401A"/>
                      </a:solidFill>
                      <a:prstDash val="solid"/>
                    </a:lnT>
                    <a:lnB w="28575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T w="38100">
                      <a:solidFill>
                        <a:srgbClr val="F05A28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2560" marB="0">
                    <a:lnL w="28575">
                      <a:solidFill>
                        <a:srgbClr val="B0401A"/>
                      </a:solidFill>
                      <a:prstDash val="solid"/>
                    </a:lnL>
                    <a:lnR w="28575">
                      <a:solidFill>
                        <a:srgbClr val="B0401A"/>
                      </a:solidFill>
                      <a:prstDash val="solid"/>
                    </a:lnR>
                    <a:lnT w="28575">
                      <a:solidFill>
                        <a:srgbClr val="B0401A"/>
                      </a:solidFill>
                      <a:prstDash val="solid"/>
                    </a:lnT>
                    <a:lnB w="28575">
                      <a:solidFill>
                        <a:srgbClr val="B0401A"/>
                      </a:solidFill>
                      <a:prstDash val="solid"/>
                    </a:lnB>
                    <a:solidFill>
                      <a:srgbClr val="F05A2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B0401A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44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05A28"/>
                      </a:solidFill>
                      <a:prstDash val="solid"/>
                    </a:lnR>
                    <a:lnT w="28575">
                      <a:solidFill>
                        <a:srgbClr val="B0401A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05A28"/>
                      </a:solidFill>
                      <a:prstDash val="solid"/>
                    </a:lnL>
                    <a:lnB w="38100">
                      <a:solidFill>
                        <a:srgbClr val="F05A2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02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05A28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20" y="519061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Transforming </a:t>
            </a:r>
            <a:r>
              <a:rPr spc="190" dirty="0"/>
              <a:t>Data </a:t>
            </a:r>
            <a:r>
              <a:rPr spc="305" dirty="0"/>
              <a:t>with</a:t>
            </a:r>
            <a:r>
              <a:rPr spc="-200" dirty="0"/>
              <a:t> </a:t>
            </a:r>
            <a:r>
              <a:rPr spc="110" dirty="0"/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9173" y="2630462"/>
            <a:ext cx="2540000" cy="26904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1270" algn="ctr">
              <a:lnSpc>
                <a:spcPts val="4100"/>
              </a:lnSpc>
              <a:spcBef>
                <a:spcPts val="625"/>
              </a:spcBef>
            </a:pPr>
            <a:r>
              <a:rPr sz="3800" spc="-45" dirty="0">
                <a:solidFill>
                  <a:srgbClr val="FFFFFF"/>
                </a:solidFill>
                <a:latin typeface="Verdana"/>
                <a:cs typeface="Verdana"/>
              </a:rPr>
              <a:t>Transform  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bound  </a:t>
            </a:r>
            <a:r>
              <a:rPr sz="3800" spc="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before  </a:t>
            </a:r>
            <a:r>
              <a:rPr sz="3800" spc="35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0"/>
                </a:moveTo>
                <a:lnTo>
                  <a:pt x="0" y="5305044"/>
                </a:lnTo>
                <a:lnTo>
                  <a:pt x="4245864" y="4244035"/>
                </a:lnTo>
                <a:lnTo>
                  <a:pt x="424586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5305044"/>
                </a:moveTo>
                <a:lnTo>
                  <a:pt x="0" y="0"/>
                </a:lnTo>
                <a:lnTo>
                  <a:pt x="4245864" y="1061008"/>
                </a:lnTo>
                <a:lnTo>
                  <a:pt x="4245864" y="4244035"/>
                </a:lnTo>
                <a:lnTo>
                  <a:pt x="0" y="530504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9239" y="2138031"/>
            <a:ext cx="3670935" cy="327914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3800" spc="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3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265"/>
              </a:spcBef>
              <a:buChar char="•"/>
              <a:tabLst>
                <a:tab pos="299720" algn="l"/>
              </a:tabLst>
            </a:pP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000">
              <a:latin typeface="Verdana"/>
              <a:cs typeface="Verdana"/>
            </a:endParaRPr>
          </a:p>
          <a:p>
            <a:pPr marL="299085" marR="5080" indent="-286385">
              <a:lnSpc>
                <a:spcPts val="3240"/>
              </a:lnSpc>
              <a:spcBef>
                <a:spcPts val="59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number,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decimal,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percent,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currency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3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json,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slice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80"/>
              </a:spcBef>
              <a:buChar char="•"/>
              <a:tabLst>
                <a:tab pos="299720" algn="l"/>
              </a:tabLst>
            </a:pP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etc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35046" y="3412274"/>
            <a:ext cx="1886585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3845" marR="5080" indent="-271780">
              <a:lnSpc>
                <a:spcPts val="4100"/>
              </a:lnSpc>
              <a:spcBef>
                <a:spcPts val="625"/>
              </a:spcBef>
            </a:pP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3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1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800" spc="-50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4530" y="519061"/>
            <a:ext cx="3315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Pipe</a:t>
            </a:r>
            <a:r>
              <a:rPr spc="-20" dirty="0"/>
              <a:t> </a:t>
            </a:r>
            <a:r>
              <a:rPr spc="15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644154"/>
            <a:ext cx="897128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product.productCode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|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lowercase</a:t>
            </a:r>
            <a:r>
              <a:rPr sz="24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925194" marR="365760" indent="-91313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&lt;img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'  [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title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product.productName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|</a:t>
            </a:r>
            <a:r>
              <a:rPr sz="2400" spc="-2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uppercase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'&gt;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|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currency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|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lowercase</a:t>
            </a:r>
            <a:r>
              <a:rPr sz="2400" spc="-1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| </a:t>
            </a: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currency:'USD':true:'1.2-2'</a:t>
            </a:r>
            <a:r>
              <a:rPr sz="2400" spc="-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908" y="519061"/>
            <a:ext cx="294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Data</a:t>
            </a:r>
            <a:r>
              <a:rPr spc="-2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/>
          <p:nvPr/>
        </p:nvSpPr>
        <p:spPr>
          <a:xfrm>
            <a:off x="257556" y="1733700"/>
            <a:ext cx="3388881" cy="4654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984" y="1703832"/>
            <a:ext cx="3752215" cy="4739640"/>
          </a:xfrm>
          <a:custGeom>
            <a:avLst/>
            <a:gdLst/>
            <a:ahLst/>
            <a:cxnLst/>
            <a:rect l="l" t="t" r="r" b="b"/>
            <a:pathLst>
              <a:path w="3752215" h="4739640">
                <a:moveTo>
                  <a:pt x="0" y="0"/>
                </a:moveTo>
                <a:lnTo>
                  <a:pt x="3752088" y="0"/>
                </a:lnTo>
                <a:lnTo>
                  <a:pt x="3752088" y="4739640"/>
                </a:lnTo>
                <a:lnTo>
                  <a:pt x="0" y="473964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20028" y="1708404"/>
            <a:ext cx="5773420" cy="2893060"/>
          </a:xfrm>
          <a:prstGeom prst="rect">
            <a:avLst/>
          </a:prstGeom>
          <a:ln w="9144">
            <a:solidFill>
              <a:srgbClr val="A62E5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497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97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970" marR="58737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10" dirty="0">
                <a:latin typeface="Courier New"/>
                <a:cs typeface="Courier New"/>
              </a:rPr>
              <a:t>pageTitle: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1800" spc="-17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1800" spc="-5" dirty="0">
                <a:latin typeface="Courier New"/>
                <a:cs typeface="Courier New"/>
              </a:rPr>
              <a:t>;  </a:t>
            </a:r>
            <a:r>
              <a:rPr sz="1800" spc="-10" dirty="0">
                <a:latin typeface="Courier New"/>
                <a:cs typeface="Courier New"/>
              </a:rPr>
              <a:t>listFilter: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1800" spc="-5" dirty="0">
                <a:latin typeface="Courier New"/>
                <a:cs typeface="Courier New"/>
              </a:rPr>
              <a:t>;  products: 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1800" spc="-5" dirty="0">
                <a:latin typeface="Courier New"/>
                <a:cs typeface="Courier New"/>
              </a:rPr>
              <a:t>[]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5" dirty="0">
                <a:latin typeface="Courier New"/>
                <a:cs typeface="Courier New"/>
              </a:rPr>
              <a:t>[…];  </a:t>
            </a:r>
            <a:r>
              <a:rPr sz="1800" spc="-10" dirty="0">
                <a:latin typeface="Courier New"/>
                <a:cs typeface="Courier New"/>
              </a:rPr>
              <a:t>toggleImage(): </a:t>
            </a:r>
            <a:r>
              <a:rPr sz="1800" spc="-5" dirty="0">
                <a:latin typeface="Courier New"/>
                <a:cs typeface="Courier New"/>
              </a:rPr>
              <a:t>void</a:t>
            </a:r>
            <a:r>
              <a:rPr sz="1800" spc="-7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{…}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59579" y="3293364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29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4800" y="320648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723" y="0"/>
                </a:moveTo>
                <a:lnTo>
                  <a:pt x="0" y="86880"/>
                </a:lnTo>
                <a:lnTo>
                  <a:pt x="173736" y="173736"/>
                </a:lnTo>
                <a:lnTo>
                  <a:pt x="17372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14800" y="3791711"/>
            <a:ext cx="1837055" cy="0"/>
          </a:xfrm>
          <a:custGeom>
            <a:avLst/>
            <a:gdLst/>
            <a:ahLst/>
            <a:cxnLst/>
            <a:rect l="l" t="t" r="r" b="b"/>
            <a:pathLst>
              <a:path w="1837054">
                <a:moveTo>
                  <a:pt x="0" y="0"/>
                </a:moveTo>
                <a:lnTo>
                  <a:pt x="1837029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22873" y="370483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556" y="1293875"/>
            <a:ext cx="3743325" cy="402590"/>
          </a:xfrm>
          <a:custGeom>
            <a:avLst/>
            <a:gdLst/>
            <a:ahLst/>
            <a:cxnLst/>
            <a:rect l="l" t="t" r="r" b="b"/>
            <a:pathLst>
              <a:path w="3743325" h="402589">
                <a:moveTo>
                  <a:pt x="0" y="0"/>
                </a:moveTo>
                <a:lnTo>
                  <a:pt x="3742944" y="0"/>
                </a:lnTo>
                <a:lnTo>
                  <a:pt x="3742944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984" y="1293875"/>
            <a:ext cx="3752215" cy="40576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DOM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0028" y="1295400"/>
            <a:ext cx="4529455" cy="413384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143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8908" y="519061"/>
            <a:ext cx="294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Data</a:t>
            </a:r>
            <a:r>
              <a:rPr spc="-2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802" y="1372361"/>
            <a:ext cx="1506220" cy="449580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371475">
              <a:lnSpc>
                <a:spcPct val="100000"/>
              </a:lnSpc>
              <a:spcBef>
                <a:spcPts val="1900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DOM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5197" y="1372361"/>
            <a:ext cx="2223770" cy="4495800"/>
          </a:xfrm>
          <a:prstGeom prst="rect">
            <a:avLst/>
          </a:prstGeom>
          <a:solidFill>
            <a:srgbClr val="A62E5C"/>
          </a:solidFill>
          <a:ln w="25907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1900"/>
              </a:spcBef>
            </a:pP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72639" y="2193035"/>
            <a:ext cx="7357745" cy="9525"/>
          </a:xfrm>
          <a:custGeom>
            <a:avLst/>
            <a:gdLst/>
            <a:ahLst/>
            <a:cxnLst/>
            <a:rect l="l" t="t" r="r" b="b"/>
            <a:pathLst>
              <a:path w="7357745" h="9525">
                <a:moveTo>
                  <a:pt x="0" y="9436"/>
                </a:moveTo>
                <a:lnTo>
                  <a:pt x="7357706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27860" y="2115566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73634" y="0"/>
                </a:moveTo>
                <a:lnTo>
                  <a:pt x="0" y="87083"/>
                </a:lnTo>
                <a:lnTo>
                  <a:pt x="173850" y="173736"/>
                </a:lnTo>
                <a:lnTo>
                  <a:pt x="17363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083803" y="1761426"/>
            <a:ext cx="381190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3E3E3E"/>
                </a:solidFill>
                <a:latin typeface="Verdana"/>
                <a:cs typeface="Verdana"/>
              </a:rPr>
              <a:t>Interpolation:</a:t>
            </a:r>
            <a:r>
              <a:rPr sz="2000" spc="-1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{{pageTitle}}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2639" y="3229368"/>
            <a:ext cx="7357745" cy="36195"/>
          </a:xfrm>
          <a:custGeom>
            <a:avLst/>
            <a:gdLst/>
            <a:ahLst/>
            <a:cxnLst/>
            <a:rect l="l" t="t" r="r" b="b"/>
            <a:pathLst>
              <a:path w="7357745" h="36195">
                <a:moveTo>
                  <a:pt x="0" y="35813"/>
                </a:moveTo>
                <a:lnTo>
                  <a:pt x="7357706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27860" y="3178175"/>
            <a:ext cx="174625" cy="173990"/>
          </a:xfrm>
          <a:custGeom>
            <a:avLst/>
            <a:gdLst/>
            <a:ahLst/>
            <a:cxnLst/>
            <a:rect l="l" t="t" r="r" b="b"/>
            <a:pathLst>
              <a:path w="174625" h="173989">
                <a:moveTo>
                  <a:pt x="173316" y="0"/>
                </a:moveTo>
                <a:lnTo>
                  <a:pt x="0" y="87706"/>
                </a:lnTo>
                <a:lnTo>
                  <a:pt x="174155" y="173736"/>
                </a:lnTo>
                <a:lnTo>
                  <a:pt x="173316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83803" y="2850680"/>
            <a:ext cx="6927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5" dirty="0">
                <a:solidFill>
                  <a:srgbClr val="3E3E3E"/>
                </a:solidFill>
                <a:latin typeface="Verdana"/>
                <a:cs typeface="Verdana"/>
              </a:rPr>
              <a:t>Property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Binding: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&lt;img</a:t>
            </a:r>
            <a:r>
              <a:rPr sz="2000" spc="-29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[src]='product.imageUrl'&gt;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81200" y="4293539"/>
            <a:ext cx="7305040" cy="22225"/>
          </a:xfrm>
          <a:custGeom>
            <a:avLst/>
            <a:gdLst/>
            <a:ahLst/>
            <a:cxnLst/>
            <a:rect l="l" t="t" r="r" b="b"/>
            <a:pathLst>
              <a:path w="7305040" h="22225">
                <a:moveTo>
                  <a:pt x="0" y="22085"/>
                </a:moveTo>
                <a:lnTo>
                  <a:pt x="7304938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56915" y="4206773"/>
            <a:ext cx="174625" cy="173990"/>
          </a:xfrm>
          <a:custGeom>
            <a:avLst/>
            <a:gdLst/>
            <a:ahLst/>
            <a:cxnLst/>
            <a:rect l="l" t="t" r="r" b="b"/>
            <a:pathLst>
              <a:path w="174625" h="173989">
                <a:moveTo>
                  <a:pt x="0" y="0"/>
                </a:moveTo>
                <a:lnTo>
                  <a:pt x="533" y="173736"/>
                </a:lnTo>
                <a:lnTo>
                  <a:pt x="174002" y="86334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83803" y="3882466"/>
            <a:ext cx="683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E3E3E"/>
                </a:solidFill>
                <a:latin typeface="Verdana"/>
                <a:cs typeface="Verdana"/>
              </a:rPr>
              <a:t>Event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Binding: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&lt;button</a:t>
            </a:r>
            <a:r>
              <a:rPr sz="2000" spc="-26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(click)='toggleImage()'&gt;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7879" y="5342204"/>
            <a:ext cx="7222490" cy="29209"/>
          </a:xfrm>
          <a:custGeom>
            <a:avLst/>
            <a:gdLst/>
            <a:ahLst/>
            <a:cxnLst/>
            <a:rect l="l" t="t" r="r" b="b"/>
            <a:pathLst>
              <a:path w="7222490" h="29210">
                <a:moveTo>
                  <a:pt x="0" y="28752"/>
                </a:moveTo>
                <a:lnTo>
                  <a:pt x="7222134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80702" y="5255450"/>
            <a:ext cx="174625" cy="173990"/>
          </a:xfrm>
          <a:custGeom>
            <a:avLst/>
            <a:gdLst/>
            <a:ahLst/>
            <a:cxnLst/>
            <a:rect l="l" t="t" r="r" b="b"/>
            <a:pathLst>
              <a:path w="174625" h="173989">
                <a:moveTo>
                  <a:pt x="0" y="0"/>
                </a:moveTo>
                <a:lnTo>
                  <a:pt x="698" y="173736"/>
                </a:lnTo>
                <a:lnTo>
                  <a:pt x="174078" y="86169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43100" y="5283974"/>
            <a:ext cx="174625" cy="173990"/>
          </a:xfrm>
          <a:custGeom>
            <a:avLst/>
            <a:gdLst/>
            <a:ahLst/>
            <a:cxnLst/>
            <a:rect l="l" t="t" r="r" b="b"/>
            <a:pathLst>
              <a:path w="174625" h="173989">
                <a:moveTo>
                  <a:pt x="173393" y="0"/>
                </a:moveTo>
                <a:lnTo>
                  <a:pt x="0" y="87553"/>
                </a:lnTo>
                <a:lnTo>
                  <a:pt x="174078" y="173735"/>
                </a:lnTo>
                <a:lnTo>
                  <a:pt x="173393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083803" y="4900231"/>
            <a:ext cx="74504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E3E3E"/>
                </a:solidFill>
                <a:latin typeface="Verdana"/>
                <a:cs typeface="Verdana"/>
              </a:rPr>
              <a:t>Two-Way </a:t>
            </a:r>
            <a:r>
              <a:rPr sz="2000" spc="-10" dirty="0">
                <a:solidFill>
                  <a:srgbClr val="3E3E3E"/>
                </a:solidFill>
                <a:latin typeface="Verdana"/>
                <a:cs typeface="Verdana"/>
              </a:rPr>
              <a:t>Binding: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&lt;input</a:t>
            </a:r>
            <a:r>
              <a:rPr sz="2000" spc="-2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Courier New"/>
                <a:cs typeface="Courier New"/>
              </a:rPr>
              <a:t>[(ngModel)]='listFilter'/&gt;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0" y="519061"/>
            <a:ext cx="426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Checklist:</a:t>
            </a:r>
            <a:r>
              <a:rPr spc="20" dirty="0"/>
              <a:t> </a:t>
            </a:r>
            <a:r>
              <a:rPr spc="220" dirty="0">
                <a:solidFill>
                  <a:srgbClr val="9BC850"/>
                </a:solidFill>
              </a:rPr>
              <a:t>ngModel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888" y="1793748"/>
            <a:ext cx="2391410" cy="4025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888" y="2196083"/>
            <a:ext cx="6276340" cy="3200400"/>
          </a:xfrm>
          <a:prstGeom prst="rect">
            <a:avLst/>
          </a:prstGeom>
          <a:ln w="12192">
            <a:solidFill>
              <a:srgbClr val="A62E5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26084" marR="4316730" indent="-30543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1035685" marR="3096895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BrowserModule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FormsModule</a:t>
            </a:r>
            <a:r>
              <a:rPr sz="2000" spc="-75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1035685" marR="1726564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ProductListComponent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794510"/>
            <a:ext cx="3954145" cy="40259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2196083"/>
            <a:ext cx="5142230" cy="1353820"/>
          </a:xfrm>
          <a:custGeom>
            <a:avLst/>
            <a:gdLst/>
            <a:ahLst/>
            <a:cxnLst/>
            <a:rect l="l" t="t" r="r" b="b"/>
            <a:pathLst>
              <a:path w="5142230" h="1353820">
                <a:moveTo>
                  <a:pt x="0" y="0"/>
                </a:moveTo>
                <a:lnTo>
                  <a:pt x="5141976" y="0"/>
                </a:lnTo>
                <a:lnTo>
                  <a:pt x="5141976" y="1353312"/>
                </a:lnTo>
                <a:lnTo>
                  <a:pt x="0" y="13533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7A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895" y="2231682"/>
            <a:ext cx="51301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'col-md-4'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77569" marR="128905" indent="-4578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&lt;input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'text' 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[(ngModel)]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'listFilter'</a:t>
            </a:r>
            <a:r>
              <a:rPr sz="20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811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89632" y="0"/>
            <a:ext cx="7412735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06595" y="4322724"/>
            <a:ext cx="1701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4193" y="3169803"/>
            <a:ext cx="1083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 dirty="0">
                <a:solidFill>
                  <a:srgbClr val="FFFFFF"/>
                </a:solidFill>
                <a:latin typeface="Verdana"/>
                <a:cs typeface="Verdana"/>
              </a:rPr>
              <a:t>EVENTS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53155" y="848867"/>
            <a:ext cx="2369820" cy="523240"/>
          </a:xfrm>
          <a:prstGeom prst="rect">
            <a:avLst/>
          </a:prstGeom>
          <a:solidFill>
            <a:srgbClr val="132A32"/>
          </a:solidFill>
        </p:spPr>
        <p:txBody>
          <a:bodyPr vert="horz" wrap="square" lIns="0" tIns="311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44"/>
              </a:spcBef>
            </a:pP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848867"/>
            <a:ext cx="2295525" cy="523240"/>
          </a:xfrm>
          <a:prstGeom prst="rect">
            <a:avLst/>
          </a:prstGeom>
          <a:solidFill>
            <a:srgbClr val="193540"/>
          </a:solidFill>
        </p:spPr>
        <p:txBody>
          <a:bodyPr vert="horz" wrap="square" lIns="0" tIns="31114" rIns="0" bIns="0" rtlCol="0">
            <a:spAutoFit/>
          </a:bodyPr>
          <a:lstStyle/>
          <a:p>
            <a:pPr marL="702945">
              <a:lnSpc>
                <a:spcPct val="100000"/>
              </a:lnSpc>
              <a:spcBef>
                <a:spcPts val="244"/>
              </a:spcBef>
            </a:pP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DOM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78040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5" dirty="0">
                <a:solidFill>
                  <a:srgbClr val="F05A28"/>
                </a:solidFill>
                <a:latin typeface="Verdana"/>
                <a:cs typeface="Verdana"/>
              </a:rPr>
              <a:t>Property</a:t>
            </a:r>
            <a:r>
              <a:rPr sz="24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Handling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Events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Event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 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Handling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Input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Two-way</a:t>
            </a:r>
            <a:r>
              <a:rPr sz="2400" spc="-4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 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Transforming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Data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4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/>
                <a:cs typeface="Verdana"/>
              </a:rPr>
              <a:t>Pipes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195" dirty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sz="3600" spc="25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1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265" dirty="0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49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Application</a:t>
            </a:r>
            <a:r>
              <a:rPr spc="25" dirty="0"/>
              <a:t> </a:t>
            </a:r>
            <a:r>
              <a:rPr spc="229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756" y="519061"/>
            <a:ext cx="385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Property</a:t>
            </a:r>
            <a:r>
              <a:rPr spc="-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519631"/>
            <a:ext cx="641286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{{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321" y="3352431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penc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312" y="3297901"/>
            <a:ext cx="3592195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http://o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897" y="3297847"/>
            <a:ext cx="3528695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ipa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t.o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g/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od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8331" y="3302139"/>
            <a:ext cx="300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t.imageUrl}}'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704" y="324231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79">
                <a:moveTo>
                  <a:pt x="0" y="0"/>
                </a:move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704" y="1985594"/>
            <a:ext cx="1894205" cy="1470025"/>
          </a:xfrm>
          <a:custGeom>
            <a:avLst/>
            <a:gdLst/>
            <a:ahLst/>
            <a:cxnLst/>
            <a:rect l="l" t="t" r="r" b="b"/>
            <a:pathLst>
              <a:path w="1894205" h="1470025">
                <a:moveTo>
                  <a:pt x="0" y="1469605"/>
                </a:moveTo>
                <a:lnTo>
                  <a:pt x="1893785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7998" y="3301411"/>
            <a:ext cx="3003550" cy="10096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3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sz="3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]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8016" y="323164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8016" y="2001824"/>
            <a:ext cx="284480" cy="1443355"/>
          </a:xfrm>
          <a:custGeom>
            <a:avLst/>
            <a:gdLst/>
            <a:ahLst/>
            <a:cxnLst/>
            <a:rect l="l" t="t" r="r" b="b"/>
            <a:pathLst>
              <a:path w="284479" h="1443354">
                <a:moveTo>
                  <a:pt x="0" y="1442986"/>
                </a:moveTo>
                <a:lnTo>
                  <a:pt x="284353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20047" y="3291073"/>
            <a:ext cx="3435350" cy="10096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ts val="3840"/>
              </a:lnSpc>
              <a:spcBef>
                <a:spcPts val="30"/>
              </a:spcBef>
              <a:tabLst>
                <a:tab pos="1708785" algn="l"/>
              </a:tabLst>
            </a:pPr>
            <a:r>
              <a:rPr sz="3600" baseline="5787" dirty="0">
                <a:solidFill>
                  <a:srgbClr val="0000FF"/>
                </a:solidFill>
                <a:latin typeface="Courier New"/>
                <a:cs typeface="Courier New"/>
              </a:rPr>
              <a:t>l	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endParaRPr sz="32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r>
              <a:rPr sz="32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704" y="324231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79">
                <a:moveTo>
                  <a:pt x="0" y="0"/>
                </a:move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704" y="1985594"/>
            <a:ext cx="1894205" cy="1470025"/>
          </a:xfrm>
          <a:custGeom>
            <a:avLst/>
            <a:gdLst/>
            <a:ahLst/>
            <a:cxnLst/>
            <a:rect l="l" t="t" r="r" b="b"/>
            <a:pathLst>
              <a:path w="1894205" h="1470025">
                <a:moveTo>
                  <a:pt x="0" y="1469605"/>
                </a:moveTo>
                <a:lnTo>
                  <a:pt x="1893785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0328" y="3291966"/>
            <a:ext cx="18180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">
              <a:lnSpc>
                <a:spcPct val="100000"/>
              </a:lnSpc>
              <a:spcBef>
                <a:spcPts val="105"/>
              </a:spcBef>
            </a:pP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Element 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58016" y="323164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8016" y="2001824"/>
            <a:ext cx="284480" cy="1443355"/>
          </a:xfrm>
          <a:custGeom>
            <a:avLst/>
            <a:gdLst/>
            <a:ahLst/>
            <a:cxnLst/>
            <a:rect l="l" t="t" r="r" b="b"/>
            <a:pathLst>
              <a:path w="284479" h="1443354">
                <a:moveTo>
                  <a:pt x="0" y="1442986"/>
                </a:moveTo>
                <a:lnTo>
                  <a:pt x="284353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64073" y="3231642"/>
            <a:ext cx="3672840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21360" marR="717550" indent="172085">
              <a:lnSpc>
                <a:spcPct val="100000"/>
              </a:lnSpc>
              <a:spcBef>
                <a:spcPts val="49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Template  </a:t>
            </a:r>
            <a:r>
              <a:rPr sz="3200" spc="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158" y="519061"/>
            <a:ext cx="317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Event</a:t>
            </a:r>
            <a:r>
              <a:rPr spc="-10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3811" y="3895344"/>
            <a:ext cx="6757670" cy="1940560"/>
          </a:xfrm>
          <a:custGeom>
            <a:avLst/>
            <a:gdLst/>
            <a:ahLst/>
            <a:cxnLst/>
            <a:rect l="l" t="t" r="r" b="b"/>
            <a:pathLst>
              <a:path w="6757670" h="1940560">
                <a:moveTo>
                  <a:pt x="0" y="0"/>
                </a:moveTo>
                <a:lnTo>
                  <a:pt x="6757416" y="0"/>
                </a:lnTo>
                <a:lnTo>
                  <a:pt x="6757416" y="1940051"/>
                </a:lnTo>
                <a:lnTo>
                  <a:pt x="0" y="19400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513" y="4278827"/>
            <a:ext cx="6209030" cy="7683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Courier New"/>
                <a:cs typeface="Courier New"/>
              </a:rPr>
              <a:t>pageTitle: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400" spc="-15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List'  </a:t>
            </a:r>
            <a:r>
              <a:rPr sz="2400" spc="-5" dirty="0">
                <a:latin typeface="Courier New"/>
                <a:cs typeface="Courier New"/>
              </a:rPr>
              <a:t>products: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[]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513" y="5010347"/>
            <a:ext cx="4200525" cy="402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Courier New"/>
                <a:cs typeface="Courier New"/>
              </a:rPr>
              <a:t>toggleImage(): void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5633" y="5376107"/>
            <a:ext cx="183515" cy="402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4123" y="5024628"/>
            <a:ext cx="4418330" cy="381000"/>
          </a:xfrm>
          <a:custGeom>
            <a:avLst/>
            <a:gdLst/>
            <a:ahLst/>
            <a:cxnLst/>
            <a:rect l="l" t="t" r="r" b="b"/>
            <a:pathLst>
              <a:path w="4418330" h="381000">
                <a:moveTo>
                  <a:pt x="0" y="0"/>
                </a:moveTo>
                <a:lnTo>
                  <a:pt x="4418076" y="0"/>
                </a:lnTo>
                <a:lnTo>
                  <a:pt x="4418076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5084826"/>
            <a:ext cx="3674745" cy="1137285"/>
          </a:xfrm>
          <a:custGeom>
            <a:avLst/>
            <a:gdLst/>
            <a:ahLst/>
            <a:cxnLst/>
            <a:rect l="l" t="t" r="r" b="b"/>
            <a:pathLst>
              <a:path w="3674745" h="1137285">
                <a:moveTo>
                  <a:pt x="0" y="0"/>
                </a:moveTo>
                <a:lnTo>
                  <a:pt x="3674364" y="0"/>
                </a:lnTo>
                <a:lnTo>
                  <a:pt x="3674364" y="1136904"/>
                </a:ln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364" y="5084826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364" y="3870502"/>
            <a:ext cx="2203450" cy="1428115"/>
          </a:xfrm>
          <a:custGeom>
            <a:avLst/>
            <a:gdLst/>
            <a:ahLst/>
            <a:cxnLst/>
            <a:rect l="l" t="t" r="r" b="b"/>
            <a:pathLst>
              <a:path w="2203450" h="1428114">
                <a:moveTo>
                  <a:pt x="0" y="1427492"/>
                </a:moveTo>
                <a:lnTo>
                  <a:pt x="2203107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550" y="5084826"/>
            <a:ext cx="3674745" cy="1137285"/>
          </a:xfrm>
          <a:prstGeom prst="rect">
            <a:avLst/>
          </a:prstGeom>
          <a:ln w="25907">
            <a:solidFill>
              <a:srgbClr val="B0401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500"/>
              </a:spcBef>
            </a:pP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1465" y="5084826"/>
            <a:ext cx="2918460" cy="1493520"/>
          </a:xfrm>
          <a:custGeom>
            <a:avLst/>
            <a:gdLst/>
            <a:ahLst/>
            <a:cxnLst/>
            <a:rect l="l" t="t" r="r" b="b"/>
            <a:pathLst>
              <a:path w="2918459" h="1493520">
                <a:moveTo>
                  <a:pt x="0" y="0"/>
                </a:moveTo>
                <a:lnTo>
                  <a:pt x="2918460" y="0"/>
                </a:lnTo>
                <a:lnTo>
                  <a:pt x="2918460" y="1493520"/>
                </a:ln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1465" y="5084826"/>
            <a:ext cx="2918460" cy="1493520"/>
          </a:xfrm>
          <a:custGeom>
            <a:avLst/>
            <a:gdLst/>
            <a:ahLst/>
            <a:cxnLst/>
            <a:rect l="l" t="t" r="r" b="b"/>
            <a:pathLst>
              <a:path w="2918459" h="1493520">
                <a:moveTo>
                  <a:pt x="0" y="0"/>
                </a:moveTo>
                <a:lnTo>
                  <a:pt x="2918460" y="0"/>
                </a:lnTo>
                <a:lnTo>
                  <a:pt x="2918460" y="1493520"/>
                </a:ln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8273" y="5084826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8273" y="3817429"/>
            <a:ext cx="443865" cy="1547495"/>
          </a:xfrm>
          <a:custGeom>
            <a:avLst/>
            <a:gdLst/>
            <a:ahLst/>
            <a:cxnLst/>
            <a:rect l="l" t="t" r="r" b="b"/>
            <a:pathLst>
              <a:path w="443864" h="1547495">
                <a:moveTo>
                  <a:pt x="0" y="1547431"/>
                </a:moveTo>
                <a:lnTo>
                  <a:pt x="443814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6876" y="5069598"/>
            <a:ext cx="367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5785" y="5557074"/>
            <a:ext cx="1908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6968" y="6044550"/>
            <a:ext cx="2146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5374" y="4370070"/>
            <a:ext cx="11543030" cy="584200"/>
          </a:xfrm>
          <a:custGeom>
            <a:avLst/>
            <a:gdLst/>
            <a:ahLst/>
            <a:cxnLst/>
            <a:rect l="l" t="t" r="r" b="b"/>
            <a:pathLst>
              <a:path w="11543030" h="584200">
                <a:moveTo>
                  <a:pt x="0" y="0"/>
                </a:moveTo>
                <a:lnTo>
                  <a:pt x="11542776" y="0"/>
                </a:lnTo>
                <a:lnTo>
                  <a:pt x="11542776" y="583691"/>
                </a:lnTo>
                <a:lnTo>
                  <a:pt x="0" y="583691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374" y="4370070"/>
            <a:ext cx="11543030" cy="584200"/>
          </a:xfrm>
          <a:custGeom>
            <a:avLst/>
            <a:gdLst/>
            <a:ahLst/>
            <a:cxnLst/>
            <a:rect l="l" t="t" r="r" b="b"/>
            <a:pathLst>
              <a:path w="11543030" h="584200">
                <a:moveTo>
                  <a:pt x="0" y="0"/>
                </a:moveTo>
                <a:lnTo>
                  <a:pt x="11542776" y="0"/>
                </a:lnTo>
                <a:lnTo>
                  <a:pt x="11542776" y="583691"/>
                </a:lnTo>
                <a:lnTo>
                  <a:pt x="0" y="583691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1940" y="1999792"/>
            <a:ext cx="11751310" cy="289877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&lt;h1&gt;{{pageTitle}}&lt;/h1&gt;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&lt;button</a:t>
            </a:r>
            <a:r>
              <a:rPr sz="2800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click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toggleImage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5163185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819"/>
              </a:spcBef>
              <a:tabLst>
                <a:tab pos="11554460" algn="l"/>
              </a:tabLst>
            </a:pP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5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14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20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b/</a:t>
            </a:r>
            <a:r>
              <a:rPr sz="3200" spc="1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baseline="37037" dirty="0">
                <a:latin typeface="Courier New"/>
                <a:cs typeface="Courier New"/>
              </a:rPr>
              <a:t>;</a:t>
            </a:r>
            <a:endParaRPr sz="3600" baseline="37037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91181"/>
            <a:ext cx="683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86610"/>
            <a:ext cx="6901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3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[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(ngModel)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]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='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86610"/>
            <a:ext cx="690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114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ngModel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)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476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Verdana</vt:lpstr>
      <vt:lpstr>Office Theme</vt:lpstr>
      <vt:lpstr>Data Binding &amp; Pipes</vt:lpstr>
      <vt:lpstr>Component</vt:lpstr>
      <vt:lpstr>PowerPoint Presentation</vt:lpstr>
      <vt:lpstr>Application Architecture</vt:lpstr>
      <vt:lpstr>Property Binding</vt:lpstr>
      <vt:lpstr>Event Binding</vt:lpstr>
      <vt:lpstr>Two-way Binding</vt:lpstr>
      <vt:lpstr>Two-way Binding</vt:lpstr>
      <vt:lpstr>Two-way Binding</vt:lpstr>
      <vt:lpstr>Two-way Binding</vt:lpstr>
      <vt:lpstr>AppModule</vt:lpstr>
      <vt:lpstr>AppModule</vt:lpstr>
      <vt:lpstr>Transforming Data with Pipes</vt:lpstr>
      <vt:lpstr>Pipe Examples</vt:lpstr>
      <vt:lpstr>Data Binding</vt:lpstr>
      <vt:lpstr>Data Binding</vt:lpstr>
      <vt:lpstr>Checklist: ngModel</vt:lpstr>
      <vt:lpstr>Application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Kumar, Sathish (Cognizant)</cp:lastModifiedBy>
  <cp:revision>2</cp:revision>
  <dcterms:created xsi:type="dcterms:W3CDTF">2018-03-12T05:15:58Z</dcterms:created>
  <dcterms:modified xsi:type="dcterms:W3CDTF">2018-04-10T02:35:27Z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2017-08-08T00:00:00Z</vt:filetime>
  </property>
  <property fmtid="{D5CDD505-2E9C-101B-9397-08002B2CF9AE}" pid="3" name="Creator">
    <vt:lpwstr>Acrobat PDFMaker 17 for PowerPoint</vt:lpwstr>
  </property>
  <property fmtid="{D5CDD505-2E9C-101B-9397-08002B2CF9AE}" pid="4" name="LastSaved">
    <vt:filetime>2018-03-12T00:00:00Z</vt:filetime>
  </property>
</Properties>
</file>