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500" y="0"/>
            <a:ext cx="10287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6988" y="1858365"/>
            <a:ext cx="7558023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4783" y="1858365"/>
            <a:ext cx="9822433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79870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01010"/>
                </a:solidFill>
              </a:rPr>
              <a:t>Building Nested</a:t>
            </a:r>
            <a:r>
              <a:rPr sz="4500" spc="-900" dirty="0">
                <a:solidFill>
                  <a:srgbClr val="101010"/>
                </a:solidFill>
              </a:rPr>
              <a:t> </a:t>
            </a:r>
            <a:r>
              <a:rPr sz="4500" spc="-70" dirty="0">
                <a:solidFill>
                  <a:srgbClr val="101010"/>
                </a:solidFill>
              </a:rPr>
              <a:t>Components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68" y="519061"/>
            <a:ext cx="937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900" dirty="0">
                <a:solidFill>
                  <a:srgbClr val="3E3E3E"/>
                </a:solidFill>
              </a:rPr>
              <a:t> </a:t>
            </a:r>
            <a:r>
              <a:rPr sz="3600" spc="-95" dirty="0">
                <a:solidFill>
                  <a:srgbClr val="3E3E3E"/>
                </a:solidFill>
              </a:rPr>
              <a:t>as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-4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9257" y="1448561"/>
            <a:ext cx="4319270" cy="402590"/>
          </a:xfrm>
          <a:custGeom>
            <a:avLst/>
            <a:gdLst/>
            <a:ahLst/>
            <a:cxnLst/>
            <a:rect l="l" t="t" r="r" b="b"/>
            <a:pathLst>
              <a:path w="4319270" h="402589">
                <a:moveTo>
                  <a:pt x="0" y="0"/>
                </a:moveTo>
                <a:lnTo>
                  <a:pt x="4319016" y="0"/>
                </a:lnTo>
                <a:lnTo>
                  <a:pt x="431901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29" y="1461516"/>
            <a:ext cx="4301490" cy="3689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76" y="4213859"/>
            <a:ext cx="5553710" cy="95440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{{ </a:t>
            </a:r>
            <a:r>
              <a:rPr sz="1800" spc="-10" dirty="0">
                <a:latin typeface="Courier New"/>
                <a:cs typeface="Courier New"/>
              </a:rPr>
              <a:t>product.starRating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5" dirty="0">
                <a:latin typeface="Courier New"/>
                <a:cs typeface="Courier New"/>
              </a:rPr>
              <a:t>number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76" y="1836420"/>
            <a:ext cx="5817235" cy="1508760"/>
          </a:xfrm>
          <a:custGeom>
            <a:avLst/>
            <a:gdLst/>
            <a:ahLst/>
            <a:cxnLst/>
            <a:rect l="l" t="t" r="r" b="b"/>
            <a:pathLst>
              <a:path w="5817235" h="1508760">
                <a:moveTo>
                  <a:pt x="0" y="0"/>
                </a:moveTo>
                <a:lnTo>
                  <a:pt x="5817108" y="0"/>
                </a:lnTo>
                <a:lnTo>
                  <a:pt x="5817108" y="1508760"/>
                </a:lnTo>
                <a:lnTo>
                  <a:pt x="0" y="150876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971" y="1874443"/>
            <a:ext cx="5805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415" y="1447800"/>
            <a:ext cx="2763520" cy="382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6415" y="18364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rating: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68" y="519061"/>
            <a:ext cx="937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900" dirty="0">
                <a:solidFill>
                  <a:srgbClr val="3E3E3E"/>
                </a:solidFill>
              </a:rPr>
              <a:t> </a:t>
            </a:r>
            <a:r>
              <a:rPr sz="3600" spc="-95" dirty="0">
                <a:solidFill>
                  <a:srgbClr val="3E3E3E"/>
                </a:solidFill>
              </a:rPr>
              <a:t>as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-4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8495" y="4216908"/>
            <a:ext cx="5573395" cy="95440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&lt;pm-star&gt;&lt;/pm-star&gt;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415" y="1447800"/>
            <a:ext cx="2763520" cy="382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57" y="1448561"/>
            <a:ext cx="4319270" cy="402590"/>
          </a:xfrm>
          <a:custGeom>
            <a:avLst/>
            <a:gdLst/>
            <a:ahLst/>
            <a:cxnLst/>
            <a:rect l="l" t="t" r="r" b="b"/>
            <a:pathLst>
              <a:path w="4319270" h="402589">
                <a:moveTo>
                  <a:pt x="0" y="0"/>
                </a:moveTo>
                <a:lnTo>
                  <a:pt x="4319016" y="0"/>
                </a:lnTo>
                <a:lnTo>
                  <a:pt x="431901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829" y="1461516"/>
            <a:ext cx="4301490" cy="3689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76" y="1836420"/>
            <a:ext cx="5817235" cy="1508760"/>
          </a:xfrm>
          <a:custGeom>
            <a:avLst/>
            <a:gdLst/>
            <a:ahLst/>
            <a:cxnLst/>
            <a:rect l="l" t="t" r="r" b="b"/>
            <a:pathLst>
              <a:path w="5817235" h="1508760">
                <a:moveTo>
                  <a:pt x="0" y="0"/>
                </a:moveTo>
                <a:lnTo>
                  <a:pt x="5817108" y="0"/>
                </a:lnTo>
                <a:lnTo>
                  <a:pt x="5817108" y="1508760"/>
                </a:lnTo>
                <a:lnTo>
                  <a:pt x="0" y="150876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971" y="1874443"/>
            <a:ext cx="5805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415" y="18364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rating: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78" y="519061"/>
            <a:ext cx="871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3E3E3E"/>
                </a:solidFill>
              </a:rPr>
              <a:t>Telling </a:t>
            </a:r>
            <a:r>
              <a:rPr sz="3600" spc="10" dirty="0">
                <a:solidFill>
                  <a:srgbClr val="3E3E3E"/>
                </a:solidFill>
              </a:rPr>
              <a:t>Angular </a:t>
            </a:r>
            <a:r>
              <a:rPr sz="3600" spc="114" dirty="0">
                <a:solidFill>
                  <a:srgbClr val="3E3E3E"/>
                </a:solidFill>
              </a:rPr>
              <a:t>About </a:t>
            </a:r>
            <a:r>
              <a:rPr sz="3600" spc="15" dirty="0">
                <a:solidFill>
                  <a:srgbClr val="3E3E3E"/>
                </a:solidFill>
              </a:rPr>
              <a:t>Our</a:t>
            </a:r>
            <a:r>
              <a:rPr sz="3600" spc="-775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8797" y="1247394"/>
            <a:ext cx="3124200" cy="539750"/>
          </a:xfrm>
          <a:custGeom>
            <a:avLst/>
            <a:gdLst/>
            <a:ahLst/>
            <a:cxnLst/>
            <a:rect l="l" t="t" r="r" b="b"/>
            <a:pathLst>
              <a:path w="3124200" h="539750">
                <a:moveTo>
                  <a:pt x="0" y="0"/>
                </a:moveTo>
                <a:lnTo>
                  <a:pt x="3124200" y="0"/>
                </a:lnTo>
                <a:lnTo>
                  <a:pt x="3124200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797" y="1247394"/>
            <a:ext cx="3124200" cy="539750"/>
          </a:xfrm>
          <a:custGeom>
            <a:avLst/>
            <a:gdLst/>
            <a:ahLst/>
            <a:cxnLst/>
            <a:rect l="l" t="t" r="r" b="b"/>
            <a:pathLst>
              <a:path w="3124200" h="539750">
                <a:moveTo>
                  <a:pt x="0" y="0"/>
                </a:moveTo>
                <a:lnTo>
                  <a:pt x="3124200" y="0"/>
                </a:lnTo>
                <a:lnTo>
                  <a:pt x="3124200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1786127"/>
            <a:ext cx="8872855" cy="4741545"/>
          </a:xfrm>
          <a:custGeom>
            <a:avLst/>
            <a:gdLst/>
            <a:ahLst/>
            <a:cxnLst/>
            <a:rect l="l" t="t" r="r" b="b"/>
            <a:pathLst>
              <a:path w="8872855" h="4741545">
                <a:moveTo>
                  <a:pt x="0" y="0"/>
                </a:moveTo>
                <a:lnTo>
                  <a:pt x="8872728" y="0"/>
                </a:lnTo>
                <a:lnTo>
                  <a:pt x="8872728" y="4741164"/>
                </a:lnTo>
                <a:lnTo>
                  <a:pt x="0" y="474116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691" y="1132266"/>
            <a:ext cx="8561705" cy="529018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49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StarComponent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'./shared/star.component';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67113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927100" marR="5491480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BrowserModule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FormsModule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927100" marR="442468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ProductListComponent,  ConvertToSpacesPipe,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StarComponent</a:t>
            </a:r>
            <a:r>
              <a:rPr sz="2000" spc="-20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99" y="519061"/>
            <a:ext cx="1061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Passing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Data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17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(@Input)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3938" y="1791461"/>
            <a:ext cx="5575300" cy="3352800"/>
          </a:xfrm>
          <a:custGeom>
            <a:avLst/>
            <a:gdLst/>
            <a:ahLst/>
            <a:cxnLst/>
            <a:rect l="l" t="t" r="r" b="b"/>
            <a:pathLst>
              <a:path w="5575300" h="3352800">
                <a:moveTo>
                  <a:pt x="0" y="0"/>
                </a:moveTo>
                <a:lnTo>
                  <a:pt x="5574792" y="0"/>
                </a:lnTo>
                <a:lnTo>
                  <a:pt x="5574792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3938" y="1791461"/>
            <a:ext cx="5575300" cy="3352800"/>
          </a:xfrm>
          <a:custGeom>
            <a:avLst/>
            <a:gdLst/>
            <a:ahLst/>
            <a:cxnLst/>
            <a:rect l="l" t="t" r="r" b="b"/>
            <a:pathLst>
              <a:path w="5575300" h="3352800">
                <a:moveTo>
                  <a:pt x="0" y="0"/>
                </a:moveTo>
                <a:lnTo>
                  <a:pt x="5574792" y="0"/>
                </a:lnTo>
                <a:lnTo>
                  <a:pt x="5574792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1114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9505" y="2727452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117" y="2396032"/>
            <a:ext cx="4044315" cy="97599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34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3310128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6700" y="3436467"/>
            <a:ext cx="268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06500" algn="l"/>
              </a:tabLst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@Input()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99" y="519061"/>
            <a:ext cx="1061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Passing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Data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17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(@Input)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76415" y="1472183"/>
            <a:ext cx="2763520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93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9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95" y="1448561"/>
            <a:ext cx="4319905" cy="40259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495" y="1850135"/>
            <a:ext cx="5823585" cy="1507490"/>
          </a:xfrm>
          <a:custGeom>
            <a:avLst/>
            <a:gdLst/>
            <a:ahLst/>
            <a:cxnLst/>
            <a:rect l="l" t="t" r="r" b="b"/>
            <a:pathLst>
              <a:path w="5823585" h="1507489">
                <a:moveTo>
                  <a:pt x="0" y="0"/>
                </a:moveTo>
                <a:lnTo>
                  <a:pt x="5823204" y="0"/>
                </a:lnTo>
                <a:lnTo>
                  <a:pt x="5823204" y="1507236"/>
                </a:lnTo>
                <a:lnTo>
                  <a:pt x="0" y="15072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592" y="1887524"/>
            <a:ext cx="5811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415" y="18745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@Input() rating: number;  </a:t>
            </a: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95" y="4201667"/>
            <a:ext cx="5573395" cy="95440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&lt;pm-star&gt;&lt;/pm-star&gt;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99" y="519061"/>
            <a:ext cx="1061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Passing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Data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17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(@Input)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76415" y="1472183"/>
            <a:ext cx="2763520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93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9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95" y="1448561"/>
            <a:ext cx="4319905" cy="40259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495" y="1850135"/>
            <a:ext cx="5823585" cy="1507490"/>
          </a:xfrm>
          <a:custGeom>
            <a:avLst/>
            <a:gdLst/>
            <a:ahLst/>
            <a:cxnLst/>
            <a:rect l="l" t="t" r="r" b="b"/>
            <a:pathLst>
              <a:path w="5823585" h="1507489">
                <a:moveTo>
                  <a:pt x="0" y="0"/>
                </a:moveTo>
                <a:lnTo>
                  <a:pt x="5823204" y="0"/>
                </a:lnTo>
                <a:lnTo>
                  <a:pt x="5823204" y="1507236"/>
                </a:lnTo>
                <a:lnTo>
                  <a:pt x="0" y="15072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592" y="1887524"/>
            <a:ext cx="5811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73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415" y="18745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@Input() rating: number;  </a:t>
            </a: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95" y="4213859"/>
            <a:ext cx="5958840" cy="1231900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&lt;pm-star</a:t>
            </a:r>
            <a:r>
              <a:rPr sz="18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rating</a:t>
            </a:r>
            <a:r>
              <a:rPr sz="1800" spc="-10" dirty="0">
                <a:latin typeface="Courier New"/>
                <a:cs typeface="Courier New"/>
              </a:rPr>
              <a:t>]='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product.starRating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800" y="517359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Raising </a:t>
            </a:r>
            <a:r>
              <a:rPr sz="3600" spc="-90" dirty="0">
                <a:solidFill>
                  <a:srgbClr val="3E3E3E"/>
                </a:solidFill>
              </a:rPr>
              <a:t>an </a:t>
            </a:r>
            <a:r>
              <a:rPr sz="3600" spc="-30" dirty="0">
                <a:solidFill>
                  <a:srgbClr val="3E3E3E"/>
                </a:solidFill>
              </a:rPr>
              <a:t>Event</a:t>
            </a:r>
            <a:r>
              <a:rPr sz="3600" spc="-53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(@Output)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6427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9505" y="2727452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117" y="2565742"/>
            <a:ext cx="4044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3195827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0584" y="3944111"/>
            <a:ext cx="1782445" cy="561340"/>
          </a:xfrm>
          <a:custGeom>
            <a:avLst/>
            <a:gdLst/>
            <a:ahLst/>
            <a:cxnLst/>
            <a:rect l="l" t="t" r="r" b="b"/>
            <a:pathLst>
              <a:path w="1782445" h="561339">
                <a:moveTo>
                  <a:pt x="1772819" y="446887"/>
                </a:moveTo>
                <a:lnTo>
                  <a:pt x="1260322" y="446887"/>
                </a:lnTo>
                <a:lnTo>
                  <a:pt x="1263027" y="560870"/>
                </a:lnTo>
                <a:lnTo>
                  <a:pt x="1782051" y="551776"/>
                </a:lnTo>
                <a:lnTo>
                  <a:pt x="1772819" y="446887"/>
                </a:lnTo>
                <a:close/>
              </a:path>
              <a:path w="1782445" h="561339">
                <a:moveTo>
                  <a:pt x="1770700" y="422808"/>
                </a:moveTo>
                <a:lnTo>
                  <a:pt x="758151" y="422808"/>
                </a:lnTo>
                <a:lnTo>
                  <a:pt x="771144" y="542023"/>
                </a:lnTo>
                <a:lnTo>
                  <a:pt x="1260322" y="446887"/>
                </a:lnTo>
                <a:lnTo>
                  <a:pt x="1772819" y="446887"/>
                </a:lnTo>
                <a:lnTo>
                  <a:pt x="1770700" y="422808"/>
                </a:lnTo>
                <a:close/>
              </a:path>
              <a:path w="1782445" h="561339">
                <a:moveTo>
                  <a:pt x="740664" y="118084"/>
                </a:moveTo>
                <a:lnTo>
                  <a:pt x="0" y="462432"/>
                </a:lnTo>
                <a:lnTo>
                  <a:pt x="758151" y="422808"/>
                </a:lnTo>
                <a:lnTo>
                  <a:pt x="1770700" y="422808"/>
                </a:lnTo>
                <a:lnTo>
                  <a:pt x="1756287" y="259054"/>
                </a:lnTo>
                <a:lnTo>
                  <a:pt x="747509" y="259054"/>
                </a:lnTo>
                <a:lnTo>
                  <a:pt x="740664" y="118084"/>
                </a:lnTo>
                <a:close/>
              </a:path>
              <a:path w="1782445" h="561339">
                <a:moveTo>
                  <a:pt x="1216342" y="49491"/>
                </a:moveTo>
                <a:lnTo>
                  <a:pt x="747509" y="259054"/>
                </a:lnTo>
                <a:lnTo>
                  <a:pt x="1756287" y="259054"/>
                </a:lnTo>
                <a:lnTo>
                  <a:pt x="1753049" y="222262"/>
                </a:lnTo>
                <a:lnTo>
                  <a:pt x="1240434" y="222262"/>
                </a:lnTo>
                <a:lnTo>
                  <a:pt x="1216342" y="49491"/>
                </a:lnTo>
                <a:close/>
              </a:path>
              <a:path w="1782445" h="561339">
                <a:moveTo>
                  <a:pt x="1733486" y="0"/>
                </a:moveTo>
                <a:lnTo>
                  <a:pt x="1240434" y="222262"/>
                </a:lnTo>
                <a:lnTo>
                  <a:pt x="1753049" y="222262"/>
                </a:lnTo>
                <a:lnTo>
                  <a:pt x="173348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73016" y="3373170"/>
            <a:ext cx="925830" cy="107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498" y="3040862"/>
            <a:ext cx="1658620" cy="133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ts val="236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84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@Input()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@Output()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143000"/>
            <a:ext cx="365760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6990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370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95" y="1143000"/>
            <a:ext cx="4299585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1562100"/>
            <a:ext cx="5866130" cy="289306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94335" marR="2727960" indent="-27305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259079" marR="1911985" indent="-1371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@Input() rating: number;  </a:t>
            </a: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25907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@Output() </a:t>
            </a:r>
            <a:r>
              <a:rPr sz="1800" spc="-5" dirty="0">
                <a:latin typeface="Courier New"/>
                <a:cs typeface="Courier New"/>
              </a:rPr>
              <a:t>notify: </a:t>
            </a:r>
            <a:r>
              <a:rPr sz="1800" spc="-10" dirty="0">
                <a:latin typeface="Courier New"/>
                <a:cs typeface="Courier New"/>
              </a:rPr>
              <a:t>EventEmitter&lt;string&gt;</a:t>
            </a:r>
            <a:r>
              <a:rPr sz="1800" spc="-3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955164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EventEmitter&lt;string&gt;();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4876800"/>
            <a:ext cx="4305300" cy="3962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800" y="519061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Raising </a:t>
            </a:r>
            <a:r>
              <a:rPr sz="3600" spc="-90" dirty="0">
                <a:solidFill>
                  <a:srgbClr val="3E3E3E"/>
                </a:solidFill>
              </a:rPr>
              <a:t>an </a:t>
            </a:r>
            <a:r>
              <a:rPr sz="3600" spc="-30" dirty="0">
                <a:solidFill>
                  <a:srgbClr val="3E3E3E"/>
                </a:solidFill>
              </a:rPr>
              <a:t>Event</a:t>
            </a:r>
            <a:r>
              <a:rPr sz="3600" spc="-53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(@Output)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2400" y="5279135"/>
            <a:ext cx="5958840" cy="1231900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&lt;pm-star</a:t>
            </a:r>
            <a:r>
              <a:rPr sz="18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rating</a:t>
            </a:r>
            <a:r>
              <a:rPr sz="1800" spc="-10" dirty="0">
                <a:latin typeface="Courier New"/>
                <a:cs typeface="Courier New"/>
              </a:rPr>
              <a:t>]='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product.starRating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95" y="1545336"/>
            <a:ext cx="5823585" cy="150749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95" y="1143000"/>
            <a:ext cx="4299585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4876800"/>
            <a:ext cx="4305300" cy="3962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5800" y="519061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Raising </a:t>
            </a:r>
            <a:r>
              <a:rPr sz="3600" spc="-90" dirty="0">
                <a:solidFill>
                  <a:srgbClr val="3E3E3E"/>
                </a:solidFill>
              </a:rPr>
              <a:t>an </a:t>
            </a:r>
            <a:r>
              <a:rPr sz="3600" spc="-30" dirty="0">
                <a:solidFill>
                  <a:srgbClr val="3E3E3E"/>
                </a:solidFill>
              </a:rPr>
              <a:t>Event</a:t>
            </a:r>
            <a:r>
              <a:rPr sz="3600" spc="-53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(@Output)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52400" y="5279135"/>
            <a:ext cx="5958840" cy="1231900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&lt;pm-star</a:t>
            </a:r>
            <a:r>
              <a:rPr sz="18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rating</a:t>
            </a:r>
            <a:r>
              <a:rPr sz="1800" spc="-10" dirty="0">
                <a:latin typeface="Courier New"/>
                <a:cs typeface="Courier New"/>
              </a:rPr>
              <a:t>]='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product.starRating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95" y="1545336"/>
            <a:ext cx="5823585" cy="150749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42303" y="1143000"/>
          <a:ext cx="5866130" cy="5641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solidFill>
                      <a:srgbClr val="2A9F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8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@Component({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68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selector: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'pm-star'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05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templateURL: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'./star.component.html'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})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export class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StarComponent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@Input() rating: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starWidth: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@Output()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notify: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</a:t>
                      </a:r>
                      <a:r>
                        <a:rPr sz="1800" spc="-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1960880">
                        <a:lnSpc>
                          <a:spcPts val="214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EventEmitter&lt;string&gt;()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80"/>
                        </a:lnSpc>
                        <a:spcBef>
                          <a:spcPts val="9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onClick()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53784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this.notify.emit('clicked!');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94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1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5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B w="12700">
                      <a:solidFill>
                        <a:srgbClr val="2A9FBC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A9FBC"/>
                      </a:solidFill>
                      <a:prstDash val="solid"/>
                    </a:lnR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843280">
                        <a:lnSpc>
                          <a:spcPts val="2160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star.component.html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53769">
                <a:tc grid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1800" spc="-3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)='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onClick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()'</a:t>
                      </a:r>
                      <a:r>
                        <a:rPr sz="1800" spc="-1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 stars</a:t>
                      </a:r>
                      <a:r>
                        <a:rPr sz="1800" spc="-5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9BC850"/>
                      </a:solidFill>
                      <a:prstDash val="solid"/>
                    </a:lnL>
                    <a:lnR w="12700">
                      <a:solidFill>
                        <a:srgbClr val="9BC850"/>
                      </a:solidFill>
                      <a:prstDash val="solid"/>
                    </a:lnR>
                    <a:lnB w="1270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C85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282184"/>
            <a:ext cx="5958840" cy="1507490"/>
          </a:xfrm>
          <a:custGeom>
            <a:avLst/>
            <a:gdLst/>
            <a:ahLst/>
            <a:cxnLst/>
            <a:rect l="l" t="t" r="r" b="b"/>
            <a:pathLst>
              <a:path w="5958840" h="1507490">
                <a:moveTo>
                  <a:pt x="0" y="0"/>
                </a:moveTo>
                <a:lnTo>
                  <a:pt x="5958840" y="0"/>
                </a:lnTo>
                <a:lnTo>
                  <a:pt x="5958840" y="1507236"/>
                </a:lnTo>
                <a:lnTo>
                  <a:pt x="0" y="15072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93" y="5319458"/>
            <a:ext cx="54794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1501140" marR="5080" indent="-122872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&lt;pm-star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rating</a:t>
            </a:r>
            <a:r>
              <a:rPr sz="1800" spc="-10" dirty="0">
                <a:latin typeface="Courier New"/>
                <a:cs typeface="Courier New"/>
              </a:rPr>
              <a:t>]='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product.starRating</a:t>
            </a:r>
            <a:r>
              <a:rPr sz="1800" spc="-10" dirty="0">
                <a:latin typeface="Courier New"/>
                <a:cs typeface="Courier New"/>
              </a:rPr>
              <a:t>'  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notify</a:t>
            </a:r>
            <a:r>
              <a:rPr sz="1800" spc="-10" dirty="0">
                <a:latin typeface="Courier New"/>
                <a:cs typeface="Courier New"/>
              </a:rPr>
              <a:t>)='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onNotify($event)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4879847"/>
            <a:ext cx="4305300" cy="3962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5800" y="519061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Raising </a:t>
            </a:r>
            <a:r>
              <a:rPr sz="3600" spc="-90" dirty="0">
                <a:solidFill>
                  <a:srgbClr val="3E3E3E"/>
                </a:solidFill>
              </a:rPr>
              <a:t>an </a:t>
            </a:r>
            <a:r>
              <a:rPr sz="3600" spc="-30" dirty="0">
                <a:solidFill>
                  <a:srgbClr val="3E3E3E"/>
                </a:solidFill>
              </a:rPr>
              <a:t>Event</a:t>
            </a:r>
            <a:r>
              <a:rPr sz="3600" spc="-53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(@Output)</a:t>
            </a:r>
            <a:endParaRPr sz="3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42303" y="1143000"/>
          <a:ext cx="5866130" cy="5641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solidFill>
                      <a:srgbClr val="2A9F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8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@Component({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68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selector: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'pm-star'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05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templateURL: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'./star.component.html'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})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export class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StarComponent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@Input() rating: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starWidth: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@Output()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notify: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</a:t>
                      </a:r>
                      <a:r>
                        <a:rPr sz="1800" spc="-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1960880">
                        <a:lnSpc>
                          <a:spcPts val="214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EventEmitter&lt;string&gt;()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80"/>
                        </a:lnSpc>
                        <a:spcBef>
                          <a:spcPts val="9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onClick()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53784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this.notify.emit('clicked!');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94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1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5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B w="12700">
                      <a:solidFill>
                        <a:srgbClr val="2A9FBC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A9FBC"/>
                      </a:solidFill>
                      <a:prstDash val="solid"/>
                    </a:lnR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843280">
                        <a:lnSpc>
                          <a:spcPts val="2160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star.component.html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53769">
                <a:tc grid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1800" spc="-3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)='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onClick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()'</a:t>
                      </a:r>
                      <a:r>
                        <a:rPr sz="1800" spc="-1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 stars</a:t>
                      </a:r>
                      <a:r>
                        <a:rPr sz="1800" spc="-5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9BC850"/>
                      </a:solidFill>
                      <a:prstDash val="solid"/>
                    </a:lnL>
                    <a:lnR w="12700">
                      <a:solidFill>
                        <a:srgbClr val="9BC850"/>
                      </a:solidFill>
                      <a:prstDash val="solid"/>
                    </a:lnR>
                    <a:lnB w="1270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C85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8495" y="1143000"/>
            <a:ext cx="4299585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95" y="1545336"/>
            <a:ext cx="5823585" cy="150749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716" y="519061"/>
            <a:ext cx="449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434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17981" y="2135885"/>
            <a:ext cx="2830195" cy="3083560"/>
          </a:xfrm>
          <a:custGeom>
            <a:avLst/>
            <a:gdLst/>
            <a:ahLst/>
            <a:cxnLst/>
            <a:rect l="l" t="t" r="r" b="b"/>
            <a:pathLst>
              <a:path w="2830195" h="3083560">
                <a:moveTo>
                  <a:pt x="0" y="0"/>
                </a:moveTo>
                <a:lnTo>
                  <a:pt x="2830068" y="0"/>
                </a:lnTo>
                <a:lnTo>
                  <a:pt x="2830068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solidFill>
            <a:srgbClr val="D7E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981" y="2135885"/>
            <a:ext cx="2830195" cy="3083560"/>
          </a:xfrm>
          <a:custGeom>
            <a:avLst/>
            <a:gdLst/>
            <a:ahLst/>
            <a:cxnLst/>
            <a:rect l="l" t="t" r="r" b="b"/>
            <a:pathLst>
              <a:path w="2830195" h="3083560">
                <a:moveTo>
                  <a:pt x="0" y="0"/>
                </a:moveTo>
                <a:lnTo>
                  <a:pt x="2830068" y="0"/>
                </a:lnTo>
                <a:lnTo>
                  <a:pt x="2830068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789" y="3083814"/>
            <a:ext cx="2097405" cy="1567180"/>
          </a:xfrm>
          <a:custGeom>
            <a:avLst/>
            <a:gdLst/>
            <a:ahLst/>
            <a:cxnLst/>
            <a:rect l="l" t="t" r="r" b="b"/>
            <a:pathLst>
              <a:path w="2097404" h="1567179">
                <a:moveTo>
                  <a:pt x="1887321" y="0"/>
                </a:moveTo>
                <a:lnTo>
                  <a:pt x="209702" y="0"/>
                </a:lnTo>
                <a:lnTo>
                  <a:pt x="153956" y="5376"/>
                </a:lnTo>
                <a:lnTo>
                  <a:pt x="103863" y="20549"/>
                </a:lnTo>
                <a:lnTo>
                  <a:pt x="61421" y="44084"/>
                </a:lnTo>
                <a:lnTo>
                  <a:pt x="28631" y="74548"/>
                </a:lnTo>
                <a:lnTo>
                  <a:pt x="7491" y="110504"/>
                </a:lnTo>
                <a:lnTo>
                  <a:pt x="0" y="150520"/>
                </a:lnTo>
                <a:lnTo>
                  <a:pt x="0" y="1416138"/>
                </a:lnTo>
                <a:lnTo>
                  <a:pt x="7491" y="1456155"/>
                </a:lnTo>
                <a:lnTo>
                  <a:pt x="28631" y="1492114"/>
                </a:lnTo>
                <a:lnTo>
                  <a:pt x="61421" y="1522580"/>
                </a:lnTo>
                <a:lnTo>
                  <a:pt x="103863" y="1546119"/>
                </a:lnTo>
                <a:lnTo>
                  <a:pt x="153956" y="1561294"/>
                </a:lnTo>
                <a:lnTo>
                  <a:pt x="209702" y="1566671"/>
                </a:lnTo>
                <a:lnTo>
                  <a:pt x="1887321" y="1566671"/>
                </a:lnTo>
                <a:lnTo>
                  <a:pt x="1943067" y="1561294"/>
                </a:lnTo>
                <a:lnTo>
                  <a:pt x="1993160" y="1546119"/>
                </a:lnTo>
                <a:lnTo>
                  <a:pt x="2035602" y="1522580"/>
                </a:lnTo>
                <a:lnTo>
                  <a:pt x="2068392" y="1492114"/>
                </a:lnTo>
                <a:lnTo>
                  <a:pt x="2089532" y="1456155"/>
                </a:lnTo>
                <a:lnTo>
                  <a:pt x="2097024" y="1416138"/>
                </a:lnTo>
                <a:lnTo>
                  <a:pt x="2097024" y="150520"/>
                </a:lnTo>
                <a:lnTo>
                  <a:pt x="2089532" y="110504"/>
                </a:lnTo>
                <a:lnTo>
                  <a:pt x="2068392" y="74548"/>
                </a:lnTo>
                <a:lnTo>
                  <a:pt x="2035602" y="44084"/>
                </a:lnTo>
                <a:lnTo>
                  <a:pt x="1993160" y="20549"/>
                </a:lnTo>
                <a:lnTo>
                  <a:pt x="1943067" y="5376"/>
                </a:lnTo>
                <a:lnTo>
                  <a:pt x="188732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0789" y="3083814"/>
            <a:ext cx="2097405" cy="1567180"/>
          </a:xfrm>
          <a:custGeom>
            <a:avLst/>
            <a:gdLst/>
            <a:ahLst/>
            <a:cxnLst/>
            <a:rect l="l" t="t" r="r" b="b"/>
            <a:pathLst>
              <a:path w="2097404" h="1567179">
                <a:moveTo>
                  <a:pt x="0" y="150520"/>
                </a:moveTo>
                <a:lnTo>
                  <a:pt x="7491" y="110504"/>
                </a:lnTo>
                <a:lnTo>
                  <a:pt x="28631" y="74548"/>
                </a:lnTo>
                <a:lnTo>
                  <a:pt x="61421" y="44084"/>
                </a:lnTo>
                <a:lnTo>
                  <a:pt x="103863" y="20549"/>
                </a:lnTo>
                <a:lnTo>
                  <a:pt x="153956" y="5376"/>
                </a:lnTo>
                <a:lnTo>
                  <a:pt x="209702" y="0"/>
                </a:lnTo>
                <a:lnTo>
                  <a:pt x="1887321" y="0"/>
                </a:lnTo>
                <a:lnTo>
                  <a:pt x="1943067" y="5376"/>
                </a:lnTo>
                <a:lnTo>
                  <a:pt x="1993160" y="20549"/>
                </a:lnTo>
                <a:lnTo>
                  <a:pt x="2035602" y="44084"/>
                </a:lnTo>
                <a:lnTo>
                  <a:pt x="2068392" y="74548"/>
                </a:lnTo>
                <a:lnTo>
                  <a:pt x="2089532" y="110504"/>
                </a:lnTo>
                <a:lnTo>
                  <a:pt x="2097024" y="150520"/>
                </a:lnTo>
                <a:lnTo>
                  <a:pt x="2097024" y="1416138"/>
                </a:lnTo>
                <a:lnTo>
                  <a:pt x="2089532" y="1456155"/>
                </a:lnTo>
                <a:lnTo>
                  <a:pt x="2068392" y="1492114"/>
                </a:lnTo>
                <a:lnTo>
                  <a:pt x="2035602" y="1522580"/>
                </a:lnTo>
                <a:lnTo>
                  <a:pt x="1993160" y="1546119"/>
                </a:lnTo>
                <a:lnTo>
                  <a:pt x="1943067" y="1561294"/>
                </a:lnTo>
                <a:lnTo>
                  <a:pt x="1887321" y="1566671"/>
                </a:lnTo>
                <a:lnTo>
                  <a:pt x="209702" y="1566671"/>
                </a:lnTo>
                <a:lnTo>
                  <a:pt x="153956" y="1561294"/>
                </a:lnTo>
                <a:lnTo>
                  <a:pt x="103863" y="1546119"/>
                </a:lnTo>
                <a:lnTo>
                  <a:pt x="61421" y="1522580"/>
                </a:lnTo>
                <a:lnTo>
                  <a:pt x="28631" y="1492114"/>
                </a:lnTo>
                <a:lnTo>
                  <a:pt x="7491" y="1456155"/>
                </a:lnTo>
                <a:lnTo>
                  <a:pt x="0" y="1416138"/>
                </a:lnTo>
                <a:lnTo>
                  <a:pt x="0" y="15052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4120" y="3185617"/>
            <a:ext cx="1728470" cy="13036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5" marR="5080" indent="-635" algn="ctr">
              <a:lnSpc>
                <a:spcPts val="2450"/>
              </a:lnSpc>
              <a:spcBef>
                <a:spcPts val="405"/>
              </a:spcBef>
            </a:pPr>
            <a:r>
              <a:rPr sz="2250" spc="160" dirty="0">
                <a:solidFill>
                  <a:srgbClr val="3E3E3E"/>
                </a:solidFill>
                <a:latin typeface="Verdana"/>
                <a:cs typeface="Verdana"/>
              </a:rPr>
              <a:t>App  </a:t>
            </a:r>
            <a:r>
              <a:rPr sz="225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250" spc="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250" spc="20" dirty="0">
                <a:solidFill>
                  <a:srgbClr val="3E3E3E"/>
                </a:solidFill>
                <a:latin typeface="Verdana"/>
                <a:cs typeface="Verdana"/>
              </a:rPr>
              <a:t>onent  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OR </a:t>
            </a:r>
            <a:r>
              <a:rPr sz="2250" spc="35" dirty="0">
                <a:solidFill>
                  <a:srgbClr val="3E3E3E"/>
                </a:solidFill>
                <a:latin typeface="Verdana"/>
                <a:cs typeface="Verdana"/>
              </a:rPr>
              <a:t>Nested  </a:t>
            </a:r>
            <a:r>
              <a:rPr sz="225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250" spc="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onent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362" y="1600961"/>
            <a:ext cx="2837815" cy="535305"/>
          </a:xfrm>
          <a:custGeom>
            <a:avLst/>
            <a:gdLst/>
            <a:ahLst/>
            <a:cxnLst/>
            <a:rect l="l" t="t" r="r" b="b"/>
            <a:pathLst>
              <a:path w="2837815" h="535305">
                <a:moveTo>
                  <a:pt x="0" y="0"/>
                </a:moveTo>
                <a:lnTo>
                  <a:pt x="2837688" y="0"/>
                </a:lnTo>
                <a:lnTo>
                  <a:pt x="2837688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62" y="1600961"/>
            <a:ext cx="2837815" cy="535305"/>
          </a:xfrm>
          <a:custGeom>
            <a:avLst/>
            <a:gdLst/>
            <a:ahLst/>
            <a:cxnLst/>
            <a:rect l="l" t="t" r="r" b="b"/>
            <a:pathLst>
              <a:path w="2837815" h="535305">
                <a:moveTo>
                  <a:pt x="0" y="0"/>
                </a:moveTo>
                <a:lnTo>
                  <a:pt x="2837688" y="0"/>
                </a:lnTo>
                <a:lnTo>
                  <a:pt x="2837688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7981" y="1600961"/>
            <a:ext cx="2830195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420"/>
              </a:spcBef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Directive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5453" y="1600961"/>
            <a:ext cx="6705600" cy="535305"/>
          </a:xfrm>
          <a:custGeom>
            <a:avLst/>
            <a:gdLst/>
            <a:ahLst/>
            <a:cxnLst/>
            <a:rect l="l" t="t" r="r" b="b"/>
            <a:pathLst>
              <a:path w="6705600" h="535305">
                <a:moveTo>
                  <a:pt x="0" y="0"/>
                </a:moveTo>
                <a:lnTo>
                  <a:pt x="6705600" y="0"/>
                </a:lnTo>
                <a:lnTo>
                  <a:pt x="6705600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453" y="1600961"/>
            <a:ext cx="6705600" cy="535305"/>
          </a:xfrm>
          <a:custGeom>
            <a:avLst/>
            <a:gdLst/>
            <a:ahLst/>
            <a:cxnLst/>
            <a:rect l="l" t="t" r="r" b="b"/>
            <a:pathLst>
              <a:path w="6705600" h="535305">
                <a:moveTo>
                  <a:pt x="0" y="0"/>
                </a:moveTo>
                <a:lnTo>
                  <a:pt x="6705600" y="0"/>
                </a:lnTo>
                <a:lnTo>
                  <a:pt x="6705600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75453" y="1600961"/>
            <a:ext cx="6705600" cy="535305"/>
          </a:xfrm>
          <a:prstGeom prst="rect">
            <a:avLst/>
          </a:prstGeom>
          <a:solidFill>
            <a:srgbClr val="808080"/>
          </a:solidFill>
          <a:ln w="25907">
            <a:solidFill>
              <a:srgbClr val="2828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804670">
              <a:lnSpc>
                <a:spcPct val="100000"/>
              </a:lnSpc>
              <a:spcBef>
                <a:spcPts val="420"/>
              </a:spcBef>
              <a:tabLst>
                <a:tab pos="2653030" algn="l"/>
              </a:tabLst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Routing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52727" y="2394204"/>
            <a:ext cx="1257299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5453" y="2135885"/>
            <a:ext cx="6705600" cy="3083560"/>
          </a:xfrm>
          <a:custGeom>
            <a:avLst/>
            <a:gdLst/>
            <a:ahLst/>
            <a:cxnLst/>
            <a:rect l="l" t="t" r="r" b="b"/>
            <a:pathLst>
              <a:path w="6705600" h="3083560">
                <a:moveTo>
                  <a:pt x="0" y="0"/>
                </a:moveTo>
                <a:lnTo>
                  <a:pt x="6705600" y="0"/>
                </a:lnTo>
                <a:lnTo>
                  <a:pt x="6705600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5453" y="2135885"/>
            <a:ext cx="6705600" cy="3083560"/>
          </a:xfrm>
          <a:custGeom>
            <a:avLst/>
            <a:gdLst/>
            <a:ahLst/>
            <a:cxnLst/>
            <a:rect l="l" t="t" r="r" b="b"/>
            <a:pathLst>
              <a:path w="6705600" h="3083560">
                <a:moveTo>
                  <a:pt x="0" y="0"/>
                </a:moveTo>
                <a:lnTo>
                  <a:pt x="6705600" y="0"/>
                </a:lnTo>
                <a:lnTo>
                  <a:pt x="6705600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5191" y="2394204"/>
            <a:ext cx="6324600" cy="252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8366" y="3083814"/>
            <a:ext cx="1485900" cy="1567180"/>
          </a:xfrm>
          <a:custGeom>
            <a:avLst/>
            <a:gdLst/>
            <a:ahLst/>
            <a:cxnLst/>
            <a:rect l="l" t="t" r="r" b="b"/>
            <a:pathLst>
              <a:path w="1485900" h="1567179">
                <a:moveTo>
                  <a:pt x="1337310" y="0"/>
                </a:moveTo>
                <a:lnTo>
                  <a:pt x="148590" y="0"/>
                </a:lnTo>
                <a:lnTo>
                  <a:pt x="101622" y="6214"/>
                </a:lnTo>
                <a:lnTo>
                  <a:pt x="60833" y="23517"/>
                </a:lnTo>
                <a:lnTo>
                  <a:pt x="28668" y="49904"/>
                </a:lnTo>
                <a:lnTo>
                  <a:pt x="7574" y="83365"/>
                </a:lnTo>
                <a:lnTo>
                  <a:pt x="0" y="121894"/>
                </a:lnTo>
                <a:lnTo>
                  <a:pt x="0" y="1444790"/>
                </a:lnTo>
                <a:lnTo>
                  <a:pt x="7574" y="1483312"/>
                </a:lnTo>
                <a:lnTo>
                  <a:pt x="28668" y="1516770"/>
                </a:lnTo>
                <a:lnTo>
                  <a:pt x="60833" y="1543154"/>
                </a:lnTo>
                <a:lnTo>
                  <a:pt x="101622" y="1560458"/>
                </a:lnTo>
                <a:lnTo>
                  <a:pt x="148590" y="1566672"/>
                </a:lnTo>
                <a:lnTo>
                  <a:pt x="1337310" y="1566672"/>
                </a:lnTo>
                <a:lnTo>
                  <a:pt x="1384277" y="1560458"/>
                </a:lnTo>
                <a:lnTo>
                  <a:pt x="1425066" y="1543154"/>
                </a:lnTo>
                <a:lnTo>
                  <a:pt x="1457231" y="1516770"/>
                </a:lnTo>
                <a:lnTo>
                  <a:pt x="1478325" y="1483312"/>
                </a:lnTo>
                <a:lnTo>
                  <a:pt x="1485900" y="1444790"/>
                </a:lnTo>
                <a:lnTo>
                  <a:pt x="1485900" y="121894"/>
                </a:lnTo>
                <a:lnTo>
                  <a:pt x="1478325" y="83365"/>
                </a:lnTo>
                <a:lnTo>
                  <a:pt x="1457231" y="49904"/>
                </a:lnTo>
                <a:lnTo>
                  <a:pt x="1425066" y="23517"/>
                </a:lnTo>
                <a:lnTo>
                  <a:pt x="1384277" y="6214"/>
                </a:lnTo>
                <a:lnTo>
                  <a:pt x="133731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48366" y="3083814"/>
            <a:ext cx="1485900" cy="1567180"/>
          </a:xfrm>
          <a:custGeom>
            <a:avLst/>
            <a:gdLst/>
            <a:ahLst/>
            <a:cxnLst/>
            <a:rect l="l" t="t" r="r" b="b"/>
            <a:pathLst>
              <a:path w="1485900" h="1567179">
                <a:moveTo>
                  <a:pt x="0" y="121894"/>
                </a:moveTo>
                <a:lnTo>
                  <a:pt x="7574" y="83365"/>
                </a:lnTo>
                <a:lnTo>
                  <a:pt x="28668" y="49904"/>
                </a:lnTo>
                <a:lnTo>
                  <a:pt x="60833" y="23517"/>
                </a:lnTo>
                <a:lnTo>
                  <a:pt x="101622" y="6214"/>
                </a:lnTo>
                <a:lnTo>
                  <a:pt x="148590" y="0"/>
                </a:lnTo>
                <a:lnTo>
                  <a:pt x="1337310" y="0"/>
                </a:lnTo>
                <a:lnTo>
                  <a:pt x="1384277" y="6214"/>
                </a:lnTo>
                <a:lnTo>
                  <a:pt x="1425066" y="23517"/>
                </a:lnTo>
                <a:lnTo>
                  <a:pt x="1457231" y="49904"/>
                </a:lnTo>
                <a:lnTo>
                  <a:pt x="1478325" y="83365"/>
                </a:lnTo>
                <a:lnTo>
                  <a:pt x="1485900" y="121894"/>
                </a:lnTo>
                <a:lnTo>
                  <a:pt x="1485900" y="1444790"/>
                </a:lnTo>
                <a:lnTo>
                  <a:pt x="1478325" y="1483312"/>
                </a:lnTo>
                <a:lnTo>
                  <a:pt x="1457231" y="1516770"/>
                </a:lnTo>
                <a:lnTo>
                  <a:pt x="1425066" y="1543154"/>
                </a:lnTo>
                <a:lnTo>
                  <a:pt x="1384277" y="1560458"/>
                </a:lnTo>
                <a:lnTo>
                  <a:pt x="1337310" y="1566672"/>
                </a:lnTo>
                <a:lnTo>
                  <a:pt x="148590" y="1566672"/>
                </a:lnTo>
                <a:lnTo>
                  <a:pt x="101622" y="1560458"/>
                </a:lnTo>
                <a:lnTo>
                  <a:pt x="60833" y="1543154"/>
                </a:lnTo>
                <a:lnTo>
                  <a:pt x="28668" y="1516770"/>
                </a:lnTo>
                <a:lnTo>
                  <a:pt x="7574" y="1483312"/>
                </a:lnTo>
                <a:lnTo>
                  <a:pt x="0" y="1444790"/>
                </a:lnTo>
                <a:lnTo>
                  <a:pt x="0" y="121894"/>
                </a:lnTo>
                <a:close/>
              </a:path>
            </a:pathLst>
          </a:custGeom>
          <a:ln w="25908">
            <a:solidFill>
              <a:srgbClr val="212E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911726" y="3185617"/>
            <a:ext cx="756285" cy="13036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-1270" algn="ctr">
              <a:lnSpc>
                <a:spcPts val="2450"/>
              </a:lnSpc>
              <a:spcBef>
                <a:spcPts val="405"/>
              </a:spcBef>
            </a:pPr>
            <a:r>
              <a:rPr sz="2250" spc="55" dirty="0">
                <a:solidFill>
                  <a:srgbClr val="3E3E3E"/>
                </a:solidFill>
                <a:latin typeface="Verdana"/>
                <a:cs typeface="Verdana"/>
              </a:rPr>
              <a:t>Full  </a:t>
            </a:r>
            <a:r>
              <a:rPr sz="2250" spc="45" dirty="0">
                <a:solidFill>
                  <a:srgbClr val="3E3E3E"/>
                </a:solidFill>
                <a:latin typeface="Verdana"/>
                <a:cs typeface="Verdana"/>
              </a:rPr>
              <a:t>pa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250" spc="20" dirty="0">
                <a:solidFill>
                  <a:srgbClr val="3E3E3E"/>
                </a:solidFill>
                <a:latin typeface="Verdana"/>
                <a:cs typeface="Verdana"/>
              </a:rPr>
              <a:t>e  </a:t>
            </a:r>
            <a:r>
              <a:rPr sz="2250" spc="10" dirty="0">
                <a:solidFill>
                  <a:srgbClr val="3E3E3E"/>
                </a:solidFill>
                <a:latin typeface="Verdana"/>
                <a:cs typeface="Verdana"/>
              </a:rPr>
              <a:t>style  view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437" y="5369237"/>
            <a:ext cx="3015615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8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85" dirty="0">
                <a:solidFill>
                  <a:srgbClr val="800000"/>
                </a:solidFill>
                <a:latin typeface="Times New Roman"/>
                <a:cs typeface="Times New Roman"/>
              </a:rPr>
              <a:t>body</a:t>
            </a:r>
            <a:r>
              <a:rPr sz="1850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  <a:tabLst>
                <a:tab pos="1440180" algn="l"/>
                <a:tab pos="2868295" algn="l"/>
              </a:tabLst>
            </a:pPr>
            <a:r>
              <a:rPr sz="1850" spc="10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1850" spc="-315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sz="1850" spc="-9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850" spc="-2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800000"/>
                </a:solidFill>
                <a:latin typeface="Times New Roman"/>
                <a:cs typeface="Times New Roman"/>
              </a:rPr>
              <a:t>ro</a:t>
            </a:r>
            <a:r>
              <a:rPr sz="1850" spc="10" dirty="0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sz="1850" spc="-1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1850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1850" spc="45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1850" spc="105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1850" spc="-315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sz="1850" spc="1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850" spc="-2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800000"/>
                </a:solidFill>
                <a:latin typeface="Times New Roman"/>
                <a:cs typeface="Times New Roman"/>
              </a:rPr>
              <a:t>ro</a:t>
            </a:r>
            <a:r>
              <a:rPr sz="1850" spc="10" dirty="0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sz="1850" spc="-1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1850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1850" spc="5" dirty="0">
                <a:solidFill>
                  <a:srgbClr val="0000FF"/>
                </a:solidFill>
                <a:latin typeface="Times New Roman"/>
                <a:cs typeface="Times New Roman"/>
              </a:rPr>
              <a:t>/ </a:t>
            </a:r>
            <a:r>
              <a:rPr sz="1850" spc="75" dirty="0">
                <a:solidFill>
                  <a:srgbClr val="800000"/>
                </a:solidFill>
                <a:latin typeface="Times New Roman"/>
                <a:cs typeface="Times New Roman"/>
              </a:rPr>
              <a:t>body</a:t>
            </a:r>
            <a:r>
              <a:rPr sz="1850" spc="-26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282184"/>
            <a:ext cx="5958840" cy="1507490"/>
          </a:xfrm>
          <a:custGeom>
            <a:avLst/>
            <a:gdLst/>
            <a:ahLst/>
            <a:cxnLst/>
            <a:rect l="l" t="t" r="r" b="b"/>
            <a:pathLst>
              <a:path w="5958840" h="1507490">
                <a:moveTo>
                  <a:pt x="0" y="0"/>
                </a:moveTo>
                <a:lnTo>
                  <a:pt x="5958840" y="0"/>
                </a:lnTo>
                <a:lnTo>
                  <a:pt x="5958840" y="1507236"/>
                </a:lnTo>
                <a:lnTo>
                  <a:pt x="0" y="15072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93" y="5319458"/>
            <a:ext cx="54794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1501140" marR="5080" indent="-122872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&lt;pm-star 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rating</a:t>
            </a:r>
            <a:r>
              <a:rPr sz="1800" spc="-10" dirty="0">
                <a:latin typeface="Courier New"/>
                <a:cs typeface="Courier New"/>
              </a:rPr>
              <a:t>]='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product.starRating</a:t>
            </a:r>
            <a:r>
              <a:rPr sz="1800" spc="-10" dirty="0">
                <a:latin typeface="Courier New"/>
                <a:cs typeface="Courier New"/>
              </a:rPr>
              <a:t>'  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notify</a:t>
            </a:r>
            <a:r>
              <a:rPr sz="1800" spc="-10" dirty="0">
                <a:latin typeface="Courier New"/>
                <a:cs typeface="Courier New"/>
              </a:rPr>
              <a:t>)='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onNotify($event)</a:t>
            </a:r>
            <a:r>
              <a:rPr sz="1800" spc="-10" dirty="0">
                <a:latin typeface="Courier New"/>
                <a:cs typeface="Courier New"/>
              </a:rPr>
              <a:t>'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4879847"/>
            <a:ext cx="4305300" cy="39624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5800" y="519061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Raising </a:t>
            </a:r>
            <a:r>
              <a:rPr sz="3600" spc="-90" dirty="0">
                <a:solidFill>
                  <a:srgbClr val="3E3E3E"/>
                </a:solidFill>
              </a:rPr>
              <a:t>an </a:t>
            </a:r>
            <a:r>
              <a:rPr sz="3600" spc="-30" dirty="0">
                <a:solidFill>
                  <a:srgbClr val="3E3E3E"/>
                </a:solidFill>
              </a:rPr>
              <a:t>Event</a:t>
            </a:r>
            <a:r>
              <a:rPr sz="3600" spc="-53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(@Output)</a:t>
            </a:r>
            <a:endParaRPr sz="3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42303" y="1143000"/>
          <a:ext cx="5866130" cy="5641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solidFill>
                      <a:srgbClr val="2A9F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8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@Component({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68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selector: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'pm-star'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40005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templateURL: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'./star.component.html'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})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export class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StarComponent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@Input() rating: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starWidth: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number;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@Output()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notify: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</a:t>
                      </a:r>
                      <a:r>
                        <a:rPr sz="1800" spc="-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1960880">
                        <a:lnSpc>
                          <a:spcPts val="214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EventEmitter&lt;string&gt;()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80"/>
                        </a:lnSpc>
                        <a:spcBef>
                          <a:spcPts val="9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onClick()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 marL="53784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this.notify.emit('clicked!');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gridSpan="4">
                  <a:txBody>
                    <a:bodyPr/>
                    <a:lstStyle/>
                    <a:p>
                      <a:pPr marL="264795">
                        <a:lnSpc>
                          <a:spcPts val="20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940">
                <a:tc gridSpan="4">
                  <a:txBody>
                    <a:bodyPr/>
                    <a:lstStyle/>
                    <a:p>
                      <a:pPr marL="127635">
                        <a:lnSpc>
                          <a:spcPts val="21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R w="12700">
                      <a:solidFill>
                        <a:srgbClr val="2A9FB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5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9FBC"/>
                      </a:solidFill>
                      <a:prstDash val="solid"/>
                    </a:lnL>
                    <a:lnB w="12700">
                      <a:solidFill>
                        <a:srgbClr val="2A9FBC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A9FBC"/>
                      </a:solidFill>
                      <a:prstDash val="solid"/>
                    </a:lnR>
                    <a:lnB w="12700">
                      <a:solidFill>
                        <a:srgbClr val="2A9F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843280">
                        <a:lnSpc>
                          <a:spcPts val="2160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star.component.html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  <a:solidFill>
                      <a:srgbClr val="9BC8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A9FB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53769">
                <a:tc grid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1800" spc="-3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)='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onClick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()'</a:t>
                      </a:r>
                      <a:r>
                        <a:rPr sz="1800" spc="-10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 stars</a:t>
                      </a:r>
                      <a:r>
                        <a:rPr sz="1800" spc="-5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9BC850"/>
                      </a:solidFill>
                      <a:prstDash val="solid"/>
                    </a:lnL>
                    <a:lnR w="12700">
                      <a:solidFill>
                        <a:srgbClr val="9BC850"/>
                      </a:solidFill>
                      <a:prstDash val="solid"/>
                    </a:lnR>
                    <a:lnB w="1270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C85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8495" y="1143000"/>
            <a:ext cx="4299585" cy="3962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95" y="1545336"/>
            <a:ext cx="5823585" cy="206248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3700" marR="64198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onNotify(message: </a:t>
            </a:r>
            <a:r>
              <a:rPr sz="1800" spc="-5" dirty="0">
                <a:latin typeface="Courier New"/>
                <a:cs typeface="Courier New"/>
              </a:rPr>
              <a:t>string): void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639" y="517359"/>
            <a:ext cx="776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</a:rPr>
              <a:t>Nest-able </a:t>
            </a:r>
            <a:r>
              <a:rPr sz="3600" spc="-5" dirty="0">
                <a:solidFill>
                  <a:srgbClr val="3E3E3E"/>
                </a:solidFill>
              </a:rPr>
              <a:t>Component's </a:t>
            </a:r>
            <a:r>
              <a:rPr sz="3600" spc="45" dirty="0">
                <a:solidFill>
                  <a:srgbClr val="3E3E3E"/>
                </a:solidFill>
              </a:rPr>
              <a:t>Public</a:t>
            </a:r>
            <a:r>
              <a:rPr sz="3600" spc="-505" dirty="0">
                <a:solidFill>
                  <a:srgbClr val="3E3E3E"/>
                </a:solidFill>
              </a:rPr>
              <a:t> </a:t>
            </a:r>
            <a:r>
              <a:rPr sz="3600" spc="25" dirty="0">
                <a:solidFill>
                  <a:srgbClr val="3E3E3E"/>
                </a:solidFill>
              </a:rPr>
              <a:t>API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6427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9505" y="2727452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117" y="2565742"/>
            <a:ext cx="4044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3195827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0584" y="3944111"/>
            <a:ext cx="1782445" cy="561340"/>
          </a:xfrm>
          <a:custGeom>
            <a:avLst/>
            <a:gdLst/>
            <a:ahLst/>
            <a:cxnLst/>
            <a:rect l="l" t="t" r="r" b="b"/>
            <a:pathLst>
              <a:path w="1782445" h="561339">
                <a:moveTo>
                  <a:pt x="1772819" y="446887"/>
                </a:moveTo>
                <a:lnTo>
                  <a:pt x="1260322" y="446887"/>
                </a:lnTo>
                <a:lnTo>
                  <a:pt x="1263027" y="560870"/>
                </a:lnTo>
                <a:lnTo>
                  <a:pt x="1782051" y="551776"/>
                </a:lnTo>
                <a:lnTo>
                  <a:pt x="1772819" y="446887"/>
                </a:lnTo>
                <a:close/>
              </a:path>
              <a:path w="1782445" h="561339">
                <a:moveTo>
                  <a:pt x="1770700" y="422808"/>
                </a:moveTo>
                <a:lnTo>
                  <a:pt x="758151" y="422808"/>
                </a:lnTo>
                <a:lnTo>
                  <a:pt x="771144" y="542023"/>
                </a:lnTo>
                <a:lnTo>
                  <a:pt x="1260322" y="446887"/>
                </a:lnTo>
                <a:lnTo>
                  <a:pt x="1772819" y="446887"/>
                </a:lnTo>
                <a:lnTo>
                  <a:pt x="1770700" y="422808"/>
                </a:lnTo>
                <a:close/>
              </a:path>
              <a:path w="1782445" h="561339">
                <a:moveTo>
                  <a:pt x="740664" y="118084"/>
                </a:moveTo>
                <a:lnTo>
                  <a:pt x="0" y="462432"/>
                </a:lnTo>
                <a:lnTo>
                  <a:pt x="758151" y="422808"/>
                </a:lnTo>
                <a:lnTo>
                  <a:pt x="1770700" y="422808"/>
                </a:lnTo>
                <a:lnTo>
                  <a:pt x="1756287" y="259054"/>
                </a:lnTo>
                <a:lnTo>
                  <a:pt x="747509" y="259054"/>
                </a:lnTo>
                <a:lnTo>
                  <a:pt x="740664" y="118084"/>
                </a:lnTo>
                <a:close/>
              </a:path>
              <a:path w="1782445" h="561339">
                <a:moveTo>
                  <a:pt x="1216342" y="49491"/>
                </a:moveTo>
                <a:lnTo>
                  <a:pt x="747509" y="259054"/>
                </a:lnTo>
                <a:lnTo>
                  <a:pt x="1756287" y="259054"/>
                </a:lnTo>
                <a:lnTo>
                  <a:pt x="1753049" y="222262"/>
                </a:lnTo>
                <a:lnTo>
                  <a:pt x="1240434" y="222262"/>
                </a:lnTo>
                <a:lnTo>
                  <a:pt x="1216342" y="49491"/>
                </a:lnTo>
                <a:close/>
              </a:path>
              <a:path w="1782445" h="561339">
                <a:moveTo>
                  <a:pt x="1733486" y="0"/>
                </a:moveTo>
                <a:lnTo>
                  <a:pt x="1240434" y="222262"/>
                </a:lnTo>
                <a:lnTo>
                  <a:pt x="1753049" y="222262"/>
                </a:lnTo>
                <a:lnTo>
                  <a:pt x="173348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73016" y="3373170"/>
            <a:ext cx="925830" cy="107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498" y="3040862"/>
            <a:ext cx="1658620" cy="133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ts val="236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84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@Input()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@Output()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</a:rPr>
              <a:t>Application</a:t>
            </a:r>
            <a:r>
              <a:rPr sz="3600" spc="-24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468194"/>
            <a:ext cx="6547484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9BC850"/>
                </a:solidFill>
                <a:latin typeface="Verdana"/>
                <a:cs typeface="Verdana"/>
              </a:rPr>
              <a:t>Its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template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only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manages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fragment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9BC850"/>
                </a:solidFill>
                <a:latin typeface="Verdana"/>
                <a:cs typeface="Verdana"/>
              </a:rPr>
              <a:t>of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 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larger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view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9BC850"/>
                </a:solidFill>
                <a:latin typeface="Verdana"/>
                <a:cs typeface="Verdana"/>
              </a:rPr>
              <a:t>It </a:t>
            </a: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has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2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selector</a:t>
            </a:r>
            <a:endParaRPr sz="2400">
              <a:latin typeface="Verdana"/>
              <a:cs typeface="Verdana"/>
            </a:endParaRPr>
          </a:p>
          <a:p>
            <a:pPr marL="12700" marR="1131570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9BC850"/>
                </a:solidFill>
                <a:latin typeface="Verdana"/>
                <a:cs typeface="Verdana"/>
              </a:rPr>
              <a:t>It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optionally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communicates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with</a:t>
            </a:r>
            <a:r>
              <a:rPr sz="2400" spc="-4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its 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container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7634" y="519061"/>
            <a:ext cx="849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 </a:t>
            </a:r>
            <a:r>
              <a:rPr sz="3600" spc="-70" dirty="0">
                <a:solidFill>
                  <a:srgbClr val="3E3E3E"/>
                </a:solidFill>
              </a:rPr>
              <a:t>Makes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670" dirty="0">
                <a:solidFill>
                  <a:srgbClr val="3E3E3E"/>
                </a:solidFill>
              </a:rPr>
              <a:t> </a:t>
            </a:r>
            <a:r>
              <a:rPr sz="3600" spc="-65" dirty="0">
                <a:solidFill>
                  <a:srgbClr val="3E3E3E"/>
                </a:solidFill>
              </a:rPr>
              <a:t>Nest-able?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58140" y="2378964"/>
            <a:ext cx="3773424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447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Building </a:t>
            </a:r>
            <a:r>
              <a:rPr spc="-35" dirty="0"/>
              <a:t>a </a:t>
            </a:r>
            <a:r>
              <a:rPr spc="40" dirty="0"/>
              <a:t>Nested</a:t>
            </a:r>
            <a:r>
              <a:rPr spc="-360" dirty="0"/>
              <a:t> </a:t>
            </a:r>
            <a:r>
              <a:rPr spc="40" dirty="0"/>
              <a:t>Component</a:t>
            </a:r>
          </a:p>
          <a:p>
            <a:pPr marL="4054475">
              <a:lnSpc>
                <a:spcPct val="100000"/>
              </a:lnSpc>
              <a:spcBef>
                <a:spcPts val="1800"/>
              </a:spcBef>
            </a:pPr>
            <a:r>
              <a:rPr spc="20" dirty="0"/>
              <a:t>Using </a:t>
            </a:r>
            <a:r>
              <a:rPr spc="-35" dirty="0"/>
              <a:t>a </a:t>
            </a:r>
            <a:r>
              <a:rPr spc="40" dirty="0"/>
              <a:t>Nested</a:t>
            </a:r>
            <a:r>
              <a:rPr spc="-340" dirty="0"/>
              <a:t> </a:t>
            </a:r>
            <a:r>
              <a:rPr spc="40" dirty="0"/>
              <a:t>Component</a:t>
            </a:r>
          </a:p>
          <a:p>
            <a:pPr marL="4054475" marR="508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Passing </a:t>
            </a:r>
            <a:r>
              <a:rPr dirty="0"/>
              <a:t>Data </a:t>
            </a:r>
            <a:r>
              <a:rPr spc="75" dirty="0"/>
              <a:t>to</a:t>
            </a:r>
            <a:r>
              <a:rPr spc="-625" dirty="0"/>
              <a:t> </a:t>
            </a:r>
            <a:r>
              <a:rPr spc="-35" dirty="0"/>
              <a:t>a </a:t>
            </a:r>
            <a:r>
              <a:rPr spc="40" dirty="0"/>
              <a:t>Nested Component  </a:t>
            </a:r>
            <a:r>
              <a:rPr spc="20" dirty="0"/>
              <a:t>Using</a:t>
            </a:r>
            <a:r>
              <a:rPr spc="-120" dirty="0"/>
              <a:t> </a:t>
            </a:r>
            <a:r>
              <a:rPr spc="-40" dirty="0"/>
              <a:t>@Input</a:t>
            </a:r>
          </a:p>
          <a:p>
            <a:pPr marL="4054475" marR="923925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Raising </a:t>
            </a:r>
            <a:r>
              <a:rPr spc="-35" dirty="0"/>
              <a:t>an </a:t>
            </a:r>
            <a:r>
              <a:rPr spc="25" dirty="0"/>
              <a:t>Event </a:t>
            </a:r>
            <a:r>
              <a:rPr spc="20" dirty="0"/>
              <a:t>from</a:t>
            </a:r>
            <a:r>
              <a:rPr spc="-610" dirty="0"/>
              <a:t> </a:t>
            </a:r>
            <a:r>
              <a:rPr spc="-35" dirty="0"/>
              <a:t>a </a:t>
            </a:r>
            <a:r>
              <a:rPr spc="40" dirty="0"/>
              <a:t>Nested  Component </a:t>
            </a:r>
            <a:r>
              <a:rPr spc="20" dirty="0"/>
              <a:t>Using</a:t>
            </a:r>
            <a:r>
              <a:rPr spc="-290" dirty="0"/>
              <a:t> </a:t>
            </a:r>
            <a:r>
              <a:rPr spc="30" dirty="0"/>
              <a:t>@Output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</a:rPr>
              <a:t>Application</a:t>
            </a:r>
            <a:r>
              <a:rPr sz="3600" spc="-24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122" y="519061"/>
            <a:ext cx="679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Building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509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096761" y="1267205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761" y="1267205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8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26" y="5296661"/>
            <a:ext cx="5584190" cy="63754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7826" y="1770126"/>
            <a:ext cx="5584190" cy="3374390"/>
          </a:xfrm>
          <a:custGeom>
            <a:avLst/>
            <a:gdLst/>
            <a:ahLst/>
            <a:cxnLst/>
            <a:rect l="l" t="t" r="r" b="b"/>
            <a:pathLst>
              <a:path w="5584190" h="3374390">
                <a:moveTo>
                  <a:pt x="0" y="0"/>
                </a:moveTo>
                <a:lnTo>
                  <a:pt x="5583935" y="0"/>
                </a:lnTo>
                <a:lnTo>
                  <a:pt x="5583935" y="3374136"/>
                </a:lnTo>
                <a:lnTo>
                  <a:pt x="0" y="3374136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7826" y="1770126"/>
            <a:ext cx="5584190" cy="3374390"/>
          </a:xfrm>
          <a:custGeom>
            <a:avLst/>
            <a:gdLst/>
            <a:ahLst/>
            <a:cxnLst/>
            <a:rect l="l" t="t" r="r" b="b"/>
            <a:pathLst>
              <a:path w="5584190" h="3374390">
                <a:moveTo>
                  <a:pt x="0" y="0"/>
                </a:moveTo>
                <a:lnTo>
                  <a:pt x="5583935" y="0"/>
                </a:lnTo>
                <a:lnTo>
                  <a:pt x="5583935" y="3374136"/>
                </a:lnTo>
                <a:lnTo>
                  <a:pt x="0" y="3374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9243" y="1791512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8072" y="2645803"/>
            <a:ext cx="534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59225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2758" y="2623566"/>
            <a:ext cx="2699385" cy="196024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80"/>
              </a:spcBef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961" y="4126229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961" y="3051810"/>
            <a:ext cx="2468880" cy="98933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27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122" y="519061"/>
            <a:ext cx="679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Building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509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6427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891" y="3124200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2647" y="3807764"/>
            <a:ext cx="1604645" cy="549275"/>
          </a:xfrm>
          <a:custGeom>
            <a:avLst/>
            <a:gdLst/>
            <a:ahLst/>
            <a:cxnLst/>
            <a:rect l="l" t="t" r="r" b="b"/>
            <a:pathLst>
              <a:path w="1604645" h="549275">
                <a:moveTo>
                  <a:pt x="1600362" y="440664"/>
                </a:moveTo>
                <a:lnTo>
                  <a:pt x="1137272" y="440664"/>
                </a:lnTo>
                <a:lnTo>
                  <a:pt x="1135913" y="548932"/>
                </a:lnTo>
                <a:lnTo>
                  <a:pt x="1604352" y="522947"/>
                </a:lnTo>
                <a:lnTo>
                  <a:pt x="1600362" y="440664"/>
                </a:lnTo>
                <a:close/>
              </a:path>
              <a:path w="1604645" h="549275">
                <a:moveTo>
                  <a:pt x="1600066" y="434555"/>
                </a:moveTo>
                <a:lnTo>
                  <a:pt x="685152" y="434555"/>
                </a:lnTo>
                <a:lnTo>
                  <a:pt x="692886" y="547458"/>
                </a:lnTo>
                <a:lnTo>
                  <a:pt x="1137272" y="440664"/>
                </a:lnTo>
                <a:lnTo>
                  <a:pt x="1600362" y="440664"/>
                </a:lnTo>
                <a:lnTo>
                  <a:pt x="1600066" y="434555"/>
                </a:lnTo>
                <a:close/>
              </a:path>
              <a:path w="1604645" h="549275">
                <a:moveTo>
                  <a:pt x="679551" y="145440"/>
                </a:moveTo>
                <a:lnTo>
                  <a:pt x="0" y="497560"/>
                </a:lnTo>
                <a:lnTo>
                  <a:pt x="685152" y="434555"/>
                </a:lnTo>
                <a:lnTo>
                  <a:pt x="1600066" y="434555"/>
                </a:lnTo>
                <a:lnTo>
                  <a:pt x="1592533" y="279234"/>
                </a:lnTo>
                <a:lnTo>
                  <a:pt x="681012" y="279234"/>
                </a:lnTo>
                <a:lnTo>
                  <a:pt x="679551" y="145440"/>
                </a:lnTo>
                <a:close/>
              </a:path>
              <a:path w="1604645" h="549275">
                <a:moveTo>
                  <a:pt x="1110881" y="64338"/>
                </a:moveTo>
                <a:lnTo>
                  <a:pt x="681012" y="279234"/>
                </a:lnTo>
                <a:lnTo>
                  <a:pt x="1592533" y="279234"/>
                </a:lnTo>
                <a:lnTo>
                  <a:pt x="1590037" y="227774"/>
                </a:lnTo>
                <a:lnTo>
                  <a:pt x="1126845" y="227774"/>
                </a:lnTo>
                <a:lnTo>
                  <a:pt x="1110881" y="64338"/>
                </a:lnTo>
                <a:close/>
              </a:path>
              <a:path w="1604645" h="549275">
                <a:moveTo>
                  <a:pt x="1578991" y="0"/>
                </a:moveTo>
                <a:lnTo>
                  <a:pt x="1126845" y="227774"/>
                </a:lnTo>
                <a:lnTo>
                  <a:pt x="1590037" y="227774"/>
                </a:lnTo>
                <a:lnTo>
                  <a:pt x="15789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0510" y="3927551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505" y="2727452"/>
            <a:ext cx="1299845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12775">
              <a:lnSpc>
                <a:spcPct val="100000"/>
              </a:lnSpc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0117" y="2396032"/>
            <a:ext cx="4044315" cy="97599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34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E3E3E"/>
                </a:solidFill>
              </a:rPr>
              <a:t>Product </a:t>
            </a:r>
            <a:r>
              <a:rPr sz="3600" spc="5" dirty="0">
                <a:solidFill>
                  <a:srgbClr val="3E3E3E"/>
                </a:solidFill>
              </a:rPr>
              <a:t>List</a:t>
            </a:r>
            <a:r>
              <a:rPr sz="3600" spc="-545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View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1126" y="1372888"/>
            <a:ext cx="11253846" cy="4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E3E3E"/>
                </a:solidFill>
              </a:rPr>
              <a:t>Product </a:t>
            </a:r>
            <a:r>
              <a:rPr sz="3600" spc="5" dirty="0">
                <a:solidFill>
                  <a:srgbClr val="3E3E3E"/>
                </a:solidFill>
              </a:rPr>
              <a:t>List</a:t>
            </a:r>
            <a:r>
              <a:rPr sz="3600" spc="-545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View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8917" y="1376399"/>
            <a:ext cx="11218678" cy="438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965</Words>
  <Application>Microsoft Office PowerPoint</Application>
  <PresentationFormat>Widescreen</PresentationFormat>
  <Paragraphs>283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 New</vt:lpstr>
      <vt:lpstr>Times New Roman</vt:lpstr>
      <vt:lpstr>Verdana</vt:lpstr>
      <vt:lpstr>Office Theme</vt:lpstr>
      <vt:lpstr>Building Nested Components</vt:lpstr>
      <vt:lpstr>Using a Component</vt:lpstr>
      <vt:lpstr>What Makes a Component Nest-able?</vt:lpstr>
      <vt:lpstr>Module  Overview</vt:lpstr>
      <vt:lpstr>Application Architecture</vt:lpstr>
      <vt:lpstr>Building a Nested Component</vt:lpstr>
      <vt:lpstr>Building a Nested Component</vt:lpstr>
      <vt:lpstr>Product List View</vt:lpstr>
      <vt:lpstr>Product List View</vt:lpstr>
      <vt:lpstr>Using a Nested Component as a Directive</vt:lpstr>
      <vt:lpstr>Using a Nested Component as a Directive</vt:lpstr>
      <vt:lpstr>Telling Angular About Our Component</vt:lpstr>
      <vt:lpstr>Passing Data to a Nested Component (@Input)</vt:lpstr>
      <vt:lpstr>Passing Data to a Nested Component (@Input)</vt:lpstr>
      <vt:lpstr>Passing Data to a Nested Component (@Input)</vt:lpstr>
      <vt:lpstr>Raising an Event (@Output)</vt:lpstr>
      <vt:lpstr>Raising an Event (@Output)</vt:lpstr>
      <vt:lpstr>Raising an Event (@Output)</vt:lpstr>
      <vt:lpstr>Raising an Event (@Output)</vt:lpstr>
      <vt:lpstr>Raising an Event (@Output)</vt:lpstr>
      <vt:lpstr>Nest-able Component's Public API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2018-03-12T05:22:39Z</dcterms:created>
  <dcterms:modified xsi:type="dcterms:W3CDTF">2018-04-11T03:50:55Z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