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7242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7242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76283" y="7799368"/>
            <a:ext cx="1650856" cy="33594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906374" y="7791450"/>
            <a:ext cx="1571625" cy="361950"/>
          </a:xfrm>
          <a:custGeom>
            <a:avLst/>
            <a:gdLst/>
            <a:ahLst/>
            <a:cxnLst/>
            <a:rect l="l" t="t" r="r" b="b"/>
            <a:pathLst>
              <a:path w="1571625" h="361950">
                <a:moveTo>
                  <a:pt x="1571625" y="0"/>
                </a:moveTo>
                <a:lnTo>
                  <a:pt x="0" y="0"/>
                </a:lnTo>
                <a:lnTo>
                  <a:pt x="0" y="361950"/>
                </a:lnTo>
                <a:lnTo>
                  <a:pt x="1571625" y="361950"/>
                </a:lnTo>
                <a:lnTo>
                  <a:pt x="1571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76283" y="7799368"/>
            <a:ext cx="1650856" cy="3359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062" y="522986"/>
            <a:ext cx="13122275" cy="1475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7550" y="2314416"/>
            <a:ext cx="13204190" cy="175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7242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amma.app/?utm_source=made-with-gamma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hyperlink" Target="https://gamma.app/?utm_source=made-with-gamma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hyperlink" Target="https://gamma.app/?utm_source=made-with-gamma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1640" y="786511"/>
            <a:ext cx="7182484" cy="4111625"/>
          </a:xfrm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ts val="8109"/>
              </a:lnSpc>
              <a:spcBef>
                <a:spcPts val="145"/>
              </a:spcBef>
            </a:pPr>
            <a:r>
              <a:rPr dirty="0" sz="6500"/>
              <a:t>Facial</a:t>
            </a:r>
            <a:r>
              <a:rPr dirty="0" sz="6500" spc="-245"/>
              <a:t> </a:t>
            </a:r>
            <a:r>
              <a:rPr dirty="0" sz="6500" spc="-10"/>
              <a:t>Drowsiness </a:t>
            </a:r>
            <a:r>
              <a:rPr dirty="0" sz="6500"/>
              <a:t>Detection</a:t>
            </a:r>
            <a:r>
              <a:rPr dirty="0" sz="6500" spc="-265"/>
              <a:t> </a:t>
            </a:r>
            <a:r>
              <a:rPr dirty="0" sz="6500" spc="-20"/>
              <a:t>System</a:t>
            </a:r>
            <a:r>
              <a:rPr dirty="0" sz="6500" spc="-270"/>
              <a:t> </a:t>
            </a:r>
            <a:r>
              <a:rPr dirty="0" sz="6500" spc="-25"/>
              <a:t>for</a:t>
            </a:r>
            <a:endParaRPr sz="6500"/>
          </a:p>
          <a:p>
            <a:pPr marL="12700" marR="1875155">
              <a:lnSpc>
                <a:spcPts val="8109"/>
              </a:lnSpc>
            </a:pPr>
            <a:r>
              <a:rPr dirty="0" sz="6500"/>
              <a:t>Enhanced</a:t>
            </a:r>
            <a:r>
              <a:rPr dirty="0" sz="6500" spc="-100"/>
              <a:t> </a:t>
            </a:r>
            <a:r>
              <a:rPr dirty="0" sz="6500" spc="-20"/>
              <a:t>Road </a:t>
            </a:r>
            <a:r>
              <a:rPr dirty="0" sz="6500" spc="-10"/>
              <a:t>Safety</a:t>
            </a:r>
            <a:endParaRPr sz="6500"/>
          </a:p>
        </p:txBody>
      </p:sp>
      <p:sp>
        <p:nvSpPr>
          <p:cNvPr id="4" name="object 4" descr=""/>
          <p:cNvSpPr txBox="1"/>
          <p:nvPr/>
        </p:nvSpPr>
        <p:spPr>
          <a:xfrm>
            <a:off x="6271640" y="5534977"/>
            <a:ext cx="758888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Driver</a:t>
            </a:r>
            <a:r>
              <a:rPr dirty="0" sz="1800" spc="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272424"/>
                </a:solidFill>
                <a:latin typeface="Verdana"/>
                <a:cs typeface="Verdana"/>
              </a:rPr>
              <a:t>fatigue</a:t>
            </a:r>
            <a:r>
              <a:rPr dirty="0" sz="1800" spc="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is</a:t>
            </a:r>
            <a:r>
              <a:rPr dirty="0" sz="1800" spc="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dirty="0" sz="1800" spc="4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major</a:t>
            </a:r>
            <a:r>
              <a:rPr dirty="0" sz="1800" spc="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72424"/>
                </a:solidFill>
                <a:latin typeface="Verdana"/>
                <a:cs typeface="Verdana"/>
              </a:rPr>
              <a:t>contributor</a:t>
            </a:r>
            <a:r>
              <a:rPr dirty="0" sz="1800" spc="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1800" spc="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road</a:t>
            </a:r>
            <a:r>
              <a:rPr dirty="0" sz="1800" spc="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accidents,</a:t>
            </a:r>
            <a:r>
              <a:rPr dirty="0" sz="1800" spc="4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272424"/>
                </a:solidFill>
                <a:latin typeface="Verdana"/>
                <a:cs typeface="Verdana"/>
              </a:rPr>
              <a:t>resulting</a:t>
            </a:r>
            <a:r>
              <a:rPr dirty="0" sz="1800" spc="1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71640" y="5818822"/>
            <a:ext cx="3424554" cy="750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2200"/>
              </a:lnSpc>
              <a:spcBef>
                <a:spcPts val="95"/>
              </a:spcBef>
              <a:tabLst>
                <a:tab pos="1268730" algn="l"/>
                <a:tab pos="1521460" algn="l"/>
                <a:tab pos="2289810" algn="l"/>
              </a:tabLst>
            </a:pP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devastating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consequences. Detection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800" spc="-35">
                <a:solidFill>
                  <a:srgbClr val="272424"/>
                </a:solidFill>
                <a:latin typeface="Verdana"/>
                <a:cs typeface="Verdana"/>
              </a:rPr>
              <a:t>addresses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679685" y="5818822"/>
            <a:ext cx="4181475" cy="750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0" marR="5080" indent="-210185">
              <a:lnSpc>
                <a:spcPct val="132200"/>
              </a:lnSpc>
              <a:spcBef>
                <a:spcPts val="95"/>
              </a:spcBef>
              <a:tabLst>
                <a:tab pos="657225" algn="l"/>
                <a:tab pos="825500" algn="l"/>
                <a:tab pos="1759585" algn="l"/>
                <a:tab pos="2019300" algn="l"/>
                <a:tab pos="2542540" algn="l"/>
                <a:tab pos="2902585" algn="l"/>
                <a:tab pos="3028315" algn="l"/>
              </a:tabLst>
            </a:pP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Our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innovative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Facial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800" spc="-40">
                <a:solidFill>
                  <a:srgbClr val="272424"/>
                </a:solidFill>
                <a:latin typeface="Verdana"/>
                <a:cs typeface="Verdana"/>
              </a:rPr>
              <a:t>Drowsiness </a:t>
            </a:r>
            <a:r>
              <a:rPr dirty="0" sz="1800" spc="-20">
                <a:solidFill>
                  <a:srgbClr val="272424"/>
                </a:solidFill>
                <a:latin typeface="Verdana"/>
                <a:cs typeface="Verdana"/>
              </a:rPr>
              <a:t>this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		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critical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800" spc="-20">
                <a:solidFill>
                  <a:srgbClr val="272424"/>
                </a:solidFill>
                <a:latin typeface="Verdana"/>
                <a:cs typeface="Verdana"/>
              </a:rPr>
              <a:t>issue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by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		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leveraging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271640" y="6544055"/>
            <a:ext cx="7588884" cy="768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500"/>
              </a:lnSpc>
              <a:spcBef>
                <a:spcPts val="100"/>
              </a:spcBef>
            </a:pP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advanced</a:t>
            </a:r>
            <a:r>
              <a:rPr dirty="0" sz="18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272424"/>
                </a:solidFill>
                <a:latin typeface="Verdana"/>
                <a:cs typeface="Verdana"/>
              </a:rPr>
              <a:t>machine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272424"/>
                </a:solidFill>
                <a:latin typeface="Verdana"/>
                <a:cs typeface="Verdana"/>
              </a:rPr>
              <a:t>learning</a:t>
            </a:r>
            <a:r>
              <a:rPr dirty="0" sz="18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algorithms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180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monitor</a:t>
            </a:r>
            <a:r>
              <a:rPr dirty="0" sz="180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driver</a:t>
            </a:r>
            <a:r>
              <a:rPr dirty="0" sz="1800" spc="-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272424"/>
                </a:solidFill>
                <a:latin typeface="Verdana"/>
                <a:cs typeface="Verdana"/>
              </a:rPr>
              <a:t>alertness</a:t>
            </a:r>
            <a:r>
              <a:rPr dirty="0" sz="180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in 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real-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time.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 descr="">
            <a:hlinkClick r:id="rId3"/>
          </p:cNvPr>
          <p:cNvSpPr/>
          <p:nvPr/>
        </p:nvSpPr>
        <p:spPr>
          <a:xfrm>
            <a:off x="12906375" y="7791450"/>
            <a:ext cx="1571625" cy="361950"/>
          </a:xfrm>
          <a:custGeom>
            <a:avLst/>
            <a:gdLst/>
            <a:ahLst/>
            <a:cxnLst/>
            <a:rect l="l" t="t" r="r" b="b"/>
            <a:pathLst>
              <a:path w="1571625" h="361950">
                <a:moveTo>
                  <a:pt x="1571625" y="0"/>
                </a:moveTo>
                <a:lnTo>
                  <a:pt x="0" y="0"/>
                </a:lnTo>
                <a:lnTo>
                  <a:pt x="0" y="361950"/>
                </a:lnTo>
                <a:lnTo>
                  <a:pt x="1571625" y="361950"/>
                </a:lnTo>
                <a:lnTo>
                  <a:pt x="1571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3279119" y="7840186"/>
            <a:ext cx="831850" cy="30226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185" b="1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Bvritn’s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46215" y="2457958"/>
            <a:ext cx="7706359" cy="153225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600"/>
              </a:lnSpc>
              <a:spcBef>
                <a:spcPts val="95"/>
              </a:spcBef>
            </a:pPr>
            <a:r>
              <a:rPr dirty="0"/>
              <a:t>Call to</a:t>
            </a:r>
            <a:r>
              <a:rPr dirty="0" spc="35"/>
              <a:t> </a:t>
            </a:r>
            <a:r>
              <a:rPr dirty="0"/>
              <a:t>Action:</a:t>
            </a:r>
            <a:r>
              <a:rPr dirty="0" spc="35"/>
              <a:t> </a:t>
            </a:r>
            <a:r>
              <a:rPr dirty="0"/>
              <a:t>Join</a:t>
            </a:r>
            <a:r>
              <a:rPr dirty="0" spc="35"/>
              <a:t> </a:t>
            </a:r>
            <a:r>
              <a:rPr dirty="0"/>
              <a:t>Us</a:t>
            </a:r>
            <a:r>
              <a:rPr dirty="0" spc="10"/>
              <a:t> </a:t>
            </a:r>
            <a:r>
              <a:rPr dirty="0"/>
              <a:t>in</a:t>
            </a:r>
            <a:r>
              <a:rPr dirty="0" spc="40"/>
              <a:t> </a:t>
            </a:r>
            <a:r>
              <a:rPr dirty="0" spc="-10"/>
              <a:t>Driving </a:t>
            </a:r>
            <a:r>
              <a:rPr dirty="0"/>
              <a:t>Driving</a:t>
            </a:r>
            <a:r>
              <a:rPr dirty="0" spc="25"/>
              <a:t> </a:t>
            </a:r>
            <a:r>
              <a:rPr dirty="0" spc="-10"/>
              <a:t>Change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123051" y="4400613"/>
            <a:ext cx="7590155" cy="15036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 marR="5080">
              <a:lnSpc>
                <a:spcPct val="134400"/>
              </a:lnSpc>
              <a:spcBef>
                <a:spcPts val="125"/>
              </a:spcBef>
            </a:pP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We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72424"/>
                </a:solidFill>
                <a:latin typeface="Verdana"/>
                <a:cs typeface="Verdana"/>
              </a:rPr>
              <a:t>invite</a:t>
            </a:r>
            <a:r>
              <a:rPr dirty="0" sz="1800" spc="-4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you</a:t>
            </a:r>
            <a:r>
              <a:rPr dirty="0" sz="1800" spc="-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272424"/>
                </a:solidFill>
                <a:latin typeface="Verdana"/>
                <a:cs typeface="Verdana"/>
              </a:rPr>
              <a:t>join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us</a:t>
            </a:r>
            <a:r>
              <a:rPr dirty="0" sz="1800" spc="-4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r>
              <a:rPr dirty="0" sz="1800" spc="-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72424"/>
                </a:solidFill>
                <a:latin typeface="Verdana"/>
                <a:cs typeface="Verdana"/>
              </a:rPr>
              <a:t>driving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change</a:t>
            </a:r>
            <a:r>
              <a:rPr dirty="0" sz="1800" spc="-4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by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72424"/>
                </a:solidFill>
                <a:latin typeface="Verdana"/>
                <a:cs typeface="Verdana"/>
              </a:rPr>
              <a:t>investing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our</a:t>
            </a:r>
            <a:r>
              <a:rPr dirty="0" sz="1800" spc="-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Facial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Drowsiness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Detection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System.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Together,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we</a:t>
            </a:r>
            <a:r>
              <a:rPr dirty="0" sz="1800" spc="-6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can</a:t>
            </a:r>
            <a:r>
              <a:rPr dirty="0" sz="1800" spc="-4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make</a:t>
            </a:r>
            <a:r>
              <a:rPr dirty="0" sz="1800" spc="-6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 spc="-20">
                <a:solidFill>
                  <a:srgbClr val="272424"/>
                </a:solidFill>
                <a:latin typeface="Verdana"/>
                <a:cs typeface="Verdana"/>
              </a:rPr>
              <a:t>real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difference</a:t>
            </a:r>
            <a:r>
              <a:rPr dirty="0" sz="1800" spc="-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r>
              <a:rPr dirty="0" sz="1800" spc="-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reducing</a:t>
            </a:r>
            <a:r>
              <a:rPr dirty="0" sz="1800" spc="-4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accidents caused</a:t>
            </a:r>
            <a:r>
              <a:rPr dirty="0" sz="1800" spc="-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by</a:t>
            </a:r>
            <a:r>
              <a:rPr dirty="0" sz="1800" spc="-4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driver</a:t>
            </a:r>
            <a:r>
              <a:rPr dirty="0" sz="1800" spc="-1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fatigue,</a:t>
            </a:r>
            <a:r>
              <a:rPr dirty="0" sz="1800" spc="-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creating </a:t>
            </a:r>
            <a:r>
              <a:rPr dirty="0" sz="1800" spc="-40">
                <a:solidFill>
                  <a:srgbClr val="272424"/>
                </a:solidFill>
                <a:latin typeface="Verdana"/>
                <a:cs typeface="Verdana"/>
              </a:rPr>
              <a:t>safer</a:t>
            </a:r>
            <a:r>
              <a:rPr dirty="0" sz="180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72424"/>
                </a:solidFill>
                <a:latin typeface="Verdana"/>
                <a:cs typeface="Verdana"/>
              </a:rPr>
              <a:t>roads</a:t>
            </a:r>
            <a:r>
              <a:rPr dirty="0" sz="1800" spc="-1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272424"/>
                </a:solidFill>
                <a:latin typeface="Verdana"/>
                <a:cs typeface="Verdana"/>
              </a:rPr>
              <a:t>for</a:t>
            </a:r>
            <a:r>
              <a:rPr dirty="0" sz="1800" spc="-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everyone.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>
            <a:hlinkClick r:id="rId3"/>
          </p:cNvPr>
          <p:cNvSpPr/>
          <p:nvPr/>
        </p:nvSpPr>
        <p:spPr>
          <a:xfrm>
            <a:off x="12906375" y="7791450"/>
            <a:ext cx="1571625" cy="361950"/>
          </a:xfrm>
          <a:custGeom>
            <a:avLst/>
            <a:gdLst/>
            <a:ahLst/>
            <a:cxnLst/>
            <a:rect l="l" t="t" r="r" b="b"/>
            <a:pathLst>
              <a:path w="1571625" h="361950">
                <a:moveTo>
                  <a:pt x="1571625" y="0"/>
                </a:moveTo>
                <a:lnTo>
                  <a:pt x="0" y="0"/>
                </a:lnTo>
                <a:lnTo>
                  <a:pt x="0" y="361950"/>
                </a:lnTo>
                <a:lnTo>
                  <a:pt x="1571625" y="361950"/>
                </a:lnTo>
                <a:lnTo>
                  <a:pt x="1571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3279119" y="7840186"/>
            <a:ext cx="831850" cy="30226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185" b="1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Bvritn’s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>
            <a:hlinkClick r:id="rId2"/>
          </p:cNvPr>
          <p:cNvSpPr/>
          <p:nvPr/>
        </p:nvSpPr>
        <p:spPr>
          <a:xfrm>
            <a:off x="12906374" y="7791450"/>
            <a:ext cx="1571625" cy="361950"/>
          </a:xfrm>
          <a:custGeom>
            <a:avLst/>
            <a:gdLst/>
            <a:ahLst/>
            <a:cxnLst/>
            <a:rect l="l" t="t" r="r" b="b"/>
            <a:pathLst>
              <a:path w="1571625" h="361950">
                <a:moveTo>
                  <a:pt x="1571625" y="0"/>
                </a:moveTo>
                <a:lnTo>
                  <a:pt x="0" y="0"/>
                </a:lnTo>
                <a:lnTo>
                  <a:pt x="0" y="361950"/>
                </a:lnTo>
                <a:lnTo>
                  <a:pt x="1571625" y="361950"/>
                </a:lnTo>
                <a:lnTo>
                  <a:pt x="1571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684" y="656590"/>
            <a:ext cx="7560945" cy="7353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650"/>
              <a:t>The</a:t>
            </a:r>
            <a:r>
              <a:rPr dirty="0" sz="4650" spc="-85"/>
              <a:t> </a:t>
            </a:r>
            <a:r>
              <a:rPr dirty="0" sz="4650"/>
              <a:t>Silent</a:t>
            </a:r>
            <a:r>
              <a:rPr dirty="0" sz="4650" spc="-95"/>
              <a:t> </a:t>
            </a:r>
            <a:r>
              <a:rPr dirty="0" sz="4650"/>
              <a:t>Killer:</a:t>
            </a:r>
            <a:r>
              <a:rPr dirty="0" sz="4650" spc="-70"/>
              <a:t> </a:t>
            </a:r>
            <a:r>
              <a:rPr dirty="0" sz="4650"/>
              <a:t>Driver</a:t>
            </a:r>
            <a:r>
              <a:rPr dirty="0" sz="4650" spc="-55"/>
              <a:t> </a:t>
            </a:r>
            <a:r>
              <a:rPr dirty="0" sz="4650" spc="-10"/>
              <a:t>Fatigue</a:t>
            </a:r>
            <a:endParaRPr sz="4650"/>
          </a:p>
        </p:txBody>
      </p:sp>
      <p:sp>
        <p:nvSpPr>
          <p:cNvPr id="4" name="object 4" descr=""/>
          <p:cNvSpPr txBox="1"/>
          <p:nvPr/>
        </p:nvSpPr>
        <p:spPr>
          <a:xfrm>
            <a:off x="781684" y="1840674"/>
            <a:ext cx="13075919" cy="11315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12700" marR="5080">
              <a:lnSpc>
                <a:spcPct val="120500"/>
              </a:lnSpc>
              <a:spcBef>
                <a:spcPts val="130"/>
              </a:spcBef>
            </a:pPr>
            <a:r>
              <a:rPr dirty="0" sz="2000" spc="-85">
                <a:solidFill>
                  <a:srgbClr val="272424"/>
                </a:solidFill>
                <a:latin typeface="Verdana"/>
                <a:cs typeface="Verdana"/>
              </a:rPr>
              <a:t>Driver</a:t>
            </a:r>
            <a:r>
              <a:rPr dirty="0" sz="20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272424"/>
                </a:solidFill>
                <a:latin typeface="Verdana"/>
                <a:cs typeface="Verdana"/>
              </a:rPr>
              <a:t>fatigue</a:t>
            </a:r>
            <a:r>
              <a:rPr dirty="0" sz="20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272424"/>
                </a:solidFill>
                <a:latin typeface="Verdana"/>
                <a:cs typeface="Verdana"/>
              </a:rPr>
              <a:t>is</a:t>
            </a:r>
            <a:r>
              <a:rPr dirty="0" sz="2000" spc="-1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dirty="0" sz="200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272424"/>
                </a:solidFill>
                <a:latin typeface="Verdana"/>
                <a:cs typeface="Verdana"/>
              </a:rPr>
              <a:t>significant</a:t>
            </a:r>
            <a:r>
              <a:rPr dirty="0" sz="2000" spc="-1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272424"/>
                </a:solidFill>
                <a:latin typeface="Verdana"/>
                <a:cs typeface="Verdana"/>
              </a:rPr>
              <a:t>threat</a:t>
            </a:r>
            <a:r>
              <a:rPr dirty="0" sz="2000" spc="-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272424"/>
                </a:solidFill>
                <a:latin typeface="Verdana"/>
                <a:cs typeface="Verdana"/>
              </a:rPr>
              <a:t>on</a:t>
            </a:r>
            <a:r>
              <a:rPr dirty="0" sz="2000" spc="-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272424"/>
                </a:solidFill>
                <a:latin typeface="Verdana"/>
                <a:cs typeface="Verdana"/>
              </a:rPr>
              <a:t>our</a:t>
            </a:r>
            <a:r>
              <a:rPr dirty="0" sz="2000" spc="-1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272424"/>
                </a:solidFill>
                <a:latin typeface="Verdana"/>
                <a:cs typeface="Verdana"/>
              </a:rPr>
              <a:t>roads,</a:t>
            </a:r>
            <a:r>
              <a:rPr dirty="0" sz="2000" spc="-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272424"/>
                </a:solidFill>
                <a:latin typeface="Verdana"/>
                <a:cs typeface="Verdana"/>
              </a:rPr>
              <a:t>often</a:t>
            </a:r>
            <a:r>
              <a:rPr dirty="0" sz="20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272424"/>
                </a:solidFill>
                <a:latin typeface="Verdana"/>
                <a:cs typeface="Verdana"/>
              </a:rPr>
              <a:t>leading</a:t>
            </a:r>
            <a:r>
              <a:rPr dirty="0" sz="2000" spc="-1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2000" spc="-1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272424"/>
                </a:solidFill>
                <a:latin typeface="Verdana"/>
                <a:cs typeface="Verdana"/>
              </a:rPr>
              <a:t>impaired</a:t>
            </a:r>
            <a:r>
              <a:rPr dirty="0" sz="2000" spc="-114">
                <a:solidFill>
                  <a:srgbClr val="272424"/>
                </a:solidFill>
                <a:latin typeface="Verdana"/>
                <a:cs typeface="Verdana"/>
              </a:rPr>
              <a:t> judgment,</a:t>
            </a:r>
            <a:r>
              <a:rPr dirty="0" sz="200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272424"/>
                </a:solidFill>
                <a:latin typeface="Verdana"/>
                <a:cs typeface="Verdana"/>
              </a:rPr>
              <a:t>slowed</a:t>
            </a:r>
            <a:r>
              <a:rPr dirty="0" sz="2000" spc="-1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272424"/>
                </a:solidFill>
                <a:latin typeface="Verdana"/>
                <a:cs typeface="Verdana"/>
              </a:rPr>
              <a:t>reaction</a:t>
            </a:r>
            <a:r>
              <a:rPr dirty="0" sz="2000" spc="-14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272424"/>
                </a:solidFill>
                <a:latin typeface="Verdana"/>
                <a:cs typeface="Verdana"/>
              </a:rPr>
              <a:t>times,</a:t>
            </a:r>
            <a:r>
              <a:rPr dirty="0" sz="2000" spc="-14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2000" spc="-4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272424"/>
                </a:solidFill>
                <a:latin typeface="Verdana"/>
                <a:cs typeface="Verdana"/>
              </a:rPr>
              <a:t>increased</a:t>
            </a:r>
            <a:r>
              <a:rPr dirty="0" sz="2000" spc="-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272424"/>
                </a:solidFill>
                <a:latin typeface="Verdana"/>
                <a:cs typeface="Verdana"/>
              </a:rPr>
              <a:t>risk-</a:t>
            </a:r>
            <a:r>
              <a:rPr dirty="0" sz="2000" spc="-80">
                <a:solidFill>
                  <a:srgbClr val="272424"/>
                </a:solidFill>
                <a:latin typeface="Verdana"/>
                <a:cs typeface="Verdana"/>
              </a:rPr>
              <a:t>taking</a:t>
            </a:r>
            <a:r>
              <a:rPr dirty="0" sz="2000" spc="-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272424"/>
                </a:solidFill>
                <a:latin typeface="Verdana"/>
                <a:cs typeface="Verdana"/>
              </a:rPr>
              <a:t>behavior.</a:t>
            </a:r>
            <a:r>
              <a:rPr dirty="0" sz="2000" spc="-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272424"/>
                </a:solidFill>
                <a:latin typeface="Verdana"/>
                <a:cs typeface="Verdana"/>
              </a:rPr>
              <a:t>It's</a:t>
            </a:r>
            <a:r>
              <a:rPr dirty="0" sz="2000" spc="-4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dirty="0" sz="2000" spc="-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272424"/>
                </a:solidFill>
                <a:latin typeface="Verdana"/>
                <a:cs typeface="Verdana"/>
              </a:rPr>
              <a:t>silent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272424"/>
                </a:solidFill>
                <a:latin typeface="Verdana"/>
                <a:cs typeface="Verdana"/>
              </a:rPr>
              <a:t>killer,</a:t>
            </a:r>
            <a:r>
              <a:rPr dirty="0" sz="2000" spc="-4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272424"/>
                </a:solidFill>
                <a:latin typeface="Verdana"/>
                <a:cs typeface="Verdana"/>
              </a:rPr>
              <a:t>lurking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272424"/>
                </a:solidFill>
                <a:latin typeface="Verdana"/>
                <a:cs typeface="Verdana"/>
              </a:rPr>
              <a:t>behind</a:t>
            </a:r>
            <a:r>
              <a:rPr dirty="0" sz="2000" spc="-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272424"/>
                </a:solidFill>
                <a:latin typeface="Verdana"/>
                <a:cs typeface="Verdana"/>
              </a:rPr>
              <a:t>countless</a:t>
            </a:r>
            <a:r>
              <a:rPr dirty="0" sz="2000" spc="-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272424"/>
                </a:solidFill>
                <a:latin typeface="Verdana"/>
                <a:cs typeface="Verdana"/>
              </a:rPr>
              <a:t>accidents,</a:t>
            </a:r>
            <a:r>
              <a:rPr dirty="0" sz="2000" spc="-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2000" spc="-4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272424"/>
                </a:solidFill>
                <a:latin typeface="Verdana"/>
                <a:cs typeface="Verdana"/>
              </a:rPr>
              <a:t>tragically,</a:t>
            </a:r>
            <a:r>
              <a:rPr dirty="0" sz="2000" spc="-4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272424"/>
                </a:solidFill>
                <a:latin typeface="Verdana"/>
                <a:cs typeface="Verdana"/>
              </a:rPr>
              <a:t>it's</a:t>
            </a:r>
            <a:r>
              <a:rPr dirty="0" sz="2000" spc="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272424"/>
                </a:solidFill>
                <a:latin typeface="Verdana"/>
                <a:cs typeface="Verdana"/>
              </a:rPr>
              <a:t>often</a:t>
            </a:r>
            <a:r>
              <a:rPr dirty="0" sz="2000" spc="-1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272424"/>
                </a:solidFill>
                <a:latin typeface="Verdana"/>
                <a:cs typeface="Verdana"/>
              </a:rPr>
              <a:t>overlooked</a:t>
            </a:r>
            <a:r>
              <a:rPr dirty="0" sz="2000" spc="-1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272424"/>
                </a:solidFill>
                <a:latin typeface="Verdana"/>
                <a:cs typeface="Verdana"/>
              </a:rPr>
              <a:t>as</a:t>
            </a:r>
            <a:r>
              <a:rPr dirty="0" sz="2000" spc="-16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dirty="0" sz="2000" spc="-15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272424"/>
                </a:solidFill>
                <a:latin typeface="Verdana"/>
                <a:cs typeface="Verdana"/>
              </a:rPr>
              <a:t>contributing</a:t>
            </a:r>
            <a:r>
              <a:rPr dirty="0" sz="2000" spc="-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272424"/>
                </a:solidFill>
                <a:latin typeface="Verdana"/>
                <a:cs typeface="Verdana"/>
              </a:rPr>
              <a:t>factor.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91527" y="3496690"/>
            <a:ext cx="522605" cy="512445"/>
            <a:chOff x="791527" y="3496690"/>
            <a:chExt cx="522605" cy="512445"/>
          </a:xfrm>
        </p:grpSpPr>
        <p:sp>
          <p:nvSpPr>
            <p:cNvPr id="6" name="object 6" descr=""/>
            <p:cNvSpPr/>
            <p:nvPr/>
          </p:nvSpPr>
          <p:spPr>
            <a:xfrm>
              <a:off x="795337" y="3500500"/>
              <a:ext cx="514984" cy="504825"/>
            </a:xfrm>
            <a:custGeom>
              <a:avLst/>
              <a:gdLst/>
              <a:ahLst/>
              <a:cxnLst/>
              <a:rect l="l" t="t" r="r" b="b"/>
              <a:pathLst>
                <a:path w="514984" h="504825">
                  <a:moveTo>
                    <a:pt x="420103" y="0"/>
                  </a:moveTo>
                  <a:lnTo>
                    <a:pt x="94246" y="0"/>
                  </a:lnTo>
                  <a:lnTo>
                    <a:pt x="57564" y="7401"/>
                  </a:lnTo>
                  <a:lnTo>
                    <a:pt x="27606" y="27590"/>
                  </a:lnTo>
                  <a:lnTo>
                    <a:pt x="7407" y="57542"/>
                  </a:lnTo>
                  <a:lnTo>
                    <a:pt x="0" y="94234"/>
                  </a:lnTo>
                  <a:lnTo>
                    <a:pt x="0" y="410463"/>
                  </a:lnTo>
                  <a:lnTo>
                    <a:pt x="7407" y="447174"/>
                  </a:lnTo>
                  <a:lnTo>
                    <a:pt x="27606" y="477170"/>
                  </a:lnTo>
                  <a:lnTo>
                    <a:pt x="57564" y="497403"/>
                  </a:lnTo>
                  <a:lnTo>
                    <a:pt x="94246" y="504825"/>
                  </a:lnTo>
                  <a:lnTo>
                    <a:pt x="420103" y="504825"/>
                  </a:lnTo>
                  <a:lnTo>
                    <a:pt x="456800" y="497403"/>
                  </a:lnTo>
                  <a:lnTo>
                    <a:pt x="486779" y="477170"/>
                  </a:lnTo>
                  <a:lnTo>
                    <a:pt x="506998" y="447174"/>
                  </a:lnTo>
                  <a:lnTo>
                    <a:pt x="514413" y="410463"/>
                  </a:lnTo>
                  <a:lnTo>
                    <a:pt x="514413" y="94234"/>
                  </a:lnTo>
                  <a:lnTo>
                    <a:pt x="506998" y="57542"/>
                  </a:lnTo>
                  <a:lnTo>
                    <a:pt x="486779" y="27590"/>
                  </a:lnTo>
                  <a:lnTo>
                    <a:pt x="456800" y="7401"/>
                  </a:lnTo>
                  <a:lnTo>
                    <a:pt x="420103" y="0"/>
                  </a:lnTo>
                  <a:close/>
                </a:path>
              </a:pathLst>
            </a:custGeom>
            <a:solidFill>
              <a:srgbClr val="CC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95337" y="3500500"/>
              <a:ext cx="514984" cy="504825"/>
            </a:xfrm>
            <a:custGeom>
              <a:avLst/>
              <a:gdLst/>
              <a:ahLst/>
              <a:cxnLst/>
              <a:rect l="l" t="t" r="r" b="b"/>
              <a:pathLst>
                <a:path w="514984" h="504825">
                  <a:moveTo>
                    <a:pt x="0" y="94234"/>
                  </a:moveTo>
                  <a:lnTo>
                    <a:pt x="7407" y="57542"/>
                  </a:lnTo>
                  <a:lnTo>
                    <a:pt x="27606" y="27590"/>
                  </a:lnTo>
                  <a:lnTo>
                    <a:pt x="57564" y="7401"/>
                  </a:lnTo>
                  <a:lnTo>
                    <a:pt x="94246" y="0"/>
                  </a:lnTo>
                  <a:lnTo>
                    <a:pt x="420103" y="0"/>
                  </a:lnTo>
                  <a:lnTo>
                    <a:pt x="456800" y="7401"/>
                  </a:lnTo>
                  <a:lnTo>
                    <a:pt x="486779" y="27590"/>
                  </a:lnTo>
                  <a:lnTo>
                    <a:pt x="506998" y="57542"/>
                  </a:lnTo>
                  <a:lnTo>
                    <a:pt x="514413" y="94234"/>
                  </a:lnTo>
                  <a:lnTo>
                    <a:pt x="514413" y="410463"/>
                  </a:lnTo>
                  <a:lnTo>
                    <a:pt x="506998" y="447174"/>
                  </a:lnTo>
                  <a:lnTo>
                    <a:pt x="486779" y="477170"/>
                  </a:lnTo>
                  <a:lnTo>
                    <a:pt x="456800" y="497403"/>
                  </a:lnTo>
                  <a:lnTo>
                    <a:pt x="420103" y="504825"/>
                  </a:lnTo>
                  <a:lnTo>
                    <a:pt x="94246" y="504825"/>
                  </a:lnTo>
                  <a:lnTo>
                    <a:pt x="57564" y="497403"/>
                  </a:lnTo>
                  <a:lnTo>
                    <a:pt x="27606" y="477170"/>
                  </a:lnTo>
                  <a:lnTo>
                    <a:pt x="7407" y="447174"/>
                  </a:lnTo>
                  <a:lnTo>
                    <a:pt x="0" y="410463"/>
                  </a:lnTo>
                  <a:lnTo>
                    <a:pt x="0" y="94234"/>
                  </a:lnTo>
                  <a:close/>
                </a:path>
              </a:pathLst>
            </a:custGeom>
            <a:ln w="7620">
              <a:solidFill>
                <a:srgbClr val="B1D3E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46467" y="3475736"/>
            <a:ext cx="20447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50" b="1">
                <a:solidFill>
                  <a:srgbClr val="272424"/>
                </a:solidFill>
                <a:latin typeface="Carlito"/>
                <a:cs typeface="Carlito"/>
              </a:rPr>
              <a:t>1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19174" y="3456622"/>
            <a:ext cx="5703570" cy="1619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Reduced</a:t>
            </a:r>
            <a:r>
              <a:rPr dirty="0" sz="2400" spc="-90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72424"/>
                </a:solidFill>
                <a:latin typeface="Carlito"/>
                <a:cs typeface="Carlito"/>
              </a:rPr>
              <a:t>Alertness</a:t>
            </a:r>
            <a:endParaRPr sz="2400">
              <a:latin typeface="Carlito"/>
              <a:cs typeface="Carlito"/>
            </a:endParaRPr>
          </a:p>
          <a:p>
            <a:pPr algn="just" marL="12700" marR="5080">
              <a:lnSpc>
                <a:spcPct val="133800"/>
              </a:lnSpc>
              <a:spcBef>
                <a:spcPts val="1000"/>
              </a:spcBef>
            </a:pPr>
            <a:r>
              <a:rPr dirty="0" sz="1800" spc="-30">
                <a:solidFill>
                  <a:srgbClr val="272424"/>
                </a:solidFill>
                <a:latin typeface="Verdana"/>
                <a:cs typeface="Verdana"/>
              </a:rPr>
              <a:t>Fatigue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can</a:t>
            </a:r>
            <a:r>
              <a:rPr dirty="0" sz="1800" spc="-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272424"/>
                </a:solidFill>
                <a:latin typeface="Verdana"/>
                <a:cs typeface="Verdana"/>
              </a:rPr>
              <a:t>significantly</a:t>
            </a:r>
            <a:r>
              <a:rPr dirty="0" sz="1800" spc="-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reduce</a:t>
            </a:r>
            <a:r>
              <a:rPr dirty="0" sz="1800" spc="-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272424"/>
                </a:solidFill>
                <a:latin typeface="Verdana"/>
                <a:cs typeface="Verdana"/>
              </a:rPr>
              <a:t>driver's</a:t>
            </a:r>
            <a:r>
              <a:rPr dirty="0" sz="1800" spc="-6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272424"/>
                </a:solidFill>
                <a:latin typeface="Verdana"/>
                <a:cs typeface="Verdana"/>
              </a:rPr>
              <a:t>ability</a:t>
            </a:r>
            <a:r>
              <a:rPr dirty="0" sz="180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to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react</a:t>
            </a:r>
            <a:r>
              <a:rPr dirty="0" sz="1800" spc="15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quickly</a:t>
            </a:r>
            <a:r>
              <a:rPr dirty="0" sz="1800" spc="1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1800" spc="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272424"/>
                </a:solidFill>
                <a:latin typeface="Verdana"/>
                <a:cs typeface="Verdana"/>
              </a:rPr>
              <a:t>appropriately</a:t>
            </a:r>
            <a:r>
              <a:rPr dirty="0" sz="1800" spc="1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1800" spc="1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changing</a:t>
            </a:r>
            <a:r>
              <a:rPr dirty="0" sz="1800" spc="1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272424"/>
                </a:solidFill>
                <a:latin typeface="Verdana"/>
                <a:cs typeface="Verdana"/>
              </a:rPr>
              <a:t>road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conditions.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430516" y="3496690"/>
            <a:ext cx="512445" cy="512445"/>
            <a:chOff x="7430516" y="3496690"/>
            <a:chExt cx="512445" cy="512445"/>
          </a:xfrm>
        </p:grpSpPr>
        <p:sp>
          <p:nvSpPr>
            <p:cNvPr id="11" name="object 11" descr=""/>
            <p:cNvSpPr/>
            <p:nvPr/>
          </p:nvSpPr>
          <p:spPr>
            <a:xfrm>
              <a:off x="7434326" y="3500500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410464" y="0"/>
                  </a:moveTo>
                  <a:lnTo>
                    <a:pt x="94233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4"/>
                  </a:lnTo>
                  <a:lnTo>
                    <a:pt x="0" y="410463"/>
                  </a:lnTo>
                  <a:lnTo>
                    <a:pt x="7401" y="447174"/>
                  </a:lnTo>
                  <a:lnTo>
                    <a:pt x="27590" y="477170"/>
                  </a:lnTo>
                  <a:lnTo>
                    <a:pt x="57542" y="497403"/>
                  </a:lnTo>
                  <a:lnTo>
                    <a:pt x="94233" y="504825"/>
                  </a:lnTo>
                  <a:lnTo>
                    <a:pt x="410464" y="504825"/>
                  </a:lnTo>
                  <a:lnTo>
                    <a:pt x="447174" y="497403"/>
                  </a:lnTo>
                  <a:lnTo>
                    <a:pt x="477170" y="477170"/>
                  </a:lnTo>
                  <a:lnTo>
                    <a:pt x="497403" y="447174"/>
                  </a:lnTo>
                  <a:lnTo>
                    <a:pt x="504825" y="410463"/>
                  </a:lnTo>
                  <a:lnTo>
                    <a:pt x="504825" y="94234"/>
                  </a:lnTo>
                  <a:lnTo>
                    <a:pt x="497403" y="57542"/>
                  </a:lnTo>
                  <a:lnTo>
                    <a:pt x="477170" y="27590"/>
                  </a:lnTo>
                  <a:lnTo>
                    <a:pt x="447174" y="7401"/>
                  </a:lnTo>
                  <a:lnTo>
                    <a:pt x="410464" y="0"/>
                  </a:lnTo>
                  <a:close/>
                </a:path>
              </a:pathLst>
            </a:custGeom>
            <a:solidFill>
              <a:srgbClr val="CC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434326" y="3500500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0" y="94234"/>
                  </a:moveTo>
                  <a:lnTo>
                    <a:pt x="7401" y="57542"/>
                  </a:lnTo>
                  <a:lnTo>
                    <a:pt x="27590" y="27590"/>
                  </a:lnTo>
                  <a:lnTo>
                    <a:pt x="57542" y="7401"/>
                  </a:lnTo>
                  <a:lnTo>
                    <a:pt x="94233" y="0"/>
                  </a:lnTo>
                  <a:lnTo>
                    <a:pt x="410464" y="0"/>
                  </a:lnTo>
                  <a:lnTo>
                    <a:pt x="447174" y="7401"/>
                  </a:lnTo>
                  <a:lnTo>
                    <a:pt x="477170" y="27590"/>
                  </a:lnTo>
                  <a:lnTo>
                    <a:pt x="497403" y="57542"/>
                  </a:lnTo>
                  <a:lnTo>
                    <a:pt x="504825" y="94234"/>
                  </a:lnTo>
                  <a:lnTo>
                    <a:pt x="504825" y="410463"/>
                  </a:lnTo>
                  <a:lnTo>
                    <a:pt x="497403" y="447174"/>
                  </a:lnTo>
                  <a:lnTo>
                    <a:pt x="477170" y="477170"/>
                  </a:lnTo>
                  <a:lnTo>
                    <a:pt x="447174" y="497403"/>
                  </a:lnTo>
                  <a:lnTo>
                    <a:pt x="410464" y="504825"/>
                  </a:lnTo>
                  <a:lnTo>
                    <a:pt x="94233" y="504825"/>
                  </a:lnTo>
                  <a:lnTo>
                    <a:pt x="57542" y="497403"/>
                  </a:lnTo>
                  <a:lnTo>
                    <a:pt x="27590" y="477170"/>
                  </a:lnTo>
                  <a:lnTo>
                    <a:pt x="7401" y="447174"/>
                  </a:lnTo>
                  <a:lnTo>
                    <a:pt x="0" y="410463"/>
                  </a:lnTo>
                  <a:lnTo>
                    <a:pt x="0" y="94234"/>
                  </a:lnTo>
                  <a:close/>
                </a:path>
              </a:pathLst>
            </a:custGeom>
            <a:ln w="7620">
              <a:solidFill>
                <a:srgbClr val="B1D3E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585329" y="3475736"/>
            <a:ext cx="20447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50" b="1">
                <a:solidFill>
                  <a:srgbClr val="272424"/>
                </a:solidFill>
                <a:latin typeface="Carlito"/>
                <a:cs typeface="Carlito"/>
              </a:rPr>
              <a:t>2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158226" y="3456622"/>
            <a:ext cx="5704205" cy="1619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Impaired</a:t>
            </a:r>
            <a:r>
              <a:rPr dirty="0" sz="2400" spc="-40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72424"/>
                </a:solidFill>
                <a:latin typeface="Carlito"/>
                <a:cs typeface="Carlito"/>
              </a:rPr>
              <a:t>Decision-Making</a:t>
            </a:r>
            <a:endParaRPr sz="2400">
              <a:latin typeface="Carlito"/>
              <a:cs typeface="Carlito"/>
            </a:endParaRPr>
          </a:p>
          <a:p>
            <a:pPr algn="just" marL="12700" marR="5080">
              <a:lnSpc>
                <a:spcPct val="133800"/>
              </a:lnSpc>
              <a:spcBef>
                <a:spcPts val="1000"/>
              </a:spcBef>
            </a:pP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Fatigued</a:t>
            </a:r>
            <a:r>
              <a:rPr dirty="0" sz="1800" spc="33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drivers</a:t>
            </a:r>
            <a:r>
              <a:rPr dirty="0" sz="1800" spc="33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may</a:t>
            </a:r>
            <a:r>
              <a:rPr dirty="0" sz="1800" spc="32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experience</a:t>
            </a:r>
            <a:r>
              <a:rPr dirty="0" sz="1800" spc="32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lapses</a:t>
            </a:r>
            <a:r>
              <a:rPr dirty="0" sz="1800" spc="33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in </a:t>
            </a:r>
            <a:r>
              <a:rPr dirty="0" sz="1800" spc="-95">
                <a:solidFill>
                  <a:srgbClr val="272424"/>
                </a:solidFill>
                <a:latin typeface="Verdana"/>
                <a:cs typeface="Verdana"/>
              </a:rPr>
              <a:t>judgment,</a:t>
            </a:r>
            <a:r>
              <a:rPr dirty="0" sz="1800" spc="-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making</a:t>
            </a:r>
            <a:r>
              <a:rPr dirty="0" sz="180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poor</a:t>
            </a:r>
            <a:r>
              <a:rPr dirty="0" sz="1800" spc="-14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decisions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that</a:t>
            </a:r>
            <a:r>
              <a:rPr dirty="0" sz="180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could</a:t>
            </a:r>
            <a:r>
              <a:rPr dirty="0" sz="180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lead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to 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dangerous</a:t>
            </a:r>
            <a:r>
              <a:rPr dirty="0" sz="180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situations.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91527" y="5573140"/>
            <a:ext cx="522605" cy="521970"/>
            <a:chOff x="791527" y="5573140"/>
            <a:chExt cx="522605" cy="521970"/>
          </a:xfrm>
        </p:grpSpPr>
        <p:sp>
          <p:nvSpPr>
            <p:cNvPr id="16" name="object 16" descr=""/>
            <p:cNvSpPr/>
            <p:nvPr/>
          </p:nvSpPr>
          <p:spPr>
            <a:xfrm>
              <a:off x="795337" y="5576950"/>
              <a:ext cx="514984" cy="514350"/>
            </a:xfrm>
            <a:custGeom>
              <a:avLst/>
              <a:gdLst/>
              <a:ahLst/>
              <a:cxnLst/>
              <a:rect l="l" t="t" r="r" b="b"/>
              <a:pathLst>
                <a:path w="514984" h="514350">
                  <a:moveTo>
                    <a:pt x="418325" y="0"/>
                  </a:moveTo>
                  <a:lnTo>
                    <a:pt x="96024" y="0"/>
                  </a:lnTo>
                  <a:lnTo>
                    <a:pt x="58646" y="7536"/>
                  </a:lnTo>
                  <a:lnTo>
                    <a:pt x="28124" y="28098"/>
                  </a:lnTo>
                  <a:lnTo>
                    <a:pt x="7545" y="58614"/>
                  </a:lnTo>
                  <a:lnTo>
                    <a:pt x="0" y="96012"/>
                  </a:lnTo>
                  <a:lnTo>
                    <a:pt x="0" y="418211"/>
                  </a:lnTo>
                  <a:lnTo>
                    <a:pt x="7545" y="455628"/>
                  </a:lnTo>
                  <a:lnTo>
                    <a:pt x="28124" y="486187"/>
                  </a:lnTo>
                  <a:lnTo>
                    <a:pt x="58646" y="506793"/>
                  </a:lnTo>
                  <a:lnTo>
                    <a:pt x="96024" y="514350"/>
                  </a:lnTo>
                  <a:lnTo>
                    <a:pt x="418325" y="514350"/>
                  </a:lnTo>
                  <a:lnTo>
                    <a:pt x="455713" y="506793"/>
                  </a:lnTo>
                  <a:lnTo>
                    <a:pt x="486257" y="486187"/>
                  </a:lnTo>
                  <a:lnTo>
                    <a:pt x="506857" y="455628"/>
                  </a:lnTo>
                  <a:lnTo>
                    <a:pt x="514413" y="418211"/>
                  </a:lnTo>
                  <a:lnTo>
                    <a:pt x="514413" y="96012"/>
                  </a:lnTo>
                  <a:lnTo>
                    <a:pt x="506857" y="58614"/>
                  </a:lnTo>
                  <a:lnTo>
                    <a:pt x="486257" y="28098"/>
                  </a:lnTo>
                  <a:lnTo>
                    <a:pt x="455713" y="7536"/>
                  </a:lnTo>
                  <a:lnTo>
                    <a:pt x="418325" y="0"/>
                  </a:lnTo>
                  <a:close/>
                </a:path>
              </a:pathLst>
            </a:custGeom>
            <a:solidFill>
              <a:srgbClr val="CC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95337" y="5576950"/>
              <a:ext cx="514984" cy="514350"/>
            </a:xfrm>
            <a:custGeom>
              <a:avLst/>
              <a:gdLst/>
              <a:ahLst/>
              <a:cxnLst/>
              <a:rect l="l" t="t" r="r" b="b"/>
              <a:pathLst>
                <a:path w="514984" h="514350">
                  <a:moveTo>
                    <a:pt x="0" y="96012"/>
                  </a:moveTo>
                  <a:lnTo>
                    <a:pt x="7545" y="58614"/>
                  </a:lnTo>
                  <a:lnTo>
                    <a:pt x="28124" y="28098"/>
                  </a:lnTo>
                  <a:lnTo>
                    <a:pt x="58646" y="7536"/>
                  </a:lnTo>
                  <a:lnTo>
                    <a:pt x="96024" y="0"/>
                  </a:lnTo>
                  <a:lnTo>
                    <a:pt x="418325" y="0"/>
                  </a:lnTo>
                  <a:lnTo>
                    <a:pt x="455713" y="7536"/>
                  </a:lnTo>
                  <a:lnTo>
                    <a:pt x="486257" y="28098"/>
                  </a:lnTo>
                  <a:lnTo>
                    <a:pt x="506857" y="58614"/>
                  </a:lnTo>
                  <a:lnTo>
                    <a:pt x="514413" y="96012"/>
                  </a:lnTo>
                  <a:lnTo>
                    <a:pt x="514413" y="418211"/>
                  </a:lnTo>
                  <a:lnTo>
                    <a:pt x="506857" y="455628"/>
                  </a:lnTo>
                  <a:lnTo>
                    <a:pt x="486257" y="486187"/>
                  </a:lnTo>
                  <a:lnTo>
                    <a:pt x="455713" y="506793"/>
                  </a:lnTo>
                  <a:lnTo>
                    <a:pt x="418325" y="514350"/>
                  </a:lnTo>
                  <a:lnTo>
                    <a:pt x="96024" y="514350"/>
                  </a:lnTo>
                  <a:lnTo>
                    <a:pt x="58646" y="506793"/>
                  </a:lnTo>
                  <a:lnTo>
                    <a:pt x="28124" y="486187"/>
                  </a:lnTo>
                  <a:lnTo>
                    <a:pt x="7545" y="455628"/>
                  </a:lnTo>
                  <a:lnTo>
                    <a:pt x="0" y="418211"/>
                  </a:lnTo>
                  <a:lnTo>
                    <a:pt x="0" y="96012"/>
                  </a:lnTo>
                  <a:close/>
                </a:path>
              </a:pathLst>
            </a:custGeom>
            <a:ln w="7620">
              <a:solidFill>
                <a:srgbClr val="B1D3E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946467" y="5556885"/>
            <a:ext cx="20447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50" b="1">
                <a:solidFill>
                  <a:srgbClr val="272424"/>
                </a:solidFill>
                <a:latin typeface="Carlito"/>
                <a:cs typeface="Carlito"/>
              </a:rPr>
              <a:t>3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519174" y="5537898"/>
            <a:ext cx="5701030" cy="1619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Increased</a:t>
            </a:r>
            <a:r>
              <a:rPr dirty="0" sz="2400" spc="-110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Risk-</a:t>
            </a:r>
            <a:r>
              <a:rPr dirty="0" sz="2400" spc="-10" b="1">
                <a:solidFill>
                  <a:srgbClr val="272424"/>
                </a:solidFill>
                <a:latin typeface="Carlito"/>
                <a:cs typeface="Carlito"/>
              </a:rPr>
              <a:t>Taking</a:t>
            </a:r>
            <a:endParaRPr sz="2400">
              <a:latin typeface="Carlito"/>
              <a:cs typeface="Carlito"/>
            </a:endParaRPr>
          </a:p>
          <a:p>
            <a:pPr algn="just" marL="12700" marR="5080">
              <a:lnSpc>
                <a:spcPct val="133800"/>
              </a:lnSpc>
              <a:spcBef>
                <a:spcPts val="1000"/>
              </a:spcBef>
            </a:pPr>
            <a:r>
              <a:rPr dirty="0" sz="1800" spc="-30">
                <a:solidFill>
                  <a:srgbClr val="272424"/>
                </a:solidFill>
                <a:latin typeface="Verdana"/>
                <a:cs typeface="Verdana"/>
              </a:rPr>
              <a:t>Fatigue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can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lead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drivers</a:t>
            </a:r>
            <a:r>
              <a:rPr dirty="0" sz="1800" spc="-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1800" spc="-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72424"/>
                </a:solidFill>
                <a:latin typeface="Verdana"/>
                <a:cs typeface="Verdana"/>
              </a:rPr>
              <a:t>take</a:t>
            </a:r>
            <a:r>
              <a:rPr dirty="0" sz="18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unnecessary</a:t>
            </a:r>
            <a:r>
              <a:rPr dirty="0" sz="1800" spc="-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risks,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such</a:t>
            </a:r>
            <a:r>
              <a:rPr dirty="0" sz="1800" spc="3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as</a:t>
            </a:r>
            <a:r>
              <a:rPr dirty="0" sz="1800" spc="3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speeding,</a:t>
            </a:r>
            <a:r>
              <a:rPr dirty="0" sz="1800" spc="3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tailgating,</a:t>
            </a:r>
            <a:r>
              <a:rPr dirty="0" sz="1800" spc="3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or</a:t>
            </a:r>
            <a:r>
              <a:rPr dirty="0" sz="1800" spc="41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ignoring</a:t>
            </a:r>
            <a:r>
              <a:rPr dirty="0" sz="1800" spc="4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traffic signals.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7430516" y="5573140"/>
            <a:ext cx="512445" cy="521970"/>
            <a:chOff x="7430516" y="5573140"/>
            <a:chExt cx="512445" cy="521970"/>
          </a:xfrm>
        </p:grpSpPr>
        <p:sp>
          <p:nvSpPr>
            <p:cNvPr id="21" name="object 21" descr=""/>
            <p:cNvSpPr/>
            <p:nvPr/>
          </p:nvSpPr>
          <p:spPr>
            <a:xfrm>
              <a:off x="7434326" y="5576950"/>
              <a:ext cx="504825" cy="514350"/>
            </a:xfrm>
            <a:custGeom>
              <a:avLst/>
              <a:gdLst/>
              <a:ahLst/>
              <a:cxnLst/>
              <a:rect l="l" t="t" r="r" b="b"/>
              <a:pathLst>
                <a:path w="504825" h="514350">
                  <a:moveTo>
                    <a:pt x="410464" y="0"/>
                  </a:moveTo>
                  <a:lnTo>
                    <a:pt x="94233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4"/>
                  </a:lnTo>
                  <a:lnTo>
                    <a:pt x="0" y="419988"/>
                  </a:lnTo>
                  <a:lnTo>
                    <a:pt x="7401" y="456699"/>
                  </a:lnTo>
                  <a:lnTo>
                    <a:pt x="27590" y="486695"/>
                  </a:lnTo>
                  <a:lnTo>
                    <a:pt x="57542" y="506928"/>
                  </a:lnTo>
                  <a:lnTo>
                    <a:pt x="94233" y="514350"/>
                  </a:lnTo>
                  <a:lnTo>
                    <a:pt x="410464" y="514350"/>
                  </a:lnTo>
                  <a:lnTo>
                    <a:pt x="447174" y="506928"/>
                  </a:lnTo>
                  <a:lnTo>
                    <a:pt x="477170" y="486695"/>
                  </a:lnTo>
                  <a:lnTo>
                    <a:pt x="497403" y="456699"/>
                  </a:lnTo>
                  <a:lnTo>
                    <a:pt x="504825" y="419988"/>
                  </a:lnTo>
                  <a:lnTo>
                    <a:pt x="504825" y="94234"/>
                  </a:lnTo>
                  <a:lnTo>
                    <a:pt x="497403" y="57542"/>
                  </a:lnTo>
                  <a:lnTo>
                    <a:pt x="477170" y="27590"/>
                  </a:lnTo>
                  <a:lnTo>
                    <a:pt x="447174" y="7401"/>
                  </a:lnTo>
                  <a:lnTo>
                    <a:pt x="410464" y="0"/>
                  </a:lnTo>
                  <a:close/>
                </a:path>
              </a:pathLst>
            </a:custGeom>
            <a:solidFill>
              <a:srgbClr val="CC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434326" y="5576950"/>
              <a:ext cx="504825" cy="514350"/>
            </a:xfrm>
            <a:custGeom>
              <a:avLst/>
              <a:gdLst/>
              <a:ahLst/>
              <a:cxnLst/>
              <a:rect l="l" t="t" r="r" b="b"/>
              <a:pathLst>
                <a:path w="504825" h="514350">
                  <a:moveTo>
                    <a:pt x="0" y="94234"/>
                  </a:moveTo>
                  <a:lnTo>
                    <a:pt x="7401" y="57542"/>
                  </a:lnTo>
                  <a:lnTo>
                    <a:pt x="27590" y="27590"/>
                  </a:lnTo>
                  <a:lnTo>
                    <a:pt x="57542" y="7401"/>
                  </a:lnTo>
                  <a:lnTo>
                    <a:pt x="94233" y="0"/>
                  </a:lnTo>
                  <a:lnTo>
                    <a:pt x="410464" y="0"/>
                  </a:lnTo>
                  <a:lnTo>
                    <a:pt x="447174" y="7401"/>
                  </a:lnTo>
                  <a:lnTo>
                    <a:pt x="477170" y="27590"/>
                  </a:lnTo>
                  <a:lnTo>
                    <a:pt x="497403" y="57542"/>
                  </a:lnTo>
                  <a:lnTo>
                    <a:pt x="504825" y="94234"/>
                  </a:lnTo>
                  <a:lnTo>
                    <a:pt x="504825" y="419988"/>
                  </a:lnTo>
                  <a:lnTo>
                    <a:pt x="497403" y="456699"/>
                  </a:lnTo>
                  <a:lnTo>
                    <a:pt x="477170" y="486695"/>
                  </a:lnTo>
                  <a:lnTo>
                    <a:pt x="447174" y="506928"/>
                  </a:lnTo>
                  <a:lnTo>
                    <a:pt x="410464" y="514350"/>
                  </a:lnTo>
                  <a:lnTo>
                    <a:pt x="94233" y="514350"/>
                  </a:lnTo>
                  <a:lnTo>
                    <a:pt x="57542" y="506928"/>
                  </a:lnTo>
                  <a:lnTo>
                    <a:pt x="27590" y="486695"/>
                  </a:lnTo>
                  <a:lnTo>
                    <a:pt x="7401" y="456699"/>
                  </a:lnTo>
                  <a:lnTo>
                    <a:pt x="0" y="419988"/>
                  </a:lnTo>
                  <a:lnTo>
                    <a:pt x="0" y="94234"/>
                  </a:lnTo>
                  <a:close/>
                </a:path>
              </a:pathLst>
            </a:custGeom>
            <a:ln w="7620">
              <a:solidFill>
                <a:srgbClr val="B1D3E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7585329" y="5556885"/>
            <a:ext cx="20447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50" b="1">
                <a:solidFill>
                  <a:srgbClr val="272424"/>
                </a:solidFill>
                <a:latin typeface="Carlito"/>
                <a:cs typeface="Carlito"/>
              </a:rPr>
              <a:t>4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3279119" y="7840186"/>
            <a:ext cx="831850" cy="30226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185" b="1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Bvritn’s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158226" y="5537898"/>
            <a:ext cx="5703570" cy="885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Drowsy</a:t>
            </a:r>
            <a:r>
              <a:rPr dirty="0" sz="2400" spc="-55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Driving</a:t>
            </a:r>
            <a:r>
              <a:rPr dirty="0" sz="2400" spc="-120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72424"/>
                </a:solidFill>
                <a:latin typeface="Carlito"/>
                <a:cs typeface="Carlito"/>
              </a:rPr>
              <a:t>Statistics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  <a:tabLst>
                <a:tab pos="2059939" algn="l"/>
                <a:tab pos="3074035" algn="l"/>
              </a:tabLst>
            </a:pP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According</a:t>
            </a:r>
            <a:r>
              <a:rPr dirty="0" sz="1800" spc="21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1800" spc="2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National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	Highway</a:t>
            </a:r>
            <a:r>
              <a:rPr dirty="0" sz="1800" spc="1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Traffic</a:t>
            </a:r>
            <a:r>
              <a:rPr dirty="0" sz="1800" spc="1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72424"/>
                </a:solidFill>
                <a:latin typeface="Verdana"/>
                <a:cs typeface="Verdana"/>
              </a:rPr>
              <a:t>Safety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158226" y="6407086"/>
            <a:ext cx="5703570" cy="112268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12700" marR="5080">
              <a:lnSpc>
                <a:spcPct val="133900"/>
              </a:lnSpc>
              <a:spcBef>
                <a:spcPts val="60"/>
              </a:spcBef>
            </a:pP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Administration</a:t>
            </a:r>
            <a:r>
              <a:rPr dirty="0" sz="1800" spc="45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(NHTSA),</a:t>
            </a:r>
            <a:r>
              <a:rPr dirty="0" sz="1800" spc="45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drowsy</a:t>
            </a:r>
            <a:r>
              <a:rPr dirty="0" sz="1800" spc="46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driving</a:t>
            </a:r>
            <a:r>
              <a:rPr dirty="0" sz="1800" spc="459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is responsible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for</a:t>
            </a:r>
            <a:r>
              <a:rPr dirty="0" sz="1800" spc="-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an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estimated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272424"/>
                </a:solidFill>
                <a:latin typeface="Verdana"/>
                <a:cs typeface="Verdana"/>
              </a:rPr>
              <a:t>100,000+</a:t>
            </a:r>
            <a:r>
              <a:rPr dirty="0" sz="1800" spc="-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car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crashes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each</a:t>
            </a:r>
            <a:r>
              <a:rPr dirty="0" sz="1800" spc="-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272424"/>
                </a:solidFill>
                <a:latin typeface="Verdana"/>
                <a:cs typeface="Verdana"/>
              </a:rPr>
              <a:t>year</a:t>
            </a:r>
            <a:r>
              <a:rPr dirty="0" sz="180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r>
              <a:rPr dirty="0" sz="1800" spc="-14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India.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>
            <a:hlinkClick r:id="rId2"/>
          </p:cNvPr>
          <p:cNvSpPr/>
          <p:nvPr/>
        </p:nvSpPr>
        <p:spPr>
          <a:xfrm>
            <a:off x="12906374" y="7791450"/>
            <a:ext cx="1571625" cy="361950"/>
          </a:xfrm>
          <a:custGeom>
            <a:avLst/>
            <a:gdLst/>
            <a:ahLst/>
            <a:cxnLst/>
            <a:rect l="l" t="t" r="r" b="b"/>
            <a:pathLst>
              <a:path w="1571625" h="361950">
                <a:moveTo>
                  <a:pt x="1571625" y="0"/>
                </a:moveTo>
                <a:lnTo>
                  <a:pt x="0" y="0"/>
                </a:lnTo>
                <a:lnTo>
                  <a:pt x="0" y="361950"/>
                </a:lnTo>
                <a:lnTo>
                  <a:pt x="1571625" y="361950"/>
                </a:lnTo>
                <a:lnTo>
                  <a:pt x="1571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6000"/>
              </a:lnSpc>
              <a:spcBef>
                <a:spcPts val="95"/>
              </a:spcBef>
            </a:pPr>
            <a:r>
              <a:rPr dirty="0" sz="4250"/>
              <a:t>Facial</a:t>
            </a:r>
            <a:r>
              <a:rPr dirty="0" sz="4250" spc="-55"/>
              <a:t> </a:t>
            </a:r>
            <a:r>
              <a:rPr dirty="0" sz="4250"/>
              <a:t>Drowsiness</a:t>
            </a:r>
            <a:r>
              <a:rPr dirty="0" sz="4250" spc="-95"/>
              <a:t> </a:t>
            </a:r>
            <a:r>
              <a:rPr dirty="0" sz="4250"/>
              <a:t>Detection</a:t>
            </a:r>
            <a:r>
              <a:rPr dirty="0" sz="4250" spc="-80"/>
              <a:t> </a:t>
            </a:r>
            <a:r>
              <a:rPr dirty="0" sz="4250"/>
              <a:t>System:</a:t>
            </a:r>
            <a:r>
              <a:rPr dirty="0" sz="4250" spc="-35"/>
              <a:t> </a:t>
            </a:r>
            <a:r>
              <a:rPr dirty="0" sz="4250"/>
              <a:t>A</a:t>
            </a:r>
            <a:r>
              <a:rPr dirty="0" sz="4250" spc="-5"/>
              <a:t> </a:t>
            </a:r>
            <a:r>
              <a:rPr dirty="0" sz="4250" spc="-10"/>
              <a:t>Revolutionary </a:t>
            </a:r>
            <a:r>
              <a:rPr dirty="0" sz="4250"/>
              <a:t>Revolutionary</a:t>
            </a:r>
            <a:r>
              <a:rPr dirty="0" sz="4250" spc="-45"/>
              <a:t> </a:t>
            </a:r>
            <a:r>
              <a:rPr dirty="0" sz="4250" spc="-10"/>
              <a:t>Solution</a:t>
            </a:r>
            <a:endParaRPr sz="4250"/>
          </a:p>
        </p:txBody>
      </p:sp>
      <p:grpSp>
        <p:nvGrpSpPr>
          <p:cNvPr id="4" name="object 4" descr=""/>
          <p:cNvGrpSpPr/>
          <p:nvPr/>
        </p:nvGrpSpPr>
        <p:grpSpPr>
          <a:xfrm>
            <a:off x="733425" y="3677665"/>
            <a:ext cx="13163550" cy="961390"/>
            <a:chOff x="733425" y="3677665"/>
            <a:chExt cx="13163550" cy="961390"/>
          </a:xfrm>
        </p:grpSpPr>
        <p:sp>
          <p:nvSpPr>
            <p:cNvPr id="5" name="object 5" descr=""/>
            <p:cNvSpPr/>
            <p:nvPr/>
          </p:nvSpPr>
          <p:spPr>
            <a:xfrm>
              <a:off x="733425" y="3905249"/>
              <a:ext cx="13163550" cy="733425"/>
            </a:xfrm>
            <a:custGeom>
              <a:avLst/>
              <a:gdLst/>
              <a:ahLst/>
              <a:cxnLst/>
              <a:rect l="l" t="t" r="r" b="b"/>
              <a:pathLst>
                <a:path w="13163550" h="733425">
                  <a:moveTo>
                    <a:pt x="13163550" y="6350"/>
                  </a:moveTo>
                  <a:lnTo>
                    <a:pt x="13157200" y="0"/>
                  </a:lnTo>
                  <a:lnTo>
                    <a:pt x="2129282" y="0"/>
                  </a:lnTo>
                  <a:lnTo>
                    <a:pt x="2118868" y="0"/>
                  </a:lnTo>
                  <a:lnTo>
                    <a:pt x="6400" y="0"/>
                  </a:lnTo>
                  <a:lnTo>
                    <a:pt x="0" y="6350"/>
                  </a:lnTo>
                  <a:lnTo>
                    <a:pt x="0" y="14224"/>
                  </a:lnTo>
                  <a:lnTo>
                    <a:pt x="0" y="22225"/>
                  </a:lnTo>
                  <a:lnTo>
                    <a:pt x="6400" y="28575"/>
                  </a:lnTo>
                  <a:lnTo>
                    <a:pt x="2114550" y="28575"/>
                  </a:lnTo>
                  <a:lnTo>
                    <a:pt x="2114550" y="729107"/>
                  </a:lnTo>
                  <a:lnTo>
                    <a:pt x="2118868" y="733425"/>
                  </a:lnTo>
                  <a:lnTo>
                    <a:pt x="2129282" y="733425"/>
                  </a:lnTo>
                  <a:lnTo>
                    <a:pt x="2133600" y="729107"/>
                  </a:lnTo>
                  <a:lnTo>
                    <a:pt x="2133600" y="28575"/>
                  </a:lnTo>
                  <a:lnTo>
                    <a:pt x="13157200" y="28575"/>
                  </a:lnTo>
                  <a:lnTo>
                    <a:pt x="13163550" y="22225"/>
                  </a:lnTo>
                  <a:lnTo>
                    <a:pt x="13163550" y="6350"/>
                  </a:lnTo>
                  <a:close/>
                </a:path>
              </a:pathLst>
            </a:custGeom>
            <a:solidFill>
              <a:srgbClr val="B1D3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624201" y="3681475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379475" y="0"/>
                  </a:moveTo>
                  <a:lnTo>
                    <a:pt x="87122" y="0"/>
                  </a:lnTo>
                  <a:lnTo>
                    <a:pt x="53203" y="6844"/>
                  </a:lnTo>
                  <a:lnTo>
                    <a:pt x="25511" y="25511"/>
                  </a:lnTo>
                  <a:lnTo>
                    <a:pt x="6844" y="53203"/>
                  </a:lnTo>
                  <a:lnTo>
                    <a:pt x="0" y="87122"/>
                  </a:lnTo>
                  <a:lnTo>
                    <a:pt x="0" y="379475"/>
                  </a:lnTo>
                  <a:lnTo>
                    <a:pt x="6844" y="413414"/>
                  </a:lnTo>
                  <a:lnTo>
                    <a:pt x="25511" y="441150"/>
                  </a:lnTo>
                  <a:lnTo>
                    <a:pt x="53203" y="459861"/>
                  </a:lnTo>
                  <a:lnTo>
                    <a:pt x="87122" y="466725"/>
                  </a:lnTo>
                  <a:lnTo>
                    <a:pt x="379475" y="466725"/>
                  </a:lnTo>
                  <a:lnTo>
                    <a:pt x="413414" y="459861"/>
                  </a:lnTo>
                  <a:lnTo>
                    <a:pt x="441150" y="441150"/>
                  </a:lnTo>
                  <a:lnTo>
                    <a:pt x="459861" y="413414"/>
                  </a:lnTo>
                  <a:lnTo>
                    <a:pt x="466725" y="379475"/>
                  </a:lnTo>
                  <a:lnTo>
                    <a:pt x="466725" y="87122"/>
                  </a:lnTo>
                  <a:lnTo>
                    <a:pt x="459861" y="53203"/>
                  </a:lnTo>
                  <a:lnTo>
                    <a:pt x="441150" y="25511"/>
                  </a:lnTo>
                  <a:lnTo>
                    <a:pt x="413414" y="6844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CC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24201" y="3681475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87122"/>
                  </a:moveTo>
                  <a:lnTo>
                    <a:pt x="6844" y="53203"/>
                  </a:lnTo>
                  <a:lnTo>
                    <a:pt x="25511" y="25511"/>
                  </a:lnTo>
                  <a:lnTo>
                    <a:pt x="53203" y="6844"/>
                  </a:lnTo>
                  <a:lnTo>
                    <a:pt x="87122" y="0"/>
                  </a:lnTo>
                  <a:lnTo>
                    <a:pt x="379475" y="0"/>
                  </a:lnTo>
                  <a:lnTo>
                    <a:pt x="413414" y="6844"/>
                  </a:lnTo>
                  <a:lnTo>
                    <a:pt x="441150" y="25511"/>
                  </a:lnTo>
                  <a:lnTo>
                    <a:pt x="459861" y="53203"/>
                  </a:lnTo>
                  <a:lnTo>
                    <a:pt x="466725" y="87122"/>
                  </a:lnTo>
                  <a:lnTo>
                    <a:pt x="466725" y="379475"/>
                  </a:lnTo>
                  <a:lnTo>
                    <a:pt x="459861" y="413414"/>
                  </a:lnTo>
                  <a:lnTo>
                    <a:pt x="441150" y="441150"/>
                  </a:lnTo>
                  <a:lnTo>
                    <a:pt x="413414" y="459861"/>
                  </a:lnTo>
                  <a:lnTo>
                    <a:pt x="379475" y="466725"/>
                  </a:lnTo>
                  <a:lnTo>
                    <a:pt x="87122" y="466725"/>
                  </a:lnTo>
                  <a:lnTo>
                    <a:pt x="53203" y="459861"/>
                  </a:lnTo>
                  <a:lnTo>
                    <a:pt x="25511" y="441150"/>
                  </a:lnTo>
                  <a:lnTo>
                    <a:pt x="6844" y="413414"/>
                  </a:lnTo>
                  <a:lnTo>
                    <a:pt x="0" y="379475"/>
                  </a:lnTo>
                  <a:lnTo>
                    <a:pt x="0" y="87122"/>
                  </a:lnTo>
                  <a:close/>
                </a:path>
              </a:pathLst>
            </a:custGeom>
            <a:ln w="7620">
              <a:solidFill>
                <a:srgbClr val="B1D3E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26147" y="4588604"/>
            <a:ext cx="3867785" cy="2362200"/>
          </a:xfrm>
          <a:prstGeom prst="rect">
            <a:avLst/>
          </a:prstGeom>
        </p:spPr>
        <p:txBody>
          <a:bodyPr wrap="square" lIns="0" tIns="224154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764"/>
              </a:spcBef>
            </a:pPr>
            <a:r>
              <a:rPr dirty="0" sz="2400" spc="-25" b="1">
                <a:solidFill>
                  <a:srgbClr val="272424"/>
                </a:solidFill>
                <a:latin typeface="Carlito"/>
                <a:cs typeface="Carlito"/>
              </a:rPr>
              <a:t>Real-</a:t>
            </a: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Time</a:t>
            </a:r>
            <a:r>
              <a:rPr dirty="0" sz="2400" spc="-50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Facial</a:t>
            </a:r>
            <a:r>
              <a:rPr dirty="0" sz="2400" spc="-30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72424"/>
                </a:solidFill>
                <a:latin typeface="Carlito"/>
                <a:cs typeface="Carlito"/>
              </a:rPr>
              <a:t>Analysis</a:t>
            </a:r>
            <a:endParaRPr sz="2400">
              <a:latin typeface="Carlito"/>
              <a:cs typeface="Carlito"/>
            </a:endParaRPr>
          </a:p>
          <a:p>
            <a:pPr algn="just" marL="12700" marR="5080">
              <a:lnSpc>
                <a:spcPct val="120800"/>
              </a:lnSpc>
              <a:spcBef>
                <a:spcPts val="805"/>
              </a:spcBef>
            </a:pP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dirty="0" sz="1800" spc="-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72424"/>
                </a:solidFill>
                <a:latin typeface="Verdana"/>
                <a:cs typeface="Verdana"/>
              </a:rPr>
              <a:t>continuously</a:t>
            </a:r>
            <a:r>
              <a:rPr dirty="0" sz="1800" spc="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monitors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800" spc="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driver's</a:t>
            </a:r>
            <a:r>
              <a:rPr dirty="0" sz="1800" spc="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face,</a:t>
            </a:r>
            <a:r>
              <a:rPr dirty="0" sz="1800" spc="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analyzing</a:t>
            </a:r>
            <a:r>
              <a:rPr dirty="0" sz="1800" spc="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facial </a:t>
            </a:r>
            <a:r>
              <a:rPr dirty="0" sz="1800" spc="-45">
                <a:solidFill>
                  <a:srgbClr val="272424"/>
                </a:solidFill>
                <a:latin typeface="Verdana"/>
                <a:cs typeface="Verdana"/>
              </a:rPr>
              <a:t>features</a:t>
            </a:r>
            <a:r>
              <a:rPr dirty="0" sz="1800" spc="-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such</a:t>
            </a:r>
            <a:r>
              <a:rPr dirty="0" sz="1800" spc="-1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as</a:t>
            </a:r>
            <a:r>
              <a:rPr dirty="0" sz="1800" spc="-1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eye</a:t>
            </a:r>
            <a:r>
              <a:rPr dirty="0" sz="1800" spc="-1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272424"/>
                </a:solidFill>
                <a:latin typeface="Verdana"/>
                <a:cs typeface="Verdana"/>
              </a:rPr>
              <a:t>closure,</a:t>
            </a:r>
            <a:r>
              <a:rPr dirty="0" sz="1800" spc="-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272424"/>
                </a:solidFill>
                <a:latin typeface="Verdana"/>
                <a:cs typeface="Verdana"/>
              </a:rPr>
              <a:t>head 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nods,</a:t>
            </a:r>
            <a:r>
              <a:rPr dirty="0" sz="18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1800" spc="-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yawns</a:t>
            </a:r>
            <a:r>
              <a:rPr dirty="0" sz="1800" spc="-1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18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272424"/>
                </a:solidFill>
                <a:latin typeface="Verdana"/>
                <a:cs typeface="Verdana"/>
              </a:rPr>
              <a:t>detect</a:t>
            </a:r>
            <a:r>
              <a:rPr dirty="0" sz="1800" spc="-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272424"/>
                </a:solidFill>
                <a:latin typeface="Verdana"/>
                <a:cs typeface="Verdana"/>
              </a:rPr>
              <a:t>signs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of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drowsiness.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078091" y="3677665"/>
            <a:ext cx="483870" cy="961390"/>
            <a:chOff x="7078091" y="3677665"/>
            <a:chExt cx="483870" cy="961390"/>
          </a:xfrm>
        </p:grpSpPr>
        <p:sp>
          <p:nvSpPr>
            <p:cNvPr id="10" name="object 10" descr=""/>
            <p:cNvSpPr/>
            <p:nvPr/>
          </p:nvSpPr>
          <p:spPr>
            <a:xfrm>
              <a:off x="7305675" y="3905249"/>
              <a:ext cx="19050" cy="733425"/>
            </a:xfrm>
            <a:custGeom>
              <a:avLst/>
              <a:gdLst/>
              <a:ahLst/>
              <a:cxnLst/>
              <a:rect l="l" t="t" r="r" b="b"/>
              <a:pathLst>
                <a:path w="19050" h="733425">
                  <a:moveTo>
                    <a:pt x="14731" y="0"/>
                  </a:moveTo>
                  <a:lnTo>
                    <a:pt x="4318" y="0"/>
                  </a:lnTo>
                  <a:lnTo>
                    <a:pt x="0" y="4317"/>
                  </a:lnTo>
                  <a:lnTo>
                    <a:pt x="0" y="9525"/>
                  </a:lnTo>
                  <a:lnTo>
                    <a:pt x="0" y="729107"/>
                  </a:lnTo>
                  <a:lnTo>
                    <a:pt x="4318" y="733425"/>
                  </a:lnTo>
                  <a:lnTo>
                    <a:pt x="14731" y="733425"/>
                  </a:lnTo>
                  <a:lnTo>
                    <a:pt x="19050" y="729107"/>
                  </a:lnTo>
                  <a:lnTo>
                    <a:pt x="19050" y="4317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B1D3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081901" y="3681475"/>
              <a:ext cx="476250" cy="466725"/>
            </a:xfrm>
            <a:custGeom>
              <a:avLst/>
              <a:gdLst/>
              <a:ahLst/>
              <a:cxnLst/>
              <a:rect l="l" t="t" r="r" b="b"/>
              <a:pathLst>
                <a:path w="476250" h="466725">
                  <a:moveTo>
                    <a:pt x="389000" y="0"/>
                  </a:moveTo>
                  <a:lnTo>
                    <a:pt x="87122" y="0"/>
                  </a:lnTo>
                  <a:lnTo>
                    <a:pt x="53203" y="6844"/>
                  </a:lnTo>
                  <a:lnTo>
                    <a:pt x="25511" y="25511"/>
                  </a:lnTo>
                  <a:lnTo>
                    <a:pt x="6844" y="53203"/>
                  </a:lnTo>
                  <a:lnTo>
                    <a:pt x="0" y="87122"/>
                  </a:lnTo>
                  <a:lnTo>
                    <a:pt x="0" y="379475"/>
                  </a:lnTo>
                  <a:lnTo>
                    <a:pt x="6844" y="413414"/>
                  </a:lnTo>
                  <a:lnTo>
                    <a:pt x="25511" y="441150"/>
                  </a:lnTo>
                  <a:lnTo>
                    <a:pt x="53203" y="459861"/>
                  </a:lnTo>
                  <a:lnTo>
                    <a:pt x="87122" y="466725"/>
                  </a:lnTo>
                  <a:lnTo>
                    <a:pt x="389000" y="466725"/>
                  </a:lnTo>
                  <a:lnTo>
                    <a:pt x="422939" y="459861"/>
                  </a:lnTo>
                  <a:lnTo>
                    <a:pt x="450675" y="441150"/>
                  </a:lnTo>
                  <a:lnTo>
                    <a:pt x="469386" y="413414"/>
                  </a:lnTo>
                  <a:lnTo>
                    <a:pt x="476250" y="379475"/>
                  </a:lnTo>
                  <a:lnTo>
                    <a:pt x="476250" y="87122"/>
                  </a:lnTo>
                  <a:lnTo>
                    <a:pt x="469386" y="53203"/>
                  </a:lnTo>
                  <a:lnTo>
                    <a:pt x="450675" y="25511"/>
                  </a:lnTo>
                  <a:lnTo>
                    <a:pt x="422939" y="6844"/>
                  </a:lnTo>
                  <a:lnTo>
                    <a:pt x="389000" y="0"/>
                  </a:lnTo>
                  <a:close/>
                </a:path>
              </a:pathLst>
            </a:custGeom>
            <a:solidFill>
              <a:srgbClr val="CC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081901" y="3681475"/>
              <a:ext cx="476250" cy="466725"/>
            </a:xfrm>
            <a:custGeom>
              <a:avLst/>
              <a:gdLst/>
              <a:ahLst/>
              <a:cxnLst/>
              <a:rect l="l" t="t" r="r" b="b"/>
              <a:pathLst>
                <a:path w="476250" h="466725">
                  <a:moveTo>
                    <a:pt x="0" y="87122"/>
                  </a:moveTo>
                  <a:lnTo>
                    <a:pt x="6844" y="53203"/>
                  </a:lnTo>
                  <a:lnTo>
                    <a:pt x="25511" y="25511"/>
                  </a:lnTo>
                  <a:lnTo>
                    <a:pt x="53203" y="6844"/>
                  </a:lnTo>
                  <a:lnTo>
                    <a:pt x="87122" y="0"/>
                  </a:lnTo>
                  <a:lnTo>
                    <a:pt x="389000" y="0"/>
                  </a:lnTo>
                  <a:lnTo>
                    <a:pt x="422939" y="6844"/>
                  </a:lnTo>
                  <a:lnTo>
                    <a:pt x="450675" y="25511"/>
                  </a:lnTo>
                  <a:lnTo>
                    <a:pt x="469386" y="53203"/>
                  </a:lnTo>
                  <a:lnTo>
                    <a:pt x="476250" y="87122"/>
                  </a:lnTo>
                  <a:lnTo>
                    <a:pt x="476250" y="379475"/>
                  </a:lnTo>
                  <a:lnTo>
                    <a:pt x="469386" y="413414"/>
                  </a:lnTo>
                  <a:lnTo>
                    <a:pt x="450675" y="441150"/>
                  </a:lnTo>
                  <a:lnTo>
                    <a:pt x="422939" y="459861"/>
                  </a:lnTo>
                  <a:lnTo>
                    <a:pt x="389000" y="466725"/>
                  </a:lnTo>
                  <a:lnTo>
                    <a:pt x="87122" y="466725"/>
                  </a:lnTo>
                  <a:lnTo>
                    <a:pt x="53203" y="459861"/>
                  </a:lnTo>
                  <a:lnTo>
                    <a:pt x="25511" y="441150"/>
                  </a:lnTo>
                  <a:lnTo>
                    <a:pt x="6844" y="413414"/>
                  </a:lnTo>
                  <a:lnTo>
                    <a:pt x="0" y="379475"/>
                  </a:lnTo>
                  <a:lnTo>
                    <a:pt x="0" y="87122"/>
                  </a:lnTo>
                  <a:close/>
                </a:path>
              </a:pathLst>
            </a:custGeom>
            <a:ln w="7620">
              <a:solidFill>
                <a:srgbClr val="B1D3E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5388609" y="4588604"/>
            <a:ext cx="3862070" cy="1370330"/>
          </a:xfrm>
          <a:prstGeom prst="rect">
            <a:avLst/>
          </a:prstGeom>
        </p:spPr>
        <p:txBody>
          <a:bodyPr wrap="square" lIns="0" tIns="22415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64"/>
              </a:spcBef>
            </a:pP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Alert</a:t>
            </a:r>
            <a:r>
              <a:rPr dirty="0" sz="2400" spc="-70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72424"/>
                </a:solidFill>
                <a:latin typeface="Carlito"/>
                <a:cs typeface="Carlito"/>
              </a:rPr>
              <a:t>System</a:t>
            </a:r>
            <a:r>
              <a:rPr dirty="0" sz="2400" spc="-60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72424"/>
                </a:solidFill>
                <a:latin typeface="Carlito"/>
                <a:cs typeface="Carlito"/>
              </a:rPr>
              <a:t>Activation</a:t>
            </a:r>
            <a:endParaRPr sz="2400">
              <a:latin typeface="Carlito"/>
              <a:cs typeface="Carlito"/>
            </a:endParaRPr>
          </a:p>
          <a:p>
            <a:pPr algn="ctr" marL="12700" marR="5080">
              <a:lnSpc>
                <a:spcPct val="121700"/>
              </a:lnSpc>
              <a:spcBef>
                <a:spcPts val="785"/>
              </a:spcBef>
              <a:tabLst>
                <a:tab pos="791845" algn="l"/>
                <a:tab pos="2006600" algn="l"/>
                <a:tab pos="3505200" algn="l"/>
              </a:tabLst>
            </a:pPr>
            <a:r>
              <a:rPr dirty="0" sz="1800" spc="-20">
                <a:solidFill>
                  <a:srgbClr val="272424"/>
                </a:solidFill>
                <a:latin typeface="Verdana"/>
                <a:cs typeface="Verdana"/>
              </a:rPr>
              <a:t>Upon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detecting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drowsiness,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800" spc="-85">
                <a:solidFill>
                  <a:srgbClr val="272424"/>
                </a:solidFill>
                <a:latin typeface="Verdana"/>
                <a:cs typeface="Verdana"/>
              </a:rPr>
              <a:t>the 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dirty="0" sz="18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triggers</a:t>
            </a:r>
            <a:r>
              <a:rPr dirty="0" sz="1800" spc="-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72424"/>
                </a:solidFill>
                <a:latin typeface="Verdana"/>
                <a:cs typeface="Verdana"/>
              </a:rPr>
              <a:t>visual</a:t>
            </a:r>
            <a:r>
              <a:rPr dirty="0" sz="18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1800" spc="-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272424"/>
                </a:solidFill>
                <a:latin typeface="Verdana"/>
                <a:cs typeface="Verdana"/>
              </a:rPr>
              <a:t>auditory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388609" y="5923724"/>
            <a:ext cx="3865879" cy="10267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1700"/>
              </a:lnSpc>
              <a:spcBef>
                <a:spcPts val="95"/>
              </a:spcBef>
            </a:pP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alerts</a:t>
            </a:r>
            <a:r>
              <a:rPr dirty="0" sz="1800" spc="5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1800" spc="3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prompt</a:t>
            </a:r>
            <a:r>
              <a:rPr dirty="0" sz="1800" spc="4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800" spc="4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driver</a:t>
            </a:r>
            <a:r>
              <a:rPr dirty="0" sz="1800" spc="5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 spc="-35">
                <a:solidFill>
                  <a:srgbClr val="272424"/>
                </a:solidFill>
                <a:latin typeface="Verdana"/>
                <a:cs typeface="Verdana"/>
              </a:rPr>
              <a:t>to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regain</a:t>
            </a:r>
            <a:r>
              <a:rPr dirty="0" sz="1800" spc="3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focus,</a:t>
            </a:r>
            <a:r>
              <a:rPr dirty="0" sz="1800" spc="3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such</a:t>
            </a:r>
            <a:r>
              <a:rPr dirty="0" sz="1800" spc="36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as</a:t>
            </a:r>
            <a:r>
              <a:rPr dirty="0" sz="1800" spc="36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dirty="0" sz="1800" spc="3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272424"/>
                </a:solidFill>
                <a:latin typeface="Verdana"/>
                <a:cs typeface="Verdana"/>
              </a:rPr>
              <a:t>flashing 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light</a:t>
            </a:r>
            <a:r>
              <a:rPr dirty="0" sz="1800" spc="-14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272424"/>
                </a:solidFill>
                <a:latin typeface="Verdana"/>
                <a:cs typeface="Verdana"/>
              </a:rPr>
              <a:t>or </a:t>
            </a:r>
            <a:r>
              <a:rPr dirty="0" sz="1800" spc="-65">
                <a:solidFill>
                  <a:srgbClr val="272424"/>
                </a:solidFill>
                <a:latin typeface="Verdana"/>
                <a:cs typeface="Verdana"/>
              </a:rPr>
              <a:t>an</a:t>
            </a:r>
            <a:r>
              <a:rPr dirty="0" sz="1800" spc="-14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audible</a:t>
            </a:r>
            <a:r>
              <a:rPr dirty="0" sz="18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buzzer.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1545316" y="3677665"/>
            <a:ext cx="474345" cy="961390"/>
            <a:chOff x="11545316" y="3677665"/>
            <a:chExt cx="474345" cy="961390"/>
          </a:xfrm>
        </p:grpSpPr>
        <p:sp>
          <p:nvSpPr>
            <p:cNvPr id="16" name="object 16" descr=""/>
            <p:cNvSpPr/>
            <p:nvPr/>
          </p:nvSpPr>
          <p:spPr>
            <a:xfrm>
              <a:off x="11763375" y="3905249"/>
              <a:ext cx="19050" cy="733425"/>
            </a:xfrm>
            <a:custGeom>
              <a:avLst/>
              <a:gdLst/>
              <a:ahLst/>
              <a:cxnLst/>
              <a:rect l="l" t="t" r="r" b="b"/>
              <a:pathLst>
                <a:path w="19050" h="733425">
                  <a:moveTo>
                    <a:pt x="14731" y="0"/>
                  </a:moveTo>
                  <a:lnTo>
                    <a:pt x="4318" y="0"/>
                  </a:lnTo>
                  <a:lnTo>
                    <a:pt x="0" y="4317"/>
                  </a:lnTo>
                  <a:lnTo>
                    <a:pt x="0" y="9525"/>
                  </a:lnTo>
                  <a:lnTo>
                    <a:pt x="0" y="729107"/>
                  </a:lnTo>
                  <a:lnTo>
                    <a:pt x="4318" y="733425"/>
                  </a:lnTo>
                  <a:lnTo>
                    <a:pt x="14731" y="733425"/>
                  </a:lnTo>
                  <a:lnTo>
                    <a:pt x="19050" y="729107"/>
                  </a:lnTo>
                  <a:lnTo>
                    <a:pt x="19050" y="4317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B1D3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549126" y="3681475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379475" y="0"/>
                  </a:moveTo>
                  <a:lnTo>
                    <a:pt x="87122" y="0"/>
                  </a:lnTo>
                  <a:lnTo>
                    <a:pt x="53203" y="6844"/>
                  </a:lnTo>
                  <a:lnTo>
                    <a:pt x="25511" y="25511"/>
                  </a:lnTo>
                  <a:lnTo>
                    <a:pt x="6844" y="53203"/>
                  </a:lnTo>
                  <a:lnTo>
                    <a:pt x="0" y="87122"/>
                  </a:lnTo>
                  <a:lnTo>
                    <a:pt x="0" y="379475"/>
                  </a:lnTo>
                  <a:lnTo>
                    <a:pt x="6844" y="413414"/>
                  </a:lnTo>
                  <a:lnTo>
                    <a:pt x="25511" y="441150"/>
                  </a:lnTo>
                  <a:lnTo>
                    <a:pt x="53203" y="459861"/>
                  </a:lnTo>
                  <a:lnTo>
                    <a:pt x="87122" y="466725"/>
                  </a:lnTo>
                  <a:lnTo>
                    <a:pt x="379475" y="466725"/>
                  </a:lnTo>
                  <a:lnTo>
                    <a:pt x="413414" y="459861"/>
                  </a:lnTo>
                  <a:lnTo>
                    <a:pt x="441150" y="441150"/>
                  </a:lnTo>
                  <a:lnTo>
                    <a:pt x="459861" y="413414"/>
                  </a:lnTo>
                  <a:lnTo>
                    <a:pt x="466725" y="379475"/>
                  </a:lnTo>
                  <a:lnTo>
                    <a:pt x="466725" y="87122"/>
                  </a:lnTo>
                  <a:lnTo>
                    <a:pt x="459861" y="53203"/>
                  </a:lnTo>
                  <a:lnTo>
                    <a:pt x="441150" y="25511"/>
                  </a:lnTo>
                  <a:lnTo>
                    <a:pt x="413414" y="6844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CC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1549126" y="3681475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87122"/>
                  </a:moveTo>
                  <a:lnTo>
                    <a:pt x="6844" y="53203"/>
                  </a:lnTo>
                  <a:lnTo>
                    <a:pt x="25511" y="25511"/>
                  </a:lnTo>
                  <a:lnTo>
                    <a:pt x="53203" y="6844"/>
                  </a:lnTo>
                  <a:lnTo>
                    <a:pt x="87122" y="0"/>
                  </a:lnTo>
                  <a:lnTo>
                    <a:pt x="379475" y="0"/>
                  </a:lnTo>
                  <a:lnTo>
                    <a:pt x="413414" y="6844"/>
                  </a:lnTo>
                  <a:lnTo>
                    <a:pt x="441150" y="25511"/>
                  </a:lnTo>
                  <a:lnTo>
                    <a:pt x="459861" y="53203"/>
                  </a:lnTo>
                  <a:lnTo>
                    <a:pt x="466725" y="87122"/>
                  </a:lnTo>
                  <a:lnTo>
                    <a:pt x="466725" y="379475"/>
                  </a:lnTo>
                  <a:lnTo>
                    <a:pt x="459861" y="413414"/>
                  </a:lnTo>
                  <a:lnTo>
                    <a:pt x="441150" y="441150"/>
                  </a:lnTo>
                  <a:lnTo>
                    <a:pt x="413414" y="459861"/>
                  </a:lnTo>
                  <a:lnTo>
                    <a:pt x="379475" y="466725"/>
                  </a:lnTo>
                  <a:lnTo>
                    <a:pt x="87122" y="466725"/>
                  </a:lnTo>
                  <a:lnTo>
                    <a:pt x="53203" y="459861"/>
                  </a:lnTo>
                  <a:lnTo>
                    <a:pt x="25511" y="441150"/>
                  </a:lnTo>
                  <a:lnTo>
                    <a:pt x="6844" y="413414"/>
                  </a:lnTo>
                  <a:lnTo>
                    <a:pt x="0" y="379475"/>
                  </a:lnTo>
                  <a:lnTo>
                    <a:pt x="0" y="87122"/>
                  </a:lnTo>
                  <a:close/>
                </a:path>
              </a:pathLst>
            </a:custGeom>
            <a:ln w="7620">
              <a:solidFill>
                <a:srgbClr val="B1D3E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algn="just" marL="12700" marR="5080">
              <a:lnSpc>
                <a:spcPct val="108000"/>
              </a:lnSpc>
              <a:spcBef>
                <a:spcPts val="135"/>
              </a:spcBef>
            </a:pPr>
            <a:r>
              <a:rPr dirty="0" spc="-10"/>
              <a:t>Our</a:t>
            </a:r>
            <a:r>
              <a:rPr dirty="0" spc="-80"/>
              <a:t> </a:t>
            </a:r>
            <a:r>
              <a:rPr dirty="0"/>
              <a:t>Facial</a:t>
            </a:r>
            <a:r>
              <a:rPr dirty="0" spc="-65"/>
              <a:t> </a:t>
            </a:r>
            <a:r>
              <a:rPr dirty="0" spc="-20"/>
              <a:t>Drowsiness</a:t>
            </a:r>
            <a:r>
              <a:rPr dirty="0" spc="-100"/>
              <a:t> </a:t>
            </a:r>
            <a:r>
              <a:rPr dirty="0" spc="-40"/>
              <a:t>Detection</a:t>
            </a:r>
            <a:r>
              <a:rPr dirty="0" spc="-70"/>
              <a:t> </a:t>
            </a:r>
            <a:r>
              <a:rPr dirty="0" spc="-65"/>
              <a:t>System</a:t>
            </a:r>
            <a:r>
              <a:rPr dirty="0" spc="-75"/>
              <a:t> </a:t>
            </a:r>
            <a:r>
              <a:rPr dirty="0"/>
              <a:t>uses</a:t>
            </a:r>
            <a:r>
              <a:rPr dirty="0" spc="-75"/>
              <a:t> </a:t>
            </a:r>
            <a:r>
              <a:rPr dirty="0" spc="-65"/>
              <a:t>cutting-</a:t>
            </a:r>
            <a:r>
              <a:rPr dirty="0"/>
              <a:t>edge</a:t>
            </a:r>
            <a:r>
              <a:rPr dirty="0" spc="-80"/>
              <a:t> </a:t>
            </a:r>
            <a:r>
              <a:rPr dirty="0" spc="-30"/>
              <a:t>technology</a:t>
            </a:r>
            <a:r>
              <a:rPr dirty="0" spc="-95"/>
              <a:t> </a:t>
            </a:r>
            <a:r>
              <a:rPr dirty="0"/>
              <a:t>to</a:t>
            </a:r>
            <a:r>
              <a:rPr dirty="0" spc="-110"/>
              <a:t> </a:t>
            </a:r>
            <a:r>
              <a:rPr dirty="0" spc="-10"/>
              <a:t>detect</a:t>
            </a:r>
            <a:r>
              <a:rPr dirty="0" spc="-75"/>
              <a:t> </a:t>
            </a:r>
            <a:r>
              <a:rPr dirty="0"/>
              <a:t>signs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85"/>
              <a:t> </a:t>
            </a:r>
            <a:r>
              <a:rPr dirty="0" spc="-30"/>
              <a:t>fatigue</a:t>
            </a:r>
            <a:r>
              <a:rPr dirty="0" spc="-80"/>
              <a:t> </a:t>
            </a:r>
            <a:r>
              <a:rPr dirty="0"/>
              <a:t>in</a:t>
            </a:r>
            <a:r>
              <a:rPr dirty="0" spc="-120"/>
              <a:t> </a:t>
            </a:r>
            <a:r>
              <a:rPr dirty="0" spc="-10"/>
              <a:t>drivers </a:t>
            </a:r>
            <a:r>
              <a:rPr dirty="0"/>
              <a:t>and</a:t>
            </a:r>
            <a:r>
              <a:rPr dirty="0" spc="110"/>
              <a:t> </a:t>
            </a:r>
            <a:r>
              <a:rPr dirty="0" spc="-10"/>
              <a:t>intervene</a:t>
            </a:r>
            <a:r>
              <a:rPr dirty="0" spc="114"/>
              <a:t> </a:t>
            </a:r>
            <a:r>
              <a:rPr dirty="0"/>
              <a:t>before</a:t>
            </a:r>
            <a:r>
              <a:rPr dirty="0" spc="105"/>
              <a:t> </a:t>
            </a:r>
            <a:r>
              <a:rPr dirty="0"/>
              <a:t>it</a:t>
            </a:r>
            <a:r>
              <a:rPr dirty="0" spc="90"/>
              <a:t> </a:t>
            </a:r>
            <a:r>
              <a:rPr dirty="0"/>
              <a:t>leads</a:t>
            </a:r>
            <a:r>
              <a:rPr dirty="0" spc="135"/>
              <a:t> </a:t>
            </a:r>
            <a:r>
              <a:rPr dirty="0"/>
              <a:t>to</a:t>
            </a:r>
            <a:r>
              <a:rPr dirty="0" spc="95"/>
              <a:t> </a:t>
            </a:r>
            <a:r>
              <a:rPr dirty="0"/>
              <a:t>dangerous</a:t>
            </a:r>
            <a:r>
              <a:rPr dirty="0" spc="114"/>
              <a:t> </a:t>
            </a:r>
            <a:r>
              <a:rPr dirty="0" spc="-25"/>
              <a:t>situations.</a:t>
            </a:r>
            <a:r>
              <a:rPr dirty="0" spc="125"/>
              <a:t> </a:t>
            </a:r>
            <a:r>
              <a:rPr dirty="0"/>
              <a:t>This</a:t>
            </a:r>
            <a:r>
              <a:rPr dirty="0" spc="90"/>
              <a:t> </a:t>
            </a:r>
            <a:r>
              <a:rPr dirty="0"/>
              <a:t>system</a:t>
            </a:r>
            <a:r>
              <a:rPr dirty="0" spc="120"/>
              <a:t> </a:t>
            </a:r>
            <a:r>
              <a:rPr dirty="0"/>
              <a:t>utilizes</a:t>
            </a:r>
            <a:r>
              <a:rPr dirty="0" spc="125"/>
              <a:t> </a:t>
            </a:r>
            <a:r>
              <a:rPr dirty="0"/>
              <a:t>advanced</a:t>
            </a:r>
            <a:r>
              <a:rPr dirty="0" spc="114"/>
              <a:t> </a:t>
            </a:r>
            <a:r>
              <a:rPr dirty="0"/>
              <a:t>machine</a:t>
            </a:r>
            <a:r>
              <a:rPr dirty="0" spc="100"/>
              <a:t> </a:t>
            </a:r>
            <a:r>
              <a:rPr dirty="0" spc="-10"/>
              <a:t>learning </a:t>
            </a:r>
            <a:r>
              <a:rPr dirty="0" spc="-85"/>
              <a:t>algorithms</a:t>
            </a:r>
            <a:r>
              <a:rPr dirty="0" spc="-120"/>
              <a:t> </a:t>
            </a:r>
            <a:r>
              <a:rPr dirty="0" spc="-65"/>
              <a:t>to</a:t>
            </a:r>
            <a:r>
              <a:rPr dirty="0" spc="-155"/>
              <a:t> </a:t>
            </a:r>
            <a:r>
              <a:rPr dirty="0" spc="-95"/>
              <a:t>monitor</a:t>
            </a:r>
            <a:r>
              <a:rPr dirty="0" spc="-100"/>
              <a:t> </a:t>
            </a:r>
            <a:r>
              <a:rPr dirty="0" spc="-75"/>
              <a:t>driver</a:t>
            </a:r>
            <a:r>
              <a:rPr dirty="0" spc="-105"/>
              <a:t> </a:t>
            </a:r>
            <a:r>
              <a:rPr dirty="0" spc="-60"/>
              <a:t>alertness</a:t>
            </a:r>
            <a:r>
              <a:rPr dirty="0" spc="-140"/>
              <a:t> </a:t>
            </a:r>
            <a:r>
              <a:rPr dirty="0" spc="-60"/>
              <a:t>and</a:t>
            </a:r>
            <a:r>
              <a:rPr dirty="0" spc="-145"/>
              <a:t> </a:t>
            </a:r>
            <a:r>
              <a:rPr dirty="0" spc="-55"/>
              <a:t>provide</a:t>
            </a:r>
            <a:r>
              <a:rPr dirty="0" spc="-114"/>
              <a:t> </a:t>
            </a:r>
            <a:r>
              <a:rPr dirty="0" spc="-100"/>
              <a:t>timely</a:t>
            </a:r>
            <a:r>
              <a:rPr dirty="0" spc="-165"/>
              <a:t> </a:t>
            </a:r>
            <a:r>
              <a:rPr dirty="0" spc="-10"/>
              <a:t>interventions.</a:t>
            </a:r>
          </a:p>
          <a:p>
            <a:pPr>
              <a:lnSpc>
                <a:spcPct val="100000"/>
              </a:lnSpc>
              <a:spcBef>
                <a:spcPts val="340"/>
              </a:spcBef>
            </a:pPr>
          </a:p>
          <a:p>
            <a:pPr marL="2057400">
              <a:lnSpc>
                <a:spcPct val="100000"/>
              </a:lnSpc>
              <a:tabLst>
                <a:tab pos="6519545" algn="l"/>
                <a:tab pos="10982325" algn="l"/>
              </a:tabLst>
            </a:pPr>
            <a:r>
              <a:rPr dirty="0" sz="2550" spc="-50" b="1">
                <a:latin typeface="Carlito"/>
                <a:cs typeface="Carlito"/>
              </a:rPr>
              <a:t>1</a:t>
            </a:r>
            <a:r>
              <a:rPr dirty="0" sz="2550" b="1">
                <a:latin typeface="Carlito"/>
                <a:cs typeface="Carlito"/>
              </a:rPr>
              <a:t>	</a:t>
            </a:r>
            <a:r>
              <a:rPr dirty="0" sz="2550" spc="-50" b="1">
                <a:latin typeface="Carlito"/>
                <a:cs typeface="Carlito"/>
              </a:rPr>
              <a:t>2</a:t>
            </a:r>
            <a:r>
              <a:rPr dirty="0" sz="2550" b="1">
                <a:latin typeface="Carlito"/>
                <a:cs typeface="Carlito"/>
              </a:rPr>
              <a:t>	</a:t>
            </a:r>
            <a:r>
              <a:rPr dirty="0" sz="2550" spc="-50" b="1">
                <a:latin typeface="Carlito"/>
                <a:cs typeface="Carlito"/>
              </a:rPr>
              <a:t>3</a:t>
            </a:r>
            <a:endParaRPr sz="2550">
              <a:latin typeface="Carlito"/>
              <a:cs typeface="Carlito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3279119" y="7840186"/>
            <a:ext cx="831850" cy="30226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185" b="1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Bvritn’s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851390" y="4765357"/>
            <a:ext cx="4361815" cy="114173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53490" marR="1177925" indent="-631190">
              <a:lnSpc>
                <a:spcPts val="2630"/>
              </a:lnSpc>
              <a:spcBef>
                <a:spcPts val="395"/>
              </a:spcBef>
            </a:pPr>
            <a:r>
              <a:rPr dirty="0" sz="2400" spc="-10" b="1">
                <a:solidFill>
                  <a:srgbClr val="272424"/>
                </a:solidFill>
                <a:latin typeface="Carlito"/>
                <a:cs typeface="Carlito"/>
              </a:rPr>
              <a:t>Vehicle</a:t>
            </a:r>
            <a:r>
              <a:rPr dirty="0" sz="2400" spc="-120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72424"/>
                </a:solidFill>
                <a:latin typeface="Carlito"/>
                <a:cs typeface="Carlito"/>
              </a:rPr>
              <a:t>Intervention (Optional)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90525" algn="l"/>
                <a:tab pos="1205230" algn="l"/>
                <a:tab pos="1607185" algn="l"/>
                <a:tab pos="2523490" algn="l"/>
                <a:tab pos="4005579" algn="l"/>
              </a:tabLst>
            </a:pP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cases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severe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drowsiness,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800" spc="-65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851390" y="5891212"/>
            <a:ext cx="4368165" cy="134175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20500"/>
              </a:lnSpc>
              <a:spcBef>
                <a:spcPts val="50"/>
              </a:spcBef>
            </a:pP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dirty="0" sz="1800" spc="295">
                <a:solidFill>
                  <a:srgbClr val="272424"/>
                </a:solidFill>
                <a:latin typeface="Verdana"/>
                <a:cs typeface="Verdana"/>
              </a:rPr>
              <a:t>  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can</a:t>
            </a:r>
            <a:r>
              <a:rPr dirty="0" sz="1800" spc="305">
                <a:solidFill>
                  <a:srgbClr val="272424"/>
                </a:solidFill>
                <a:latin typeface="Verdana"/>
                <a:cs typeface="Verdana"/>
              </a:rPr>
              <a:t>  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activate</a:t>
            </a:r>
            <a:r>
              <a:rPr dirty="0" sz="1800" spc="300">
                <a:solidFill>
                  <a:srgbClr val="272424"/>
                </a:solidFill>
                <a:latin typeface="Verdana"/>
                <a:cs typeface="Verdana"/>
              </a:rPr>
              <a:t>    </a:t>
            </a:r>
            <a:r>
              <a:rPr dirty="0" sz="1800" spc="-30">
                <a:solidFill>
                  <a:srgbClr val="272424"/>
                </a:solidFill>
                <a:latin typeface="Verdana"/>
                <a:cs typeface="Verdana"/>
              </a:rPr>
              <a:t>vehicle 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interventions,</a:t>
            </a:r>
            <a:r>
              <a:rPr dirty="0" sz="1800" spc="-6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272424"/>
                </a:solidFill>
                <a:latin typeface="Verdana"/>
                <a:cs typeface="Verdana"/>
              </a:rPr>
              <a:t>such</a:t>
            </a:r>
            <a:r>
              <a:rPr dirty="0" sz="1800" spc="-1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272424"/>
                </a:solidFill>
                <a:latin typeface="Verdana"/>
                <a:cs typeface="Verdana"/>
              </a:rPr>
              <a:t>as</a:t>
            </a:r>
            <a:r>
              <a:rPr dirty="0" sz="1800" spc="-1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272424"/>
                </a:solidFill>
                <a:latin typeface="Verdana"/>
                <a:cs typeface="Verdana"/>
              </a:rPr>
              <a:t>gradually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slowing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down</a:t>
            </a:r>
            <a:r>
              <a:rPr dirty="0" sz="18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800" spc="-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272424"/>
                </a:solidFill>
                <a:latin typeface="Verdana"/>
                <a:cs typeface="Verdana"/>
              </a:rPr>
              <a:t>vehicle</a:t>
            </a:r>
            <a:r>
              <a:rPr dirty="0" sz="1800" spc="-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18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activating</a:t>
            </a:r>
            <a:r>
              <a:rPr dirty="0" sz="18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hazard 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lights</a:t>
            </a:r>
            <a:r>
              <a:rPr dirty="0" sz="1800" spc="-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180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272424"/>
                </a:solidFill>
                <a:latin typeface="Verdana"/>
                <a:cs typeface="Verdana"/>
              </a:rPr>
              <a:t>alert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272424"/>
                </a:solidFill>
                <a:latin typeface="Verdana"/>
                <a:cs typeface="Verdana"/>
              </a:rPr>
              <a:t>surrounding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vehicles.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>
            <a:hlinkClick r:id="rId2"/>
          </p:cNvPr>
          <p:cNvSpPr/>
          <p:nvPr/>
        </p:nvSpPr>
        <p:spPr>
          <a:xfrm>
            <a:off x="12906374" y="7791450"/>
            <a:ext cx="1571625" cy="361950"/>
          </a:xfrm>
          <a:custGeom>
            <a:avLst/>
            <a:gdLst/>
            <a:ahLst/>
            <a:cxnLst/>
            <a:rect l="l" t="t" r="r" b="b"/>
            <a:pathLst>
              <a:path w="1571625" h="361950">
                <a:moveTo>
                  <a:pt x="1571625" y="0"/>
                </a:moveTo>
                <a:lnTo>
                  <a:pt x="0" y="0"/>
                </a:lnTo>
                <a:lnTo>
                  <a:pt x="0" y="361950"/>
                </a:lnTo>
                <a:lnTo>
                  <a:pt x="1571625" y="361950"/>
                </a:lnTo>
                <a:lnTo>
                  <a:pt x="1571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684" y="1728469"/>
            <a:ext cx="8515350" cy="7353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650"/>
              <a:t>The</a:t>
            </a:r>
            <a:r>
              <a:rPr dirty="0" sz="4650" spc="-110"/>
              <a:t> </a:t>
            </a:r>
            <a:r>
              <a:rPr dirty="0" sz="4650" spc="-30"/>
              <a:t>Technology</a:t>
            </a:r>
            <a:r>
              <a:rPr dirty="0" sz="4650" spc="-60"/>
              <a:t> </a:t>
            </a:r>
            <a:r>
              <a:rPr dirty="0" sz="4650"/>
              <a:t>Behind</a:t>
            </a:r>
            <a:r>
              <a:rPr dirty="0" sz="4650" spc="-114"/>
              <a:t> </a:t>
            </a:r>
            <a:r>
              <a:rPr dirty="0" sz="4650"/>
              <a:t>the</a:t>
            </a:r>
            <a:r>
              <a:rPr dirty="0" sz="4650" spc="-110"/>
              <a:t> </a:t>
            </a:r>
            <a:r>
              <a:rPr dirty="0" sz="4650" spc="-10"/>
              <a:t>System</a:t>
            </a:r>
            <a:endParaRPr sz="4650"/>
          </a:p>
        </p:txBody>
      </p:sp>
      <p:sp>
        <p:nvSpPr>
          <p:cNvPr id="12" name="object 12" descr=""/>
          <p:cNvSpPr txBox="1"/>
          <p:nvPr/>
        </p:nvSpPr>
        <p:spPr>
          <a:xfrm>
            <a:off x="13279119" y="7840186"/>
            <a:ext cx="831850" cy="30226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185" b="1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Bvritn’s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1684" y="2912173"/>
            <a:ext cx="13074015" cy="1614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100"/>
              </a:lnSpc>
              <a:spcBef>
                <a:spcPts val="95"/>
              </a:spcBef>
              <a:tabLst>
                <a:tab pos="621030" algn="l"/>
                <a:tab pos="1494155" algn="l"/>
                <a:tab pos="3062605" algn="l"/>
                <a:tab pos="4384675" algn="l"/>
                <a:tab pos="5446395" algn="l"/>
                <a:tab pos="6263640" algn="l"/>
                <a:tab pos="6736080" algn="l"/>
                <a:tab pos="7047865" algn="l"/>
                <a:tab pos="8822690" algn="l"/>
                <a:tab pos="9664065" algn="l"/>
                <a:tab pos="10078720" algn="l"/>
                <a:tab pos="11386820" algn="l"/>
                <a:tab pos="12005310" algn="l"/>
              </a:tabLst>
            </a:pPr>
            <a:r>
              <a:rPr dirty="0" sz="2000" spc="-25">
                <a:solidFill>
                  <a:srgbClr val="272424"/>
                </a:solidFill>
                <a:latin typeface="Verdana"/>
                <a:cs typeface="Verdana"/>
              </a:rPr>
              <a:t>Our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Facial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Drowsiness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Detection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relies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2000" spc="-25">
                <a:solidFill>
                  <a:srgbClr val="272424"/>
                </a:solidFill>
                <a:latin typeface="Verdana"/>
                <a:cs typeface="Verdana"/>
              </a:rPr>
              <a:t>on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2000" spc="-5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sophisticated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blend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2000" spc="-25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hardware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2000" spc="-25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2000" spc="-50">
                <a:solidFill>
                  <a:srgbClr val="272424"/>
                </a:solidFill>
                <a:latin typeface="Verdana"/>
                <a:cs typeface="Verdana"/>
              </a:rPr>
              <a:t>software </a:t>
            </a:r>
            <a:r>
              <a:rPr dirty="0" sz="2000" spc="-65">
                <a:solidFill>
                  <a:srgbClr val="272424"/>
                </a:solidFill>
                <a:latin typeface="Verdana"/>
                <a:cs typeface="Verdana"/>
              </a:rPr>
              <a:t>components,</a:t>
            </a:r>
            <a:r>
              <a:rPr dirty="0" sz="2000" spc="-1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272424"/>
                </a:solidFill>
                <a:latin typeface="Verdana"/>
                <a:cs typeface="Verdana"/>
              </a:rPr>
              <a:t>designed</a:t>
            </a:r>
            <a:r>
              <a:rPr dirty="0" sz="20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2000" spc="-1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272424"/>
                </a:solidFill>
                <a:latin typeface="Verdana"/>
                <a:cs typeface="Verdana"/>
              </a:rPr>
              <a:t>accurately</a:t>
            </a:r>
            <a:r>
              <a:rPr dirty="0" sz="200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272424"/>
                </a:solidFill>
                <a:latin typeface="Verdana"/>
                <a:cs typeface="Verdana"/>
              </a:rPr>
              <a:t>detect</a:t>
            </a:r>
            <a:r>
              <a:rPr dirty="0" sz="200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2000" spc="-1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272424"/>
                </a:solidFill>
                <a:latin typeface="Verdana"/>
                <a:cs typeface="Verdana"/>
              </a:rPr>
              <a:t>respond</a:t>
            </a:r>
            <a:r>
              <a:rPr dirty="0" sz="2000" spc="-1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2000" spc="-1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272424"/>
                </a:solidFill>
                <a:latin typeface="Verdana"/>
                <a:cs typeface="Verdana"/>
              </a:rPr>
              <a:t>driver</a:t>
            </a:r>
            <a:r>
              <a:rPr dirty="0" sz="200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272424"/>
                </a:solidFill>
                <a:latin typeface="Verdana"/>
                <a:cs typeface="Verdana"/>
              </a:rPr>
              <a:t>fatigue</a:t>
            </a:r>
            <a:r>
              <a:rPr dirty="0" sz="20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r>
              <a:rPr dirty="0" sz="2000" spc="-15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272424"/>
                </a:solidFill>
                <a:latin typeface="Verdana"/>
                <a:cs typeface="Verdana"/>
              </a:rPr>
              <a:t>real-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time.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6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4554220" algn="l"/>
                <a:tab pos="9096375" algn="l"/>
              </a:tabLst>
            </a:pPr>
            <a:r>
              <a:rPr dirty="0" sz="2300" spc="-10" b="1">
                <a:latin typeface="Carlito"/>
                <a:cs typeface="Carlito"/>
              </a:rPr>
              <a:t>Hardware</a:t>
            </a:r>
            <a:r>
              <a:rPr dirty="0" sz="2300" b="1">
                <a:latin typeface="Carlito"/>
                <a:cs typeface="Carlito"/>
              </a:rPr>
              <a:t>	</a:t>
            </a:r>
            <a:r>
              <a:rPr dirty="0" sz="2300" spc="-10" b="1">
                <a:latin typeface="Carlito"/>
                <a:cs typeface="Carlito"/>
              </a:rPr>
              <a:t>Software</a:t>
            </a:r>
            <a:r>
              <a:rPr dirty="0" sz="2300" b="1">
                <a:latin typeface="Carlito"/>
                <a:cs typeface="Carlito"/>
              </a:rPr>
              <a:t>	Data</a:t>
            </a:r>
            <a:r>
              <a:rPr dirty="0" sz="2300" spc="-45" b="1">
                <a:latin typeface="Carlito"/>
                <a:cs typeface="Carlito"/>
              </a:rPr>
              <a:t> </a:t>
            </a:r>
            <a:r>
              <a:rPr dirty="0" sz="2300" spc="-10" b="1">
                <a:latin typeface="Carlito"/>
                <a:cs typeface="Carlito"/>
              </a:rPr>
              <a:t>Analysis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1684" y="4721161"/>
            <a:ext cx="2456180" cy="769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95"/>
              </a:spcBef>
              <a:tabLst>
                <a:tab pos="454659" algn="l"/>
                <a:tab pos="1383030" algn="l"/>
              </a:tabLst>
            </a:pPr>
            <a:r>
              <a:rPr dirty="0" sz="2000" spc="-5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2000" spc="-60">
                <a:solidFill>
                  <a:srgbClr val="272424"/>
                </a:solidFill>
                <a:latin typeface="Verdana"/>
                <a:cs typeface="Verdana"/>
              </a:rPr>
              <a:t>high-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resolution camera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2000" spc="-45">
                <a:solidFill>
                  <a:srgbClr val="272424"/>
                </a:solidFill>
                <a:latin typeface="Verdana"/>
                <a:cs typeface="Verdana"/>
              </a:rPr>
              <a:t>captures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18509" y="4721161"/>
            <a:ext cx="1474470" cy="769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4650" marR="5080" indent="-362585">
              <a:lnSpc>
                <a:spcPct val="122000"/>
              </a:lnSpc>
              <a:spcBef>
                <a:spcPts val="95"/>
              </a:spcBef>
            </a:pPr>
            <a:r>
              <a:rPr dirty="0" sz="2000" spc="-60">
                <a:solidFill>
                  <a:srgbClr val="272424"/>
                </a:solidFill>
                <a:latin typeface="Verdana"/>
                <a:cs typeface="Verdana"/>
              </a:rPr>
              <a:t>front-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facing </a:t>
            </a:r>
            <a:r>
              <a:rPr dirty="0" sz="2000" spc="-65">
                <a:solidFill>
                  <a:srgbClr val="272424"/>
                </a:solidFill>
                <a:latin typeface="Verdana"/>
                <a:cs typeface="Verdana"/>
              </a:rPr>
              <a:t>real-</a:t>
            </a:r>
            <a:r>
              <a:rPr dirty="0" sz="2000" spc="-100">
                <a:solidFill>
                  <a:srgbClr val="272424"/>
                </a:solidFill>
                <a:latin typeface="Verdana"/>
                <a:cs typeface="Verdana"/>
              </a:rPr>
              <a:t>time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81684" y="5518467"/>
            <a:ext cx="331470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70">
                <a:solidFill>
                  <a:srgbClr val="272424"/>
                </a:solidFill>
                <a:latin typeface="Verdana"/>
                <a:cs typeface="Verdana"/>
              </a:rPr>
              <a:t>images</a:t>
            </a:r>
            <a:r>
              <a:rPr dirty="0" sz="2000" spc="-16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dirty="0" sz="2000" spc="-1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2000" spc="-1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272424"/>
                </a:solidFill>
                <a:latin typeface="Verdana"/>
                <a:cs typeface="Verdana"/>
              </a:rPr>
              <a:t>driver's</a:t>
            </a:r>
            <a:r>
              <a:rPr dirty="0" sz="20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face.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23459" y="4650295"/>
            <a:ext cx="4012565" cy="91122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Char char="•"/>
              <a:tabLst>
                <a:tab pos="355600" algn="l"/>
              </a:tabLst>
            </a:pPr>
            <a:r>
              <a:rPr dirty="0" sz="2000" spc="-20">
                <a:solidFill>
                  <a:srgbClr val="272424"/>
                </a:solidFill>
                <a:latin typeface="Verdana"/>
                <a:cs typeface="Verdana"/>
              </a:rPr>
              <a:t>Machine</a:t>
            </a:r>
            <a:r>
              <a:rPr dirty="0" sz="2000" spc="-1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272424"/>
                </a:solidFill>
                <a:latin typeface="Verdana"/>
                <a:cs typeface="Verdana"/>
              </a:rPr>
              <a:t>Learning</a:t>
            </a:r>
            <a:r>
              <a:rPr dirty="0" sz="20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Algorithms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Char char="•"/>
              <a:tabLst>
                <a:tab pos="355600" algn="l"/>
                <a:tab pos="1270000" algn="l"/>
                <a:tab pos="2905125" algn="l"/>
              </a:tabLst>
            </a:pP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Facial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Recognition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2000" spc="-40">
                <a:solidFill>
                  <a:srgbClr val="272424"/>
                </a:solidFill>
                <a:latin typeface="Verdana"/>
                <a:cs typeface="Verdana"/>
              </a:rPr>
              <a:t>Software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23459" y="5473636"/>
            <a:ext cx="3998595" cy="894080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110"/>
              </a:spcBef>
            </a:pPr>
            <a:r>
              <a:rPr dirty="0" sz="2000" spc="-65">
                <a:solidFill>
                  <a:srgbClr val="272424"/>
                </a:solidFill>
                <a:latin typeface="Verdana"/>
                <a:cs typeface="Verdana"/>
              </a:rPr>
              <a:t>(OpenCV,</a:t>
            </a:r>
            <a:r>
              <a:rPr dirty="0" sz="2000" spc="-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272424"/>
                </a:solidFill>
                <a:latin typeface="Verdana"/>
                <a:cs typeface="Verdana"/>
              </a:rPr>
              <a:t>Dlib)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19"/>
              </a:spcBef>
              <a:buChar char="•"/>
              <a:tabLst>
                <a:tab pos="355600" algn="l"/>
              </a:tabLst>
            </a:pPr>
            <a:r>
              <a:rPr dirty="0" sz="2000" spc="-130">
                <a:solidFill>
                  <a:srgbClr val="272424"/>
                </a:solidFill>
                <a:latin typeface="Verdana"/>
                <a:cs typeface="Verdana"/>
              </a:rPr>
              <a:t>Image</a:t>
            </a:r>
            <a:r>
              <a:rPr dirty="0" sz="2000" spc="-1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272424"/>
                </a:solidFill>
                <a:latin typeface="Verdana"/>
                <a:cs typeface="Verdana"/>
              </a:rPr>
              <a:t>Processing</a:t>
            </a:r>
            <a:r>
              <a:rPr dirty="0" sz="20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Techniques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865741" y="4721161"/>
            <a:ext cx="4010025" cy="769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95"/>
              </a:spcBef>
              <a:tabLst>
                <a:tab pos="1151255" algn="l"/>
                <a:tab pos="1706880" algn="l"/>
                <a:tab pos="2290445" algn="l"/>
                <a:tab pos="3394075" algn="l"/>
              </a:tabLst>
            </a:pP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2000" spc="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dirty="0" sz="2000" spc="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analyzes</a:t>
            </a:r>
            <a:r>
              <a:rPr dirty="0" sz="2000" spc="6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key</a:t>
            </a:r>
            <a:r>
              <a:rPr dirty="0" sz="2000" spc="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facial features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2000" spc="-20">
                <a:solidFill>
                  <a:srgbClr val="272424"/>
                </a:solidFill>
                <a:latin typeface="Verdana"/>
                <a:cs typeface="Verdana"/>
              </a:rPr>
              <a:t>like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2000" spc="-25">
                <a:solidFill>
                  <a:srgbClr val="272424"/>
                </a:solidFill>
                <a:latin typeface="Verdana"/>
                <a:cs typeface="Verdana"/>
              </a:rPr>
              <a:t>eye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closure,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2000" spc="-55">
                <a:solidFill>
                  <a:srgbClr val="272424"/>
                </a:solidFill>
                <a:latin typeface="Verdana"/>
                <a:cs typeface="Verdana"/>
              </a:rPr>
              <a:t>head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865741" y="5455729"/>
            <a:ext cx="4011929" cy="11410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22000"/>
              </a:lnSpc>
              <a:spcBef>
                <a:spcPts val="90"/>
              </a:spcBef>
            </a:pP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movements,</a:t>
            </a:r>
            <a:r>
              <a:rPr dirty="0" sz="2000" spc="44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2000" spc="42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yawns</a:t>
            </a:r>
            <a:r>
              <a:rPr dirty="0" sz="2000" spc="41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2000" spc="-25">
                <a:solidFill>
                  <a:srgbClr val="272424"/>
                </a:solidFill>
                <a:latin typeface="Verdana"/>
                <a:cs typeface="Verdana"/>
              </a:rPr>
              <a:t>to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determine</a:t>
            </a:r>
            <a:r>
              <a:rPr dirty="0" sz="2000" spc="20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2000" spc="1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driver's</a:t>
            </a:r>
            <a:r>
              <a:rPr dirty="0" sz="2000" spc="2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level</a:t>
            </a:r>
            <a:r>
              <a:rPr dirty="0" sz="2000" spc="2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272424"/>
                </a:solidFill>
                <a:latin typeface="Verdana"/>
                <a:cs typeface="Verdana"/>
              </a:rPr>
              <a:t>of 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alertness.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>
            <a:hlinkClick r:id="rId2"/>
          </p:cNvPr>
          <p:cNvSpPr/>
          <p:nvPr/>
        </p:nvSpPr>
        <p:spPr>
          <a:xfrm>
            <a:off x="12906374" y="7791450"/>
            <a:ext cx="1571625" cy="361950"/>
          </a:xfrm>
          <a:custGeom>
            <a:avLst/>
            <a:gdLst/>
            <a:ahLst/>
            <a:cxnLst/>
            <a:rect l="l" t="t" r="r" b="b"/>
            <a:pathLst>
              <a:path w="1571625" h="361950">
                <a:moveTo>
                  <a:pt x="1571625" y="0"/>
                </a:moveTo>
                <a:lnTo>
                  <a:pt x="0" y="0"/>
                </a:lnTo>
                <a:lnTo>
                  <a:pt x="0" y="361950"/>
                </a:lnTo>
                <a:lnTo>
                  <a:pt x="1571625" y="361950"/>
                </a:lnTo>
                <a:lnTo>
                  <a:pt x="1571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00"/>
              </a:spcBef>
            </a:pPr>
            <a:r>
              <a:rPr dirty="0" sz="4500"/>
              <a:t>Benefits</a:t>
            </a:r>
            <a:r>
              <a:rPr dirty="0" sz="4500" spc="-85"/>
              <a:t> </a:t>
            </a:r>
            <a:r>
              <a:rPr dirty="0" sz="4500"/>
              <a:t>of</a:t>
            </a:r>
            <a:r>
              <a:rPr dirty="0" sz="4500" spc="-85"/>
              <a:t> </a:t>
            </a:r>
            <a:r>
              <a:rPr dirty="0" sz="4500"/>
              <a:t>the</a:t>
            </a:r>
            <a:r>
              <a:rPr dirty="0" sz="4500" spc="-170"/>
              <a:t> </a:t>
            </a:r>
            <a:r>
              <a:rPr dirty="0" sz="4500"/>
              <a:t>Facial</a:t>
            </a:r>
            <a:r>
              <a:rPr dirty="0" sz="4500" spc="-140"/>
              <a:t> </a:t>
            </a:r>
            <a:r>
              <a:rPr dirty="0" sz="4500"/>
              <a:t>Drowsiness</a:t>
            </a:r>
            <a:r>
              <a:rPr dirty="0" sz="4500" spc="-85"/>
              <a:t> </a:t>
            </a:r>
            <a:r>
              <a:rPr dirty="0" sz="4500"/>
              <a:t>Detection</a:t>
            </a:r>
            <a:r>
              <a:rPr dirty="0" sz="4500" spc="-170"/>
              <a:t> </a:t>
            </a:r>
            <a:r>
              <a:rPr dirty="0" sz="4500" spc="-10"/>
              <a:t>System System</a:t>
            </a:r>
            <a:endParaRPr sz="4500"/>
          </a:p>
        </p:txBody>
      </p:sp>
      <p:sp>
        <p:nvSpPr>
          <p:cNvPr id="4" name="object 4" descr=""/>
          <p:cNvSpPr txBox="1"/>
          <p:nvPr/>
        </p:nvSpPr>
        <p:spPr>
          <a:xfrm>
            <a:off x="754062" y="2432367"/>
            <a:ext cx="13129894" cy="731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200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Facial</a:t>
            </a:r>
            <a:r>
              <a:rPr dirty="0" sz="2000" spc="-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272424"/>
                </a:solidFill>
                <a:latin typeface="Verdana"/>
                <a:cs typeface="Verdana"/>
              </a:rPr>
              <a:t>Drowsiness</a:t>
            </a:r>
            <a:r>
              <a:rPr dirty="0" sz="200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272424"/>
                </a:solidFill>
                <a:latin typeface="Verdana"/>
                <a:cs typeface="Verdana"/>
              </a:rPr>
              <a:t>Detection</a:t>
            </a:r>
            <a:r>
              <a:rPr dirty="0" sz="2000" spc="-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dirty="0" sz="2000" spc="-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offers</a:t>
            </a:r>
            <a:r>
              <a:rPr dirty="0" sz="200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dirty="0" sz="2000" spc="-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272424"/>
                </a:solidFill>
                <a:latin typeface="Verdana"/>
                <a:cs typeface="Verdana"/>
              </a:rPr>
              <a:t>compelling</a:t>
            </a:r>
            <a:r>
              <a:rPr dirty="0" sz="200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set</a:t>
            </a:r>
            <a:r>
              <a:rPr dirty="0" sz="2000" spc="-1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dirty="0" sz="200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272424"/>
                </a:solidFill>
                <a:latin typeface="Verdana"/>
                <a:cs typeface="Verdana"/>
              </a:rPr>
              <a:t>advantages,</a:t>
            </a:r>
            <a:r>
              <a:rPr dirty="0" sz="20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272424"/>
                </a:solidFill>
                <a:latin typeface="Verdana"/>
                <a:cs typeface="Verdana"/>
              </a:rPr>
              <a:t>contributing</a:t>
            </a:r>
            <a:r>
              <a:rPr dirty="0" sz="2000" spc="-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20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safer</a:t>
            </a:r>
            <a:r>
              <a:rPr dirty="0" sz="2000" spc="-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roads </a:t>
            </a:r>
            <a:r>
              <a:rPr dirty="0" sz="2000" spc="-6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2000" spc="-1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dirty="0" sz="2000" spc="-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272424"/>
                </a:solidFill>
                <a:latin typeface="Verdana"/>
                <a:cs typeface="Verdana"/>
              </a:rPr>
              <a:t>more </a:t>
            </a:r>
            <a:r>
              <a:rPr dirty="0" sz="2000" spc="-25">
                <a:solidFill>
                  <a:srgbClr val="272424"/>
                </a:solidFill>
                <a:latin typeface="Verdana"/>
                <a:cs typeface="Verdana"/>
              </a:rPr>
              <a:t>secure</a:t>
            </a:r>
            <a:r>
              <a:rPr dirty="0" sz="2000" spc="-16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272424"/>
                </a:solidFill>
                <a:latin typeface="Verdana"/>
                <a:cs typeface="Verdana"/>
              </a:rPr>
              <a:t>driving</a:t>
            </a:r>
            <a:r>
              <a:rPr dirty="0" sz="20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272424"/>
                </a:solidFill>
                <a:latin typeface="Verdana"/>
                <a:cs typeface="Verdana"/>
              </a:rPr>
              <a:t>experience</a:t>
            </a:r>
            <a:r>
              <a:rPr dirty="0" sz="2000" spc="-1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272424"/>
                </a:solidFill>
                <a:latin typeface="Verdana"/>
                <a:cs typeface="Verdana"/>
              </a:rPr>
              <a:t>for</a:t>
            </a:r>
            <a:r>
              <a:rPr dirty="0" sz="2000" spc="-14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everyone.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62952" y="3420490"/>
            <a:ext cx="6456680" cy="2007870"/>
            <a:chOff x="762952" y="3420490"/>
            <a:chExt cx="6456680" cy="2007870"/>
          </a:xfrm>
        </p:grpSpPr>
        <p:sp>
          <p:nvSpPr>
            <p:cNvPr id="6" name="object 6" descr=""/>
            <p:cNvSpPr/>
            <p:nvPr/>
          </p:nvSpPr>
          <p:spPr>
            <a:xfrm>
              <a:off x="766762" y="3424300"/>
              <a:ext cx="6449060" cy="2000250"/>
            </a:xfrm>
            <a:custGeom>
              <a:avLst/>
              <a:gdLst/>
              <a:ahLst/>
              <a:cxnLst/>
              <a:rect l="l" t="t" r="r" b="b"/>
              <a:pathLst>
                <a:path w="6449059" h="2000250">
                  <a:moveTo>
                    <a:pt x="6356159" y="0"/>
                  </a:moveTo>
                  <a:lnTo>
                    <a:pt x="92240" y="0"/>
                  </a:lnTo>
                  <a:lnTo>
                    <a:pt x="56337" y="7244"/>
                  </a:lnTo>
                  <a:lnTo>
                    <a:pt x="27017" y="27003"/>
                  </a:lnTo>
                  <a:lnTo>
                    <a:pt x="7249" y="56310"/>
                  </a:lnTo>
                  <a:lnTo>
                    <a:pt x="0" y="92201"/>
                  </a:lnTo>
                  <a:lnTo>
                    <a:pt x="0" y="1907921"/>
                  </a:lnTo>
                  <a:lnTo>
                    <a:pt x="7249" y="1943812"/>
                  </a:lnTo>
                  <a:lnTo>
                    <a:pt x="27017" y="1973119"/>
                  </a:lnTo>
                  <a:lnTo>
                    <a:pt x="56337" y="1992878"/>
                  </a:lnTo>
                  <a:lnTo>
                    <a:pt x="92240" y="2000123"/>
                  </a:lnTo>
                  <a:lnTo>
                    <a:pt x="6356159" y="2000123"/>
                  </a:lnTo>
                  <a:lnTo>
                    <a:pt x="6392070" y="1992878"/>
                  </a:lnTo>
                  <a:lnTo>
                    <a:pt x="6421421" y="1973119"/>
                  </a:lnTo>
                  <a:lnTo>
                    <a:pt x="6441223" y="1943812"/>
                  </a:lnTo>
                  <a:lnTo>
                    <a:pt x="6448488" y="1907921"/>
                  </a:lnTo>
                  <a:lnTo>
                    <a:pt x="6448488" y="92201"/>
                  </a:lnTo>
                  <a:lnTo>
                    <a:pt x="6441223" y="56310"/>
                  </a:lnTo>
                  <a:lnTo>
                    <a:pt x="6421421" y="27003"/>
                  </a:lnTo>
                  <a:lnTo>
                    <a:pt x="6392070" y="7244"/>
                  </a:lnTo>
                  <a:lnTo>
                    <a:pt x="6356159" y="0"/>
                  </a:lnTo>
                  <a:close/>
                </a:path>
              </a:pathLst>
            </a:custGeom>
            <a:solidFill>
              <a:srgbClr val="CC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66762" y="3424300"/>
              <a:ext cx="6449060" cy="2000250"/>
            </a:xfrm>
            <a:custGeom>
              <a:avLst/>
              <a:gdLst/>
              <a:ahLst/>
              <a:cxnLst/>
              <a:rect l="l" t="t" r="r" b="b"/>
              <a:pathLst>
                <a:path w="6449059" h="2000250">
                  <a:moveTo>
                    <a:pt x="0" y="92201"/>
                  </a:moveTo>
                  <a:lnTo>
                    <a:pt x="7249" y="56310"/>
                  </a:lnTo>
                  <a:lnTo>
                    <a:pt x="27017" y="27003"/>
                  </a:lnTo>
                  <a:lnTo>
                    <a:pt x="56337" y="7244"/>
                  </a:lnTo>
                  <a:lnTo>
                    <a:pt x="92240" y="0"/>
                  </a:lnTo>
                  <a:lnTo>
                    <a:pt x="6356159" y="0"/>
                  </a:lnTo>
                  <a:lnTo>
                    <a:pt x="6392070" y="7244"/>
                  </a:lnTo>
                  <a:lnTo>
                    <a:pt x="6421421" y="27003"/>
                  </a:lnTo>
                  <a:lnTo>
                    <a:pt x="6441223" y="56310"/>
                  </a:lnTo>
                  <a:lnTo>
                    <a:pt x="6448488" y="92201"/>
                  </a:lnTo>
                  <a:lnTo>
                    <a:pt x="6448488" y="1907921"/>
                  </a:lnTo>
                  <a:lnTo>
                    <a:pt x="6441223" y="1943812"/>
                  </a:lnTo>
                  <a:lnTo>
                    <a:pt x="6421421" y="1973119"/>
                  </a:lnTo>
                  <a:lnTo>
                    <a:pt x="6392070" y="1992878"/>
                  </a:lnTo>
                  <a:lnTo>
                    <a:pt x="6356159" y="2000123"/>
                  </a:lnTo>
                  <a:lnTo>
                    <a:pt x="92240" y="2000123"/>
                  </a:lnTo>
                  <a:lnTo>
                    <a:pt x="56337" y="1992878"/>
                  </a:lnTo>
                  <a:lnTo>
                    <a:pt x="27017" y="1973119"/>
                  </a:lnTo>
                  <a:lnTo>
                    <a:pt x="7249" y="1943812"/>
                  </a:lnTo>
                  <a:lnTo>
                    <a:pt x="0" y="1907921"/>
                  </a:lnTo>
                  <a:lnTo>
                    <a:pt x="0" y="92201"/>
                  </a:lnTo>
                  <a:close/>
                </a:path>
              </a:pathLst>
            </a:custGeom>
            <a:ln w="7620">
              <a:solidFill>
                <a:srgbClr val="B1D3E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80439" y="3612578"/>
            <a:ext cx="5877560" cy="1572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Enhanced</a:t>
            </a:r>
            <a:r>
              <a:rPr dirty="0" sz="2400" spc="-75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Road</a:t>
            </a:r>
            <a:r>
              <a:rPr dirty="0" sz="2400" spc="-5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72424"/>
                </a:solidFill>
                <a:latin typeface="Carlito"/>
                <a:cs typeface="Carlito"/>
              </a:rPr>
              <a:t>Safety</a:t>
            </a:r>
            <a:endParaRPr sz="2400">
              <a:latin typeface="Carlito"/>
              <a:cs typeface="Carlito"/>
            </a:endParaRPr>
          </a:p>
          <a:p>
            <a:pPr algn="just" marL="12700" marR="5080">
              <a:lnSpc>
                <a:spcPct val="130300"/>
              </a:lnSpc>
              <a:spcBef>
                <a:spcPts val="860"/>
              </a:spcBef>
            </a:pP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800" spc="14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dirty="0" sz="1800" spc="15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helps</a:t>
            </a:r>
            <a:r>
              <a:rPr dirty="0" sz="1800" spc="16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1800" spc="15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prevent</a:t>
            </a:r>
            <a:r>
              <a:rPr dirty="0" sz="1800" spc="1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accidents</a:t>
            </a:r>
            <a:r>
              <a:rPr dirty="0" sz="1800" spc="1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caused</a:t>
            </a:r>
            <a:r>
              <a:rPr dirty="0" sz="1800" spc="1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by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driver</a:t>
            </a:r>
            <a:r>
              <a:rPr dirty="0" sz="1800" spc="-4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fatigue,</a:t>
            </a:r>
            <a:r>
              <a:rPr dirty="0" sz="1800" spc="-4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significantly</a:t>
            </a:r>
            <a:r>
              <a:rPr dirty="0" sz="1800" spc="-4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reducing</a:t>
            </a:r>
            <a:r>
              <a:rPr dirty="0" sz="1800" spc="-6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800" spc="-3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risk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of </a:t>
            </a:r>
            <a:r>
              <a:rPr dirty="0" sz="1800" spc="-30">
                <a:solidFill>
                  <a:srgbClr val="272424"/>
                </a:solidFill>
                <a:latin typeface="Verdana"/>
                <a:cs typeface="Verdana"/>
              </a:rPr>
              <a:t>collisions</a:t>
            </a:r>
            <a:r>
              <a:rPr dirty="0" sz="1800" spc="-14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18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potential</a:t>
            </a:r>
            <a:r>
              <a:rPr dirty="0" sz="1800" spc="-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injuries.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420991" y="3420490"/>
            <a:ext cx="6456045" cy="2007870"/>
            <a:chOff x="7420991" y="3420490"/>
            <a:chExt cx="6456045" cy="2007870"/>
          </a:xfrm>
        </p:grpSpPr>
        <p:sp>
          <p:nvSpPr>
            <p:cNvPr id="10" name="object 10" descr=""/>
            <p:cNvSpPr/>
            <p:nvPr/>
          </p:nvSpPr>
          <p:spPr>
            <a:xfrm>
              <a:off x="7424801" y="3424300"/>
              <a:ext cx="6448425" cy="2000250"/>
            </a:xfrm>
            <a:custGeom>
              <a:avLst/>
              <a:gdLst/>
              <a:ahLst/>
              <a:cxnLst/>
              <a:rect l="l" t="t" r="r" b="b"/>
              <a:pathLst>
                <a:path w="6448425" h="2000250">
                  <a:moveTo>
                    <a:pt x="6356095" y="0"/>
                  </a:moveTo>
                  <a:lnTo>
                    <a:pt x="92201" y="0"/>
                  </a:lnTo>
                  <a:lnTo>
                    <a:pt x="56310" y="7244"/>
                  </a:lnTo>
                  <a:lnTo>
                    <a:pt x="27003" y="27003"/>
                  </a:lnTo>
                  <a:lnTo>
                    <a:pt x="7244" y="56310"/>
                  </a:lnTo>
                  <a:lnTo>
                    <a:pt x="0" y="92201"/>
                  </a:lnTo>
                  <a:lnTo>
                    <a:pt x="0" y="1907921"/>
                  </a:lnTo>
                  <a:lnTo>
                    <a:pt x="7244" y="1943812"/>
                  </a:lnTo>
                  <a:lnTo>
                    <a:pt x="27003" y="1973119"/>
                  </a:lnTo>
                  <a:lnTo>
                    <a:pt x="56310" y="1992878"/>
                  </a:lnTo>
                  <a:lnTo>
                    <a:pt x="92201" y="2000123"/>
                  </a:lnTo>
                  <a:lnTo>
                    <a:pt x="6356095" y="2000123"/>
                  </a:lnTo>
                  <a:lnTo>
                    <a:pt x="6392007" y="1992878"/>
                  </a:lnTo>
                  <a:lnTo>
                    <a:pt x="6421358" y="1973119"/>
                  </a:lnTo>
                  <a:lnTo>
                    <a:pt x="6441160" y="1943812"/>
                  </a:lnTo>
                  <a:lnTo>
                    <a:pt x="6448425" y="1907921"/>
                  </a:lnTo>
                  <a:lnTo>
                    <a:pt x="6448425" y="92201"/>
                  </a:lnTo>
                  <a:lnTo>
                    <a:pt x="6441160" y="56310"/>
                  </a:lnTo>
                  <a:lnTo>
                    <a:pt x="6421358" y="27003"/>
                  </a:lnTo>
                  <a:lnTo>
                    <a:pt x="6392007" y="7244"/>
                  </a:lnTo>
                  <a:lnTo>
                    <a:pt x="6356095" y="0"/>
                  </a:lnTo>
                  <a:close/>
                </a:path>
              </a:pathLst>
            </a:custGeom>
            <a:solidFill>
              <a:srgbClr val="CC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424801" y="3424300"/>
              <a:ext cx="6448425" cy="2000250"/>
            </a:xfrm>
            <a:custGeom>
              <a:avLst/>
              <a:gdLst/>
              <a:ahLst/>
              <a:cxnLst/>
              <a:rect l="l" t="t" r="r" b="b"/>
              <a:pathLst>
                <a:path w="6448425" h="2000250">
                  <a:moveTo>
                    <a:pt x="0" y="92201"/>
                  </a:moveTo>
                  <a:lnTo>
                    <a:pt x="7244" y="56310"/>
                  </a:lnTo>
                  <a:lnTo>
                    <a:pt x="27003" y="27003"/>
                  </a:lnTo>
                  <a:lnTo>
                    <a:pt x="56310" y="7244"/>
                  </a:lnTo>
                  <a:lnTo>
                    <a:pt x="92201" y="0"/>
                  </a:lnTo>
                  <a:lnTo>
                    <a:pt x="6356095" y="0"/>
                  </a:lnTo>
                  <a:lnTo>
                    <a:pt x="6392007" y="7244"/>
                  </a:lnTo>
                  <a:lnTo>
                    <a:pt x="6421358" y="27003"/>
                  </a:lnTo>
                  <a:lnTo>
                    <a:pt x="6441160" y="56310"/>
                  </a:lnTo>
                  <a:lnTo>
                    <a:pt x="6448425" y="92201"/>
                  </a:lnTo>
                  <a:lnTo>
                    <a:pt x="6448425" y="1907921"/>
                  </a:lnTo>
                  <a:lnTo>
                    <a:pt x="6441160" y="1943812"/>
                  </a:lnTo>
                  <a:lnTo>
                    <a:pt x="6421358" y="1973119"/>
                  </a:lnTo>
                  <a:lnTo>
                    <a:pt x="6392007" y="1992878"/>
                  </a:lnTo>
                  <a:lnTo>
                    <a:pt x="6356095" y="2000123"/>
                  </a:lnTo>
                  <a:lnTo>
                    <a:pt x="92201" y="2000123"/>
                  </a:lnTo>
                  <a:lnTo>
                    <a:pt x="56310" y="1992878"/>
                  </a:lnTo>
                  <a:lnTo>
                    <a:pt x="27003" y="1973119"/>
                  </a:lnTo>
                  <a:lnTo>
                    <a:pt x="7244" y="1943812"/>
                  </a:lnTo>
                  <a:lnTo>
                    <a:pt x="0" y="1907921"/>
                  </a:lnTo>
                  <a:lnTo>
                    <a:pt x="0" y="92201"/>
                  </a:lnTo>
                  <a:close/>
                </a:path>
              </a:pathLst>
            </a:custGeom>
            <a:ln w="7620">
              <a:solidFill>
                <a:srgbClr val="B1D3E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643114" y="3612578"/>
            <a:ext cx="6164580" cy="156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Increased</a:t>
            </a:r>
            <a:r>
              <a:rPr dirty="0" sz="2400" spc="-75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Driver</a:t>
            </a:r>
            <a:r>
              <a:rPr dirty="0" sz="2400" spc="-85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72424"/>
                </a:solidFill>
                <a:latin typeface="Carlito"/>
                <a:cs typeface="Carlito"/>
              </a:rPr>
              <a:t>Awareness</a:t>
            </a:r>
            <a:endParaRPr sz="2400">
              <a:latin typeface="Carlito"/>
              <a:cs typeface="Carlito"/>
            </a:endParaRPr>
          </a:p>
          <a:p>
            <a:pPr algn="just" marL="12700" marR="5080">
              <a:lnSpc>
                <a:spcPct val="130300"/>
              </a:lnSpc>
              <a:spcBef>
                <a:spcPts val="835"/>
              </a:spcBef>
            </a:pP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80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alerts</a:t>
            </a:r>
            <a:r>
              <a:rPr dirty="0" sz="1800" spc="-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72424"/>
                </a:solidFill>
                <a:latin typeface="Verdana"/>
                <a:cs typeface="Verdana"/>
              </a:rPr>
              <a:t>provided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by</a:t>
            </a:r>
            <a:r>
              <a:rPr dirty="0" sz="180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800" spc="-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dirty="0" sz="180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72424"/>
                </a:solidFill>
                <a:latin typeface="Verdana"/>
                <a:cs typeface="Verdana"/>
              </a:rPr>
              <a:t>encourage</a:t>
            </a:r>
            <a:r>
              <a:rPr dirty="0" sz="18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272424"/>
                </a:solidFill>
                <a:latin typeface="Verdana"/>
                <a:cs typeface="Verdana"/>
              </a:rPr>
              <a:t>drivers</a:t>
            </a:r>
            <a:r>
              <a:rPr dirty="0" sz="1800" spc="-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to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take</a:t>
            </a:r>
            <a:r>
              <a:rPr dirty="0" sz="1800" spc="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breaks</a:t>
            </a:r>
            <a:r>
              <a:rPr dirty="0" sz="1800" spc="1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when</a:t>
            </a:r>
            <a:r>
              <a:rPr dirty="0" sz="1800" spc="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they</a:t>
            </a:r>
            <a:r>
              <a:rPr dirty="0" sz="1800" spc="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need</a:t>
            </a:r>
            <a:r>
              <a:rPr dirty="0" sz="1800" spc="1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them,</a:t>
            </a:r>
            <a:r>
              <a:rPr dirty="0" sz="1800" spc="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promoting</a:t>
            </a:r>
            <a:r>
              <a:rPr dirty="0" sz="1800" spc="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72424"/>
                </a:solidFill>
                <a:latin typeface="Verdana"/>
                <a:cs typeface="Verdana"/>
              </a:rPr>
              <a:t>better </a:t>
            </a:r>
            <a:r>
              <a:rPr dirty="0" sz="1800" spc="-65">
                <a:solidFill>
                  <a:srgbClr val="272424"/>
                </a:solidFill>
                <a:latin typeface="Verdana"/>
                <a:cs typeface="Verdana"/>
              </a:rPr>
              <a:t>driving</a:t>
            </a:r>
            <a:r>
              <a:rPr dirty="0" sz="18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272424"/>
                </a:solidFill>
                <a:latin typeface="Verdana"/>
                <a:cs typeface="Verdana"/>
              </a:rPr>
              <a:t>habits</a:t>
            </a:r>
            <a:r>
              <a:rPr dirty="0" sz="180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1800" spc="-1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dirty="0" sz="180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272424"/>
                </a:solidFill>
                <a:latin typeface="Verdana"/>
                <a:cs typeface="Verdana"/>
              </a:rPr>
              <a:t>higher</a:t>
            </a:r>
            <a:r>
              <a:rPr dirty="0" sz="18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272424"/>
                </a:solidFill>
                <a:latin typeface="Verdana"/>
                <a:cs typeface="Verdana"/>
              </a:rPr>
              <a:t>level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dirty="0" sz="1800" spc="-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alertness.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62952" y="5639815"/>
            <a:ext cx="6456680" cy="1998345"/>
            <a:chOff x="762952" y="5639815"/>
            <a:chExt cx="6456680" cy="1998345"/>
          </a:xfrm>
        </p:grpSpPr>
        <p:sp>
          <p:nvSpPr>
            <p:cNvPr id="14" name="object 14" descr=""/>
            <p:cNvSpPr/>
            <p:nvPr/>
          </p:nvSpPr>
          <p:spPr>
            <a:xfrm>
              <a:off x="766762" y="5643625"/>
              <a:ext cx="6449060" cy="1990725"/>
            </a:xfrm>
            <a:custGeom>
              <a:avLst/>
              <a:gdLst/>
              <a:ahLst/>
              <a:cxnLst/>
              <a:rect l="l" t="t" r="r" b="b"/>
              <a:pathLst>
                <a:path w="6449059" h="1990725">
                  <a:moveTo>
                    <a:pt x="6356667" y="0"/>
                  </a:moveTo>
                  <a:lnTo>
                    <a:pt x="91795" y="0"/>
                  </a:lnTo>
                  <a:lnTo>
                    <a:pt x="56064" y="7201"/>
                  </a:lnTo>
                  <a:lnTo>
                    <a:pt x="26885" y="26844"/>
                  </a:lnTo>
                  <a:lnTo>
                    <a:pt x="7213" y="55989"/>
                  </a:lnTo>
                  <a:lnTo>
                    <a:pt x="0" y="91693"/>
                  </a:lnTo>
                  <a:lnTo>
                    <a:pt x="0" y="1898865"/>
                  </a:lnTo>
                  <a:lnTo>
                    <a:pt x="7213" y="1934597"/>
                  </a:lnTo>
                  <a:lnTo>
                    <a:pt x="26885" y="1963775"/>
                  </a:lnTo>
                  <a:lnTo>
                    <a:pt x="56064" y="1983447"/>
                  </a:lnTo>
                  <a:lnTo>
                    <a:pt x="91795" y="1990661"/>
                  </a:lnTo>
                  <a:lnTo>
                    <a:pt x="6356667" y="1990661"/>
                  </a:lnTo>
                  <a:lnTo>
                    <a:pt x="6392392" y="1983447"/>
                  </a:lnTo>
                  <a:lnTo>
                    <a:pt x="6421580" y="1963775"/>
                  </a:lnTo>
                  <a:lnTo>
                    <a:pt x="6441267" y="1934597"/>
                  </a:lnTo>
                  <a:lnTo>
                    <a:pt x="6448488" y="1898865"/>
                  </a:lnTo>
                  <a:lnTo>
                    <a:pt x="6448488" y="91693"/>
                  </a:lnTo>
                  <a:lnTo>
                    <a:pt x="6441267" y="55989"/>
                  </a:lnTo>
                  <a:lnTo>
                    <a:pt x="6421580" y="26844"/>
                  </a:lnTo>
                  <a:lnTo>
                    <a:pt x="6392392" y="7201"/>
                  </a:lnTo>
                  <a:lnTo>
                    <a:pt x="6356667" y="0"/>
                  </a:lnTo>
                  <a:close/>
                </a:path>
              </a:pathLst>
            </a:custGeom>
            <a:solidFill>
              <a:srgbClr val="CC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66762" y="5643625"/>
              <a:ext cx="6449060" cy="1990725"/>
            </a:xfrm>
            <a:custGeom>
              <a:avLst/>
              <a:gdLst/>
              <a:ahLst/>
              <a:cxnLst/>
              <a:rect l="l" t="t" r="r" b="b"/>
              <a:pathLst>
                <a:path w="6449059" h="1990725">
                  <a:moveTo>
                    <a:pt x="0" y="91693"/>
                  </a:moveTo>
                  <a:lnTo>
                    <a:pt x="7213" y="55989"/>
                  </a:lnTo>
                  <a:lnTo>
                    <a:pt x="26885" y="26844"/>
                  </a:lnTo>
                  <a:lnTo>
                    <a:pt x="56064" y="7201"/>
                  </a:lnTo>
                  <a:lnTo>
                    <a:pt x="91795" y="0"/>
                  </a:lnTo>
                  <a:lnTo>
                    <a:pt x="6356667" y="0"/>
                  </a:lnTo>
                  <a:lnTo>
                    <a:pt x="6392392" y="7201"/>
                  </a:lnTo>
                  <a:lnTo>
                    <a:pt x="6421580" y="26844"/>
                  </a:lnTo>
                  <a:lnTo>
                    <a:pt x="6441267" y="55989"/>
                  </a:lnTo>
                  <a:lnTo>
                    <a:pt x="6448488" y="91693"/>
                  </a:lnTo>
                  <a:lnTo>
                    <a:pt x="6448488" y="1898865"/>
                  </a:lnTo>
                  <a:lnTo>
                    <a:pt x="6441267" y="1934597"/>
                  </a:lnTo>
                  <a:lnTo>
                    <a:pt x="6421580" y="1963775"/>
                  </a:lnTo>
                  <a:lnTo>
                    <a:pt x="6392392" y="1983447"/>
                  </a:lnTo>
                  <a:lnTo>
                    <a:pt x="6356667" y="1990661"/>
                  </a:lnTo>
                  <a:lnTo>
                    <a:pt x="91795" y="1990661"/>
                  </a:lnTo>
                  <a:lnTo>
                    <a:pt x="56064" y="1983447"/>
                  </a:lnTo>
                  <a:lnTo>
                    <a:pt x="26885" y="1963775"/>
                  </a:lnTo>
                  <a:lnTo>
                    <a:pt x="7213" y="1934597"/>
                  </a:lnTo>
                  <a:lnTo>
                    <a:pt x="0" y="1898865"/>
                  </a:lnTo>
                  <a:lnTo>
                    <a:pt x="0" y="91693"/>
                  </a:lnTo>
                  <a:close/>
                </a:path>
              </a:pathLst>
            </a:custGeom>
            <a:ln w="7620">
              <a:solidFill>
                <a:srgbClr val="B1D3E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80439" y="5827648"/>
            <a:ext cx="6019800" cy="1573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Reduced</a:t>
            </a:r>
            <a:r>
              <a:rPr dirty="0" sz="2400" spc="-65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72424"/>
                </a:solidFill>
                <a:latin typeface="Carlito"/>
                <a:cs typeface="Carlito"/>
              </a:rPr>
              <a:t>Costs</a:t>
            </a:r>
            <a:endParaRPr sz="2400">
              <a:latin typeface="Carlito"/>
              <a:cs typeface="Carlito"/>
            </a:endParaRPr>
          </a:p>
          <a:p>
            <a:pPr algn="just" marL="12700" marR="5080">
              <a:lnSpc>
                <a:spcPct val="130300"/>
              </a:lnSpc>
              <a:spcBef>
                <a:spcPts val="855"/>
              </a:spcBef>
            </a:pPr>
            <a:r>
              <a:rPr dirty="0" sz="1800" spc="-90">
                <a:solidFill>
                  <a:srgbClr val="272424"/>
                </a:solidFill>
                <a:latin typeface="Verdana"/>
                <a:cs typeface="Verdana"/>
              </a:rPr>
              <a:t>By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272424"/>
                </a:solidFill>
                <a:latin typeface="Verdana"/>
                <a:cs typeface="Verdana"/>
              </a:rPr>
              <a:t>minimizing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72424"/>
                </a:solidFill>
                <a:latin typeface="Verdana"/>
                <a:cs typeface="Verdana"/>
              </a:rPr>
              <a:t>accidents</a:t>
            </a:r>
            <a:r>
              <a:rPr dirty="0" sz="1800" spc="-1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180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272424"/>
                </a:solidFill>
                <a:latin typeface="Verdana"/>
                <a:cs typeface="Verdana"/>
              </a:rPr>
              <a:t>their</a:t>
            </a:r>
            <a:r>
              <a:rPr dirty="0" sz="1800" spc="-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272424"/>
                </a:solidFill>
                <a:latin typeface="Verdana"/>
                <a:cs typeface="Verdana"/>
              </a:rPr>
              <a:t>associated</a:t>
            </a:r>
            <a:r>
              <a:rPr dirty="0" sz="1800" spc="-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272424"/>
                </a:solidFill>
                <a:latin typeface="Verdana"/>
                <a:cs typeface="Verdana"/>
              </a:rPr>
              <a:t>costs,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the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contributes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1800" spc="-6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lower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insurance</a:t>
            </a:r>
            <a:r>
              <a:rPr dirty="0" sz="1800" spc="-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72424"/>
                </a:solidFill>
                <a:latin typeface="Verdana"/>
                <a:cs typeface="Verdana"/>
              </a:rPr>
              <a:t>premiums</a:t>
            </a:r>
            <a:r>
              <a:rPr dirty="0" sz="1800" spc="-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and </a:t>
            </a:r>
            <a:r>
              <a:rPr dirty="0" sz="1800" spc="-35">
                <a:solidFill>
                  <a:srgbClr val="272424"/>
                </a:solidFill>
                <a:latin typeface="Verdana"/>
                <a:cs typeface="Verdana"/>
              </a:rPr>
              <a:t>reduced</a:t>
            </a:r>
            <a:r>
              <a:rPr dirty="0" sz="180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272424"/>
                </a:solidFill>
                <a:latin typeface="Verdana"/>
                <a:cs typeface="Verdana"/>
              </a:rPr>
              <a:t>healthcare</a:t>
            </a:r>
            <a:r>
              <a:rPr dirty="0" sz="180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expenditures.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7420991" y="5639815"/>
            <a:ext cx="6456045" cy="1998345"/>
            <a:chOff x="7420991" y="5639815"/>
            <a:chExt cx="6456045" cy="1998345"/>
          </a:xfrm>
        </p:grpSpPr>
        <p:sp>
          <p:nvSpPr>
            <p:cNvPr id="18" name="object 18" descr=""/>
            <p:cNvSpPr/>
            <p:nvPr/>
          </p:nvSpPr>
          <p:spPr>
            <a:xfrm>
              <a:off x="7424801" y="5643625"/>
              <a:ext cx="6448425" cy="1990725"/>
            </a:xfrm>
            <a:custGeom>
              <a:avLst/>
              <a:gdLst/>
              <a:ahLst/>
              <a:cxnLst/>
              <a:rect l="l" t="t" r="r" b="b"/>
              <a:pathLst>
                <a:path w="6448425" h="1990725">
                  <a:moveTo>
                    <a:pt x="6356604" y="0"/>
                  </a:moveTo>
                  <a:lnTo>
                    <a:pt x="91694" y="0"/>
                  </a:lnTo>
                  <a:lnTo>
                    <a:pt x="55989" y="7201"/>
                  </a:lnTo>
                  <a:lnTo>
                    <a:pt x="26844" y="26844"/>
                  </a:lnTo>
                  <a:lnTo>
                    <a:pt x="7201" y="55989"/>
                  </a:lnTo>
                  <a:lnTo>
                    <a:pt x="0" y="91693"/>
                  </a:lnTo>
                  <a:lnTo>
                    <a:pt x="0" y="1898865"/>
                  </a:lnTo>
                  <a:lnTo>
                    <a:pt x="7201" y="1934597"/>
                  </a:lnTo>
                  <a:lnTo>
                    <a:pt x="26844" y="1963775"/>
                  </a:lnTo>
                  <a:lnTo>
                    <a:pt x="55989" y="1983447"/>
                  </a:lnTo>
                  <a:lnTo>
                    <a:pt x="91694" y="1990661"/>
                  </a:lnTo>
                  <a:lnTo>
                    <a:pt x="6356604" y="1990661"/>
                  </a:lnTo>
                  <a:lnTo>
                    <a:pt x="6392328" y="1983447"/>
                  </a:lnTo>
                  <a:lnTo>
                    <a:pt x="6421516" y="1963775"/>
                  </a:lnTo>
                  <a:lnTo>
                    <a:pt x="6441203" y="1934597"/>
                  </a:lnTo>
                  <a:lnTo>
                    <a:pt x="6448425" y="1898865"/>
                  </a:lnTo>
                  <a:lnTo>
                    <a:pt x="6448425" y="91693"/>
                  </a:lnTo>
                  <a:lnTo>
                    <a:pt x="6441203" y="55989"/>
                  </a:lnTo>
                  <a:lnTo>
                    <a:pt x="6421516" y="26844"/>
                  </a:lnTo>
                  <a:lnTo>
                    <a:pt x="6392328" y="7201"/>
                  </a:lnTo>
                  <a:lnTo>
                    <a:pt x="6356604" y="0"/>
                  </a:lnTo>
                  <a:close/>
                </a:path>
              </a:pathLst>
            </a:custGeom>
            <a:solidFill>
              <a:srgbClr val="CC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424801" y="5643625"/>
              <a:ext cx="6448425" cy="1990725"/>
            </a:xfrm>
            <a:custGeom>
              <a:avLst/>
              <a:gdLst/>
              <a:ahLst/>
              <a:cxnLst/>
              <a:rect l="l" t="t" r="r" b="b"/>
              <a:pathLst>
                <a:path w="6448425" h="1990725">
                  <a:moveTo>
                    <a:pt x="0" y="91693"/>
                  </a:moveTo>
                  <a:lnTo>
                    <a:pt x="7201" y="55989"/>
                  </a:lnTo>
                  <a:lnTo>
                    <a:pt x="26844" y="26844"/>
                  </a:lnTo>
                  <a:lnTo>
                    <a:pt x="55989" y="7201"/>
                  </a:lnTo>
                  <a:lnTo>
                    <a:pt x="91694" y="0"/>
                  </a:lnTo>
                  <a:lnTo>
                    <a:pt x="6356604" y="0"/>
                  </a:lnTo>
                  <a:lnTo>
                    <a:pt x="6392328" y="7201"/>
                  </a:lnTo>
                  <a:lnTo>
                    <a:pt x="6421516" y="26844"/>
                  </a:lnTo>
                  <a:lnTo>
                    <a:pt x="6441203" y="55989"/>
                  </a:lnTo>
                  <a:lnTo>
                    <a:pt x="6448425" y="91693"/>
                  </a:lnTo>
                  <a:lnTo>
                    <a:pt x="6448425" y="1898865"/>
                  </a:lnTo>
                  <a:lnTo>
                    <a:pt x="6441203" y="1934597"/>
                  </a:lnTo>
                  <a:lnTo>
                    <a:pt x="6421516" y="1963775"/>
                  </a:lnTo>
                  <a:lnTo>
                    <a:pt x="6392328" y="1983447"/>
                  </a:lnTo>
                  <a:lnTo>
                    <a:pt x="6356604" y="1990661"/>
                  </a:lnTo>
                  <a:lnTo>
                    <a:pt x="91694" y="1990661"/>
                  </a:lnTo>
                  <a:lnTo>
                    <a:pt x="55989" y="1983447"/>
                  </a:lnTo>
                  <a:lnTo>
                    <a:pt x="26844" y="1963775"/>
                  </a:lnTo>
                  <a:lnTo>
                    <a:pt x="7201" y="1934597"/>
                  </a:lnTo>
                  <a:lnTo>
                    <a:pt x="0" y="1898865"/>
                  </a:lnTo>
                  <a:lnTo>
                    <a:pt x="0" y="91693"/>
                  </a:lnTo>
                  <a:close/>
                </a:path>
              </a:pathLst>
            </a:custGeom>
            <a:ln w="7620">
              <a:solidFill>
                <a:srgbClr val="B1D3E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7643114" y="5827648"/>
            <a:ext cx="6019800" cy="157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Improved</a:t>
            </a:r>
            <a:r>
              <a:rPr dirty="0" sz="2400" spc="-90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Peace</a:t>
            </a:r>
            <a:r>
              <a:rPr dirty="0" sz="2400" spc="-80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of</a:t>
            </a:r>
            <a:r>
              <a:rPr dirty="0" sz="2400" spc="-15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spc="-20" b="1">
                <a:solidFill>
                  <a:srgbClr val="272424"/>
                </a:solidFill>
                <a:latin typeface="Carlito"/>
                <a:cs typeface="Carlito"/>
              </a:rPr>
              <a:t>Mind</a:t>
            </a:r>
            <a:endParaRPr sz="2400">
              <a:latin typeface="Carlito"/>
              <a:cs typeface="Carlito"/>
            </a:endParaRPr>
          </a:p>
          <a:p>
            <a:pPr algn="just" marL="12700" marR="5080">
              <a:lnSpc>
                <a:spcPct val="130400"/>
              </a:lnSpc>
              <a:spcBef>
                <a:spcPts val="830"/>
              </a:spcBef>
            </a:pP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80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dirty="0" sz="180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provides</a:t>
            </a:r>
            <a:r>
              <a:rPr dirty="0" sz="180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272424"/>
                </a:solidFill>
                <a:latin typeface="Verdana"/>
                <a:cs typeface="Verdana"/>
              </a:rPr>
              <a:t>drivers</a:t>
            </a:r>
            <a:r>
              <a:rPr dirty="0" sz="180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18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their</a:t>
            </a:r>
            <a:r>
              <a:rPr dirty="0" sz="180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272424"/>
                </a:solidFill>
                <a:latin typeface="Verdana"/>
                <a:cs typeface="Verdana"/>
              </a:rPr>
              <a:t>loved</a:t>
            </a:r>
            <a:r>
              <a:rPr dirty="0" sz="18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ones</a:t>
            </a:r>
            <a:r>
              <a:rPr dirty="0" sz="1800" spc="-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272424"/>
                </a:solidFill>
                <a:latin typeface="Verdana"/>
                <a:cs typeface="Verdana"/>
              </a:rPr>
              <a:t>with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added</a:t>
            </a:r>
            <a:r>
              <a:rPr dirty="0" sz="1800" spc="4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peace</a:t>
            </a:r>
            <a:r>
              <a:rPr dirty="0" sz="1800" spc="4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dirty="0" sz="1800" spc="45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mind</a:t>
            </a:r>
            <a:r>
              <a:rPr dirty="0" sz="1800" spc="43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knowing</a:t>
            </a:r>
            <a:r>
              <a:rPr dirty="0" sz="1800" spc="4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that</a:t>
            </a:r>
            <a:r>
              <a:rPr dirty="0" sz="1800" spc="4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technology</a:t>
            </a:r>
            <a:r>
              <a:rPr dirty="0" sz="1800" spc="44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is 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working</a:t>
            </a:r>
            <a:r>
              <a:rPr dirty="0" sz="18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1800" spc="-1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ensure</a:t>
            </a:r>
            <a:r>
              <a:rPr dirty="0" sz="18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272424"/>
                </a:solidFill>
                <a:latin typeface="Verdana"/>
                <a:cs typeface="Verdana"/>
              </a:rPr>
              <a:t>their</a:t>
            </a:r>
            <a:r>
              <a:rPr dirty="0" sz="1800" spc="-1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272424"/>
                </a:solidFill>
                <a:latin typeface="Verdana"/>
                <a:cs typeface="Verdana"/>
              </a:rPr>
              <a:t>safety</a:t>
            </a:r>
            <a:r>
              <a:rPr dirty="0" sz="180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on</a:t>
            </a:r>
            <a:r>
              <a:rPr dirty="0" sz="1800" spc="-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8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road.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3279119" y="7840186"/>
            <a:ext cx="831850" cy="30226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185" b="1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Bvritn’s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>
            <a:hlinkClick r:id="rId2"/>
          </p:cNvPr>
          <p:cNvSpPr/>
          <p:nvPr/>
        </p:nvSpPr>
        <p:spPr>
          <a:xfrm>
            <a:off x="12906374" y="7791450"/>
            <a:ext cx="1571625" cy="361950"/>
          </a:xfrm>
          <a:custGeom>
            <a:avLst/>
            <a:gdLst/>
            <a:ahLst/>
            <a:cxnLst/>
            <a:rect l="l" t="t" r="r" b="b"/>
            <a:pathLst>
              <a:path w="1571625" h="361950">
                <a:moveTo>
                  <a:pt x="1571625" y="0"/>
                </a:moveTo>
                <a:lnTo>
                  <a:pt x="0" y="0"/>
                </a:lnTo>
                <a:lnTo>
                  <a:pt x="0" y="361950"/>
                </a:lnTo>
                <a:lnTo>
                  <a:pt x="1571625" y="361950"/>
                </a:lnTo>
                <a:lnTo>
                  <a:pt x="1571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3730" y="815974"/>
            <a:ext cx="8641080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800"/>
              <a:t>Rigorous</a:t>
            </a:r>
            <a:r>
              <a:rPr dirty="0" sz="3800" spc="-125"/>
              <a:t> </a:t>
            </a:r>
            <a:r>
              <a:rPr dirty="0" sz="3800" spc="-35"/>
              <a:t>Testing</a:t>
            </a:r>
            <a:r>
              <a:rPr dirty="0" sz="3800" spc="-110"/>
              <a:t> </a:t>
            </a:r>
            <a:r>
              <a:rPr dirty="0" sz="3800"/>
              <a:t>and</a:t>
            </a:r>
            <a:r>
              <a:rPr dirty="0" sz="3800" spc="-185"/>
              <a:t> </a:t>
            </a:r>
            <a:r>
              <a:rPr dirty="0" sz="3800" spc="-20"/>
              <a:t>Real-</a:t>
            </a:r>
            <a:r>
              <a:rPr dirty="0" sz="3800" spc="-10"/>
              <a:t>World</a:t>
            </a:r>
            <a:r>
              <a:rPr dirty="0" sz="3800" spc="-190"/>
              <a:t> </a:t>
            </a:r>
            <a:r>
              <a:rPr dirty="0" sz="3800" spc="-10"/>
              <a:t>Validation</a:t>
            </a:r>
            <a:endParaRPr sz="3800"/>
          </a:p>
        </p:txBody>
      </p:sp>
      <p:sp>
        <p:nvSpPr>
          <p:cNvPr id="4" name="object 4" descr=""/>
          <p:cNvSpPr txBox="1"/>
          <p:nvPr/>
        </p:nvSpPr>
        <p:spPr>
          <a:xfrm>
            <a:off x="641350" y="1533461"/>
            <a:ext cx="13998575" cy="621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330"/>
              </a:lnSpc>
              <a:spcBef>
                <a:spcPts val="125"/>
              </a:spcBef>
            </a:pPr>
            <a:r>
              <a:rPr dirty="0" sz="2000" spc="-95">
                <a:solidFill>
                  <a:srgbClr val="272424"/>
                </a:solidFill>
                <a:latin typeface="Verdana"/>
                <a:cs typeface="Verdana"/>
              </a:rPr>
              <a:t>Our</a:t>
            </a:r>
            <a:r>
              <a:rPr dirty="0" sz="20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dirty="0" sz="2000" spc="-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272424"/>
                </a:solidFill>
                <a:latin typeface="Verdana"/>
                <a:cs typeface="Verdana"/>
              </a:rPr>
              <a:t>has</a:t>
            </a:r>
            <a:r>
              <a:rPr dirty="0" sz="2000" spc="-14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272424"/>
                </a:solidFill>
                <a:latin typeface="Verdana"/>
                <a:cs typeface="Verdana"/>
              </a:rPr>
              <a:t>undergone</a:t>
            </a:r>
            <a:r>
              <a:rPr dirty="0" sz="2000" spc="-16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272424"/>
                </a:solidFill>
                <a:latin typeface="Verdana"/>
                <a:cs typeface="Verdana"/>
              </a:rPr>
              <a:t>extensive</a:t>
            </a:r>
            <a:r>
              <a:rPr dirty="0" sz="2000" spc="-15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272424"/>
                </a:solidFill>
                <a:latin typeface="Verdana"/>
                <a:cs typeface="Verdana"/>
              </a:rPr>
              <a:t>testing</a:t>
            </a:r>
            <a:r>
              <a:rPr dirty="0" sz="200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r>
              <a:rPr dirty="0" sz="2000" spc="-15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dirty="0" sz="200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272424"/>
                </a:solidFill>
                <a:latin typeface="Verdana"/>
                <a:cs typeface="Verdana"/>
              </a:rPr>
              <a:t>variety</a:t>
            </a:r>
            <a:r>
              <a:rPr dirty="0" sz="2000" spc="-1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dirty="0" sz="200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272424"/>
                </a:solidFill>
                <a:latin typeface="Verdana"/>
                <a:cs typeface="Verdana"/>
              </a:rPr>
              <a:t>real-</a:t>
            </a:r>
            <a:r>
              <a:rPr dirty="0" sz="2000" spc="-50">
                <a:solidFill>
                  <a:srgbClr val="272424"/>
                </a:solidFill>
                <a:latin typeface="Verdana"/>
                <a:cs typeface="Verdana"/>
              </a:rPr>
              <a:t>world</a:t>
            </a:r>
            <a:r>
              <a:rPr dirty="0" sz="200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272424"/>
                </a:solidFill>
                <a:latin typeface="Verdana"/>
                <a:cs typeface="Verdana"/>
              </a:rPr>
              <a:t>scenarios</a:t>
            </a:r>
            <a:r>
              <a:rPr dirty="0" sz="2000" spc="-1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2000" spc="-1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272424"/>
                </a:solidFill>
                <a:latin typeface="Verdana"/>
                <a:cs typeface="Verdana"/>
              </a:rPr>
              <a:t>ensure</a:t>
            </a:r>
            <a:r>
              <a:rPr dirty="0" sz="20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272424"/>
                </a:solidFill>
                <a:latin typeface="Verdana"/>
                <a:cs typeface="Verdana"/>
              </a:rPr>
              <a:t>its</a:t>
            </a:r>
            <a:r>
              <a:rPr dirty="0" sz="20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272424"/>
                </a:solidFill>
                <a:latin typeface="Verdana"/>
                <a:cs typeface="Verdana"/>
              </a:rPr>
              <a:t>reliability</a:t>
            </a:r>
            <a:r>
              <a:rPr dirty="0" sz="20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2000" spc="-14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effective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330"/>
              </a:lnSpc>
            </a:pPr>
            <a:r>
              <a:rPr dirty="0" sz="2000" spc="-50">
                <a:solidFill>
                  <a:srgbClr val="272424"/>
                </a:solidFill>
                <a:latin typeface="Verdana"/>
                <a:cs typeface="Verdana"/>
              </a:rPr>
              <a:t>different</a:t>
            </a:r>
            <a:r>
              <a:rPr dirty="0" sz="2000" spc="-1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272424"/>
                </a:solidFill>
                <a:latin typeface="Verdana"/>
                <a:cs typeface="Verdana"/>
              </a:rPr>
              <a:t>driving</a:t>
            </a:r>
            <a:r>
              <a:rPr dirty="0" sz="200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conditions.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48652" y="2334641"/>
            <a:ext cx="13342619" cy="5046345"/>
            <a:chOff x="648652" y="2334641"/>
            <a:chExt cx="13342619" cy="5046345"/>
          </a:xfrm>
        </p:grpSpPr>
        <p:sp>
          <p:nvSpPr>
            <p:cNvPr id="6" name="object 6" descr=""/>
            <p:cNvSpPr/>
            <p:nvPr/>
          </p:nvSpPr>
          <p:spPr>
            <a:xfrm>
              <a:off x="652462" y="2338451"/>
              <a:ext cx="13335000" cy="5038725"/>
            </a:xfrm>
            <a:custGeom>
              <a:avLst/>
              <a:gdLst/>
              <a:ahLst/>
              <a:cxnLst/>
              <a:rect l="l" t="t" r="r" b="b"/>
              <a:pathLst>
                <a:path w="13335000" h="5038725">
                  <a:moveTo>
                    <a:pt x="0" y="77470"/>
                  </a:moveTo>
                  <a:lnTo>
                    <a:pt x="6094" y="47309"/>
                  </a:lnTo>
                  <a:lnTo>
                    <a:pt x="22713" y="22685"/>
                  </a:lnTo>
                  <a:lnTo>
                    <a:pt x="47363" y="6086"/>
                  </a:lnTo>
                  <a:lnTo>
                    <a:pt x="77546" y="0"/>
                  </a:lnTo>
                  <a:lnTo>
                    <a:pt x="13257466" y="0"/>
                  </a:lnTo>
                  <a:lnTo>
                    <a:pt x="13287627" y="6086"/>
                  </a:lnTo>
                  <a:lnTo>
                    <a:pt x="13312251" y="22685"/>
                  </a:lnTo>
                  <a:lnTo>
                    <a:pt x="13328850" y="47309"/>
                  </a:lnTo>
                  <a:lnTo>
                    <a:pt x="13334936" y="77470"/>
                  </a:lnTo>
                  <a:lnTo>
                    <a:pt x="13334936" y="4961128"/>
                  </a:lnTo>
                  <a:lnTo>
                    <a:pt x="13328850" y="4991303"/>
                  </a:lnTo>
                  <a:lnTo>
                    <a:pt x="13312251" y="5015949"/>
                  </a:lnTo>
                  <a:lnTo>
                    <a:pt x="13287627" y="5032567"/>
                  </a:lnTo>
                  <a:lnTo>
                    <a:pt x="13257466" y="5038661"/>
                  </a:lnTo>
                  <a:lnTo>
                    <a:pt x="77546" y="5038661"/>
                  </a:lnTo>
                  <a:lnTo>
                    <a:pt x="47363" y="5032567"/>
                  </a:lnTo>
                  <a:lnTo>
                    <a:pt x="22713" y="5015949"/>
                  </a:lnTo>
                  <a:lnTo>
                    <a:pt x="6094" y="4991303"/>
                  </a:lnTo>
                  <a:lnTo>
                    <a:pt x="0" y="4961128"/>
                  </a:lnTo>
                  <a:lnTo>
                    <a:pt x="0" y="7747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57225" y="2343150"/>
              <a:ext cx="13315950" cy="533400"/>
            </a:xfrm>
            <a:custGeom>
              <a:avLst/>
              <a:gdLst/>
              <a:ahLst/>
              <a:cxnLst/>
              <a:rect l="l" t="t" r="r" b="b"/>
              <a:pathLst>
                <a:path w="13315950" h="533400">
                  <a:moveTo>
                    <a:pt x="133159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3315950" y="533400"/>
                  </a:lnTo>
                  <a:lnTo>
                    <a:pt x="13315950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717151" y="2491422"/>
            <a:ext cx="61531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30">
                <a:solidFill>
                  <a:srgbClr val="272424"/>
                </a:solidFill>
                <a:latin typeface="Verdana"/>
                <a:cs typeface="Verdana"/>
              </a:rPr>
              <a:t>Result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57225" y="2876550"/>
            <a:ext cx="13315950" cy="1123950"/>
          </a:xfrm>
          <a:custGeom>
            <a:avLst/>
            <a:gdLst/>
            <a:ahLst/>
            <a:cxnLst/>
            <a:rect l="l" t="t" r="r" b="b"/>
            <a:pathLst>
              <a:path w="13315950" h="1123950">
                <a:moveTo>
                  <a:pt x="13315950" y="0"/>
                </a:moveTo>
                <a:lnTo>
                  <a:pt x="0" y="0"/>
                </a:lnTo>
                <a:lnTo>
                  <a:pt x="0" y="1123950"/>
                </a:lnTo>
                <a:lnTo>
                  <a:pt x="13315950" y="1123950"/>
                </a:lnTo>
                <a:lnTo>
                  <a:pt x="13315950" y="0"/>
                </a:lnTo>
                <a:close/>
              </a:path>
            </a:pathLst>
          </a:custGeom>
          <a:solidFill>
            <a:srgbClr val="000000">
              <a:alpha val="3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827722" y="2469578"/>
            <a:ext cx="8554720" cy="13804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721100" algn="l"/>
              </a:tabLst>
            </a:pP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Test</a:t>
            </a:r>
            <a:r>
              <a:rPr dirty="0" sz="1550" spc="-4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20">
                <a:solidFill>
                  <a:srgbClr val="272424"/>
                </a:solidFill>
                <a:latin typeface="Verdana"/>
                <a:cs typeface="Verdana"/>
              </a:rPr>
              <a:t>Case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baseline="1792" sz="2325" spc="-15">
                <a:solidFill>
                  <a:srgbClr val="272424"/>
                </a:solidFill>
                <a:latin typeface="Verdana"/>
                <a:cs typeface="Verdana"/>
              </a:rPr>
              <a:t>Description</a:t>
            </a:r>
            <a:endParaRPr baseline="1792" sz="2325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Verdana"/>
              <a:cs typeface="Verdana"/>
            </a:endParaRPr>
          </a:p>
          <a:p>
            <a:pPr algn="just" marL="3721100" marR="5080" indent="-3709035">
              <a:lnSpc>
                <a:spcPct val="123100"/>
              </a:lnSpc>
              <a:tabLst>
                <a:tab pos="3721100" algn="l"/>
              </a:tabLst>
            </a:pPr>
            <a:r>
              <a:rPr dirty="0" sz="1550" spc="-35">
                <a:solidFill>
                  <a:srgbClr val="272424"/>
                </a:solidFill>
                <a:latin typeface="Verdana"/>
                <a:cs typeface="Verdana"/>
              </a:rPr>
              <a:t>Ambient</a:t>
            </a:r>
            <a:r>
              <a:rPr dirty="0" sz="1550" spc="-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20">
                <a:solidFill>
                  <a:srgbClr val="272424"/>
                </a:solidFill>
                <a:latin typeface="Verdana"/>
                <a:cs typeface="Verdana"/>
              </a:rPr>
              <a:t>Light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	The</a:t>
            </a:r>
            <a:r>
              <a:rPr dirty="0" sz="1550" spc="18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dirty="0" sz="1550" spc="21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was</a:t>
            </a:r>
            <a:r>
              <a:rPr dirty="0" sz="1550" spc="18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tested</a:t>
            </a:r>
            <a:r>
              <a:rPr dirty="0" sz="1550" spc="21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r>
              <a:rPr dirty="0" sz="1550" spc="21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various</a:t>
            </a:r>
            <a:r>
              <a:rPr dirty="0" sz="1550" spc="19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 spc="-30">
                <a:solidFill>
                  <a:srgbClr val="272424"/>
                </a:solidFill>
                <a:latin typeface="Verdana"/>
                <a:cs typeface="Verdana"/>
              </a:rPr>
              <a:t>lighting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conditions,</a:t>
            </a:r>
            <a:r>
              <a:rPr dirty="0" sz="1550" spc="3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including</a:t>
            </a:r>
            <a:r>
              <a:rPr dirty="0" sz="1550" spc="3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bright</a:t>
            </a:r>
            <a:r>
              <a:rPr dirty="0" sz="1550" spc="3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sunlight,</a:t>
            </a:r>
            <a:r>
              <a:rPr dirty="0" sz="1550" spc="35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dim</a:t>
            </a:r>
            <a:r>
              <a:rPr dirty="0" sz="1550" spc="3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35">
                <a:solidFill>
                  <a:srgbClr val="272424"/>
                </a:solidFill>
                <a:latin typeface="Verdana"/>
                <a:cs typeface="Verdana"/>
              </a:rPr>
              <a:t>light, 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155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50">
                <a:solidFill>
                  <a:srgbClr val="272424"/>
                </a:solidFill>
                <a:latin typeface="Verdana"/>
                <a:cs typeface="Verdana"/>
              </a:rPr>
              <a:t>nighttime</a:t>
            </a:r>
            <a:r>
              <a:rPr dirty="0" sz="1550" spc="-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driving.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717151" y="2946908"/>
            <a:ext cx="4096385" cy="617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200"/>
              </a:lnSpc>
              <a:spcBef>
                <a:spcPts val="95"/>
              </a:spcBef>
            </a:pP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550" spc="24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dirty="0" sz="1550" spc="3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successfully</a:t>
            </a:r>
            <a:r>
              <a:rPr dirty="0" sz="1550" spc="2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detected</a:t>
            </a:r>
            <a:r>
              <a:rPr dirty="0" sz="1550" spc="25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faces and</a:t>
            </a:r>
            <a:r>
              <a:rPr dirty="0" sz="155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eyes</a:t>
            </a:r>
            <a:r>
              <a:rPr dirty="0" sz="1550" spc="-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45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r>
              <a:rPr dirty="0" sz="1550" spc="-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45">
                <a:solidFill>
                  <a:srgbClr val="272424"/>
                </a:solidFill>
                <a:latin typeface="Verdana"/>
                <a:cs typeface="Verdana"/>
              </a:rPr>
              <a:t>all</a:t>
            </a:r>
            <a:r>
              <a:rPr dirty="0" sz="155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20">
                <a:solidFill>
                  <a:srgbClr val="272424"/>
                </a:solidFill>
                <a:latin typeface="Verdana"/>
                <a:cs typeface="Verdana"/>
              </a:rPr>
              <a:t>tested</a:t>
            </a:r>
            <a:r>
              <a:rPr dirty="0" sz="1550" spc="-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30">
                <a:solidFill>
                  <a:srgbClr val="272424"/>
                </a:solidFill>
                <a:latin typeface="Verdana"/>
                <a:cs typeface="Verdana"/>
              </a:rPr>
              <a:t>lighting</a:t>
            </a:r>
            <a:r>
              <a:rPr dirty="0" sz="1550" spc="-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conditions.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657225" y="4000500"/>
            <a:ext cx="13315950" cy="1123950"/>
          </a:xfrm>
          <a:custGeom>
            <a:avLst/>
            <a:gdLst/>
            <a:ahLst/>
            <a:cxnLst/>
            <a:rect l="l" t="t" r="r" b="b"/>
            <a:pathLst>
              <a:path w="13315950" h="1123950">
                <a:moveTo>
                  <a:pt x="13315950" y="0"/>
                </a:moveTo>
                <a:lnTo>
                  <a:pt x="0" y="0"/>
                </a:lnTo>
                <a:lnTo>
                  <a:pt x="0" y="1123950"/>
                </a:lnTo>
                <a:lnTo>
                  <a:pt x="13315950" y="1123950"/>
                </a:lnTo>
                <a:lnTo>
                  <a:pt x="13315950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827722" y="4126293"/>
            <a:ext cx="140716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45">
                <a:solidFill>
                  <a:srgbClr val="272424"/>
                </a:solidFill>
                <a:latin typeface="Verdana"/>
                <a:cs typeface="Verdana"/>
              </a:rPr>
              <a:t>Driver</a:t>
            </a:r>
            <a:r>
              <a:rPr dirty="0" sz="155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Posture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536694" y="4071175"/>
            <a:ext cx="4850130" cy="90296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12700" marR="5080">
              <a:lnSpc>
                <a:spcPct val="123200"/>
              </a:lnSpc>
              <a:spcBef>
                <a:spcPts val="130"/>
              </a:spcBef>
            </a:pP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Tests</a:t>
            </a:r>
            <a:r>
              <a:rPr dirty="0" sz="1550" spc="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were</a:t>
            </a:r>
            <a:r>
              <a:rPr dirty="0" sz="1550" spc="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conducted</a:t>
            </a:r>
            <a:r>
              <a:rPr dirty="0" sz="1550" spc="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with</a:t>
            </a:r>
            <a:r>
              <a:rPr dirty="0" sz="1550" spc="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drivers</a:t>
            </a:r>
            <a:r>
              <a:rPr dirty="0" sz="1550" spc="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positioned</a:t>
            </a:r>
            <a:r>
              <a:rPr dirty="0" sz="1550" spc="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25">
                <a:solidFill>
                  <a:srgbClr val="272424"/>
                </a:solidFill>
                <a:latin typeface="Verdana"/>
                <a:cs typeface="Verdana"/>
              </a:rPr>
              <a:t>in </a:t>
            </a:r>
            <a:r>
              <a:rPr dirty="0" sz="1550" spc="-20">
                <a:solidFill>
                  <a:srgbClr val="272424"/>
                </a:solidFill>
                <a:latin typeface="Verdana"/>
                <a:cs typeface="Verdana"/>
              </a:rPr>
              <a:t>different</a:t>
            </a:r>
            <a:r>
              <a:rPr dirty="0" sz="155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ways,</a:t>
            </a:r>
            <a:r>
              <a:rPr dirty="0" sz="155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including</a:t>
            </a:r>
            <a:r>
              <a:rPr dirty="0" sz="155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20">
                <a:solidFill>
                  <a:srgbClr val="272424"/>
                </a:solidFill>
                <a:latin typeface="Verdana"/>
                <a:cs typeface="Verdana"/>
              </a:rPr>
              <a:t>centered,</a:t>
            </a:r>
            <a:r>
              <a:rPr dirty="0" sz="1550" spc="-4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40">
                <a:solidFill>
                  <a:srgbClr val="272424"/>
                </a:solidFill>
                <a:latin typeface="Verdana"/>
                <a:cs typeface="Verdana"/>
              </a:rPr>
              <a:t>right-</a:t>
            </a:r>
            <a:r>
              <a:rPr dirty="0" sz="1550" spc="-20">
                <a:solidFill>
                  <a:srgbClr val="272424"/>
                </a:solidFill>
                <a:latin typeface="Verdana"/>
                <a:cs typeface="Verdana"/>
              </a:rPr>
              <a:t>side,</a:t>
            </a:r>
            <a:r>
              <a:rPr dirty="0" sz="1550" spc="-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25">
                <a:solidFill>
                  <a:srgbClr val="272424"/>
                </a:solidFill>
                <a:latin typeface="Verdana"/>
                <a:cs typeface="Verdana"/>
              </a:rPr>
              <a:t>and </a:t>
            </a:r>
            <a:r>
              <a:rPr dirty="0" sz="1550" spc="-20">
                <a:solidFill>
                  <a:srgbClr val="272424"/>
                </a:solidFill>
                <a:latin typeface="Verdana"/>
                <a:cs typeface="Verdana"/>
              </a:rPr>
              <a:t>left-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side</a:t>
            </a:r>
            <a:r>
              <a:rPr dirty="0" sz="155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positions</a:t>
            </a:r>
            <a:r>
              <a:rPr dirty="0" sz="1550" spc="-5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35">
                <a:solidFill>
                  <a:srgbClr val="272424"/>
                </a:solidFill>
                <a:latin typeface="Verdana"/>
                <a:cs typeface="Verdana"/>
              </a:rPr>
              <a:t>within</a:t>
            </a:r>
            <a:r>
              <a:rPr dirty="0" sz="1550" spc="-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4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550" spc="-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vehicle.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935969" y="4071175"/>
            <a:ext cx="2877820" cy="616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51130">
              <a:lnSpc>
                <a:spcPct val="125099"/>
              </a:lnSpc>
              <a:spcBef>
                <a:spcPts val="95"/>
              </a:spcBef>
              <a:tabLst>
                <a:tab pos="1231265" algn="l"/>
                <a:tab pos="1322705" algn="l"/>
                <a:tab pos="1628139" algn="l"/>
                <a:tab pos="2134235" algn="l"/>
                <a:tab pos="2329180" algn="l"/>
              </a:tabLst>
            </a:pP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accurately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		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detected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550" spc="-20">
                <a:solidFill>
                  <a:srgbClr val="272424"/>
                </a:solidFill>
                <a:latin typeface="Verdana"/>
                <a:cs typeface="Verdana"/>
              </a:rPr>
              <a:t>faces 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regardless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550" spc="-25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550" spc="-25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driver's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717151" y="4071175"/>
            <a:ext cx="1238885" cy="90296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30"/>
              </a:spcBef>
              <a:tabLst>
                <a:tab pos="535940" algn="l"/>
                <a:tab pos="570865" algn="l"/>
              </a:tabLst>
            </a:pPr>
            <a:r>
              <a:rPr dirty="0" sz="1550" spc="-25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550" spc="-40">
                <a:solidFill>
                  <a:srgbClr val="272424"/>
                </a:solidFill>
                <a:latin typeface="Verdana"/>
                <a:cs typeface="Verdana"/>
              </a:rPr>
              <a:t>system </a:t>
            </a:r>
            <a:r>
              <a:rPr dirty="0" sz="1550" spc="-25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		</a:t>
            </a:r>
            <a:r>
              <a:rPr dirty="0" sz="1550" spc="-20">
                <a:solidFill>
                  <a:srgbClr val="272424"/>
                </a:solidFill>
                <a:latin typeface="Verdana"/>
                <a:cs typeface="Verdana"/>
              </a:rPr>
              <a:t>eyes 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posture.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657225" y="5124450"/>
            <a:ext cx="13315950" cy="1114425"/>
          </a:xfrm>
          <a:custGeom>
            <a:avLst/>
            <a:gdLst/>
            <a:ahLst/>
            <a:cxnLst/>
            <a:rect l="l" t="t" r="r" b="b"/>
            <a:pathLst>
              <a:path w="13315950" h="1114425">
                <a:moveTo>
                  <a:pt x="13315950" y="0"/>
                </a:moveTo>
                <a:lnTo>
                  <a:pt x="0" y="0"/>
                </a:lnTo>
                <a:lnTo>
                  <a:pt x="0" y="1114425"/>
                </a:lnTo>
                <a:lnTo>
                  <a:pt x="13315950" y="1114425"/>
                </a:lnTo>
                <a:lnTo>
                  <a:pt x="13315950" y="0"/>
                </a:lnTo>
                <a:close/>
              </a:path>
            </a:pathLst>
          </a:custGeom>
          <a:solidFill>
            <a:srgbClr val="000000">
              <a:alpha val="3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840422" y="5250497"/>
            <a:ext cx="107061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Spectacles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549394" y="5195252"/>
            <a:ext cx="9364980" cy="90296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R="5080">
              <a:lnSpc>
                <a:spcPct val="123100"/>
              </a:lnSpc>
              <a:spcBef>
                <a:spcPts val="130"/>
              </a:spcBef>
              <a:tabLst>
                <a:tab pos="5180330" algn="l"/>
              </a:tabLst>
            </a:pP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550" spc="2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dirty="0" sz="1550" spc="5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was</a:t>
            </a:r>
            <a:r>
              <a:rPr dirty="0" sz="1550" spc="2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tested</a:t>
            </a:r>
            <a:r>
              <a:rPr dirty="0" sz="1550" spc="5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with</a:t>
            </a:r>
            <a:r>
              <a:rPr dirty="0" sz="1550" spc="3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drivers</a:t>
            </a:r>
            <a:r>
              <a:rPr dirty="0" sz="1550" spc="3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wearing</a:t>
            </a:r>
            <a:r>
              <a:rPr dirty="0" sz="1550" spc="360">
                <a:solidFill>
                  <a:srgbClr val="272424"/>
                </a:solidFill>
                <a:latin typeface="Verdana"/>
                <a:cs typeface="Verdana"/>
              </a:rPr>
              <a:t> 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550" spc="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dirty="0" sz="1550" spc="2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successfully</a:t>
            </a:r>
            <a:r>
              <a:rPr dirty="0" sz="1550" spc="3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detected</a:t>
            </a:r>
            <a:r>
              <a:rPr dirty="0" sz="1550" spc="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 spc="-20">
                <a:solidFill>
                  <a:srgbClr val="272424"/>
                </a:solidFill>
                <a:latin typeface="Verdana"/>
                <a:cs typeface="Verdana"/>
              </a:rPr>
              <a:t>eyes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glasses</a:t>
            </a:r>
            <a:r>
              <a:rPr dirty="0" sz="1550" spc="6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1550" spc="8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assess</a:t>
            </a:r>
            <a:r>
              <a:rPr dirty="0" sz="1550" spc="6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its</a:t>
            </a:r>
            <a:r>
              <a:rPr dirty="0" sz="1550" spc="9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ability</a:t>
            </a:r>
            <a:r>
              <a:rPr dirty="0" sz="1550" spc="6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1550" spc="8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detect</a:t>
            </a:r>
            <a:r>
              <a:rPr dirty="0" sz="1550" spc="8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eyes</a:t>
            </a:r>
            <a:r>
              <a:rPr dirty="0" sz="1550" spc="340">
                <a:solidFill>
                  <a:srgbClr val="272424"/>
                </a:solidFill>
                <a:latin typeface="Verdana"/>
                <a:cs typeface="Verdana"/>
              </a:rPr>
              <a:t> 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through</a:t>
            </a:r>
            <a:r>
              <a:rPr dirty="0" sz="1550" spc="34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spectacles,</a:t>
            </a:r>
            <a:r>
              <a:rPr dirty="0" sz="1550" spc="33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demonstrating</a:t>
            </a:r>
            <a:r>
              <a:rPr dirty="0" sz="1550" spc="33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 spc="-25">
                <a:solidFill>
                  <a:srgbClr val="272424"/>
                </a:solidFill>
                <a:latin typeface="Verdana"/>
                <a:cs typeface="Verdana"/>
              </a:rPr>
              <a:t>its 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accurately</a:t>
            </a:r>
            <a:r>
              <a:rPr dirty="0" sz="155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35">
                <a:solidFill>
                  <a:srgbClr val="272424"/>
                </a:solidFill>
                <a:latin typeface="Verdana"/>
                <a:cs typeface="Verdana"/>
              </a:rPr>
              <a:t>through</a:t>
            </a:r>
            <a:r>
              <a:rPr dirty="0" sz="1550" spc="-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lenses.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	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robustness</a:t>
            </a:r>
            <a:r>
              <a:rPr dirty="0" sz="1550" spc="-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50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r>
              <a:rPr dirty="0" sz="1550" spc="-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30">
                <a:solidFill>
                  <a:srgbClr val="272424"/>
                </a:solidFill>
                <a:latin typeface="Verdana"/>
                <a:cs typeface="Verdana"/>
              </a:rPr>
              <a:t>real-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world</a:t>
            </a:r>
            <a:r>
              <a:rPr dirty="0" sz="155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scenarios.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657225" y="6238875"/>
            <a:ext cx="13315950" cy="1123950"/>
          </a:xfrm>
          <a:custGeom>
            <a:avLst/>
            <a:gdLst/>
            <a:ahLst/>
            <a:cxnLst/>
            <a:rect l="l" t="t" r="r" b="b"/>
            <a:pathLst>
              <a:path w="13315950" h="1123950">
                <a:moveTo>
                  <a:pt x="13315950" y="0"/>
                </a:moveTo>
                <a:lnTo>
                  <a:pt x="0" y="0"/>
                </a:lnTo>
                <a:lnTo>
                  <a:pt x="0" y="1123950"/>
                </a:lnTo>
                <a:lnTo>
                  <a:pt x="13315950" y="1123950"/>
                </a:lnTo>
                <a:lnTo>
                  <a:pt x="13315950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827722" y="6374828"/>
            <a:ext cx="890269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Head</a:t>
            </a:r>
            <a:r>
              <a:rPr dirty="0" sz="1550" spc="-1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20">
                <a:solidFill>
                  <a:srgbClr val="272424"/>
                </a:solidFill>
                <a:latin typeface="Verdana"/>
                <a:cs typeface="Verdana"/>
              </a:rPr>
              <a:t>Tilt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3279119" y="7840186"/>
            <a:ext cx="831850" cy="30226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185" b="1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Bvritn’s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536694" y="6319710"/>
            <a:ext cx="4844415" cy="90296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12700" marR="5080">
              <a:lnSpc>
                <a:spcPct val="123100"/>
              </a:lnSpc>
              <a:spcBef>
                <a:spcPts val="130"/>
              </a:spcBef>
            </a:pP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550" spc="14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dirty="0" sz="1550" spc="1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was</a:t>
            </a:r>
            <a:r>
              <a:rPr dirty="0" sz="1550" spc="14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tested</a:t>
            </a:r>
            <a:r>
              <a:rPr dirty="0" sz="1550" spc="1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with</a:t>
            </a:r>
            <a:r>
              <a:rPr dirty="0" sz="1550" spc="16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drivers</a:t>
            </a:r>
            <a:r>
              <a:rPr dirty="0" sz="1550" spc="1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tilting</a:t>
            </a:r>
            <a:r>
              <a:rPr dirty="0" sz="1550" spc="1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30">
                <a:solidFill>
                  <a:srgbClr val="272424"/>
                </a:solidFill>
                <a:latin typeface="Verdana"/>
                <a:cs typeface="Verdana"/>
              </a:rPr>
              <a:t>their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heads</a:t>
            </a:r>
            <a:r>
              <a:rPr dirty="0" sz="1550" spc="-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at</a:t>
            </a:r>
            <a:r>
              <a:rPr dirty="0" sz="1550" spc="-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various</a:t>
            </a:r>
            <a:r>
              <a:rPr dirty="0" sz="1550" spc="-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angles</a:t>
            </a:r>
            <a:r>
              <a:rPr dirty="0" sz="1550" spc="-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1550" spc="-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evaluate</a:t>
            </a:r>
            <a:r>
              <a:rPr dirty="0" sz="1550" spc="-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its</a:t>
            </a:r>
            <a:r>
              <a:rPr dirty="0" sz="1550" spc="-5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20">
                <a:solidFill>
                  <a:srgbClr val="272424"/>
                </a:solidFill>
                <a:latin typeface="Verdana"/>
                <a:cs typeface="Verdana"/>
              </a:rPr>
              <a:t>sensitivity </a:t>
            </a:r>
            <a:r>
              <a:rPr dirty="0" sz="1550" spc="-35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155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head</a:t>
            </a:r>
            <a:r>
              <a:rPr dirty="0" sz="155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movements.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717151" y="6319710"/>
            <a:ext cx="4203065" cy="90296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12700" marR="5080">
              <a:lnSpc>
                <a:spcPct val="123100"/>
              </a:lnSpc>
              <a:spcBef>
                <a:spcPts val="130"/>
              </a:spcBef>
            </a:pP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550" spc="4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dirty="0" sz="1550" spc="-25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successfully</a:t>
            </a:r>
            <a:r>
              <a:rPr dirty="0" sz="1550" spc="-20">
                <a:solidFill>
                  <a:srgbClr val="272424"/>
                </a:solidFill>
                <a:latin typeface="Verdana"/>
                <a:cs typeface="Verdana"/>
              </a:rPr>
              <a:t> 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detected</a:t>
            </a:r>
            <a:r>
              <a:rPr dirty="0" sz="1550" spc="4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faces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1550" spc="3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eyes</a:t>
            </a:r>
            <a:r>
              <a:rPr dirty="0" sz="1550" spc="409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when</a:t>
            </a:r>
            <a:r>
              <a:rPr dirty="0" sz="1550" spc="3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head</a:t>
            </a:r>
            <a:r>
              <a:rPr dirty="0" sz="1550" spc="41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tilt</a:t>
            </a:r>
            <a:r>
              <a:rPr dirty="0" sz="1550" spc="4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was</a:t>
            </a:r>
            <a:r>
              <a:rPr dirty="0" sz="1550" spc="3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within</a:t>
            </a:r>
            <a:r>
              <a:rPr dirty="0" sz="1550" spc="3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25">
                <a:solidFill>
                  <a:srgbClr val="272424"/>
                </a:solidFill>
                <a:latin typeface="Verdana"/>
                <a:cs typeface="Verdana"/>
              </a:rPr>
              <a:t>30 </a:t>
            </a:r>
            <a:r>
              <a:rPr dirty="0" sz="1550">
                <a:solidFill>
                  <a:srgbClr val="272424"/>
                </a:solidFill>
                <a:latin typeface="Verdana"/>
                <a:cs typeface="Verdana"/>
              </a:rPr>
              <a:t>degrees</a:t>
            </a:r>
            <a:r>
              <a:rPr dirty="0" sz="1550" spc="-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40">
                <a:solidFill>
                  <a:srgbClr val="272424"/>
                </a:solidFill>
                <a:latin typeface="Verdana"/>
                <a:cs typeface="Verdana"/>
              </a:rPr>
              <a:t>from</a:t>
            </a:r>
            <a:r>
              <a:rPr dirty="0" sz="1550" spc="-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25">
                <a:solidFill>
                  <a:srgbClr val="272424"/>
                </a:solidFill>
                <a:latin typeface="Verdana"/>
                <a:cs typeface="Verdana"/>
              </a:rPr>
              <a:t>vertical</a:t>
            </a:r>
            <a:r>
              <a:rPr dirty="0" sz="155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272424"/>
                </a:solidFill>
                <a:latin typeface="Verdana"/>
                <a:cs typeface="Verdana"/>
              </a:rPr>
              <a:t>plane.</a:t>
            </a:r>
            <a:endParaRPr sz="1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4400" spc="-60"/>
              <a:t>Testing</a:t>
            </a:r>
            <a:r>
              <a:rPr dirty="0" sz="4400" spc="-120"/>
              <a:t> </a:t>
            </a:r>
            <a:r>
              <a:rPr dirty="0" sz="4400"/>
              <a:t>and</a:t>
            </a:r>
            <a:r>
              <a:rPr dirty="0" sz="4400" spc="-90"/>
              <a:t> </a:t>
            </a:r>
            <a:r>
              <a:rPr dirty="0" sz="4400" spc="-30"/>
              <a:t>Real-</a:t>
            </a:r>
            <a:r>
              <a:rPr dirty="0" sz="4400" spc="-10"/>
              <a:t>World</a:t>
            </a:r>
            <a:r>
              <a:rPr dirty="0" sz="4400" spc="-165"/>
              <a:t> </a:t>
            </a:r>
            <a:r>
              <a:rPr dirty="0" sz="4400" spc="-10"/>
              <a:t>Validation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866900"/>
            <a:ext cx="3128028" cy="2362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6700" y="1866900"/>
            <a:ext cx="3152775" cy="2362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00925" y="1866900"/>
            <a:ext cx="3152775" cy="2362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25150" y="1866900"/>
            <a:ext cx="3143250" cy="2362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2000" y="4400550"/>
            <a:ext cx="3143250" cy="23622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3279119" y="7840186"/>
            <a:ext cx="831850" cy="30226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185" b="1">
                <a:solidFill>
                  <a:srgbClr val="FFFFFF"/>
                </a:solidFill>
                <a:latin typeface="Verdana"/>
                <a:cs typeface="Verdana"/>
                <a:hlinkClick r:id="rId7"/>
              </a:rPr>
              <a:t>Bvritn’s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>
            <a:hlinkClick r:id="rId2"/>
          </p:cNvPr>
          <p:cNvSpPr/>
          <p:nvPr/>
        </p:nvSpPr>
        <p:spPr>
          <a:xfrm>
            <a:off x="12906374" y="7791450"/>
            <a:ext cx="1571625" cy="361950"/>
          </a:xfrm>
          <a:custGeom>
            <a:avLst/>
            <a:gdLst/>
            <a:ahLst/>
            <a:cxnLst/>
            <a:rect l="l" t="t" r="r" b="b"/>
            <a:pathLst>
              <a:path w="1571625" h="361950">
                <a:moveTo>
                  <a:pt x="1571625" y="0"/>
                </a:moveTo>
                <a:lnTo>
                  <a:pt x="0" y="0"/>
                </a:lnTo>
                <a:lnTo>
                  <a:pt x="0" y="361950"/>
                </a:lnTo>
                <a:lnTo>
                  <a:pt x="1571625" y="361950"/>
                </a:lnTo>
                <a:lnTo>
                  <a:pt x="1571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5007" y="516255"/>
            <a:ext cx="8836660" cy="6553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/>
              <a:t>Future</a:t>
            </a:r>
            <a:r>
              <a:rPr dirty="0" sz="4100" spc="-25"/>
              <a:t> </a:t>
            </a:r>
            <a:r>
              <a:rPr dirty="0" sz="4100"/>
              <a:t>Development</a:t>
            </a:r>
            <a:r>
              <a:rPr dirty="0" sz="4100" spc="35"/>
              <a:t> </a:t>
            </a:r>
            <a:r>
              <a:rPr dirty="0" sz="4100"/>
              <a:t>and </a:t>
            </a:r>
            <a:r>
              <a:rPr dirty="0" sz="4100" spc="-10"/>
              <a:t>Advancements</a:t>
            </a:r>
            <a:endParaRPr sz="41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850" y="2819400"/>
            <a:ext cx="1009650" cy="485775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95007" y="1594548"/>
            <a:ext cx="13254990" cy="60598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ct val="104800"/>
              </a:lnSpc>
              <a:spcBef>
                <a:spcPts val="10"/>
              </a:spcBef>
            </a:pP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We</a:t>
            </a:r>
            <a:r>
              <a:rPr dirty="0" sz="2000" spc="-1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272424"/>
                </a:solidFill>
                <a:latin typeface="Verdana"/>
                <a:cs typeface="Verdana"/>
              </a:rPr>
              <a:t>are</a:t>
            </a:r>
            <a:r>
              <a:rPr dirty="0" sz="2000" spc="-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272424"/>
                </a:solidFill>
                <a:latin typeface="Verdana"/>
                <a:cs typeface="Verdana"/>
              </a:rPr>
              <a:t>continuously</a:t>
            </a:r>
            <a:r>
              <a:rPr dirty="0" sz="2000" spc="-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272424"/>
                </a:solidFill>
                <a:latin typeface="Verdana"/>
                <a:cs typeface="Verdana"/>
              </a:rPr>
              <a:t>working</a:t>
            </a:r>
            <a:r>
              <a:rPr dirty="0" sz="200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20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272424"/>
                </a:solidFill>
                <a:latin typeface="Verdana"/>
                <a:cs typeface="Verdana"/>
              </a:rPr>
              <a:t>enhance</a:t>
            </a:r>
            <a:r>
              <a:rPr dirty="0" sz="200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272424"/>
                </a:solidFill>
                <a:latin typeface="Verdana"/>
                <a:cs typeface="Verdana"/>
              </a:rPr>
              <a:t>our</a:t>
            </a:r>
            <a:r>
              <a:rPr dirty="0" sz="200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272424"/>
                </a:solidFill>
                <a:latin typeface="Verdana"/>
                <a:cs typeface="Verdana"/>
              </a:rPr>
              <a:t>Facial</a:t>
            </a:r>
            <a:r>
              <a:rPr dirty="0" sz="2000" spc="-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272424"/>
                </a:solidFill>
                <a:latin typeface="Verdana"/>
                <a:cs typeface="Verdana"/>
              </a:rPr>
              <a:t>Drowsiness</a:t>
            </a:r>
            <a:r>
              <a:rPr dirty="0" sz="200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272424"/>
                </a:solidFill>
                <a:latin typeface="Verdana"/>
                <a:cs typeface="Verdana"/>
              </a:rPr>
              <a:t>Detection</a:t>
            </a:r>
            <a:r>
              <a:rPr dirty="0" sz="2000" spc="-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dirty="0" sz="2000" spc="-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200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272424"/>
                </a:solidFill>
                <a:latin typeface="Verdana"/>
                <a:cs typeface="Verdana"/>
              </a:rPr>
              <a:t>integrate</a:t>
            </a:r>
            <a:r>
              <a:rPr dirty="0" sz="200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272424"/>
                </a:solidFill>
                <a:latin typeface="Verdana"/>
                <a:cs typeface="Verdana"/>
              </a:rPr>
              <a:t>it</a:t>
            </a:r>
            <a:r>
              <a:rPr dirty="0" sz="2000" spc="-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seamlessly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with</a:t>
            </a:r>
            <a:r>
              <a:rPr dirty="0" sz="2000" spc="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advanced</a:t>
            </a:r>
            <a:r>
              <a:rPr dirty="0" sz="2000" spc="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vehicle</a:t>
            </a:r>
            <a:r>
              <a:rPr dirty="0" sz="2000" spc="5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technologies.</a:t>
            </a:r>
            <a:r>
              <a:rPr dirty="0" sz="2000" spc="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Our</a:t>
            </a:r>
            <a:r>
              <a:rPr dirty="0" sz="2000" spc="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272424"/>
                </a:solidFill>
                <a:latin typeface="Verdana"/>
                <a:cs typeface="Verdana"/>
              </a:rPr>
              <a:t>commitment</a:t>
            </a:r>
            <a:r>
              <a:rPr dirty="0" sz="2000" spc="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lies</a:t>
            </a:r>
            <a:r>
              <a:rPr dirty="0" sz="2000" spc="5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r>
              <a:rPr dirty="0" sz="2000" spc="6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developing</a:t>
            </a:r>
            <a:r>
              <a:rPr dirty="0" sz="2000" spc="5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dirty="0" sz="2000" spc="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truly</a:t>
            </a:r>
            <a:r>
              <a:rPr dirty="0" sz="2000" spc="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272424"/>
                </a:solidFill>
                <a:latin typeface="Verdana"/>
                <a:cs typeface="Verdana"/>
              </a:rPr>
              <a:t>innovative</a:t>
            </a:r>
            <a:r>
              <a:rPr dirty="0" sz="2000" spc="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solution</a:t>
            </a:r>
            <a:r>
              <a:rPr dirty="0" sz="2000" spc="6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272424"/>
                </a:solidFill>
                <a:latin typeface="Verdana"/>
                <a:cs typeface="Verdana"/>
              </a:rPr>
              <a:t>that </a:t>
            </a:r>
            <a:r>
              <a:rPr dirty="0" sz="2000" spc="-60">
                <a:solidFill>
                  <a:srgbClr val="272424"/>
                </a:solidFill>
                <a:latin typeface="Verdana"/>
                <a:cs typeface="Verdana"/>
              </a:rPr>
              <a:t>contributes</a:t>
            </a:r>
            <a:r>
              <a:rPr dirty="0" sz="2000" spc="-1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2000" spc="-15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272424"/>
                </a:solidFill>
                <a:latin typeface="Verdana"/>
                <a:cs typeface="Verdana"/>
              </a:rPr>
              <a:t>safer</a:t>
            </a:r>
            <a:r>
              <a:rPr dirty="0" sz="2000" spc="-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272424"/>
                </a:solidFill>
                <a:latin typeface="Verdana"/>
                <a:cs typeface="Verdana"/>
              </a:rPr>
              <a:t>roads</a:t>
            </a:r>
            <a:r>
              <a:rPr dirty="0" sz="20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2000" spc="-14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dirty="0" sz="200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272424"/>
                </a:solidFill>
                <a:latin typeface="Verdana"/>
                <a:cs typeface="Verdana"/>
              </a:rPr>
              <a:t>brighter</a:t>
            </a:r>
            <a:r>
              <a:rPr dirty="0" sz="20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272424"/>
                </a:solidFill>
                <a:latin typeface="Verdana"/>
                <a:cs typeface="Verdana"/>
              </a:rPr>
              <a:t>future</a:t>
            </a:r>
            <a:r>
              <a:rPr dirty="0" sz="2000" spc="-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dirty="0" sz="200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transportation.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2000">
              <a:latin typeface="Verdana"/>
              <a:cs typeface="Verdana"/>
            </a:endParaRPr>
          </a:p>
          <a:p>
            <a:pPr marL="1327150">
              <a:lnSpc>
                <a:spcPct val="100000"/>
              </a:lnSpc>
              <a:spcBef>
                <a:spcPts val="5"/>
              </a:spcBef>
            </a:pPr>
            <a:r>
              <a:rPr dirty="0" sz="2400" spc="-10" b="1">
                <a:solidFill>
                  <a:srgbClr val="272424"/>
                </a:solidFill>
                <a:latin typeface="Carlito"/>
                <a:cs typeface="Carlito"/>
              </a:rPr>
              <a:t>AI-</a:t>
            </a: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Driven</a:t>
            </a:r>
            <a:r>
              <a:rPr dirty="0" sz="2400" spc="-35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Driver</a:t>
            </a:r>
            <a:r>
              <a:rPr dirty="0" sz="2400" spc="-40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72424"/>
                </a:solidFill>
                <a:latin typeface="Carlito"/>
                <a:cs typeface="Carlito"/>
              </a:rPr>
              <a:t>Monitoring</a:t>
            </a:r>
            <a:endParaRPr sz="2400">
              <a:latin typeface="Carlito"/>
              <a:cs typeface="Carlito"/>
            </a:endParaRPr>
          </a:p>
          <a:p>
            <a:pPr algn="just" marL="1327150" marR="9525">
              <a:lnSpc>
                <a:spcPct val="116500"/>
              </a:lnSpc>
              <a:spcBef>
                <a:spcPts val="855"/>
              </a:spcBef>
            </a:pPr>
            <a:r>
              <a:rPr dirty="0" sz="1800" spc="-100">
                <a:solidFill>
                  <a:srgbClr val="272424"/>
                </a:solidFill>
                <a:latin typeface="Verdana"/>
                <a:cs typeface="Verdana"/>
              </a:rPr>
              <a:t>Our</a:t>
            </a:r>
            <a:r>
              <a:rPr dirty="0" sz="1800" spc="-6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future</a:t>
            </a:r>
            <a:r>
              <a:rPr dirty="0" sz="1800" spc="-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272424"/>
                </a:solidFill>
                <a:latin typeface="Verdana"/>
                <a:cs typeface="Verdana"/>
              </a:rPr>
              <a:t>development</a:t>
            </a:r>
            <a:r>
              <a:rPr dirty="0" sz="1800" spc="-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plans</a:t>
            </a:r>
            <a:r>
              <a:rPr dirty="0" sz="180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72424"/>
                </a:solidFill>
                <a:latin typeface="Verdana"/>
                <a:cs typeface="Verdana"/>
              </a:rPr>
              <a:t>include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272424"/>
                </a:solidFill>
                <a:latin typeface="Verdana"/>
                <a:cs typeface="Verdana"/>
              </a:rPr>
              <a:t>implementing</a:t>
            </a:r>
            <a:r>
              <a:rPr dirty="0" sz="1800" spc="-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sophisticated</a:t>
            </a:r>
            <a:r>
              <a:rPr dirty="0" sz="1800" spc="-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45">
                <a:solidFill>
                  <a:srgbClr val="272424"/>
                </a:solidFill>
                <a:latin typeface="Verdana"/>
                <a:cs typeface="Verdana"/>
              </a:rPr>
              <a:t>AI</a:t>
            </a:r>
            <a:r>
              <a:rPr dirty="0" sz="1800" spc="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algorithms</a:t>
            </a:r>
            <a:r>
              <a:rPr dirty="0" sz="1800" spc="-4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continuously</a:t>
            </a:r>
            <a:r>
              <a:rPr dirty="0" sz="1800" spc="-1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272424"/>
                </a:solidFill>
                <a:latin typeface="Verdana"/>
                <a:cs typeface="Verdana"/>
              </a:rPr>
              <a:t>monitor</a:t>
            </a:r>
            <a:r>
              <a:rPr dirty="0" sz="1800" spc="-6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driver 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behavior,</a:t>
            </a:r>
            <a:r>
              <a:rPr dirty="0" sz="180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adapting</a:t>
            </a:r>
            <a:r>
              <a:rPr dirty="0" sz="180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18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individual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272424"/>
                </a:solidFill>
                <a:latin typeface="Verdana"/>
                <a:cs typeface="Verdana"/>
              </a:rPr>
              <a:t>driving</a:t>
            </a:r>
            <a:r>
              <a:rPr dirty="0" sz="180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styles</a:t>
            </a:r>
            <a:r>
              <a:rPr dirty="0" sz="180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18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272424"/>
                </a:solidFill>
                <a:latin typeface="Verdana"/>
                <a:cs typeface="Verdana"/>
              </a:rPr>
              <a:t>personalized</a:t>
            </a:r>
            <a:r>
              <a:rPr dirty="0" sz="1800" spc="-6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272424"/>
                </a:solidFill>
                <a:latin typeface="Verdana"/>
                <a:cs typeface="Verdana"/>
              </a:rPr>
              <a:t>drowsiness</a:t>
            </a:r>
            <a:r>
              <a:rPr dirty="0" sz="1800" spc="-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thresholds.</a:t>
            </a:r>
            <a:r>
              <a:rPr dirty="0" sz="1800" spc="-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272424"/>
                </a:solidFill>
                <a:latin typeface="Verdana"/>
                <a:cs typeface="Verdana"/>
              </a:rPr>
              <a:t>Example: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72424"/>
                </a:solidFill>
                <a:latin typeface="Verdana"/>
                <a:cs typeface="Verdana"/>
              </a:rPr>
              <a:t>Turning</a:t>
            </a:r>
            <a:r>
              <a:rPr dirty="0" sz="180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On </a:t>
            </a:r>
            <a:r>
              <a:rPr dirty="0" sz="1800" spc="-30">
                <a:solidFill>
                  <a:srgbClr val="272424"/>
                </a:solidFill>
                <a:latin typeface="Verdana"/>
                <a:cs typeface="Verdana"/>
              </a:rPr>
              <a:t>correct</a:t>
            </a:r>
            <a:r>
              <a:rPr dirty="0" sz="18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Indicators.</a:t>
            </a:r>
            <a:endParaRPr sz="1800">
              <a:latin typeface="Verdana"/>
              <a:cs typeface="Verdana"/>
            </a:endParaRPr>
          </a:p>
          <a:p>
            <a:pPr marL="1327150">
              <a:lnSpc>
                <a:spcPct val="100000"/>
              </a:lnSpc>
              <a:spcBef>
                <a:spcPts val="1630"/>
              </a:spcBef>
            </a:pPr>
            <a:r>
              <a:rPr dirty="0" sz="2400" spc="-10" b="1">
                <a:solidFill>
                  <a:srgbClr val="272424"/>
                </a:solidFill>
                <a:latin typeface="Carlito"/>
                <a:cs typeface="Carlito"/>
              </a:rPr>
              <a:t>Integration</a:t>
            </a:r>
            <a:r>
              <a:rPr dirty="0" sz="2400" spc="-95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with</a:t>
            </a:r>
            <a:r>
              <a:rPr dirty="0" sz="2400" spc="-90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72424"/>
                </a:solidFill>
                <a:latin typeface="Carlito"/>
                <a:cs typeface="Carlito"/>
              </a:rPr>
              <a:t>Vehicle</a:t>
            </a:r>
            <a:r>
              <a:rPr dirty="0" sz="2400" spc="-90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72424"/>
                </a:solidFill>
                <a:latin typeface="Carlito"/>
                <a:cs typeface="Carlito"/>
              </a:rPr>
              <a:t>Controls</a:t>
            </a:r>
            <a:endParaRPr sz="2400">
              <a:latin typeface="Carlito"/>
              <a:cs typeface="Carlito"/>
            </a:endParaRPr>
          </a:p>
          <a:p>
            <a:pPr algn="just" marL="1327150" marR="10160">
              <a:lnSpc>
                <a:spcPct val="116399"/>
              </a:lnSpc>
              <a:spcBef>
                <a:spcPts val="690"/>
              </a:spcBef>
            </a:pP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We</a:t>
            </a:r>
            <a:r>
              <a:rPr dirty="0" sz="1800" spc="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are</a:t>
            </a:r>
            <a:r>
              <a:rPr dirty="0" sz="1800" spc="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working</a:t>
            </a:r>
            <a:r>
              <a:rPr dirty="0" sz="1800" spc="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on</a:t>
            </a:r>
            <a:r>
              <a:rPr dirty="0" sz="1800" spc="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272424"/>
                </a:solidFill>
                <a:latin typeface="Verdana"/>
                <a:cs typeface="Verdana"/>
              </a:rPr>
              <a:t>integrating</a:t>
            </a:r>
            <a:r>
              <a:rPr dirty="0" sz="1800" spc="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our</a:t>
            </a:r>
            <a:r>
              <a:rPr dirty="0" sz="1800" spc="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dirty="0" sz="1800" spc="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with</a:t>
            </a:r>
            <a:r>
              <a:rPr dirty="0" sz="1800" spc="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advanced</a:t>
            </a:r>
            <a:r>
              <a:rPr dirty="0" sz="1800" spc="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vehicle</a:t>
            </a:r>
            <a:r>
              <a:rPr dirty="0" sz="1800" spc="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controls,</a:t>
            </a:r>
            <a:r>
              <a:rPr dirty="0" sz="1800" spc="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allowing</a:t>
            </a:r>
            <a:r>
              <a:rPr dirty="0" sz="1800" spc="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for</a:t>
            </a:r>
            <a:r>
              <a:rPr dirty="0" sz="1800" spc="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more</a:t>
            </a:r>
            <a:r>
              <a:rPr dirty="0" sz="1800" spc="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proactive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interventions</a:t>
            </a:r>
            <a:r>
              <a:rPr dirty="0" sz="1800" spc="1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like</a:t>
            </a:r>
            <a:r>
              <a:rPr dirty="0" sz="1800" spc="1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automatic</a:t>
            </a:r>
            <a:r>
              <a:rPr dirty="0" sz="1800" spc="1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lane</a:t>
            </a:r>
            <a:r>
              <a:rPr dirty="0" sz="1800" spc="1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changes</a:t>
            </a:r>
            <a:r>
              <a:rPr dirty="0" sz="1800" spc="20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1800" spc="1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gentle</a:t>
            </a:r>
            <a:r>
              <a:rPr dirty="0" sz="1800" spc="1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braking</a:t>
            </a:r>
            <a:r>
              <a:rPr dirty="0" sz="1800" spc="21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r>
              <a:rPr dirty="0" sz="1800" spc="1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situations</a:t>
            </a:r>
            <a:r>
              <a:rPr dirty="0" sz="1800" spc="21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where</a:t>
            </a:r>
            <a:r>
              <a:rPr dirty="0" sz="1800" spc="1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drowsiness</a:t>
            </a:r>
            <a:r>
              <a:rPr dirty="0" sz="1800" spc="2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poses</a:t>
            </a:r>
            <a:r>
              <a:rPr dirty="0" sz="1800" spc="1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a significant</a:t>
            </a:r>
            <a:r>
              <a:rPr dirty="0" sz="1800" spc="-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272424"/>
                </a:solidFill>
                <a:latin typeface="Verdana"/>
                <a:cs typeface="Verdana"/>
              </a:rPr>
              <a:t>threat.</a:t>
            </a:r>
            <a:r>
              <a:rPr dirty="0" sz="18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272424"/>
                </a:solidFill>
                <a:latin typeface="Verdana"/>
                <a:cs typeface="Verdana"/>
              </a:rPr>
              <a:t>Example:</a:t>
            </a:r>
            <a:r>
              <a:rPr dirty="0" sz="18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Deceleration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dirty="0" sz="1800" spc="-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speed</a:t>
            </a:r>
            <a:r>
              <a:rPr dirty="0" sz="1800" spc="-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using</a:t>
            </a:r>
            <a:r>
              <a:rPr dirty="0" sz="180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272424"/>
                </a:solidFill>
                <a:latin typeface="Verdana"/>
                <a:cs typeface="Verdana"/>
              </a:rPr>
              <a:t>IOT</a:t>
            </a:r>
            <a:r>
              <a:rPr dirty="0" sz="18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integrated</a:t>
            </a:r>
            <a:r>
              <a:rPr dirty="0" sz="18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device/sensor.</a:t>
            </a:r>
            <a:endParaRPr sz="1800">
              <a:latin typeface="Verdana"/>
              <a:cs typeface="Verdana"/>
            </a:endParaRPr>
          </a:p>
          <a:p>
            <a:pPr marL="1327150">
              <a:lnSpc>
                <a:spcPct val="100000"/>
              </a:lnSpc>
              <a:spcBef>
                <a:spcPts val="1460"/>
              </a:spcBef>
            </a:pPr>
            <a:r>
              <a:rPr dirty="0" sz="2400" spc="-25" b="1">
                <a:solidFill>
                  <a:srgbClr val="272424"/>
                </a:solidFill>
                <a:latin typeface="Carlito"/>
                <a:cs typeface="Carlito"/>
              </a:rPr>
              <a:t>Real-</a:t>
            </a: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Time</a:t>
            </a:r>
            <a:r>
              <a:rPr dirty="0" sz="2400" spc="-35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Data</a:t>
            </a:r>
            <a:r>
              <a:rPr dirty="0" sz="2400" spc="-15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72424"/>
                </a:solidFill>
                <a:latin typeface="Carlito"/>
                <a:cs typeface="Carlito"/>
              </a:rPr>
              <a:t>Analysis</a:t>
            </a:r>
            <a:endParaRPr sz="2400">
              <a:latin typeface="Carlito"/>
              <a:cs typeface="Carlito"/>
            </a:endParaRPr>
          </a:p>
          <a:p>
            <a:pPr algn="just" marL="1327150" marR="8255">
              <a:lnSpc>
                <a:spcPct val="116399"/>
              </a:lnSpc>
              <a:spcBef>
                <a:spcPts val="860"/>
              </a:spcBef>
            </a:pP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800" spc="1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dirty="0" sz="1800" spc="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will</a:t>
            </a:r>
            <a:r>
              <a:rPr dirty="0" sz="1800" spc="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be</a:t>
            </a:r>
            <a:r>
              <a:rPr dirty="0" sz="1800" spc="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designed</a:t>
            </a:r>
            <a:r>
              <a:rPr dirty="0" sz="1800" spc="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1800" spc="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analyze</a:t>
            </a:r>
            <a:r>
              <a:rPr dirty="0" sz="1800" spc="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real-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time</a:t>
            </a:r>
            <a:r>
              <a:rPr dirty="0" sz="1800" spc="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driving</a:t>
            </a:r>
            <a:r>
              <a:rPr dirty="0" sz="1800" spc="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data,</a:t>
            </a:r>
            <a:r>
              <a:rPr dirty="0" sz="1800" spc="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including</a:t>
            </a:r>
            <a:r>
              <a:rPr dirty="0" sz="1800" spc="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speed,</a:t>
            </a:r>
            <a:r>
              <a:rPr dirty="0" sz="1800" spc="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lane</a:t>
            </a:r>
            <a:r>
              <a:rPr dirty="0" sz="1800" spc="1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position,</a:t>
            </a:r>
            <a:r>
              <a:rPr dirty="0" sz="1800" spc="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1800" spc="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272424"/>
                </a:solidFill>
                <a:latin typeface="Verdana"/>
                <a:cs typeface="Verdana"/>
              </a:rPr>
              <a:t>road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conditions,</a:t>
            </a:r>
            <a:r>
              <a:rPr dirty="0" sz="180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provide</a:t>
            </a:r>
            <a:r>
              <a:rPr dirty="0" sz="1800" spc="-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more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accurate</a:t>
            </a:r>
            <a:r>
              <a:rPr dirty="0" sz="1800" spc="-4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drowsiness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detection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1800" spc="-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72424"/>
                </a:solidFill>
                <a:latin typeface="Verdana"/>
                <a:cs typeface="Verdana"/>
              </a:rPr>
              <a:t>personalized</a:t>
            </a:r>
            <a:r>
              <a:rPr dirty="0" sz="1800" spc="-6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72424"/>
                </a:solidFill>
                <a:latin typeface="Verdana"/>
                <a:cs typeface="Verdana"/>
              </a:rPr>
              <a:t>alerts.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272424"/>
                </a:solidFill>
                <a:latin typeface="Verdana"/>
                <a:cs typeface="Verdana"/>
              </a:rPr>
              <a:t>Example: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Alerting</a:t>
            </a:r>
            <a:r>
              <a:rPr dirty="0" sz="1800" spc="-5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272424"/>
                </a:solidFill>
                <a:latin typeface="Verdana"/>
                <a:cs typeface="Verdana"/>
              </a:rPr>
              <a:t>the </a:t>
            </a:r>
            <a:r>
              <a:rPr dirty="0" sz="1800" spc="-70">
                <a:solidFill>
                  <a:srgbClr val="272424"/>
                </a:solidFill>
                <a:latin typeface="Verdana"/>
                <a:cs typeface="Verdana"/>
              </a:rPr>
              <a:t>driver</a:t>
            </a:r>
            <a:r>
              <a:rPr dirty="0" sz="180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using</a:t>
            </a:r>
            <a:r>
              <a:rPr dirty="0" sz="1800" spc="-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272424"/>
                </a:solidFill>
                <a:latin typeface="Verdana"/>
                <a:cs typeface="Verdana"/>
              </a:rPr>
              <a:t>alarm</a:t>
            </a:r>
            <a:r>
              <a:rPr dirty="0" sz="1800" spc="-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272424"/>
                </a:solidFill>
                <a:latin typeface="Verdana"/>
                <a:cs typeface="Verdana"/>
              </a:rPr>
              <a:t>when</a:t>
            </a:r>
            <a:r>
              <a:rPr dirty="0" sz="18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272424"/>
                </a:solidFill>
                <a:latin typeface="Verdana"/>
                <a:cs typeface="Verdana"/>
              </a:rPr>
              <a:t>caught</a:t>
            </a:r>
            <a:r>
              <a:rPr dirty="0" sz="1800" spc="-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272424"/>
                </a:solidFill>
                <a:latin typeface="Verdana"/>
                <a:cs typeface="Verdana"/>
              </a:rPr>
              <a:t>dozing</a:t>
            </a:r>
            <a:r>
              <a:rPr dirty="0" sz="1800" spc="-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272424"/>
                </a:solidFill>
                <a:latin typeface="Verdana"/>
                <a:cs typeface="Verdana"/>
              </a:rPr>
              <a:t>out.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279119" y="7840186"/>
            <a:ext cx="831850" cy="30226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185" b="1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Bvritn’s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>
            <a:hlinkClick r:id="rId2"/>
          </p:cNvPr>
          <p:cNvSpPr/>
          <p:nvPr/>
        </p:nvSpPr>
        <p:spPr>
          <a:xfrm>
            <a:off x="12906374" y="7791450"/>
            <a:ext cx="1571625" cy="361950"/>
          </a:xfrm>
          <a:custGeom>
            <a:avLst/>
            <a:gdLst/>
            <a:ahLst/>
            <a:cxnLst/>
            <a:rect l="l" t="t" r="r" b="b"/>
            <a:pathLst>
              <a:path w="1571625" h="361950">
                <a:moveTo>
                  <a:pt x="1571625" y="0"/>
                </a:moveTo>
                <a:lnTo>
                  <a:pt x="0" y="0"/>
                </a:lnTo>
                <a:lnTo>
                  <a:pt x="0" y="361950"/>
                </a:lnTo>
                <a:lnTo>
                  <a:pt x="1571625" y="361950"/>
                </a:lnTo>
                <a:lnTo>
                  <a:pt x="1571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 marR="5080">
              <a:lnSpc>
                <a:spcPct val="105900"/>
              </a:lnSpc>
              <a:spcBef>
                <a:spcPts val="90"/>
              </a:spcBef>
            </a:pPr>
            <a:r>
              <a:rPr dirty="0"/>
              <a:t>Investment</a:t>
            </a:r>
            <a:r>
              <a:rPr dirty="0" spc="-35"/>
              <a:t> </a:t>
            </a:r>
            <a:r>
              <a:rPr dirty="0"/>
              <a:t>Opportunity:</a:t>
            </a:r>
            <a:r>
              <a:rPr dirty="0" spc="-15"/>
              <a:t> </a:t>
            </a:r>
            <a:r>
              <a:rPr dirty="0"/>
              <a:t>Partnering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Safer</a:t>
            </a:r>
            <a:r>
              <a:rPr dirty="0" spc="5"/>
              <a:t> </a:t>
            </a:r>
            <a:r>
              <a:rPr dirty="0" spc="-10"/>
              <a:t>Future Future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67080" y="2475039"/>
            <a:ext cx="13106400" cy="1093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17300"/>
              </a:lnSpc>
              <a:spcBef>
                <a:spcPts val="55"/>
              </a:spcBef>
            </a:pP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We</a:t>
            </a:r>
            <a:r>
              <a:rPr dirty="0" sz="200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272424"/>
                </a:solidFill>
                <a:latin typeface="Verdana"/>
                <a:cs typeface="Verdana"/>
              </a:rPr>
              <a:t>are</a:t>
            </a:r>
            <a:r>
              <a:rPr dirty="0" sz="200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272424"/>
                </a:solidFill>
                <a:latin typeface="Verdana"/>
                <a:cs typeface="Verdana"/>
              </a:rPr>
              <a:t>seeking</a:t>
            </a:r>
            <a:r>
              <a:rPr dirty="0" sz="200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272424"/>
                </a:solidFill>
                <a:latin typeface="Verdana"/>
                <a:cs typeface="Verdana"/>
              </a:rPr>
              <a:t>investors</a:t>
            </a:r>
            <a:r>
              <a:rPr dirty="0" sz="2000" spc="-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who</a:t>
            </a:r>
            <a:r>
              <a:rPr dirty="0" sz="2000" spc="-1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272424"/>
                </a:solidFill>
                <a:latin typeface="Verdana"/>
                <a:cs typeface="Verdana"/>
              </a:rPr>
              <a:t>share</a:t>
            </a:r>
            <a:r>
              <a:rPr dirty="0" sz="2000" spc="-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272424"/>
                </a:solidFill>
                <a:latin typeface="Verdana"/>
                <a:cs typeface="Verdana"/>
              </a:rPr>
              <a:t>our</a:t>
            </a:r>
            <a:r>
              <a:rPr dirty="0" sz="2000" spc="-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272424"/>
                </a:solidFill>
                <a:latin typeface="Verdana"/>
                <a:cs typeface="Verdana"/>
              </a:rPr>
              <a:t>vision</a:t>
            </a:r>
            <a:r>
              <a:rPr dirty="0" sz="200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dirty="0" sz="200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272424"/>
                </a:solidFill>
                <a:latin typeface="Verdana"/>
                <a:cs typeface="Verdana"/>
              </a:rPr>
              <a:t>safer</a:t>
            </a:r>
            <a:r>
              <a:rPr dirty="0" sz="2000" spc="-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272424"/>
                </a:solidFill>
                <a:latin typeface="Verdana"/>
                <a:cs typeface="Verdana"/>
              </a:rPr>
              <a:t>roads</a:t>
            </a:r>
            <a:r>
              <a:rPr dirty="0" sz="2000" spc="-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2000" spc="-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dirty="0" sz="200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272424"/>
                </a:solidFill>
                <a:latin typeface="Verdana"/>
                <a:cs typeface="Verdana"/>
              </a:rPr>
              <a:t>future</a:t>
            </a:r>
            <a:r>
              <a:rPr dirty="0" sz="200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272424"/>
                </a:solidFill>
                <a:latin typeface="Verdana"/>
                <a:cs typeface="Verdana"/>
              </a:rPr>
              <a:t>where</a:t>
            </a:r>
            <a:r>
              <a:rPr dirty="0" sz="200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272424"/>
                </a:solidFill>
                <a:latin typeface="Verdana"/>
                <a:cs typeface="Verdana"/>
              </a:rPr>
              <a:t>technology</a:t>
            </a:r>
            <a:r>
              <a:rPr dirty="0" sz="2000" spc="-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272424"/>
                </a:solidFill>
                <a:latin typeface="Verdana"/>
                <a:cs typeface="Verdana"/>
              </a:rPr>
              <a:t>plays</a:t>
            </a:r>
            <a:r>
              <a:rPr dirty="0" sz="2000" spc="-1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dirty="0" sz="20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critical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role</a:t>
            </a:r>
            <a:r>
              <a:rPr dirty="0" sz="2000" spc="-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r>
              <a:rPr dirty="0" sz="2000" spc="-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272424"/>
                </a:solidFill>
                <a:latin typeface="Verdana"/>
                <a:cs typeface="Verdana"/>
              </a:rPr>
              <a:t>preventing</a:t>
            </a:r>
            <a:r>
              <a:rPr dirty="0" sz="2000" spc="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accidents</a:t>
            </a:r>
            <a:r>
              <a:rPr dirty="0" sz="2000" spc="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caused</a:t>
            </a:r>
            <a:r>
              <a:rPr dirty="0" sz="2000" spc="-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by</a:t>
            </a:r>
            <a:r>
              <a:rPr dirty="0" sz="2000" spc="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driver</a:t>
            </a:r>
            <a:r>
              <a:rPr dirty="0" sz="2000" spc="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272424"/>
                </a:solidFill>
                <a:latin typeface="Verdana"/>
                <a:cs typeface="Verdana"/>
              </a:rPr>
              <a:t>fatigue.</a:t>
            </a:r>
            <a:r>
              <a:rPr dirty="0" sz="2000" spc="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Your</a:t>
            </a:r>
            <a:r>
              <a:rPr dirty="0" sz="2000" spc="1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272424"/>
                </a:solidFill>
                <a:latin typeface="Verdana"/>
                <a:cs typeface="Verdana"/>
              </a:rPr>
              <a:t>investment</a:t>
            </a:r>
            <a:r>
              <a:rPr dirty="0" sz="2000" spc="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will</a:t>
            </a:r>
            <a:r>
              <a:rPr dirty="0" sz="2000" spc="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not</a:t>
            </a:r>
            <a:r>
              <a:rPr dirty="0" sz="2000" spc="-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only</a:t>
            </a:r>
            <a:r>
              <a:rPr dirty="0" sz="2000" spc="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272424"/>
                </a:solidFill>
                <a:latin typeface="Verdana"/>
                <a:cs typeface="Verdana"/>
              </a:rPr>
              <a:t>contribute</a:t>
            </a:r>
            <a:r>
              <a:rPr dirty="0" sz="2000" spc="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2000" spc="-1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dirty="0" sz="2000" spc="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life- </a:t>
            </a:r>
            <a:r>
              <a:rPr dirty="0" sz="2000" spc="-60">
                <a:solidFill>
                  <a:srgbClr val="272424"/>
                </a:solidFill>
                <a:latin typeface="Verdana"/>
                <a:cs typeface="Verdana"/>
              </a:rPr>
              <a:t>saving</a:t>
            </a:r>
            <a:r>
              <a:rPr dirty="0" sz="200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272424"/>
                </a:solidFill>
                <a:latin typeface="Verdana"/>
                <a:cs typeface="Verdana"/>
              </a:rPr>
              <a:t>innovation,</a:t>
            </a:r>
            <a:r>
              <a:rPr dirty="0" sz="200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272424"/>
                </a:solidFill>
                <a:latin typeface="Verdana"/>
                <a:cs typeface="Verdana"/>
              </a:rPr>
              <a:t>but</a:t>
            </a:r>
            <a:r>
              <a:rPr dirty="0" sz="200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272424"/>
                </a:solidFill>
                <a:latin typeface="Verdana"/>
                <a:cs typeface="Verdana"/>
              </a:rPr>
              <a:t>also</a:t>
            </a:r>
            <a:r>
              <a:rPr dirty="0" sz="2000" spc="-16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2000" spc="-14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dirty="0" sz="20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272424"/>
                </a:solidFill>
                <a:latin typeface="Verdana"/>
                <a:cs typeface="Verdana"/>
              </a:rPr>
              <a:t>sustainable</a:t>
            </a:r>
            <a:r>
              <a:rPr dirty="0" sz="2000" spc="-14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200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272424"/>
                </a:solidFill>
                <a:latin typeface="Verdana"/>
                <a:cs typeface="Verdana"/>
              </a:rPr>
              <a:t>thriving</a:t>
            </a:r>
            <a:r>
              <a:rPr dirty="0" sz="2000" spc="-9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272424"/>
                </a:solidFill>
                <a:latin typeface="Verdana"/>
                <a:cs typeface="Verdana"/>
              </a:rPr>
              <a:t>transportation</a:t>
            </a:r>
            <a:r>
              <a:rPr dirty="0" sz="2000" spc="-1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272424"/>
                </a:solidFill>
                <a:latin typeface="Verdana"/>
                <a:cs typeface="Verdana"/>
              </a:rPr>
              <a:t>ecosystem.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1321" y="3838575"/>
            <a:ext cx="491907" cy="55245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71805" y="4581842"/>
            <a:ext cx="2884805" cy="2660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7975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272424"/>
                </a:solidFill>
                <a:latin typeface="Carlito"/>
                <a:cs typeface="Carlito"/>
              </a:rPr>
              <a:t>Attractive</a:t>
            </a:r>
            <a:r>
              <a:rPr dirty="0" sz="2400" spc="-80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spc="-25" b="1">
                <a:solidFill>
                  <a:srgbClr val="272424"/>
                </a:solidFill>
                <a:latin typeface="Carlito"/>
                <a:cs typeface="Carlito"/>
              </a:rPr>
              <a:t>ROI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37700"/>
              </a:lnSpc>
              <a:spcBef>
                <a:spcPts val="1005"/>
              </a:spcBef>
            </a:pPr>
            <a:r>
              <a:rPr dirty="0" sz="170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700" spc="-105">
                <a:solidFill>
                  <a:srgbClr val="272424"/>
                </a:solidFill>
                <a:latin typeface="Verdana"/>
                <a:cs typeface="Verdana"/>
              </a:rPr>
              <a:t> market</a:t>
            </a:r>
            <a:r>
              <a:rPr dirty="0" sz="17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272424"/>
                </a:solidFill>
                <a:latin typeface="Verdana"/>
                <a:cs typeface="Verdana"/>
              </a:rPr>
              <a:t>for</a:t>
            </a:r>
            <a:r>
              <a:rPr dirty="0" sz="170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272424"/>
                </a:solidFill>
                <a:latin typeface="Verdana"/>
                <a:cs typeface="Verdana"/>
              </a:rPr>
              <a:t>driver</a:t>
            </a:r>
            <a:r>
              <a:rPr dirty="0" sz="170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272424"/>
                </a:solidFill>
                <a:latin typeface="Verdana"/>
                <a:cs typeface="Verdana"/>
              </a:rPr>
              <a:t>safety </a:t>
            </a:r>
            <a:r>
              <a:rPr dirty="0" sz="1700" spc="-45">
                <a:solidFill>
                  <a:srgbClr val="272424"/>
                </a:solidFill>
                <a:latin typeface="Verdana"/>
                <a:cs typeface="Verdana"/>
              </a:rPr>
              <a:t>technology</a:t>
            </a:r>
            <a:r>
              <a:rPr dirty="0" sz="1700" spc="-14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272424"/>
                </a:solidFill>
                <a:latin typeface="Verdana"/>
                <a:cs typeface="Verdana"/>
              </a:rPr>
              <a:t>is</a:t>
            </a:r>
            <a:r>
              <a:rPr dirty="0" sz="1700" spc="-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272424"/>
                </a:solidFill>
                <a:latin typeface="Verdana"/>
                <a:cs typeface="Verdana"/>
              </a:rPr>
              <a:t>rapidly </a:t>
            </a:r>
            <a:r>
              <a:rPr dirty="0" sz="1700" spc="-65">
                <a:solidFill>
                  <a:srgbClr val="272424"/>
                </a:solidFill>
                <a:latin typeface="Verdana"/>
                <a:cs typeface="Verdana"/>
              </a:rPr>
              <a:t>expanding,</a:t>
            </a:r>
            <a:r>
              <a:rPr dirty="0" sz="17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272424"/>
                </a:solidFill>
                <a:latin typeface="Verdana"/>
                <a:cs typeface="Verdana"/>
              </a:rPr>
              <a:t>offering</a:t>
            </a:r>
            <a:r>
              <a:rPr dirty="0" sz="1700" spc="-14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272424"/>
                </a:solidFill>
                <a:latin typeface="Verdana"/>
                <a:cs typeface="Verdana"/>
              </a:rPr>
              <a:t>a </a:t>
            </a:r>
            <a:r>
              <a:rPr dirty="0" sz="1700" spc="-45">
                <a:solidFill>
                  <a:srgbClr val="272424"/>
                </a:solidFill>
                <a:latin typeface="Verdana"/>
                <a:cs typeface="Verdana"/>
              </a:rPr>
              <a:t>compelling</a:t>
            </a:r>
            <a:r>
              <a:rPr dirty="0" sz="1700" spc="-8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272424"/>
                </a:solidFill>
                <a:latin typeface="Verdana"/>
                <a:cs typeface="Verdana"/>
              </a:rPr>
              <a:t>return</a:t>
            </a:r>
            <a:r>
              <a:rPr dirty="0" sz="1700" spc="-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272424"/>
                </a:solidFill>
                <a:latin typeface="Verdana"/>
                <a:cs typeface="Verdana"/>
              </a:rPr>
              <a:t>on </a:t>
            </a:r>
            <a:r>
              <a:rPr dirty="0" sz="1700" spc="-80">
                <a:solidFill>
                  <a:srgbClr val="272424"/>
                </a:solidFill>
                <a:latin typeface="Verdana"/>
                <a:cs typeface="Verdana"/>
              </a:rPr>
              <a:t>investment</a:t>
            </a:r>
            <a:r>
              <a:rPr dirty="0" sz="170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272424"/>
                </a:solidFill>
                <a:latin typeface="Verdana"/>
                <a:cs typeface="Verdana"/>
              </a:rPr>
              <a:t>for</a:t>
            </a:r>
            <a:r>
              <a:rPr dirty="0" sz="170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272424"/>
                </a:solidFill>
                <a:latin typeface="Verdana"/>
                <a:cs typeface="Verdana"/>
              </a:rPr>
              <a:t>forward- </a:t>
            </a:r>
            <a:r>
              <a:rPr dirty="0" sz="1700" spc="-75">
                <a:solidFill>
                  <a:srgbClr val="272424"/>
                </a:solidFill>
                <a:latin typeface="Verdana"/>
                <a:cs typeface="Verdana"/>
              </a:rPr>
              <a:t>thinking</a:t>
            </a:r>
            <a:r>
              <a:rPr dirty="0" sz="17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272424"/>
                </a:solidFill>
                <a:latin typeface="Verdana"/>
                <a:cs typeface="Verdana"/>
              </a:rPr>
              <a:t>investors.</a:t>
            </a:r>
            <a:endParaRPr sz="17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33850" y="3899117"/>
            <a:ext cx="552450" cy="43136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825621" y="4581842"/>
            <a:ext cx="2933700" cy="2660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734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Saving</a:t>
            </a:r>
            <a:r>
              <a:rPr dirty="0" sz="2400" spc="-100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spc="-20" b="1">
                <a:solidFill>
                  <a:srgbClr val="272424"/>
                </a:solidFill>
                <a:latin typeface="Carlito"/>
                <a:cs typeface="Carlito"/>
              </a:rPr>
              <a:t>Lives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37700"/>
              </a:lnSpc>
              <a:spcBef>
                <a:spcPts val="1005"/>
              </a:spcBef>
            </a:pPr>
            <a:r>
              <a:rPr dirty="0" sz="1700" spc="-65">
                <a:solidFill>
                  <a:srgbClr val="272424"/>
                </a:solidFill>
                <a:latin typeface="Verdana"/>
                <a:cs typeface="Verdana"/>
              </a:rPr>
              <a:t>Our</a:t>
            </a:r>
            <a:r>
              <a:rPr dirty="0" sz="170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dirty="0" sz="1700" spc="-14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272424"/>
                </a:solidFill>
                <a:latin typeface="Verdana"/>
                <a:cs typeface="Verdana"/>
              </a:rPr>
              <a:t>has</a:t>
            </a:r>
            <a:r>
              <a:rPr dirty="0" sz="1700" spc="-1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700" spc="-16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272424"/>
                </a:solidFill>
                <a:latin typeface="Verdana"/>
                <a:cs typeface="Verdana"/>
              </a:rPr>
              <a:t>potential </a:t>
            </a:r>
            <a:r>
              <a:rPr dirty="0" sz="1700" spc="-85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dirty="0" sz="170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272424"/>
                </a:solidFill>
                <a:latin typeface="Verdana"/>
                <a:cs typeface="Verdana"/>
              </a:rPr>
              <a:t>save</a:t>
            </a:r>
            <a:r>
              <a:rPr dirty="0" sz="1700" spc="-1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272424"/>
                </a:solidFill>
                <a:latin typeface="Verdana"/>
                <a:cs typeface="Verdana"/>
              </a:rPr>
              <a:t>lives</a:t>
            </a:r>
            <a:r>
              <a:rPr dirty="0" sz="1700" spc="-1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dirty="0" sz="1700" spc="-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272424"/>
                </a:solidFill>
                <a:latin typeface="Verdana"/>
                <a:cs typeface="Verdana"/>
              </a:rPr>
              <a:t>reduce</a:t>
            </a:r>
            <a:r>
              <a:rPr dirty="0" sz="1700" spc="-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272424"/>
                </a:solidFill>
                <a:latin typeface="Verdana"/>
                <a:cs typeface="Verdana"/>
              </a:rPr>
              <a:t>the </a:t>
            </a:r>
            <a:r>
              <a:rPr dirty="0" sz="1700" spc="-85">
                <a:solidFill>
                  <a:srgbClr val="272424"/>
                </a:solidFill>
                <a:latin typeface="Verdana"/>
                <a:cs typeface="Verdana"/>
              </a:rPr>
              <a:t>number</a:t>
            </a:r>
            <a:r>
              <a:rPr dirty="0" sz="1700" spc="-1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dirty="0" sz="1700" spc="-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272424"/>
                </a:solidFill>
                <a:latin typeface="Verdana"/>
                <a:cs typeface="Verdana"/>
              </a:rPr>
              <a:t>accidents</a:t>
            </a:r>
            <a:r>
              <a:rPr dirty="0" sz="17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272424"/>
                </a:solidFill>
                <a:latin typeface="Verdana"/>
                <a:cs typeface="Verdana"/>
              </a:rPr>
              <a:t>caused </a:t>
            </a:r>
            <a:r>
              <a:rPr dirty="0" sz="1700" spc="-30">
                <a:solidFill>
                  <a:srgbClr val="272424"/>
                </a:solidFill>
                <a:latin typeface="Verdana"/>
                <a:cs typeface="Verdana"/>
              </a:rPr>
              <a:t>by</a:t>
            </a:r>
            <a:r>
              <a:rPr dirty="0" sz="170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272424"/>
                </a:solidFill>
                <a:latin typeface="Verdana"/>
                <a:cs typeface="Verdana"/>
              </a:rPr>
              <a:t>driver</a:t>
            </a:r>
            <a:r>
              <a:rPr dirty="0" sz="1700" spc="-16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272424"/>
                </a:solidFill>
                <a:latin typeface="Verdana"/>
                <a:cs typeface="Verdana"/>
              </a:rPr>
              <a:t>fatigue,</a:t>
            </a:r>
            <a:r>
              <a:rPr dirty="0" sz="1700" spc="-16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272424"/>
                </a:solidFill>
                <a:latin typeface="Verdana"/>
                <a:cs typeface="Verdana"/>
              </a:rPr>
              <a:t>making</a:t>
            </a:r>
            <a:r>
              <a:rPr dirty="0" sz="1700" spc="-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272424"/>
                </a:solidFill>
                <a:latin typeface="Verdana"/>
                <a:cs typeface="Verdana"/>
              </a:rPr>
              <a:t>a </a:t>
            </a:r>
            <a:r>
              <a:rPr dirty="0" sz="1700" spc="-65">
                <a:solidFill>
                  <a:srgbClr val="272424"/>
                </a:solidFill>
                <a:latin typeface="Verdana"/>
                <a:cs typeface="Verdana"/>
              </a:rPr>
              <a:t>tangible</a:t>
            </a:r>
            <a:r>
              <a:rPr dirty="0" sz="1700" spc="-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272424"/>
                </a:solidFill>
                <a:latin typeface="Verdana"/>
                <a:cs typeface="Verdana"/>
              </a:rPr>
              <a:t>difference</a:t>
            </a:r>
            <a:r>
              <a:rPr dirty="0" sz="1700" spc="-15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r>
              <a:rPr dirty="0" sz="1700" spc="-1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272424"/>
                </a:solidFill>
                <a:latin typeface="Verdana"/>
                <a:cs typeface="Verdana"/>
              </a:rPr>
              <a:t>road </a:t>
            </a:r>
            <a:r>
              <a:rPr dirty="0" sz="1700" spc="-10">
                <a:solidFill>
                  <a:srgbClr val="272424"/>
                </a:solidFill>
                <a:latin typeface="Verdana"/>
                <a:cs typeface="Verdana"/>
              </a:rPr>
              <a:t>safety.</a:t>
            </a:r>
            <a:endParaRPr sz="17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01785" y="3868846"/>
            <a:ext cx="522178" cy="491907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307326" y="4581842"/>
            <a:ext cx="3043555" cy="30118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809625" marR="708025" indent="-95885">
              <a:lnSpc>
                <a:spcPct val="101699"/>
              </a:lnSpc>
              <a:spcBef>
                <a:spcPts val="50"/>
              </a:spcBef>
            </a:pPr>
            <a:r>
              <a:rPr dirty="0" sz="2400" spc="-20" b="1">
                <a:solidFill>
                  <a:srgbClr val="272424"/>
                </a:solidFill>
                <a:latin typeface="Carlito"/>
                <a:cs typeface="Carlito"/>
              </a:rPr>
              <a:t>Cutting-Edge </a:t>
            </a:r>
            <a:r>
              <a:rPr dirty="0" sz="2400" spc="-10" b="1">
                <a:solidFill>
                  <a:srgbClr val="272424"/>
                </a:solidFill>
                <a:latin typeface="Carlito"/>
                <a:cs typeface="Carlito"/>
              </a:rPr>
              <a:t>Technology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37700"/>
              </a:lnSpc>
              <a:spcBef>
                <a:spcPts val="844"/>
              </a:spcBef>
            </a:pPr>
            <a:r>
              <a:rPr dirty="0" sz="1700" spc="-10">
                <a:solidFill>
                  <a:srgbClr val="272424"/>
                </a:solidFill>
                <a:latin typeface="Verdana"/>
                <a:cs typeface="Verdana"/>
              </a:rPr>
              <a:t>We</a:t>
            </a:r>
            <a:r>
              <a:rPr dirty="0" sz="170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272424"/>
                </a:solidFill>
                <a:latin typeface="Verdana"/>
                <a:cs typeface="Verdana"/>
              </a:rPr>
              <a:t>are</a:t>
            </a:r>
            <a:r>
              <a:rPr dirty="0" sz="1700" spc="-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130">
                <a:solidFill>
                  <a:srgbClr val="272424"/>
                </a:solidFill>
                <a:latin typeface="Verdana"/>
                <a:cs typeface="Verdana"/>
              </a:rPr>
              <a:t>at</a:t>
            </a:r>
            <a:r>
              <a:rPr dirty="0" sz="1700" spc="-10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dirty="0" sz="1700" spc="-1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272424"/>
                </a:solidFill>
                <a:latin typeface="Verdana"/>
                <a:cs typeface="Verdana"/>
              </a:rPr>
              <a:t>forefront</a:t>
            </a:r>
            <a:r>
              <a:rPr dirty="0" sz="1700" spc="-1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272424"/>
                </a:solidFill>
                <a:latin typeface="Verdana"/>
                <a:cs typeface="Verdana"/>
              </a:rPr>
              <a:t>of </a:t>
            </a:r>
            <a:r>
              <a:rPr dirty="0" sz="1700" spc="-60">
                <a:solidFill>
                  <a:srgbClr val="272424"/>
                </a:solidFill>
                <a:latin typeface="Verdana"/>
                <a:cs typeface="Verdana"/>
              </a:rPr>
              <a:t>driver</a:t>
            </a:r>
            <a:r>
              <a:rPr dirty="0" sz="1700" spc="-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272424"/>
                </a:solidFill>
                <a:latin typeface="Verdana"/>
                <a:cs typeface="Verdana"/>
              </a:rPr>
              <a:t>safety</a:t>
            </a:r>
            <a:r>
              <a:rPr dirty="0" sz="17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272424"/>
                </a:solidFill>
                <a:latin typeface="Verdana"/>
                <a:cs typeface="Verdana"/>
              </a:rPr>
              <a:t>innovation, </a:t>
            </a:r>
            <a:r>
              <a:rPr dirty="0" sz="1700" spc="-60">
                <a:solidFill>
                  <a:srgbClr val="272424"/>
                </a:solidFill>
                <a:latin typeface="Verdana"/>
                <a:cs typeface="Verdana"/>
              </a:rPr>
              <a:t>leveraging</a:t>
            </a:r>
            <a:r>
              <a:rPr dirty="0" sz="1700" spc="-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272424"/>
                </a:solidFill>
                <a:latin typeface="Verdana"/>
                <a:cs typeface="Verdana"/>
              </a:rPr>
              <a:t>advanced </a:t>
            </a:r>
            <a:r>
              <a:rPr dirty="0" sz="1700" spc="-55">
                <a:solidFill>
                  <a:srgbClr val="272424"/>
                </a:solidFill>
                <a:latin typeface="Verdana"/>
                <a:cs typeface="Verdana"/>
              </a:rPr>
              <a:t>machine</a:t>
            </a:r>
            <a:r>
              <a:rPr dirty="0" sz="1700" spc="-1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272424"/>
                </a:solidFill>
                <a:latin typeface="Verdana"/>
                <a:cs typeface="Verdana"/>
              </a:rPr>
              <a:t>learning</a:t>
            </a:r>
            <a:r>
              <a:rPr dirty="0" sz="1700" spc="-13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272424"/>
                </a:solidFill>
                <a:latin typeface="Verdana"/>
                <a:cs typeface="Verdana"/>
              </a:rPr>
              <a:t>and </a:t>
            </a:r>
            <a:r>
              <a:rPr dirty="0" sz="1700" spc="-155">
                <a:solidFill>
                  <a:srgbClr val="272424"/>
                </a:solidFill>
                <a:latin typeface="Verdana"/>
                <a:cs typeface="Verdana"/>
              </a:rPr>
              <a:t>AI</a:t>
            </a:r>
            <a:r>
              <a:rPr dirty="0" sz="1700" spc="-6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272424"/>
                </a:solidFill>
                <a:latin typeface="Verdana"/>
                <a:cs typeface="Verdana"/>
              </a:rPr>
              <a:t>to </a:t>
            </a:r>
            <a:r>
              <a:rPr dirty="0" sz="1700" spc="-50">
                <a:solidFill>
                  <a:srgbClr val="272424"/>
                </a:solidFill>
                <a:latin typeface="Verdana"/>
                <a:cs typeface="Verdana"/>
              </a:rPr>
              <a:t>create</a:t>
            </a:r>
            <a:r>
              <a:rPr dirty="0" sz="1700" spc="-15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dirty="0" sz="17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272424"/>
                </a:solidFill>
                <a:latin typeface="Verdana"/>
                <a:cs typeface="Verdana"/>
              </a:rPr>
              <a:t>truly</a:t>
            </a:r>
            <a:r>
              <a:rPr dirty="0" sz="1700" spc="-114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272424"/>
                </a:solidFill>
                <a:latin typeface="Verdana"/>
                <a:cs typeface="Verdana"/>
              </a:rPr>
              <a:t>groundbreaking </a:t>
            </a:r>
            <a:r>
              <a:rPr dirty="0" sz="1700" spc="-10">
                <a:solidFill>
                  <a:srgbClr val="272424"/>
                </a:solidFill>
                <a:latin typeface="Verdana"/>
                <a:cs typeface="Verdana"/>
              </a:rPr>
              <a:t>solution.</a:t>
            </a:r>
            <a:endParaRPr sz="17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60718" y="3868846"/>
            <a:ext cx="500388" cy="491907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0827766" y="4581842"/>
            <a:ext cx="24161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Shaping</a:t>
            </a:r>
            <a:r>
              <a:rPr dirty="0" sz="2400" spc="-25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b="1">
                <a:solidFill>
                  <a:srgbClr val="272424"/>
                </a:solidFill>
                <a:latin typeface="Carlito"/>
                <a:cs typeface="Carlito"/>
              </a:rPr>
              <a:t>the</a:t>
            </a:r>
            <a:r>
              <a:rPr dirty="0" sz="2400" spc="-80" b="1">
                <a:solidFill>
                  <a:srgbClr val="27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72424"/>
                </a:solidFill>
                <a:latin typeface="Carlito"/>
                <a:cs typeface="Carlito"/>
              </a:rPr>
              <a:t>Future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3279119" y="7840186"/>
            <a:ext cx="831850" cy="30226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185" b="1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Bvritn’s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702925" y="5132895"/>
            <a:ext cx="2943225" cy="179895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37100"/>
              </a:lnSpc>
              <a:spcBef>
                <a:spcPts val="75"/>
              </a:spcBef>
            </a:pPr>
            <a:r>
              <a:rPr dirty="0" sz="1700" spc="-40">
                <a:solidFill>
                  <a:srgbClr val="272424"/>
                </a:solidFill>
                <a:latin typeface="Verdana"/>
                <a:cs typeface="Verdana"/>
              </a:rPr>
              <a:t>By</a:t>
            </a:r>
            <a:r>
              <a:rPr dirty="0" sz="1700" spc="-12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272424"/>
                </a:solidFill>
                <a:latin typeface="Verdana"/>
                <a:cs typeface="Verdana"/>
              </a:rPr>
              <a:t>investing</a:t>
            </a:r>
            <a:r>
              <a:rPr dirty="0" sz="170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272424"/>
                </a:solidFill>
                <a:latin typeface="Verdana"/>
                <a:cs typeface="Verdana"/>
              </a:rPr>
              <a:t>in </a:t>
            </a:r>
            <a:r>
              <a:rPr dirty="0" sz="1700" spc="-70">
                <a:solidFill>
                  <a:srgbClr val="272424"/>
                </a:solidFill>
                <a:latin typeface="Verdana"/>
                <a:cs typeface="Verdana"/>
              </a:rPr>
              <a:t>our</a:t>
            </a:r>
            <a:r>
              <a:rPr dirty="0" sz="1700" spc="-9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272424"/>
                </a:solidFill>
                <a:latin typeface="Verdana"/>
                <a:cs typeface="Verdana"/>
              </a:rPr>
              <a:t>system, </a:t>
            </a:r>
            <a:r>
              <a:rPr dirty="0" sz="1700" spc="-40">
                <a:solidFill>
                  <a:srgbClr val="272424"/>
                </a:solidFill>
                <a:latin typeface="Verdana"/>
                <a:cs typeface="Verdana"/>
              </a:rPr>
              <a:t>you'll</a:t>
            </a:r>
            <a:r>
              <a:rPr dirty="0" sz="170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272424"/>
                </a:solidFill>
                <a:latin typeface="Verdana"/>
                <a:cs typeface="Verdana"/>
              </a:rPr>
              <a:t>be</a:t>
            </a:r>
            <a:r>
              <a:rPr dirty="0" sz="1700" spc="-1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272424"/>
                </a:solidFill>
                <a:latin typeface="Verdana"/>
                <a:cs typeface="Verdana"/>
              </a:rPr>
              <a:t>part</a:t>
            </a:r>
            <a:r>
              <a:rPr dirty="0" sz="1700" spc="-10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dirty="0" sz="1700" spc="-17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dirty="0" sz="1700" spc="-12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272424"/>
                </a:solidFill>
                <a:latin typeface="Verdana"/>
                <a:cs typeface="Verdana"/>
              </a:rPr>
              <a:t>movement </a:t>
            </a:r>
            <a:r>
              <a:rPr dirty="0" sz="1700" spc="-55">
                <a:solidFill>
                  <a:srgbClr val="272424"/>
                </a:solidFill>
                <a:latin typeface="Verdana"/>
                <a:cs typeface="Verdana"/>
              </a:rPr>
              <a:t>towards</a:t>
            </a:r>
            <a:r>
              <a:rPr dirty="0" sz="1700" spc="-13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dirty="0" sz="1700" spc="-11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272424"/>
                </a:solidFill>
                <a:latin typeface="Verdana"/>
                <a:cs typeface="Verdana"/>
              </a:rPr>
              <a:t>future</a:t>
            </a:r>
            <a:r>
              <a:rPr dirty="0" sz="1700" spc="-15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dirty="0" sz="1700" spc="-75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272424"/>
                </a:solidFill>
                <a:latin typeface="Verdana"/>
                <a:cs typeface="Verdana"/>
              </a:rPr>
              <a:t>safer, </a:t>
            </a:r>
            <a:r>
              <a:rPr dirty="0" sz="1700" spc="-85">
                <a:solidFill>
                  <a:srgbClr val="272424"/>
                </a:solidFill>
                <a:latin typeface="Verdana"/>
                <a:cs typeface="Verdana"/>
              </a:rPr>
              <a:t>more</a:t>
            </a:r>
            <a:r>
              <a:rPr dirty="0" sz="1700" spc="-8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272424"/>
                </a:solidFill>
                <a:latin typeface="Verdana"/>
                <a:cs typeface="Verdana"/>
              </a:rPr>
              <a:t>intelligent transportation.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2024-11-17T05:56:21Z</dcterms:created>
  <dcterms:modified xsi:type="dcterms:W3CDTF">2024-11-17T05:56:21Z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2024-11-17T00:00:00Z</vt:filetime>
  </property>
  <property fmtid="{D5CDD505-2E9C-101B-9397-08002B2CF9AE}" pid="3" name="LastSaved">
    <vt:filetime>2024-11-17T00:00:00Z</vt:filetime>
  </property>
  <property fmtid="{D5CDD505-2E9C-101B-9397-08002B2CF9AE}" pid="4" name="Producer">
    <vt:lpwstr>3-Heights(TM) PDF Security Shell 4.8.25.2 (http://www.pdf-tools.com)</vt:lpwstr>
  </property>
</Properties>
</file>