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ngsana New" pitchFamily="18" charset="-34"/>
      <p:regular r:id="rId32"/>
      <p:bold r:id="rId33"/>
      <p:italic r:id="rId34"/>
      <p:boldItalic r:id="rId35"/>
    </p:embeddedFont>
    <p:embeddedFont>
      <p:font typeface="Lato" charset="0"/>
      <p:regular r:id="rId36"/>
      <p:bold r:id="rId37"/>
      <p:italic r:id="rId38"/>
      <p:boldItalic r:id="rId39"/>
    </p:embeddedFont>
    <p:embeddedFont>
      <p:font typeface="Roboto" charset="0"/>
      <p:regular r:id="rId40"/>
      <p:bold r:id="rId41"/>
      <p:italic r:id="rId42"/>
      <p:boldItalic r:id="rId43"/>
    </p:embeddedFont>
    <p:embeddedFont>
      <p:font typeface="Comic Sans MS" pitchFamily="66" charset="0"/>
      <p:regular r:id="rId44"/>
      <p:bold r:id="rId45"/>
      <p:italic r:id="rId46"/>
      <p:boldItalic r:id="rId47"/>
    </p:embeddedFont>
    <p:embeddedFont>
      <p:font typeface="Cordia New" pitchFamily="34" charset="-34"/>
      <p:regular r:id="rId48"/>
      <p:bold r:id="rId49"/>
      <p:italic r:id="rId50"/>
      <p:boldItalic r:id="rId51"/>
    </p:embeddedFont>
    <p:embeddedFont>
      <p:font typeface="Montserrat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53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090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fbcc01c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fbcc01c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fbcc01c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fbcc01c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fbcc01c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fbcc01c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fbcc01c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fbcc01c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cfbcc01c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cfbcc01c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fbcc01c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fbcc01c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fbcc01c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fbcc01c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cfbcc01c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cfbcc01c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cfbcc01c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cfbcc01c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fbcc01c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fbcc01c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f979eb34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f979eb34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cb9db57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cb9db57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b9db58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cb9db58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01cd6f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d01cd6f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01cd6f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d01cd6f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d01cd6f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d01cd6f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d01cd6f8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d01cd6f8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d01cd6f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d01cd6f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d01cd6f8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d01cd6f8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01cd6f8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01cd6f8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01cd6f8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01cd6f8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f979eb34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f979eb34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f979eb34_0_2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f979eb34_0_2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fbcc01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fbcc01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fbcc01c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fbcc01c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fbcc01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cfbcc01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fbcc01c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fbcc01c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fbcc01c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fbcc01c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g"/><Relationship Id="rId5" Type="http://schemas.openxmlformats.org/officeDocument/2006/relationships/hyperlink" Target="https://github.com/sathitSAPMEK/Library-Firebase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7.png"/><Relationship Id="rId9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sathitSAPMEK/Library_Firebase-Functions_Firebase-Code_Firebas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g"/><Relationship Id="rId5" Type="http://schemas.openxmlformats.org/officeDocument/2006/relationships/image" Target="../media/image26.jp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jp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hyperlink" Target="https://firebase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20750" y="1365925"/>
            <a:ext cx="54339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latin typeface="Courier New"/>
                <a:ea typeface="Courier New"/>
                <a:cs typeface="Courier New"/>
                <a:sym typeface="Courier New"/>
              </a:rPr>
              <a:t>Firebase</a:t>
            </a:r>
            <a:endParaRPr sz="8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220421" y="1365925"/>
            <a:ext cx="9020280" cy="4622900"/>
          </a:xfrm>
          <a:prstGeom prst="rect">
            <a:avLst/>
          </a:prstGeom>
          <a:noFill/>
          <a:ln>
            <a:noFill/>
          </a:ln>
          <a:effectLst>
            <a:outerShdw blurRad="185738" dist="447675" dir="906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1052450" y="6381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ic Sans MS"/>
                <a:ea typeface="Comic Sans MS"/>
                <a:cs typeface="Comic Sans MS"/>
                <a:sym typeface="Comic Sans MS"/>
              </a:rPr>
              <a:t>การเชื่อมต่อ Arduino ESpino 32 เข้ากับ Firebase</a:t>
            </a:r>
            <a:endParaRPr sz="30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5">
            <a:alphaModFix/>
          </a:blip>
          <a:srcRect l="13173" r="13881"/>
          <a:stretch/>
        </p:blipFill>
        <p:spPr>
          <a:xfrm>
            <a:off x="1773936" y="1723125"/>
            <a:ext cx="4990150" cy="3043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3"/>
          <p:cNvCxnSpPr/>
          <p:nvPr/>
        </p:nvCxnSpPr>
        <p:spPr>
          <a:xfrm rot="10800000" flipH="1">
            <a:off x="3410712" y="3027813"/>
            <a:ext cx="13167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55" name="Google Shape;255;p23"/>
          <p:cNvSpPr txBox="1">
            <a:spLocks noGrp="1"/>
          </p:cNvSpPr>
          <p:nvPr>
            <p:ph type="title" idx="4294967295"/>
          </p:nvPr>
        </p:nvSpPr>
        <p:spPr>
          <a:xfrm>
            <a:off x="798125" y="1003350"/>
            <a:ext cx="7233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การเชื่อมต่อ Arduino กับ Firebase เข้าด้วยกัน โดยมี WiFi เเละการเข้ารหัส เป็นตัวกลางในการเชื่อมต่อ ทั้งสองอย่างเข้าด้วยกัน 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>
            <a:spLocks noGrp="1"/>
          </p:cNvSpPr>
          <p:nvPr>
            <p:ph type="title" idx="4294967295"/>
          </p:nvPr>
        </p:nvSpPr>
        <p:spPr>
          <a:xfrm>
            <a:off x="112325" y="127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569525" y="622350"/>
            <a:ext cx="7233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เราจะมาเริ่มทำส่วนของ Firebase กันก่อน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title" idx="4294967295"/>
          </p:nvPr>
        </p:nvSpPr>
        <p:spPr>
          <a:xfrm>
            <a:off x="569525" y="1003350"/>
            <a:ext cx="7233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เข้ามาที่หน้า Console ของเรา เลือกที่ Database จากนั้นในคลิ๊กที่ Create database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5">
            <a:alphaModFix/>
          </a:blip>
          <a:srcRect l="1234" r="-9"/>
          <a:stretch/>
        </p:blipFill>
        <p:spPr>
          <a:xfrm>
            <a:off x="1073925" y="1532750"/>
            <a:ext cx="6522373" cy="336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/>
          <p:nvPr/>
        </p:nvSpPr>
        <p:spPr>
          <a:xfrm>
            <a:off x="2533750" y="2951800"/>
            <a:ext cx="861600" cy="56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>
            <a:spLocks noGrp="1"/>
          </p:cNvSpPr>
          <p:nvPr>
            <p:ph type="title" idx="4294967295"/>
          </p:nvPr>
        </p:nvSpPr>
        <p:spPr>
          <a:xfrm>
            <a:off x="112325" y="127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4294967295"/>
          </p:nvPr>
        </p:nvSpPr>
        <p:spPr>
          <a:xfrm>
            <a:off x="569525" y="643650"/>
            <a:ext cx="7233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เมื่อคลิ๊กที่ Create database เเล้วจะมีหน้าจอเด้งขึ้นมา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4294967295"/>
          </p:nvPr>
        </p:nvSpPr>
        <p:spPr>
          <a:xfrm>
            <a:off x="569525" y="1003350"/>
            <a:ext cx="7233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เข้ามาที่หน้า Console ของเรา เลือกที่ Database จากนั้นในคลิ๊กที่ Create database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ส่วนที่1  ให้เลือก Start in test mode เเล้วกด Next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ส่วนที่2  ให้เลือก Location เป็น asia-east2 จากนั้นให้กด Done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5">
            <a:alphaModFix/>
          </a:blip>
          <a:srcRect l="1088"/>
          <a:stretch/>
        </p:blipFill>
        <p:spPr>
          <a:xfrm>
            <a:off x="1266100" y="1975200"/>
            <a:ext cx="5654752" cy="29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/>
          <p:nvPr/>
        </p:nvSpPr>
        <p:spPr>
          <a:xfrm>
            <a:off x="5045150" y="4182400"/>
            <a:ext cx="440400" cy="347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>
            <a:spLocks noGrp="1"/>
          </p:cNvSpPr>
          <p:nvPr>
            <p:ph type="title" idx="4294967295"/>
          </p:nvPr>
        </p:nvSpPr>
        <p:spPr>
          <a:xfrm>
            <a:off x="112325" y="127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26"/>
          <p:cNvSpPr txBox="1">
            <a:spLocks noGrp="1"/>
          </p:cNvSpPr>
          <p:nvPr>
            <p:ph type="title" idx="4294967295"/>
          </p:nvPr>
        </p:nvSpPr>
        <p:spPr>
          <a:xfrm>
            <a:off x="569525" y="622350"/>
            <a:ext cx="72336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เป็นอันเสร็จ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เร</a:t>
            </a:r>
            <a:r>
              <a:rPr lang="th-TH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ี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ยบร้อย </a:t>
            </a: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จะได้หน้าตาเป็นประมาณนี้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6" name="Google Shape;286;p26"/>
          <p:cNvPicPr preferRelativeResize="0"/>
          <p:nvPr/>
        </p:nvPicPr>
        <p:blipFill rotWithShape="1">
          <a:blip r:embed="rId5">
            <a:alphaModFix/>
          </a:blip>
          <a:srcRect l="813"/>
          <a:stretch/>
        </p:blipFill>
        <p:spPr>
          <a:xfrm>
            <a:off x="772825" y="1066375"/>
            <a:ext cx="6963199" cy="35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>
            <a:spLocks noGrp="1"/>
          </p:cNvSpPr>
          <p:nvPr>
            <p:ph type="title" idx="4294967295"/>
          </p:nvPr>
        </p:nvSpPr>
        <p:spPr>
          <a:xfrm>
            <a:off x="535500" y="698550"/>
            <a:ext cx="7038900" cy="12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Database ที่มีให้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ใช้โดย</a:t>
            </a: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มี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ด้วยกัน</a:t>
            </a:r>
            <a:r>
              <a:rPr lang="th-TH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เเบบ คือ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●"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Cloud Firestore (CFS) คือ </a:t>
            </a:r>
            <a:r>
              <a:rPr lang="en"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คือ </a:t>
            </a: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บริการฐานข้อมูลแบบ NoSql ที่จัดเก็บในรูปแบบ document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●"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Realtime database (RDB) คือ </a:t>
            </a:r>
            <a:r>
              <a:rPr lang="en"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คือ</a:t>
            </a: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บริการฐานข้อมูลแบบ NoSql ที่จัดเก็บในรูปแบบ JSON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7"/>
          <p:cNvSpPr txBox="1">
            <a:spLocks noGrp="1"/>
          </p:cNvSpPr>
          <p:nvPr>
            <p:ph type="title" idx="4294967295"/>
          </p:nvPr>
        </p:nvSpPr>
        <p:spPr>
          <a:xfrm>
            <a:off x="699125" y="2188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ซึ่งเราจะใช้ RDB ในการ SET ค่าเพื่อเชื่อมต่อกับ Arduino ESpino32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27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600" y="2673025"/>
            <a:ext cx="5258406" cy="23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body" idx="1"/>
          </p:nvPr>
        </p:nvSpPr>
        <p:spPr>
          <a:xfrm>
            <a:off x="381800" y="643650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ให้เลือกตรงกรอบสีเเดง เลือกเป็นRealtime database เเล้วจะขึ้นรูปหน้าตาเเบบนี้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 rotWithShape="1">
          <a:blip r:embed="rId5">
            <a:alphaModFix/>
          </a:blip>
          <a:srcRect l="734"/>
          <a:stretch/>
        </p:blipFill>
        <p:spPr>
          <a:xfrm>
            <a:off x="508700" y="1396050"/>
            <a:ext cx="6994176" cy="3595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/>
          <p:nvPr/>
        </p:nvSpPr>
        <p:spPr>
          <a:xfrm>
            <a:off x="2533750" y="1504000"/>
            <a:ext cx="1203600" cy="56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>
            <a:spLocks noGrp="1"/>
          </p:cNvSpPr>
          <p:nvPr>
            <p:ph type="body" idx="1"/>
          </p:nvPr>
        </p:nvSpPr>
        <p:spPr>
          <a:xfrm>
            <a:off x="381800" y="643650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ซึ่ง Realtime database จะเป็นข้อมูขเเบบ Tree ซึ่งในที่นี้ยกตัวอย่างเป็นPCเราโดยข้างในจะมีโฟลเดอร์ย่อยๆ เเบ่งออกเป็นหลายๆส่วน  ซึ่งในโฟลเดอร์นั้นจะมีข้อมูลที่ เเตกต่างออกไป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5">
            <a:alphaModFix/>
          </a:blip>
          <a:srcRect l="1215"/>
          <a:stretch/>
        </p:blipFill>
        <p:spPr>
          <a:xfrm>
            <a:off x="1006100" y="1313475"/>
            <a:ext cx="6631349" cy="34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381800" y="643650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คลิ๊กไปที่ Rules  เเล้ว เเก้ตามนี้นะครับ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 rotWithShape="1">
          <a:blip r:embed="rId5">
            <a:alphaModFix/>
          </a:blip>
          <a:srcRect r="57705"/>
          <a:stretch/>
        </p:blipFill>
        <p:spPr>
          <a:xfrm>
            <a:off x="871000" y="1319850"/>
            <a:ext cx="3273176" cy="31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/>
          <p:nvPr/>
        </p:nvSpPr>
        <p:spPr>
          <a:xfrm>
            <a:off x="1327525" y="1745550"/>
            <a:ext cx="557400" cy="36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2725275" y="3619050"/>
            <a:ext cx="608400" cy="52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6">
            <a:alphaModFix/>
          </a:blip>
          <a:srcRect l="21779" r="49616" b="41027"/>
          <a:stretch/>
        </p:blipFill>
        <p:spPr>
          <a:xfrm>
            <a:off x="5369600" y="1319850"/>
            <a:ext cx="3036225" cy="313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30"/>
          <p:cNvCxnSpPr>
            <a:stCxn id="324" idx="3"/>
            <a:endCxn id="327" idx="1"/>
          </p:cNvCxnSpPr>
          <p:nvPr/>
        </p:nvCxnSpPr>
        <p:spPr>
          <a:xfrm>
            <a:off x="4144176" y="2888775"/>
            <a:ext cx="12255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30"/>
          <p:cNvSpPr/>
          <p:nvPr/>
        </p:nvSpPr>
        <p:spPr>
          <a:xfrm>
            <a:off x="7232625" y="2337875"/>
            <a:ext cx="774900" cy="45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229400" y="509700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ต่อไปเราจะมาดู รหัส ที่เราจะไว้ใช้เชื่อมต่อกับ Arduinoกัน 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 rotWithShape="1">
          <a:blip r:embed="rId5">
            <a:alphaModFix/>
          </a:blip>
          <a:srcRect l="1572" r="67045" b="46666"/>
          <a:stretch/>
        </p:blipFill>
        <p:spPr>
          <a:xfrm>
            <a:off x="1026350" y="1886500"/>
            <a:ext cx="2038926" cy="176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 rotWithShape="1">
          <a:blip r:embed="rId6">
            <a:alphaModFix/>
          </a:blip>
          <a:srcRect r="8206" b="7621"/>
          <a:stretch/>
        </p:blipFill>
        <p:spPr>
          <a:xfrm>
            <a:off x="3585050" y="1777050"/>
            <a:ext cx="4586275" cy="28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 txBox="1">
            <a:spLocks noGrp="1"/>
          </p:cNvSpPr>
          <p:nvPr>
            <p:ph type="body" idx="1"/>
          </p:nvPr>
        </p:nvSpPr>
        <p:spPr>
          <a:xfrm>
            <a:off x="381800" y="1101650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เข้าไปที่ Project settings  เเละเลือก ที่ Service accounts เลือกที่ Database secrets เราจะใช้ secret ในการเชื่อมต่อ  ซึ่งมันจะปิดไว้ให้ กดShow  เพื่อให้ secret มันเเสดง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2107975" y="2050350"/>
            <a:ext cx="634500" cy="31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5099025" y="2202750"/>
            <a:ext cx="690600" cy="31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3879825" y="3245850"/>
            <a:ext cx="1456800" cy="31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5878275" y="4377875"/>
            <a:ext cx="1820700" cy="248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1026350" y="4523300"/>
            <a:ext cx="2508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จบการ Set ฝั่งFirebase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03200" y="1386975"/>
            <a:ext cx="51774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Firebase เป็น Project ถูกออกแบบมาให้เป็น API และ CloudStorageสำหรับพัฒนา Realtime Application รองรับหลาย Platform เบื้องต้นล่าสุดก็มีให้ใช้พัฒนาด้วยกัน 3 Platform คือ IOS App, Android App, Web App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3B3B3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727000" y="538475"/>
            <a:ext cx="34227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 คือ..</a:t>
            </a: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418" y="4641675"/>
            <a:ext cx="1012207" cy="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279325" y="5715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ต่อไปจะเป็นการ Set ฝั่งทาง Arduino กันบ้าง มาเริ่มกันเลย..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p32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 txBox="1">
            <a:spLocks noGrp="1"/>
          </p:cNvSpPr>
          <p:nvPr>
            <p:ph type="body" idx="1"/>
          </p:nvPr>
        </p:nvSpPr>
        <p:spPr>
          <a:xfrm>
            <a:off x="431725" y="876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โดยที่เราจะต้อง Add Library ของ Firebase ก่อน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1"/>
          </p:nvPr>
        </p:nvSpPr>
        <p:spPr>
          <a:xfrm>
            <a:off x="431725" y="1114600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ตามลิ้งนี้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https://github.com/sathitSAPMEK/Library-Firebase</a:t>
            </a: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ไป Download หรือ colne ก็ได้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431725" y="139212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จะได้ไฟล์ .Zip ตามนี้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000" y="1933575"/>
            <a:ext cx="54959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507925" y="29337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ลง Library ทั้ง 3 ให้เรียบร้อย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2"/>
          <p:cNvSpPr txBox="1">
            <a:spLocks noGrp="1"/>
          </p:cNvSpPr>
          <p:nvPr>
            <p:ph type="body" idx="1"/>
          </p:nvPr>
        </p:nvSpPr>
        <p:spPr>
          <a:xfrm>
            <a:off x="507925" y="32385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เมื่อลงเสร็จเเล้ว เข้ามาสู่การcode โดยเข้ามาที่ Arduino IDE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507925" y="49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เข้าไปที่ file &gt; Examples &gt; Firebase ESP32 Client &gt;คลิ๊กที่ Basic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6" name="Google Shape;3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942800"/>
            <a:ext cx="7349001" cy="38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507925" y="49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ใน Basic จะเป็นการใช้งาน ในการเชื่อมต่อ wifi เเละ การเชื่อมต่อกับ Firebase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(ซึ่งจะค่อนข้าง งง 555+) ตัวอย่างบางส่วน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5" name="Google Shape;3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25" y="1143425"/>
            <a:ext cx="2355925" cy="17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5600" y="1139525"/>
            <a:ext cx="2928164" cy="17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7401" y="1171575"/>
            <a:ext cx="2036999" cy="170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4250" y="2993425"/>
            <a:ext cx="3058169" cy="19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2019" y="3025474"/>
            <a:ext cx="2182637" cy="19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483400"/>
            <a:ext cx="6758101" cy="34337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35"/>
          <p:cNvCxnSpPr/>
          <p:nvPr/>
        </p:nvCxnSpPr>
        <p:spPr>
          <a:xfrm>
            <a:off x="4442625" y="2113925"/>
            <a:ext cx="621900" cy="70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2" name="Google Shape;392;p35"/>
          <p:cNvPicPr preferRelativeResize="0"/>
          <p:nvPr/>
        </p:nvPicPr>
        <p:blipFill rotWithShape="1">
          <a:blip r:embed="rId6">
            <a:alphaModFix/>
          </a:blip>
          <a:srcRect l="19232" t="5896" r="45664" b="28144"/>
          <a:stretch/>
        </p:blipFill>
        <p:spPr>
          <a:xfrm>
            <a:off x="5080275" y="2512925"/>
            <a:ext cx="2356350" cy="2249575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3" name="Google Shape;393;p35"/>
          <p:cNvSpPr/>
          <p:nvPr/>
        </p:nvSpPr>
        <p:spPr>
          <a:xfrm>
            <a:off x="5497275" y="3301550"/>
            <a:ext cx="1820700" cy="18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body" idx="1"/>
          </p:nvPr>
        </p:nvSpPr>
        <p:spPr>
          <a:xfrm>
            <a:off x="507925" y="952575"/>
            <a:ext cx="8332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ลิ้ง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สำหรับ</a:t>
            </a:r>
            <a:r>
              <a:rPr lang="th-TH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</a:t>
            </a:r>
            <a:r>
              <a:rPr lang="th-TH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เข้าไปโหลด</a:t>
            </a:r>
            <a:r>
              <a:rPr lang="en-US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https://github.com/sathitSAPMEK/Library_Firebase-Functions_Firebase-Code_Firebase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394;p35"/>
          <p:cNvSpPr txBox="1">
            <a:spLocks/>
          </p:cNvSpPr>
          <p:nvPr/>
        </p:nvSpPr>
        <p:spPr>
          <a:xfrm>
            <a:off x="477450" y="566078"/>
            <a:ext cx="8332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th-TH" sz="1600" b="1" u="sng" dirty="0">
                <a:solidFill>
                  <a:srgbClr val="FF0000"/>
                </a:solidFill>
                <a:cs typeface="+mn-cs"/>
              </a:rPr>
              <a:t> ซึ่งพี่ได้นำโค๊ดจาก </a:t>
            </a:r>
            <a:r>
              <a:rPr lang="en-US" sz="1600" b="1" u="sng" dirty="0">
                <a:solidFill>
                  <a:srgbClr val="FF0000"/>
                </a:solidFill>
                <a:cs typeface="+mn-cs"/>
              </a:rPr>
              <a:t>Basic </a:t>
            </a:r>
            <a:r>
              <a:rPr lang="th-TH" sz="1600" b="1" u="sng" dirty="0">
                <a:solidFill>
                  <a:srgbClr val="FF0000"/>
                </a:solidFill>
                <a:cs typeface="+mn-cs"/>
              </a:rPr>
              <a:t>นำส่วนที่สำคัญในการเชื่อมต่อกับ </a:t>
            </a:r>
            <a:r>
              <a:rPr lang="en" sz="1600" b="1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Firebase</a:t>
            </a:r>
            <a:r>
              <a:rPr lang="en-US" sz="1600" b="1" u="sng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th-TH" sz="1600" b="1" u="sng" dirty="0">
                <a:solidFill>
                  <a:srgbClr val="FF0000"/>
                </a:solidFill>
                <a:cs typeface="+mn-cs"/>
              </a:rPr>
              <a:t>มา</a:t>
            </a:r>
            <a:r>
              <a:rPr lang="th-TH" sz="1600" b="1" u="sng" dirty="0" smtClean="0">
                <a:solidFill>
                  <a:srgbClr val="FF0000"/>
                </a:solidFill>
                <a:cs typeface="+mn-cs"/>
              </a:rPr>
              <a:t>ไว้แล้วตาม</a:t>
            </a:r>
            <a:r>
              <a:rPr lang="th-TH" sz="1600" b="1" u="sng" dirty="0">
                <a:solidFill>
                  <a:srgbClr val="FF0000"/>
                </a:solidFill>
                <a:cs typeface="+mn-cs"/>
              </a:rPr>
              <a:t>รูปที่ต่อจากนี้ไป</a:t>
            </a:r>
            <a:endParaRPr lang="en-US" sz="1600" b="1" u="sng" dirty="0">
              <a:solidFill>
                <a:srgbClr val="FF0000"/>
              </a:solidFill>
              <a:latin typeface="Courier New"/>
              <a:ea typeface="Courier New"/>
              <a:cs typeface="+mn-cs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0" name="Google Shape;4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550" y="567450"/>
            <a:ext cx="5617499" cy="41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8" name="Google Shape;4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7"/>
          <p:cNvSpPr txBox="1">
            <a:spLocks noGrp="1"/>
          </p:cNvSpPr>
          <p:nvPr>
            <p:ph type="body" idx="1"/>
          </p:nvPr>
        </p:nvSpPr>
        <p:spPr>
          <a:xfrm>
            <a:off x="507925" y="447250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ต่อไปจะเป็นการ อธิบาย Function ในการรับส่งข้อมูล กับ Firebase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1"/>
          </p:nvPr>
        </p:nvSpPr>
        <p:spPr>
          <a:xfrm>
            <a:off x="279325" y="11049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หลักๆของ Firebase มี 3 Function คือ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●"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คือ การเพิ่มข้อมูลลงใน Firebase เเบบ(update)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●"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คือ การรับข้อมูลจาก Firebase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Push คือ การเพิ่มข้อมูลลงใน Firebase เเบบSerial Monitor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431725" y="1991300"/>
            <a:ext cx="6936000" cy="25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get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 Start of get --------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Firebase.getInt(firebaseData,"/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number");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 temp = Firebase.getFloat(firebaseData,"/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temp");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Firebase.getString(firebaseData,"/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name");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 online = Firebase.getBool(firebaseData,"isOnline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JsonObject list = Firebase.get(firebaseData,"list</a:t>
            </a:r>
            <a:r>
              <a:rPr lang="en" sz="1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firebaseData.stringData()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 END of get ---------</a:t>
            </a: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8" name="Google Shape;4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 txBox="1">
            <a:spLocks noGrp="1"/>
          </p:cNvSpPr>
          <p:nvPr>
            <p:ph type="body" idx="1"/>
          </p:nvPr>
        </p:nvSpPr>
        <p:spPr>
          <a:xfrm>
            <a:off x="584125" y="692925"/>
            <a:ext cx="6936000" cy="3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set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 Start of set --------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Firebase.setInt(firebaseData"/number", 10);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Firebase.setFloat(firebaseData"/temp", 20.25);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Firebase.setString(firebaseData"/name", "IOXhop");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Firebase.setBool(firebaseData"isOnline", true);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JsonObject&amp; objectList = StaticJsonBuffer&lt;200&gt;().createObject();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object1["autoSave"] = true;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Firebase.set(firebaseData"config", objectList);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 END of set ---------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title" idx="4294967295"/>
          </p:nvPr>
        </p:nvSpPr>
        <p:spPr>
          <a:xfrm>
            <a:off x="112325" y="88950"/>
            <a:ext cx="1456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6" name="Google Shape;4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93" y="4610100"/>
            <a:ext cx="1012207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400" y="4800250"/>
            <a:ext cx="364399" cy="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9"/>
          <p:cNvSpPr txBox="1">
            <a:spLocks noGrp="1"/>
          </p:cNvSpPr>
          <p:nvPr>
            <p:ph type="body" idx="1"/>
          </p:nvPr>
        </p:nvSpPr>
        <p:spPr>
          <a:xfrm>
            <a:off x="584125" y="692925"/>
            <a:ext cx="6936000" cy="3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push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-------- Start of push --------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Firebase.pushInt(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firebaseData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"/list-number", 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Firebase.pushFloat(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firebaseData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"/list-temp", 20.25);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Firebase.pushString(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firebaseData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"/list-name", "IOXhop");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Firebase.pushBool(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firebaseData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"list-isOnline", true);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JsonObject&amp; objectList = StaticJsonBuffer&lt;200&gt;().createObject();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object1["autoSave"]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Firebase.set(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firebaseData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"list-config", objectList);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-------- END of push --------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/>
        </p:nvSpPr>
        <p:spPr>
          <a:xfrm>
            <a:off x="757400" y="565225"/>
            <a:ext cx="77208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0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Quiz</a:t>
            </a:r>
            <a:r>
              <a:rPr lang="en" b="1"/>
              <a:t>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1. นำค่าของ DHT11 ขึ้น Firebase เเบบ Serial Monitor (5 poin)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2. เปิด,ปิด LED ผ่าน Firebase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(5 poin)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334575" y="5914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 มีบริการอะไรให้บ้าง..</a:t>
            </a: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8" name="Google Shape;148;p15"/>
          <p:cNvGrpSpPr/>
          <p:nvPr/>
        </p:nvGrpSpPr>
        <p:grpSpPr>
          <a:xfrm rot="2700000">
            <a:off x="1961012" y="-449371"/>
            <a:ext cx="4147660" cy="4340551"/>
            <a:chOff x="324619" y="-594597"/>
            <a:chExt cx="4147700" cy="4340592"/>
          </a:xfrm>
        </p:grpSpPr>
        <p:sp>
          <p:nvSpPr>
            <p:cNvPr id="149" name="Google Shape;149;p15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Analytics</a:t>
              </a: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 rot="-2700000">
              <a:off x="2401640" y="133499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บริการวิเคราะห์ข้อมูล ดึงเทคโนโลยีมาจาก Google Analytics แถมยังเปิดให้ใช้ฟรีแบบไม่จำกัดปริมาณข้อมูลใดๆ</a:t>
              </a:r>
              <a:endParaRPr sz="1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 rot="2700000">
            <a:off x="1537884" y="885581"/>
            <a:ext cx="4529667" cy="3502872"/>
            <a:chOff x="59875" y="78786"/>
            <a:chExt cx="4529711" cy="3502905"/>
          </a:xfrm>
        </p:grpSpPr>
        <p:sp>
          <p:nvSpPr>
            <p:cNvPr id="154" name="Google Shape;154;p15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Cloud Messaging (FCM)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" name="Google Shape;157;p15"/>
            <p:cNvSpPr txBox="1"/>
            <p:nvPr/>
          </p:nvSpPr>
          <p:spPr>
            <a:xfrm rot="18900000">
              <a:off x="2346926" y="78786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ระบบส่งข้อความแจ้งเตือน ใช้งานฟรีไม่จำกัดปริมาณข้อความ</a:t>
              </a:r>
              <a:endParaRPr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 rot="2700000">
            <a:off x="1617071" y="1477000"/>
            <a:ext cx="4371291" cy="3661247"/>
            <a:chOff x="59875" y="-79589"/>
            <a:chExt cx="4371335" cy="3661280"/>
          </a:xfrm>
        </p:grpSpPr>
        <p:sp>
          <p:nvSpPr>
            <p:cNvPr id="159" name="Google Shape;159;p15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Storage</a:t>
              </a: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 rot="18900000">
              <a:off x="2188550" y="-79589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บริการพื้นที่เก็บข้อมูล เอาไว้เก็บภาพ วิดีโอ หรือไฟล์ขนาดใหญ่จากแอพของผู้ใช้ สร้างอยู่บน Google Cloud Storage</a:t>
              </a:r>
              <a:endParaRPr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 rot="2700000">
            <a:off x="1571529" y="2357199"/>
            <a:ext cx="4462375" cy="3570163"/>
            <a:chOff x="59875" y="11495"/>
            <a:chExt cx="4462419" cy="3570196"/>
          </a:xfrm>
        </p:grpSpPr>
        <p:sp>
          <p:nvSpPr>
            <p:cNvPr id="164" name="Google Shape;164;p15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Remote Confic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7" name="Google Shape;167;p15"/>
            <p:cNvSpPr txBox="1"/>
            <p:nvPr/>
          </p:nvSpPr>
          <p:spPr>
            <a:xfrm rot="18900000">
              <a:off x="2279634" y="11495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ตัวช่วยอัพเดตคอนฟิกของแอพ สำหรับปรับแต่งค่าต่างๆ ในแอพจากระยะไกล (เช่น เกมที่อยากปรับสมดุลของเกมตลอดเวลา) สามารถใช้ร่วมกับ Firebase Analytics เพื่อกำหนดผู้ใช้งานแยกเป็นกลุ่มๆ ได้</a:t>
              </a:r>
              <a:endParaRPr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418" y="4641675"/>
            <a:ext cx="1012207" cy="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1334575" y="5914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 มีบริการอะไรให้บ้าง..</a:t>
            </a: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 rot="2700000">
            <a:off x="1961012" y="-449371"/>
            <a:ext cx="4147660" cy="4340551"/>
            <a:chOff x="324619" y="-594597"/>
            <a:chExt cx="4147700" cy="4340592"/>
          </a:xfrm>
        </p:grpSpPr>
        <p:sp>
          <p:nvSpPr>
            <p:cNvPr id="175" name="Google Shape;175;p16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Crash Reporting 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 rot="-2700000">
              <a:off x="2401640" y="133499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ตัวรายงานการแครชของแอพ รองรับทั้ง iOS และ Android</a:t>
              </a:r>
              <a:endParaRPr sz="1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79" name="Google Shape;179;p16"/>
          <p:cNvGrpSpPr/>
          <p:nvPr/>
        </p:nvGrpSpPr>
        <p:grpSpPr>
          <a:xfrm rot="2700000">
            <a:off x="1937324" y="396092"/>
            <a:ext cx="4195037" cy="4293175"/>
            <a:chOff x="324619" y="-547221"/>
            <a:chExt cx="4195077" cy="4293216"/>
          </a:xfrm>
        </p:grpSpPr>
        <p:sp>
          <p:nvSpPr>
            <p:cNvPr id="180" name="Google Shape;180;p16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Test Lab for Android 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 rot="-2700000">
              <a:off x="2449016" y="180875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บริการทดสอบแอพบนฮาร์ดแวร์จริง</a:t>
              </a:r>
              <a:endParaRPr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4" name="Google Shape;184;p16"/>
          <p:cNvGrpSpPr/>
          <p:nvPr/>
        </p:nvGrpSpPr>
        <p:grpSpPr>
          <a:xfrm rot="2700000">
            <a:off x="1543346" y="2129838"/>
            <a:ext cx="2460276" cy="2460276"/>
            <a:chOff x="324619" y="1285695"/>
            <a:chExt cx="2460300" cy="2460300"/>
          </a:xfrm>
        </p:grpSpPr>
        <p:sp>
          <p:nvSpPr>
            <p:cNvPr id="185" name="Google Shape;185;p16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 rot="-2700000">
              <a:off x="360435" y="2354431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Firebase Notifications 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88" name="Google Shape;188;p16"/>
          <p:cNvGrpSpPr/>
          <p:nvPr/>
        </p:nvGrpSpPr>
        <p:grpSpPr>
          <a:xfrm rot="2700000">
            <a:off x="1543346" y="2900088"/>
            <a:ext cx="2460276" cy="2460276"/>
            <a:chOff x="324619" y="1285695"/>
            <a:chExt cx="2460300" cy="2460300"/>
          </a:xfrm>
        </p:grpSpPr>
        <p:sp>
          <p:nvSpPr>
            <p:cNvPr id="189" name="Google Shape;189;p16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Dynamic Links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192" name="Google Shape;1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418" y="4641675"/>
            <a:ext cx="1012207" cy="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4571988" y="2752755"/>
            <a:ext cx="22425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 Notifications เป็นคอนโซลสำหรับนักพัฒนา เพื่อยิงข้อความผ่าน FCM ไปยังผู้ใช้ สำหรับโปรโมทหรือกระตุ้นให้ผู้ใช้กลับมาเปิดแอพของเรา (เช่น แจกของในเกม)</a:t>
            </a:r>
            <a:endParaRPr sz="10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4571988" y="3811530"/>
            <a:ext cx="22425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Firebase Dynamic Links บริการ URL กลางที่สามารถชี้ทางไปยังเพจต่างๆ แปรผันตามอุปกรณ์หรือคุณสมบัติของผู้ใช้ (เช่น แต่ละประเทศกดลิงก์เดียวกัน เข้าคนละเพจกัน)</a:t>
            </a:r>
            <a:endParaRPr sz="10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1334575" y="5914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Firebase มีบริการอะไรให้บ้าง..</a:t>
            </a: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0" name="Google Shape;200;p17"/>
          <p:cNvGrpSpPr/>
          <p:nvPr/>
        </p:nvGrpSpPr>
        <p:grpSpPr>
          <a:xfrm rot="2700000">
            <a:off x="1934071" y="-384331"/>
            <a:ext cx="4201542" cy="4286669"/>
            <a:chOff x="324619" y="-540715"/>
            <a:chExt cx="4201582" cy="4286710"/>
          </a:xfrm>
        </p:grpSpPr>
        <p:sp>
          <p:nvSpPr>
            <p:cNvPr id="201" name="Google Shape;201;p17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900" b="1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Invites 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 rot="-2700000">
              <a:off x="2455522" y="18738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ระบบเชิญเพื่อนมาใช้แอพ มีฟีเจอร์ referral คนชวนได้สิทธิประโยชน์</a:t>
              </a:r>
              <a:endParaRPr sz="1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5" name="Google Shape;205;p17"/>
          <p:cNvGrpSpPr/>
          <p:nvPr/>
        </p:nvGrpSpPr>
        <p:grpSpPr>
          <a:xfrm rot="2700000">
            <a:off x="1937324" y="396092"/>
            <a:ext cx="4195037" cy="4293175"/>
            <a:chOff x="324619" y="-547221"/>
            <a:chExt cx="4195077" cy="4293216"/>
          </a:xfrm>
        </p:grpSpPr>
        <p:sp>
          <p:nvSpPr>
            <p:cNvPr id="206" name="Google Shape;206;p17"/>
            <p:cNvSpPr/>
            <p:nvPr/>
          </p:nvSpPr>
          <p:spPr>
            <a:xfrm rot="2700000">
              <a:off x="1309969" y="1020950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2700000">
              <a:off x="472988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55B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sz="900" b="1">
                <a:solidFill>
                  <a:srgbClr val="155B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Firebase App Indexing </a:t>
              </a: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 rot="-2700000">
              <a:off x="2449016" y="180875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เปลี่ยนชื่อมาจาก Google App Indexing ที่ช่วยให้ Google Search ค้นเจอเนื้อหาภายในแอพ</a:t>
              </a:r>
              <a:endParaRPr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418" y="4641675"/>
            <a:ext cx="1012207" cy="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ขั้นตอนการสมัครเข้าใช้งานFirebase</a:t>
            </a:r>
            <a:endParaRPr sz="30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418" y="4641675"/>
            <a:ext cx="1012207" cy="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1112850" y="1589150"/>
            <a:ext cx="752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ขั้นตอนเเรก เข้าไปที่หน้าเว็บไซด์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https://firebase.google.com/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7375" y="2086550"/>
            <a:ext cx="5409261" cy="27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/>
        </p:nvSpPr>
        <p:spPr>
          <a:xfrm>
            <a:off x="1112850" y="827150"/>
            <a:ext cx="752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Sigin ให้เรียบร้อย เเล้วเข้าไปที่ Go to console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l="76658" r="2158" b="94193"/>
          <a:stretch/>
        </p:blipFill>
        <p:spPr>
          <a:xfrm>
            <a:off x="5447550" y="867350"/>
            <a:ext cx="2627976" cy="3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/>
        </p:nvSpPr>
        <p:spPr>
          <a:xfrm>
            <a:off x="1112850" y="1360550"/>
            <a:ext cx="752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ต่อไปจะเป็นการสร้าง Project กัน พร้อมรึยังไปกันเลย………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1857950"/>
            <a:ext cx="5901021" cy="29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9418" y="4641675"/>
            <a:ext cx="1012207" cy="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l="14260" r="14757"/>
          <a:stretch/>
        </p:blipFill>
        <p:spPr>
          <a:xfrm>
            <a:off x="2022650" y="1438675"/>
            <a:ext cx="4894801" cy="34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0"/>
          <p:cNvSpPr txBox="1"/>
          <p:nvPr/>
        </p:nvSpPr>
        <p:spPr>
          <a:xfrm>
            <a:off x="1112850" y="674750"/>
            <a:ext cx="752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คลิกเลือกที่ปุ่ม  Add PROJECT จะมีหน้าจอเด้งมาให้กรอก Project Name และเลือก Country/Region  เราก็เลือกตามใจ จากนั้นกดปุ่ม CREATE PROJECT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418" y="4641675"/>
            <a:ext cx="1012207" cy="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หลังจาก Add PROJECT แล้ว ก็จะได้หน้า console ของ Project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ที่เราสร้างไปเย้!!!!!!!!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60250"/>
            <a:ext cx="6509284" cy="322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493" y="4686300"/>
            <a:ext cx="1012207" cy="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1100</Words>
  <Application>Microsoft Office PowerPoint</Application>
  <PresentationFormat>นำเสนอทางหน้าจอ (16:9)</PresentationFormat>
  <Paragraphs>137</Paragraphs>
  <Slides>29</Slides>
  <Notes>29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9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29</vt:i4>
      </vt:variant>
    </vt:vector>
  </HeadingPairs>
  <TitlesOfParts>
    <vt:vector size="39" baseType="lpstr">
      <vt:lpstr>Arial</vt:lpstr>
      <vt:lpstr>Angsana New</vt:lpstr>
      <vt:lpstr>Courier New</vt:lpstr>
      <vt:lpstr>Lato</vt:lpstr>
      <vt:lpstr>Times New Roman</vt:lpstr>
      <vt:lpstr>Roboto</vt:lpstr>
      <vt:lpstr>Comic Sans MS</vt:lpstr>
      <vt:lpstr>Cordia New</vt:lpstr>
      <vt:lpstr>Montserrat</vt:lpstr>
      <vt:lpstr>Focus</vt:lpstr>
      <vt:lpstr>Firebase</vt:lpstr>
      <vt:lpstr>   Firebase เป็น Project ถูกออกแบบมาให้เป็น API และ CloudStorageสำหรับพัฒนา Realtime Application รองรับหลาย Platform เบื้องต้นล่าสุดก็มีให้ใช้พัฒนาด้วยกัน 3 Platform คือ IOS App, Android App, Web App </vt:lpstr>
      <vt:lpstr>Firebase มีบริการอะไรให้บ้าง.. </vt:lpstr>
      <vt:lpstr>Firebase มีบริการอะไรให้บ้าง.. </vt:lpstr>
      <vt:lpstr>Firebase มีบริการอะไรให้บ้าง.. </vt:lpstr>
      <vt:lpstr>ขั้นตอนการสมัครเข้าใช้งานFirebase</vt:lpstr>
      <vt:lpstr>งานนำเสนอ PowerPoint</vt:lpstr>
      <vt:lpstr>งานนำเสนอ PowerPoint</vt:lpstr>
      <vt:lpstr>หลังจาก Add PROJECT แล้ว ก็จะได้หน้า console ของ Project  ที่เราสร้างไปเย้!!!!!!!! </vt:lpstr>
      <vt:lpstr>การเชื่อมต่อ Arduino ESpino 32 เข้ากับ Firebase</vt:lpstr>
      <vt:lpstr>การเชื่อมต่อ Arduino กับ Firebase เข้าด้วยกัน โดยมี WiFi เเละการเข้ารหัส เป็นตัวกลางในการเชื่อมต่อ ทั้งสองอย่างเข้าด้วยกัน  </vt:lpstr>
      <vt:lpstr>Firebase</vt:lpstr>
      <vt:lpstr>Firebase</vt:lpstr>
      <vt:lpstr>Firebase</vt:lpstr>
      <vt:lpstr>Database ที่มีให้ใช้โดยมีด้วยกัน 2เเบบ คือ Cloud Firestore (CFS) คือ คือ บริการฐานข้อมูลแบบ NoSql ที่จัดเก็บในรูปแบบ document Realtime database (RDB) คือ คือบริการฐานข้อมูลแบบ NoSql ที่จัดเก็บในรูปแบบ JSON </vt:lpstr>
      <vt:lpstr>Firebase</vt:lpstr>
      <vt:lpstr>Firebase</vt:lpstr>
      <vt:lpstr>Firebase</vt:lpstr>
      <vt:lpstr>Firebase</vt:lpstr>
      <vt:lpstr>Arduino</vt:lpstr>
      <vt:lpstr>Arduino</vt:lpstr>
      <vt:lpstr>Arduino</vt:lpstr>
      <vt:lpstr>Arduino</vt:lpstr>
      <vt:lpstr>Arduino</vt:lpstr>
      <vt:lpstr>Arduino</vt:lpstr>
      <vt:lpstr>Arduino</vt:lpstr>
      <vt:lpstr>Arduino</vt:lpstr>
      <vt:lpstr>งานนำเสนอ PowerPoint</vt:lpstr>
      <vt:lpstr>Quiz   1. นำค่าของ DHT11 ขึ้น Firebase เเบบ Serial Monitor (5 poin)  2. เปิด,ปิด LED ผ่าน Firebase  (5 poin)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cp:lastModifiedBy>Asus NB</cp:lastModifiedBy>
  <cp:revision>3</cp:revision>
  <dcterms:modified xsi:type="dcterms:W3CDTF">2019-07-10T15:01:08Z</dcterms:modified>
</cp:coreProperties>
</file>