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x="18288000" cy="10287000"/>
  <p:notesSz cx="6858000" cy="9144000"/>
  <p:embeddedFontLst>
    <p:embeddedFont>
      <p:font typeface="Poppins Bold" charset="1" panose="00000800000000000000"/>
      <p:regular r:id="rId41"/>
    </p:embeddedFont>
    <p:embeddedFont>
      <p:font typeface="Impact" charset="1" panose="020B0806030902050204"/>
      <p:regular r:id="rId42"/>
    </p:embeddedFont>
    <p:embeddedFont>
      <p:font typeface="Canva Sans Bold" charset="1" panose="020B0803030501040103"/>
      <p:regular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fonts/font41.fntdata" Type="http://schemas.openxmlformats.org/officeDocument/2006/relationships/font"/><Relationship Id="rId42" Target="fonts/font42.fntdata" Type="http://schemas.openxmlformats.org/officeDocument/2006/relationships/font"/><Relationship Id="rId43" Target="fonts/font43.fntdata" Type="http://schemas.openxmlformats.org/officeDocument/2006/relationships/font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8.png" Type="http://schemas.openxmlformats.org/officeDocument/2006/relationships/image"/><Relationship Id="rId5" Target="../media/image1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0.png" Type="http://schemas.openxmlformats.org/officeDocument/2006/relationships/image"/><Relationship Id="rId5" Target="../media/image14.png" Type="http://schemas.openxmlformats.org/officeDocument/2006/relationships/image"/><Relationship Id="rId6" Target="../media/image21.png" Type="http://schemas.openxmlformats.org/officeDocument/2006/relationships/image"/><Relationship Id="rId7" Target="../media/image2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png" Type="http://schemas.openxmlformats.org/officeDocument/2006/relationships/image"/><Relationship Id="rId4" Target="../media/image14.png" Type="http://schemas.openxmlformats.org/officeDocument/2006/relationships/image"/><Relationship Id="rId5" Target="../media/image25.png" Type="http://schemas.openxmlformats.org/officeDocument/2006/relationships/image"/><Relationship Id="rId6" Target="../media/image26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27.png" Type="http://schemas.openxmlformats.org/officeDocument/2006/relationships/image"/><Relationship Id="rId5" Target="../media/image28.png" Type="http://schemas.openxmlformats.org/officeDocument/2006/relationships/image"/><Relationship Id="rId6" Target="../media/image29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png" Type="http://schemas.openxmlformats.org/officeDocument/2006/relationships/image"/><Relationship Id="rId4" Target="../media/image32.png" Type="http://schemas.openxmlformats.org/officeDocument/2006/relationships/image"/><Relationship Id="rId5" Target="../media/image33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Relationship Id="rId3" Target="../media/image35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36.png" Type="http://schemas.openxmlformats.org/officeDocument/2006/relationships/image"/><Relationship Id="rId4" Target="../media/image37.png" Type="http://schemas.openxmlformats.org/officeDocument/2006/relationships/image"/><Relationship Id="rId5" Target="../media/image38.png" Type="http://schemas.openxmlformats.org/officeDocument/2006/relationships/image"/><Relationship Id="rId6" Target="../media/image39.png" Type="http://schemas.openxmlformats.org/officeDocument/2006/relationships/image"/><Relationship Id="rId7" Target="../media/image40.png" Type="http://schemas.openxmlformats.org/officeDocument/2006/relationships/image"/><Relationship Id="rId8" Target="../media/image41.png" Type="http://schemas.openxmlformats.org/officeDocument/2006/relationships/image"/><Relationship Id="rId9" Target="../media/image42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44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3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5.png" Type="http://schemas.openxmlformats.org/officeDocument/2006/relationships/image"/><Relationship Id="rId3" Target="../media/image46.svg" Type="http://schemas.openxmlformats.org/officeDocument/2006/relationships/image"/><Relationship Id="rId4" Target="../media/image47.png" Type="http://schemas.openxmlformats.org/officeDocument/2006/relationships/image"/><Relationship Id="rId5" Target="../media/image48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9.png" Type="http://schemas.openxmlformats.org/officeDocument/2006/relationships/image"/><Relationship Id="rId3" Target="../media/image50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5.png" Type="http://schemas.openxmlformats.org/officeDocument/2006/relationships/image"/><Relationship Id="rId3" Target="../media/image46.svg" Type="http://schemas.openxmlformats.org/officeDocument/2006/relationships/image"/><Relationship Id="rId4" Target="../media/image51.pn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2.pn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3.png" Type="http://schemas.openxmlformats.org/officeDocument/2006/relationships/image"/><Relationship Id="rId3" Target="../media/image5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5.png" Type="http://schemas.openxmlformats.org/officeDocument/2006/relationships/image"/><Relationship Id="rId3" Target="../media/image46.svg" Type="http://schemas.openxmlformats.org/officeDocument/2006/relationships/image"/><Relationship Id="rId4" Target="../media/image55.pn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6.pn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7.png" Type="http://schemas.openxmlformats.org/officeDocument/2006/relationships/image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8.png" Type="http://schemas.openxmlformats.org/officeDocument/2006/relationships/image"/><Relationship Id="rId3" Target="../media/image59.png" Type="http://schemas.openxmlformats.org/officeDocument/2006/relationships/image"/><Relationship Id="rId4" Target="../media/image6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Relationship Id="rId7" Target="../media/image1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5.png" Type="http://schemas.openxmlformats.org/officeDocument/2006/relationships/image"/><Relationship Id="rId6" Target="../media/image1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7335514"/>
            <a:ext cx="19155542" cy="1427952"/>
            <a:chOff x="0" y="0"/>
            <a:chExt cx="5045081" cy="37608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45081" cy="376086"/>
            </a:xfrm>
            <a:custGeom>
              <a:avLst/>
              <a:gdLst/>
              <a:ahLst/>
              <a:cxnLst/>
              <a:rect r="r" b="b" t="t" l="l"/>
              <a:pathLst>
                <a:path h="376086" w="5045081">
                  <a:moveTo>
                    <a:pt x="0" y="0"/>
                  </a:moveTo>
                  <a:lnTo>
                    <a:pt x="5045081" y="0"/>
                  </a:lnTo>
                  <a:lnTo>
                    <a:pt x="5045081" y="376086"/>
                  </a:lnTo>
                  <a:lnTo>
                    <a:pt x="0" y="376086"/>
                  </a:lnTo>
                  <a:close/>
                </a:path>
              </a:pathLst>
            </a:custGeom>
            <a:solidFill>
              <a:srgbClr val="3F65B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45081" cy="4141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8621714"/>
            <a:ext cx="18288000" cy="1665286"/>
            <a:chOff x="0" y="0"/>
            <a:chExt cx="4816593" cy="43859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438594"/>
            </a:xfrm>
            <a:custGeom>
              <a:avLst/>
              <a:gdLst/>
              <a:ahLst/>
              <a:cxnLst/>
              <a:rect r="r" b="b" t="t" l="l"/>
              <a:pathLst>
                <a:path h="43859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38594"/>
                  </a:lnTo>
                  <a:lnTo>
                    <a:pt x="0" y="438594"/>
                  </a:lnTo>
                  <a:close/>
                </a:path>
              </a:pathLst>
            </a:custGeom>
            <a:solidFill>
              <a:srgbClr val="0A193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16593" cy="4766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5400000">
            <a:off x="14173200" y="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4173200" y="1504428"/>
            <a:ext cx="2621440" cy="262144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F65B2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195789" y="9149162"/>
            <a:ext cx="1980376" cy="584211"/>
          </a:xfrm>
          <a:custGeom>
            <a:avLst/>
            <a:gdLst/>
            <a:ahLst/>
            <a:cxnLst/>
            <a:rect r="r" b="b" t="t" l="l"/>
            <a:pathLst>
              <a:path h="584211" w="1980376">
                <a:moveTo>
                  <a:pt x="0" y="0"/>
                </a:moveTo>
                <a:lnTo>
                  <a:pt x="1980377" y="0"/>
                </a:lnTo>
                <a:lnTo>
                  <a:pt x="1980377" y="584211"/>
                </a:lnTo>
                <a:lnTo>
                  <a:pt x="0" y="5842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1984159" y="8913819"/>
            <a:ext cx="4935187" cy="1054896"/>
          </a:xfrm>
          <a:custGeom>
            <a:avLst/>
            <a:gdLst/>
            <a:ahLst/>
            <a:cxnLst/>
            <a:rect r="r" b="b" t="t" l="l"/>
            <a:pathLst>
              <a:path h="1054896" w="4935187">
                <a:moveTo>
                  <a:pt x="0" y="0"/>
                </a:moveTo>
                <a:lnTo>
                  <a:pt x="4935187" y="0"/>
                </a:lnTo>
                <a:lnTo>
                  <a:pt x="4935187" y="1054896"/>
                </a:lnTo>
                <a:lnTo>
                  <a:pt x="0" y="10548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195789" y="1228223"/>
            <a:ext cx="547069" cy="547069"/>
          </a:xfrm>
          <a:custGeom>
            <a:avLst/>
            <a:gdLst/>
            <a:ahLst/>
            <a:cxnLst/>
            <a:rect r="r" b="b" t="t" l="l"/>
            <a:pathLst>
              <a:path h="547069" w="547069">
                <a:moveTo>
                  <a:pt x="0" y="0"/>
                </a:moveTo>
                <a:lnTo>
                  <a:pt x="547069" y="0"/>
                </a:lnTo>
                <a:lnTo>
                  <a:pt x="547069" y="547069"/>
                </a:lnTo>
                <a:lnTo>
                  <a:pt x="0" y="54706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891968" y="1813392"/>
            <a:ext cx="7222943" cy="698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55"/>
              </a:lnSpc>
            </a:pPr>
            <a:r>
              <a:rPr lang="en-US" sz="4855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DATA MINING PROJECT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8700" y="8001467"/>
            <a:ext cx="11666690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PRESENTED BY : CHINANARD SATHITSETH  &amp; SAREENA AULLA</a:t>
            </a:r>
          </a:p>
          <a:p>
            <a:pPr algn="l">
              <a:lnSpc>
                <a:spcPts val="2999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891968" y="1384767"/>
            <a:ext cx="3812098" cy="39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 b="true">
                <a:solidFill>
                  <a:srgbClr val="0A193C"/>
                </a:solidFill>
                <a:latin typeface="Poppins Bold"/>
                <a:ea typeface="Poppins Bold"/>
                <a:cs typeface="Poppins Bold"/>
                <a:sym typeface="Poppins Bold"/>
              </a:rPr>
              <a:t>ICCS361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01338" y="2662508"/>
            <a:ext cx="16218008" cy="2480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201"/>
              </a:lnSpc>
              <a:spcBef>
                <a:spcPct val="0"/>
              </a:spcBef>
            </a:pPr>
            <a:r>
              <a:rPr lang="en-US" sz="1300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N</a:t>
            </a:r>
            <a:r>
              <a:rPr lang="en-US" sz="1300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YC Taxi Fare Analysis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5400000">
            <a:off x="-127129" y="9079428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8260509"/>
            <a:ext cx="18823889" cy="1951068"/>
            <a:chOff x="0" y="0"/>
            <a:chExt cx="4957732" cy="51386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57732" cy="513862"/>
            </a:xfrm>
            <a:custGeom>
              <a:avLst/>
              <a:gdLst/>
              <a:ahLst/>
              <a:cxnLst/>
              <a:rect r="r" b="b" t="t" l="l"/>
              <a:pathLst>
                <a:path h="513862" w="4957732">
                  <a:moveTo>
                    <a:pt x="0" y="0"/>
                  </a:moveTo>
                  <a:lnTo>
                    <a:pt x="4957732" y="0"/>
                  </a:lnTo>
                  <a:lnTo>
                    <a:pt x="4957732" y="513862"/>
                  </a:lnTo>
                  <a:lnTo>
                    <a:pt x="0" y="513862"/>
                  </a:lnTo>
                  <a:close/>
                </a:path>
              </a:pathLst>
            </a:custGeom>
            <a:solidFill>
              <a:srgbClr val="123378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957732" cy="5519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true" flipV="true" rot="-5400000">
            <a:off x="14814677" y="-159424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37078" y="1897976"/>
            <a:ext cx="10414590" cy="6098752"/>
          </a:xfrm>
          <a:custGeom>
            <a:avLst/>
            <a:gdLst/>
            <a:ahLst/>
            <a:cxnLst/>
            <a:rect r="r" b="b" t="t" l="l"/>
            <a:pathLst>
              <a:path h="6098752" w="10414590">
                <a:moveTo>
                  <a:pt x="0" y="0"/>
                </a:moveTo>
                <a:lnTo>
                  <a:pt x="10414589" y="0"/>
                </a:lnTo>
                <a:lnTo>
                  <a:pt x="10414589" y="6098752"/>
                </a:lnTo>
                <a:lnTo>
                  <a:pt x="0" y="60987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3638" t="-15607" r="-26503" b="-274"/>
            </a:stretch>
          </a:blipFill>
          <a:ln w="66675" cap="sq">
            <a:solidFill>
              <a:srgbClr val="123378"/>
            </a:solidFill>
            <a:prstDash val="solid"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637078" y="437647"/>
            <a:ext cx="7798621" cy="1460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82"/>
              </a:lnSpc>
            </a:pPr>
            <a:r>
              <a:rPr lang="en-US" sz="9582">
                <a:solidFill>
                  <a:srgbClr val="123378"/>
                </a:solidFill>
                <a:latin typeface="Impact"/>
                <a:ea typeface="Impact"/>
                <a:cs typeface="Impact"/>
                <a:sym typeface="Impact"/>
              </a:rPr>
              <a:t>DATA PROCESSING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37078" y="7713043"/>
            <a:ext cx="13129406" cy="21472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06"/>
              </a:lnSpc>
            </a:pPr>
          </a:p>
          <a:p>
            <a:pPr algn="l">
              <a:lnSpc>
                <a:spcPts val="2592"/>
              </a:lnSpc>
            </a:pPr>
            <a:r>
              <a:rPr lang="en-US" sz="1851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Out-of-Range Longitude/Latitude &amp; Check missing values</a:t>
            </a:r>
          </a:p>
          <a:p>
            <a:pPr algn="l" marL="399733" indent="-199866" lvl="1">
              <a:lnSpc>
                <a:spcPts val="2592"/>
              </a:lnSpc>
              <a:buFont typeface="Arial"/>
              <a:buChar char="•"/>
            </a:pPr>
            <a:r>
              <a:rPr lang="en-US" b="true" sz="18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Some longitude/latitude values may not correspond to valid locations in New York City.</a:t>
            </a:r>
          </a:p>
          <a:p>
            <a:pPr algn="l">
              <a:lnSpc>
                <a:spcPts val="2592"/>
              </a:lnSpc>
            </a:pPr>
            <a:r>
              <a:rPr lang="en-US" sz="1851" u="sng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source</a:t>
            </a:r>
          </a:p>
          <a:p>
            <a:pPr algn="l">
              <a:lnSpc>
                <a:spcPts val="2592"/>
              </a:lnSpc>
            </a:pPr>
            <a:r>
              <a:rPr lang="en-US" sz="1851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https://en.wikipedia.org/wiki/New_York_(state)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1287525" y="1897976"/>
            <a:ext cx="6536215" cy="6098752"/>
          </a:xfrm>
          <a:custGeom>
            <a:avLst/>
            <a:gdLst/>
            <a:ahLst/>
            <a:cxnLst/>
            <a:rect r="r" b="b" t="t" l="l"/>
            <a:pathLst>
              <a:path h="6098752" w="6536215">
                <a:moveTo>
                  <a:pt x="0" y="0"/>
                </a:moveTo>
                <a:lnTo>
                  <a:pt x="6536216" y="0"/>
                </a:lnTo>
                <a:lnTo>
                  <a:pt x="6536216" y="6098752"/>
                </a:lnTo>
                <a:lnTo>
                  <a:pt x="0" y="609875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  <a:ln w="57150" cap="sq">
            <a:solidFill>
              <a:srgbClr val="123378"/>
            </a:solidFill>
            <a:prstDash val="solid"/>
            <a:miter/>
          </a:ln>
        </p:spPr>
      </p:sp>
      <p:grpSp>
        <p:nvGrpSpPr>
          <p:cNvPr name="Group 11" id="11"/>
          <p:cNvGrpSpPr/>
          <p:nvPr/>
        </p:nvGrpSpPr>
        <p:grpSpPr>
          <a:xfrm rot="0">
            <a:off x="11535544" y="5484669"/>
            <a:ext cx="6040179" cy="1337067"/>
            <a:chOff x="0" y="0"/>
            <a:chExt cx="1321179" cy="29245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321179" cy="292459"/>
            </a:xfrm>
            <a:custGeom>
              <a:avLst/>
              <a:gdLst/>
              <a:ahLst/>
              <a:cxnLst/>
              <a:rect r="r" b="b" t="t" l="l"/>
              <a:pathLst>
                <a:path h="292459" w="1321179">
                  <a:moveTo>
                    <a:pt x="0" y="0"/>
                  </a:moveTo>
                  <a:lnTo>
                    <a:pt x="1321179" y="0"/>
                  </a:lnTo>
                  <a:lnTo>
                    <a:pt x="1321179" y="292459"/>
                  </a:lnTo>
                  <a:lnTo>
                    <a:pt x="0" y="29245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3131"/>
              </a:solidFill>
              <a:prstDash val="lgDash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321179" cy="3305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5400000">
            <a:off x="-127129" y="9079428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390819" y="2605104"/>
            <a:ext cx="11091377" cy="2394681"/>
          </a:xfrm>
          <a:custGeom>
            <a:avLst/>
            <a:gdLst/>
            <a:ahLst/>
            <a:cxnLst/>
            <a:rect r="r" b="b" t="t" l="l"/>
            <a:pathLst>
              <a:path h="2394681" w="11091377">
                <a:moveTo>
                  <a:pt x="0" y="0"/>
                </a:moveTo>
                <a:lnTo>
                  <a:pt x="11091377" y="0"/>
                </a:lnTo>
                <a:lnTo>
                  <a:pt x="11091377" y="2394680"/>
                </a:lnTo>
                <a:lnTo>
                  <a:pt x="0" y="23946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250" t="0" r="-14997" b="0"/>
            </a:stretch>
          </a:blipFill>
          <a:ln w="47625" cap="sq">
            <a:solidFill>
              <a:srgbClr val="123378"/>
            </a:solidFill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797957" y="706327"/>
            <a:ext cx="835239" cy="644746"/>
          </a:xfrm>
          <a:custGeom>
            <a:avLst/>
            <a:gdLst/>
            <a:ahLst/>
            <a:cxnLst/>
            <a:rect r="r" b="b" t="t" l="l"/>
            <a:pathLst>
              <a:path h="644746" w="835239">
                <a:moveTo>
                  <a:pt x="0" y="0"/>
                </a:moveTo>
                <a:lnTo>
                  <a:pt x="835239" y="0"/>
                </a:lnTo>
                <a:lnTo>
                  <a:pt x="835239" y="644746"/>
                </a:lnTo>
                <a:lnTo>
                  <a:pt x="0" y="64474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390819" y="5137602"/>
            <a:ext cx="11091377" cy="2521871"/>
          </a:xfrm>
          <a:custGeom>
            <a:avLst/>
            <a:gdLst/>
            <a:ahLst/>
            <a:cxnLst/>
            <a:rect r="r" b="b" t="t" l="l"/>
            <a:pathLst>
              <a:path h="2521871" w="11091377">
                <a:moveTo>
                  <a:pt x="0" y="0"/>
                </a:moveTo>
                <a:lnTo>
                  <a:pt x="11091377" y="0"/>
                </a:lnTo>
                <a:lnTo>
                  <a:pt x="11091377" y="2521871"/>
                </a:lnTo>
                <a:lnTo>
                  <a:pt x="0" y="252187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621" t="0" r="0" b="0"/>
            </a:stretch>
          </a:blipFill>
          <a:ln w="47625" cap="sq">
            <a:solidFill>
              <a:srgbClr val="123378"/>
            </a:solidFill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637078" y="2605104"/>
            <a:ext cx="5666628" cy="5076793"/>
          </a:xfrm>
          <a:custGeom>
            <a:avLst/>
            <a:gdLst/>
            <a:ahLst/>
            <a:cxnLst/>
            <a:rect r="r" b="b" t="t" l="l"/>
            <a:pathLst>
              <a:path h="5076793" w="5666628">
                <a:moveTo>
                  <a:pt x="0" y="0"/>
                </a:moveTo>
                <a:lnTo>
                  <a:pt x="5666627" y="0"/>
                </a:lnTo>
                <a:lnTo>
                  <a:pt x="5666627" y="5076792"/>
                </a:lnTo>
                <a:lnTo>
                  <a:pt x="0" y="507679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  <a:ln w="47625" cap="sq">
            <a:solidFill>
              <a:srgbClr val="123378"/>
            </a:solidFill>
            <a:prstDash val="solid"/>
            <a:miter/>
          </a:ln>
        </p:spPr>
      </p:sp>
      <p:sp>
        <p:nvSpPr>
          <p:cNvPr name="TextBox 7" id="7"/>
          <p:cNvSpPr txBox="true"/>
          <p:nvPr/>
        </p:nvSpPr>
        <p:spPr>
          <a:xfrm rot="0">
            <a:off x="637078" y="437647"/>
            <a:ext cx="7798621" cy="1460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82"/>
              </a:lnSpc>
            </a:pPr>
            <a:r>
              <a:rPr lang="en-US" sz="9582">
                <a:solidFill>
                  <a:srgbClr val="123378"/>
                </a:solidFill>
                <a:latin typeface="Impact"/>
                <a:ea typeface="Impact"/>
                <a:cs typeface="Impact"/>
                <a:sym typeface="Impact"/>
              </a:rPr>
              <a:t>DATA PROCESSING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833886" y="703244"/>
            <a:ext cx="5241911" cy="612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64"/>
              </a:lnSpc>
            </a:pPr>
            <a:r>
              <a:rPr lang="en-US" sz="3803" b="true">
                <a:solidFill>
                  <a:srgbClr val="123378"/>
                </a:solidFill>
                <a:latin typeface="Poppins Bold"/>
                <a:ea typeface="Poppins Bold"/>
                <a:cs typeface="Poppins Bold"/>
                <a:sym typeface="Poppins Bold"/>
              </a:rPr>
              <a:t>DATA CLEANSING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90148" y="1695703"/>
            <a:ext cx="7201038" cy="5015947"/>
          </a:xfrm>
          <a:custGeom>
            <a:avLst/>
            <a:gdLst/>
            <a:ahLst/>
            <a:cxnLst/>
            <a:rect r="r" b="b" t="t" l="l"/>
            <a:pathLst>
              <a:path h="5015947" w="7201038">
                <a:moveTo>
                  <a:pt x="0" y="0"/>
                </a:moveTo>
                <a:lnTo>
                  <a:pt x="7201039" y="0"/>
                </a:lnTo>
                <a:lnTo>
                  <a:pt x="7201039" y="5015947"/>
                </a:lnTo>
                <a:lnTo>
                  <a:pt x="0" y="50159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95" t="-1128" r="0" b="-68"/>
            </a:stretch>
          </a:blipFill>
          <a:ln w="57150" cap="sq">
            <a:solidFill>
              <a:srgbClr val="123378"/>
            </a:solidFill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8088689" y="2379545"/>
            <a:ext cx="9632760" cy="4332105"/>
          </a:xfrm>
          <a:custGeom>
            <a:avLst/>
            <a:gdLst/>
            <a:ahLst/>
            <a:cxnLst/>
            <a:rect r="r" b="b" t="t" l="l"/>
            <a:pathLst>
              <a:path h="4332105" w="9632760">
                <a:moveTo>
                  <a:pt x="0" y="0"/>
                </a:moveTo>
                <a:lnTo>
                  <a:pt x="9632760" y="0"/>
                </a:lnTo>
                <a:lnTo>
                  <a:pt x="9632760" y="4332105"/>
                </a:lnTo>
                <a:lnTo>
                  <a:pt x="0" y="43321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926" t="-1572" r="0" b="0"/>
            </a:stretch>
          </a:blipFill>
          <a:ln w="47625" cap="sq">
            <a:solidFill>
              <a:srgbClr val="123378"/>
            </a:solidFill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637078" y="496249"/>
            <a:ext cx="9393702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>
                <a:solidFill>
                  <a:srgbClr val="123378"/>
                </a:solidFill>
                <a:latin typeface="Impact"/>
                <a:ea typeface="Impact"/>
                <a:cs typeface="Impact"/>
                <a:sym typeface="Impact"/>
              </a:rPr>
              <a:t>DATA PROCESSING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8548160" y="706327"/>
            <a:ext cx="835239" cy="644746"/>
          </a:xfrm>
          <a:custGeom>
            <a:avLst/>
            <a:gdLst/>
            <a:ahLst/>
            <a:cxnLst/>
            <a:rect r="r" b="b" t="t" l="l"/>
            <a:pathLst>
              <a:path h="644746" w="835239">
                <a:moveTo>
                  <a:pt x="0" y="0"/>
                </a:moveTo>
                <a:lnTo>
                  <a:pt x="835238" y="0"/>
                </a:lnTo>
                <a:lnTo>
                  <a:pt x="835238" y="644746"/>
                </a:lnTo>
                <a:lnTo>
                  <a:pt x="0" y="6447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127129" y="7066604"/>
            <a:ext cx="18415129" cy="2012824"/>
            <a:chOff x="0" y="0"/>
            <a:chExt cx="4850075" cy="53012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850075" cy="530127"/>
            </a:xfrm>
            <a:custGeom>
              <a:avLst/>
              <a:gdLst/>
              <a:ahLst/>
              <a:cxnLst/>
              <a:rect r="r" b="b" t="t" l="l"/>
              <a:pathLst>
                <a:path h="530127" w="4850075">
                  <a:moveTo>
                    <a:pt x="0" y="0"/>
                  </a:moveTo>
                  <a:lnTo>
                    <a:pt x="4850075" y="0"/>
                  </a:lnTo>
                  <a:lnTo>
                    <a:pt x="4850075" y="530127"/>
                  </a:lnTo>
                  <a:lnTo>
                    <a:pt x="0" y="530127"/>
                  </a:lnTo>
                  <a:close/>
                </a:path>
              </a:pathLst>
            </a:custGeom>
            <a:solidFill>
              <a:srgbClr val="C5CACE">
                <a:alpha val="37647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850075" cy="5682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3831326" y="7195149"/>
            <a:ext cx="12398906" cy="1660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60"/>
              </a:lnSpc>
              <a:spcBef>
                <a:spcPct val="0"/>
              </a:spcBef>
            </a:pPr>
            <a:r>
              <a:rPr lang="en-US" b="true" sz="3114">
                <a:solidFill>
                  <a:srgbClr val="123378"/>
                </a:solidFill>
                <a:latin typeface="Poppins Bold"/>
                <a:ea typeface="Poppins Bold"/>
                <a:cs typeface="Poppins Bold"/>
                <a:sym typeface="Poppins Bold"/>
              </a:rPr>
              <a:t>The boundaries for NYC in this dataset are</a:t>
            </a:r>
          </a:p>
          <a:p>
            <a:pPr algn="l" marL="672393" indent="-336196" lvl="1">
              <a:lnSpc>
                <a:spcPts val="4360"/>
              </a:lnSpc>
              <a:buFont typeface="Arial"/>
              <a:buChar char="•"/>
            </a:pPr>
            <a:r>
              <a:rPr lang="en-US" b="true" sz="3114">
                <a:solidFill>
                  <a:srgbClr val="123378"/>
                </a:solidFill>
                <a:latin typeface="Poppins Bold"/>
                <a:ea typeface="Poppins Bold"/>
                <a:cs typeface="Poppins Bold"/>
                <a:sym typeface="Poppins Bold"/>
              </a:rPr>
              <a:t>Latitude: Between 40.50 and 44.89</a:t>
            </a:r>
          </a:p>
          <a:p>
            <a:pPr algn="l" marL="672393" indent="-336196" lvl="1">
              <a:lnSpc>
                <a:spcPts val="4360"/>
              </a:lnSpc>
              <a:buFont typeface="Arial"/>
              <a:buChar char="•"/>
            </a:pPr>
            <a:r>
              <a:rPr lang="en-US" b="true" sz="3114">
                <a:solidFill>
                  <a:srgbClr val="123378"/>
                </a:solidFill>
                <a:latin typeface="Poppins Bold"/>
                <a:ea typeface="Poppins Bold"/>
                <a:cs typeface="Poppins Bold"/>
                <a:sym typeface="Poppins Bold"/>
              </a:rPr>
              <a:t>Longitude: Between -79.69 and -71.88</a:t>
            </a:r>
          </a:p>
        </p:txBody>
      </p:sp>
      <p:sp>
        <p:nvSpPr>
          <p:cNvPr name="Freeform 10" id="10"/>
          <p:cNvSpPr/>
          <p:nvPr/>
        </p:nvSpPr>
        <p:spPr>
          <a:xfrm flipH="true" flipV="true" rot="5400000">
            <a:off x="-433699" y="8477644"/>
            <a:ext cx="4421369" cy="4421369"/>
          </a:xfrm>
          <a:custGeom>
            <a:avLst/>
            <a:gdLst/>
            <a:ahLst/>
            <a:cxnLst/>
            <a:rect r="r" b="b" t="t" l="l"/>
            <a:pathLst>
              <a:path h="4421369" w="4421369">
                <a:moveTo>
                  <a:pt x="4421370" y="4421369"/>
                </a:moveTo>
                <a:lnTo>
                  <a:pt x="0" y="4421369"/>
                </a:lnTo>
                <a:lnTo>
                  <a:pt x="0" y="0"/>
                </a:lnTo>
                <a:lnTo>
                  <a:pt x="4421370" y="0"/>
                </a:lnTo>
                <a:lnTo>
                  <a:pt x="4421370" y="4421369"/>
                </a:lnTo>
                <a:close/>
              </a:path>
            </a:pathLst>
          </a:custGeom>
          <a:blipFill>
            <a:blip r:embed="rId5">
              <a:alphaModFix amt="50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9629507" y="668227"/>
            <a:ext cx="7830719" cy="1187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64"/>
              </a:lnSpc>
            </a:pPr>
            <a:r>
              <a:rPr lang="en-US" sz="3803" b="true">
                <a:solidFill>
                  <a:srgbClr val="123378"/>
                </a:solidFill>
                <a:latin typeface="Poppins Bold"/>
                <a:ea typeface="Poppins Bold"/>
                <a:cs typeface="Poppins Bold"/>
                <a:sym typeface="Poppins Bold"/>
              </a:rPr>
              <a:t>DATA CLEANSING</a:t>
            </a:r>
          </a:p>
          <a:p>
            <a:pPr algn="l">
              <a:lnSpc>
                <a:spcPts val="4564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2372675" y="5805505"/>
            <a:ext cx="2805112" cy="767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sz="4299" b="true">
                <a:solidFill>
                  <a:srgbClr val="123378"/>
                </a:solidFill>
                <a:latin typeface="Poppins Bold"/>
                <a:ea typeface="Poppins Bold"/>
                <a:cs typeface="Poppins Bold"/>
                <a:sym typeface="Poppins Bold"/>
              </a:rPr>
              <a:t>Longitude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320943" y="3639452"/>
            <a:ext cx="2310884" cy="767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 b="true">
                <a:solidFill>
                  <a:srgbClr val="123378"/>
                </a:solidFill>
                <a:latin typeface="Poppins Bold"/>
                <a:ea typeface="Poppins Bold"/>
                <a:cs typeface="Poppins Bold"/>
                <a:sym typeface="Poppins Bold"/>
              </a:rPr>
              <a:t>Latitude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088689" y="1514728"/>
            <a:ext cx="5018187" cy="8785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40"/>
              </a:lnSpc>
            </a:pPr>
            <a:r>
              <a:rPr lang="en-US" sz="4600">
                <a:solidFill>
                  <a:srgbClr val="123378"/>
                </a:solidFill>
                <a:latin typeface="Impact"/>
                <a:ea typeface="Impact"/>
                <a:cs typeface="Impact"/>
                <a:sym typeface="Impact"/>
              </a:rPr>
              <a:t>set the NYC boundaries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442136" cy="10287000"/>
            <a:chOff x="0" y="0"/>
            <a:chExt cx="4857188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57188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57188">
                  <a:moveTo>
                    <a:pt x="0" y="0"/>
                  </a:moveTo>
                  <a:lnTo>
                    <a:pt x="4857188" y="0"/>
                  </a:lnTo>
                  <a:lnTo>
                    <a:pt x="485718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A193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57188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5400000">
            <a:off x="14453108" y="1160876"/>
            <a:ext cx="2031326" cy="721121"/>
          </a:xfrm>
          <a:custGeom>
            <a:avLst/>
            <a:gdLst/>
            <a:ahLst/>
            <a:cxnLst/>
            <a:rect r="r" b="b" t="t" l="l"/>
            <a:pathLst>
              <a:path h="721121" w="2031326">
                <a:moveTo>
                  <a:pt x="0" y="0"/>
                </a:moveTo>
                <a:lnTo>
                  <a:pt x="2031326" y="0"/>
                </a:lnTo>
                <a:lnTo>
                  <a:pt x="2031326" y="721121"/>
                </a:lnTo>
                <a:lnTo>
                  <a:pt x="0" y="7211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76886" y="341076"/>
            <a:ext cx="6198556" cy="2379568"/>
          </a:xfrm>
          <a:custGeom>
            <a:avLst/>
            <a:gdLst/>
            <a:ahLst/>
            <a:cxnLst/>
            <a:rect r="r" b="b" t="t" l="l"/>
            <a:pathLst>
              <a:path h="2379568" w="6198556">
                <a:moveTo>
                  <a:pt x="0" y="0"/>
                </a:moveTo>
                <a:lnTo>
                  <a:pt x="6198556" y="0"/>
                </a:lnTo>
                <a:lnTo>
                  <a:pt x="6198556" y="2379569"/>
                </a:lnTo>
                <a:lnTo>
                  <a:pt x="0" y="23795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662" t="-3711" r="-2612" b="0"/>
            </a:stretch>
          </a:blipFill>
          <a:ln w="47625" cap="sq">
            <a:solidFill>
              <a:srgbClr val="123378"/>
            </a:solidFill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476886" y="2857067"/>
            <a:ext cx="15879894" cy="3591865"/>
          </a:xfrm>
          <a:custGeom>
            <a:avLst/>
            <a:gdLst/>
            <a:ahLst/>
            <a:cxnLst/>
            <a:rect r="r" b="b" t="t" l="l"/>
            <a:pathLst>
              <a:path h="3591865" w="15879894">
                <a:moveTo>
                  <a:pt x="0" y="0"/>
                </a:moveTo>
                <a:lnTo>
                  <a:pt x="15879894" y="0"/>
                </a:lnTo>
                <a:lnTo>
                  <a:pt x="15879894" y="3591864"/>
                </a:lnTo>
                <a:lnTo>
                  <a:pt x="0" y="359186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723" t="0" r="-5631" b="-857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76886" y="6448931"/>
            <a:ext cx="15879894" cy="3455497"/>
          </a:xfrm>
          <a:custGeom>
            <a:avLst/>
            <a:gdLst/>
            <a:ahLst/>
            <a:cxnLst/>
            <a:rect r="r" b="b" t="t" l="l"/>
            <a:pathLst>
              <a:path h="3455497" w="15879894">
                <a:moveTo>
                  <a:pt x="0" y="0"/>
                </a:moveTo>
                <a:lnTo>
                  <a:pt x="15879894" y="0"/>
                </a:lnTo>
                <a:lnTo>
                  <a:pt x="15879894" y="3455497"/>
                </a:lnTo>
                <a:lnTo>
                  <a:pt x="0" y="345549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853" t="0" r="-2153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6842570" y="341076"/>
            <a:ext cx="9514210" cy="2379568"/>
            <a:chOff x="0" y="0"/>
            <a:chExt cx="2505800" cy="62671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505800" cy="626718"/>
            </a:xfrm>
            <a:custGeom>
              <a:avLst/>
              <a:gdLst/>
              <a:ahLst/>
              <a:cxnLst/>
              <a:rect r="r" b="b" t="t" l="l"/>
              <a:pathLst>
                <a:path h="626718" w="2505800">
                  <a:moveTo>
                    <a:pt x="0" y="0"/>
                  </a:moveTo>
                  <a:lnTo>
                    <a:pt x="2505800" y="0"/>
                  </a:lnTo>
                  <a:lnTo>
                    <a:pt x="2505800" y="626718"/>
                  </a:lnTo>
                  <a:lnTo>
                    <a:pt x="0" y="6267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505800" cy="6648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6842570" y="635263"/>
            <a:ext cx="8298480" cy="23746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46424" indent="-473212" lvl="1">
              <a:lnSpc>
                <a:spcPts val="6137"/>
              </a:lnSpc>
              <a:buFont typeface="Arial"/>
              <a:buChar char="•"/>
            </a:pPr>
            <a:r>
              <a:rPr lang="en-US" sz="4383">
                <a:solidFill>
                  <a:srgbClr val="F4F5F4"/>
                </a:solidFill>
                <a:latin typeface="Impact"/>
                <a:ea typeface="Impact"/>
                <a:cs typeface="Impact"/>
                <a:sym typeface="Impact"/>
              </a:rPr>
              <a:t>Exact number of rows: 11,746,393</a:t>
            </a:r>
          </a:p>
          <a:p>
            <a:pPr algn="l" marL="946424" indent="-473212" lvl="1">
              <a:lnSpc>
                <a:spcPts val="6137"/>
              </a:lnSpc>
              <a:buFont typeface="Arial"/>
              <a:buChar char="•"/>
            </a:pPr>
            <a:r>
              <a:rPr lang="en-US" sz="4383">
                <a:solidFill>
                  <a:srgbClr val="F4F5F4"/>
                </a:solidFill>
                <a:latin typeface="Impact"/>
                <a:ea typeface="Impact"/>
                <a:cs typeface="Impact"/>
                <a:sym typeface="Impact"/>
              </a:rPr>
              <a:t>Exact number of columns: 7</a:t>
            </a:r>
          </a:p>
          <a:p>
            <a:pPr algn="l">
              <a:lnSpc>
                <a:spcPts val="6137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448429" y="0"/>
            <a:ext cx="19824352" cy="10487197"/>
            <a:chOff x="0" y="0"/>
            <a:chExt cx="5221228" cy="27620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21229" cy="2762060"/>
            </a:xfrm>
            <a:custGeom>
              <a:avLst/>
              <a:gdLst/>
              <a:ahLst/>
              <a:cxnLst/>
              <a:rect r="r" b="b" t="t" l="l"/>
              <a:pathLst>
                <a:path h="2762060" w="5221229">
                  <a:moveTo>
                    <a:pt x="0" y="0"/>
                  </a:moveTo>
                  <a:lnTo>
                    <a:pt x="5221229" y="0"/>
                  </a:lnTo>
                  <a:lnTo>
                    <a:pt x="5221229" y="2762060"/>
                  </a:lnTo>
                  <a:lnTo>
                    <a:pt x="0" y="2762060"/>
                  </a:lnTo>
                  <a:close/>
                </a:path>
              </a:pathLst>
            </a:custGeom>
            <a:solidFill>
              <a:srgbClr val="0A193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221228" cy="28001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04672" y="1074612"/>
            <a:ext cx="8059075" cy="1884645"/>
          </a:xfrm>
          <a:custGeom>
            <a:avLst/>
            <a:gdLst/>
            <a:ahLst/>
            <a:cxnLst/>
            <a:rect r="r" b="b" t="t" l="l"/>
            <a:pathLst>
              <a:path h="1884645" w="8059075">
                <a:moveTo>
                  <a:pt x="0" y="0"/>
                </a:moveTo>
                <a:lnTo>
                  <a:pt x="8059075" y="0"/>
                </a:lnTo>
                <a:lnTo>
                  <a:pt x="8059075" y="1884645"/>
                </a:lnTo>
                <a:lnTo>
                  <a:pt x="0" y="18846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40" t="-665" r="0" b="-665"/>
            </a:stretch>
          </a:blipFill>
          <a:ln w="57150" cap="sq">
            <a:solidFill>
              <a:srgbClr val="123378"/>
            </a:solidFill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8651266" y="1074612"/>
            <a:ext cx="8293105" cy="4790838"/>
          </a:xfrm>
          <a:custGeom>
            <a:avLst/>
            <a:gdLst/>
            <a:ahLst/>
            <a:cxnLst/>
            <a:rect r="r" b="b" t="t" l="l"/>
            <a:pathLst>
              <a:path h="4790838" w="8293105">
                <a:moveTo>
                  <a:pt x="0" y="0"/>
                </a:moveTo>
                <a:lnTo>
                  <a:pt x="8293105" y="0"/>
                </a:lnTo>
                <a:lnTo>
                  <a:pt x="8293105" y="4790837"/>
                </a:lnTo>
                <a:lnTo>
                  <a:pt x="0" y="47908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47625" cap="sq">
            <a:solidFill>
              <a:srgbClr val="123378"/>
            </a:solidFill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8651266" y="6290422"/>
            <a:ext cx="8293105" cy="3508622"/>
          </a:xfrm>
          <a:custGeom>
            <a:avLst/>
            <a:gdLst/>
            <a:ahLst/>
            <a:cxnLst/>
            <a:rect r="r" b="b" t="t" l="l"/>
            <a:pathLst>
              <a:path h="3508622" w="8293105">
                <a:moveTo>
                  <a:pt x="0" y="0"/>
                </a:moveTo>
                <a:lnTo>
                  <a:pt x="8293105" y="0"/>
                </a:lnTo>
                <a:lnTo>
                  <a:pt x="8293105" y="3508621"/>
                </a:lnTo>
                <a:lnTo>
                  <a:pt x="0" y="350862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38100" cap="sq">
            <a:solidFill>
              <a:srgbClr val="123378"/>
            </a:solidFill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404672" y="3239714"/>
            <a:ext cx="8059075" cy="6559329"/>
          </a:xfrm>
          <a:custGeom>
            <a:avLst/>
            <a:gdLst/>
            <a:ahLst/>
            <a:cxnLst/>
            <a:rect r="r" b="b" t="t" l="l"/>
            <a:pathLst>
              <a:path h="6559329" w="8059075">
                <a:moveTo>
                  <a:pt x="0" y="0"/>
                </a:moveTo>
                <a:lnTo>
                  <a:pt x="8059075" y="0"/>
                </a:lnTo>
                <a:lnTo>
                  <a:pt x="8059075" y="6559329"/>
                </a:lnTo>
                <a:lnTo>
                  <a:pt x="0" y="655932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68176" y="0"/>
            <a:ext cx="19824352" cy="10487197"/>
            <a:chOff x="0" y="0"/>
            <a:chExt cx="5221228" cy="27620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21229" cy="2762060"/>
            </a:xfrm>
            <a:custGeom>
              <a:avLst/>
              <a:gdLst/>
              <a:ahLst/>
              <a:cxnLst/>
              <a:rect r="r" b="b" t="t" l="l"/>
              <a:pathLst>
                <a:path h="2762060" w="5221229">
                  <a:moveTo>
                    <a:pt x="0" y="0"/>
                  </a:moveTo>
                  <a:lnTo>
                    <a:pt x="5221229" y="0"/>
                  </a:lnTo>
                  <a:lnTo>
                    <a:pt x="5221229" y="2762060"/>
                  </a:lnTo>
                  <a:lnTo>
                    <a:pt x="0" y="2762060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B7C2E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221228" cy="28001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66186" y="2605921"/>
            <a:ext cx="17555629" cy="4824448"/>
          </a:xfrm>
          <a:custGeom>
            <a:avLst/>
            <a:gdLst/>
            <a:ahLst/>
            <a:cxnLst/>
            <a:rect r="r" b="b" t="t" l="l"/>
            <a:pathLst>
              <a:path h="4824448" w="17555629">
                <a:moveTo>
                  <a:pt x="0" y="0"/>
                </a:moveTo>
                <a:lnTo>
                  <a:pt x="17555628" y="0"/>
                </a:lnTo>
                <a:lnTo>
                  <a:pt x="17555628" y="4824447"/>
                </a:lnTo>
                <a:lnTo>
                  <a:pt x="0" y="48244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100" t="-177365" r="-47984" b="-65603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66186" y="2605921"/>
            <a:ext cx="13074291" cy="4824448"/>
            <a:chOff x="0" y="0"/>
            <a:chExt cx="3443435" cy="127063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443435" cy="1270636"/>
            </a:xfrm>
            <a:custGeom>
              <a:avLst/>
              <a:gdLst/>
              <a:ahLst/>
              <a:cxnLst/>
              <a:rect r="r" b="b" t="t" l="l"/>
              <a:pathLst>
                <a:path h="1270636" w="3443435">
                  <a:moveTo>
                    <a:pt x="0" y="0"/>
                  </a:moveTo>
                  <a:lnTo>
                    <a:pt x="3443435" y="0"/>
                  </a:lnTo>
                  <a:lnTo>
                    <a:pt x="3443435" y="1270636"/>
                  </a:lnTo>
                  <a:lnTo>
                    <a:pt x="0" y="1270636"/>
                  </a:lnTo>
                  <a:close/>
                </a:path>
              </a:pathLst>
            </a:custGeom>
            <a:solidFill>
              <a:srgbClr val="325395">
                <a:alpha val="26667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3443435" cy="13087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3293266" y="2586976"/>
            <a:ext cx="4767147" cy="4843392"/>
          </a:xfrm>
          <a:custGeom>
            <a:avLst/>
            <a:gdLst/>
            <a:ahLst/>
            <a:cxnLst/>
            <a:rect r="r" b="b" t="t" l="l"/>
            <a:pathLst>
              <a:path h="4843392" w="4767147">
                <a:moveTo>
                  <a:pt x="0" y="0"/>
                </a:moveTo>
                <a:lnTo>
                  <a:pt x="4767146" y="0"/>
                </a:lnTo>
                <a:lnTo>
                  <a:pt x="4767146" y="4843392"/>
                </a:lnTo>
                <a:lnTo>
                  <a:pt x="0" y="48433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42" t="0" r="-842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3062864"/>
            <a:ext cx="18288000" cy="3083262"/>
            <a:chOff x="0" y="0"/>
            <a:chExt cx="4816593" cy="8120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812053"/>
            </a:xfrm>
            <a:custGeom>
              <a:avLst/>
              <a:gdLst/>
              <a:ahLst/>
              <a:cxnLst/>
              <a:rect r="r" b="b" t="t" l="l"/>
              <a:pathLst>
                <a:path h="81205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053"/>
                  </a:lnTo>
                  <a:lnTo>
                    <a:pt x="0" y="812053"/>
                  </a:lnTo>
                  <a:close/>
                </a:path>
              </a:pathLst>
            </a:custGeom>
            <a:solidFill>
              <a:srgbClr val="C5CACE">
                <a:alpha val="49804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8501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3060026"/>
            <a:ext cx="14281068" cy="3086100"/>
            <a:chOff x="0" y="0"/>
            <a:chExt cx="3761269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761269" cy="812800"/>
            </a:xfrm>
            <a:custGeom>
              <a:avLst/>
              <a:gdLst/>
              <a:ahLst/>
              <a:cxnLst/>
              <a:rect r="r" b="b" t="t" l="l"/>
              <a:pathLst>
                <a:path h="812800" w="3761269">
                  <a:moveTo>
                    <a:pt x="0" y="0"/>
                  </a:moveTo>
                  <a:lnTo>
                    <a:pt x="3761269" y="0"/>
                  </a:lnTo>
                  <a:lnTo>
                    <a:pt x="3761269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2337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761269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6056978" y="2178630"/>
            <a:ext cx="6378616" cy="8255663"/>
            <a:chOff x="0" y="0"/>
            <a:chExt cx="1679965" cy="217433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679965" cy="2174331"/>
            </a:xfrm>
            <a:custGeom>
              <a:avLst/>
              <a:gdLst/>
              <a:ahLst/>
              <a:cxnLst/>
              <a:rect r="r" b="b" t="t" l="l"/>
              <a:pathLst>
                <a:path h="2174331" w="1679965">
                  <a:moveTo>
                    <a:pt x="0" y="0"/>
                  </a:moveTo>
                  <a:lnTo>
                    <a:pt x="1679965" y="0"/>
                  </a:lnTo>
                  <a:lnTo>
                    <a:pt x="1679965" y="2174331"/>
                  </a:lnTo>
                  <a:lnTo>
                    <a:pt x="0" y="2174331"/>
                  </a:lnTo>
                  <a:close/>
                </a:path>
              </a:pathLst>
            </a:custGeom>
            <a:solidFill>
              <a:srgbClr val="123378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679965" cy="22124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056978" y="0"/>
            <a:ext cx="3004197" cy="3060026"/>
            <a:chOff x="0" y="0"/>
            <a:chExt cx="791229" cy="80593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91229" cy="805933"/>
            </a:xfrm>
            <a:custGeom>
              <a:avLst/>
              <a:gdLst/>
              <a:ahLst/>
              <a:cxnLst/>
              <a:rect r="r" b="b" t="t" l="l"/>
              <a:pathLst>
                <a:path h="805933" w="791229">
                  <a:moveTo>
                    <a:pt x="0" y="0"/>
                  </a:moveTo>
                  <a:lnTo>
                    <a:pt x="791229" y="0"/>
                  </a:lnTo>
                  <a:lnTo>
                    <a:pt x="791229" y="805933"/>
                  </a:lnTo>
                  <a:lnTo>
                    <a:pt x="0" y="805933"/>
                  </a:lnTo>
                  <a:close/>
                </a:path>
              </a:pathLst>
            </a:custGeom>
            <a:solidFill>
              <a:srgbClr val="0A193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791229" cy="844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-5400000">
            <a:off x="14116832" y="7291958"/>
            <a:ext cx="4935187" cy="1054896"/>
          </a:xfrm>
          <a:custGeom>
            <a:avLst/>
            <a:gdLst/>
            <a:ahLst/>
            <a:cxnLst/>
            <a:rect r="r" b="b" t="t" l="l"/>
            <a:pathLst>
              <a:path h="1054896" w="4935187">
                <a:moveTo>
                  <a:pt x="0" y="0"/>
                </a:moveTo>
                <a:lnTo>
                  <a:pt x="4935187" y="0"/>
                </a:lnTo>
                <a:lnTo>
                  <a:pt x="4935187" y="1054896"/>
                </a:lnTo>
                <a:lnTo>
                  <a:pt x="0" y="10548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5" id="15"/>
          <p:cNvSpPr txBox="true"/>
          <p:nvPr/>
        </p:nvSpPr>
        <p:spPr>
          <a:xfrm rot="0">
            <a:off x="1028700" y="1019175"/>
            <a:ext cx="12212880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>
                <a:solidFill>
                  <a:srgbClr val="123378"/>
                </a:solidFill>
                <a:latin typeface="Impact"/>
                <a:ea typeface="Impact"/>
                <a:cs typeface="Impact"/>
                <a:sym typeface="Impact"/>
              </a:rPr>
              <a:t>DATA VISUALIZATION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456164" y="3550140"/>
            <a:ext cx="13426140" cy="3726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4560"/>
              </a:lnSpc>
            </a:pPr>
            <a:r>
              <a:rPr lang="en-US" sz="10400" b="true">
                <a:solidFill>
                  <a:srgbClr val="C5CACE"/>
                </a:solidFill>
                <a:latin typeface="Poppins Bold"/>
                <a:ea typeface="Poppins Bold"/>
                <a:cs typeface="Poppins Bold"/>
                <a:sym typeface="Poppins Bold"/>
              </a:rPr>
              <a:t>5 Questions </a:t>
            </a:r>
          </a:p>
          <a:p>
            <a:pPr algn="just">
              <a:lnSpc>
                <a:spcPts val="14560"/>
              </a:lnSpc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C5CACE">
                <a:alpha val="49804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3060026"/>
            <a:ext cx="18288000" cy="3086100"/>
            <a:chOff x="0" y="0"/>
            <a:chExt cx="4816593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2337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42875"/>
              <a:ext cx="4816593" cy="9556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039"/>
                </a:lnSpc>
              </a:pPr>
              <a:r>
                <a:rPr lang="en-US" sz="3599">
                  <a:solidFill>
                    <a:srgbClr val="FFFFFF"/>
                  </a:solidFill>
                  <a:latin typeface="Impact"/>
                  <a:ea typeface="Impact"/>
                  <a:cs typeface="Impact"/>
                  <a:sym typeface="Impact"/>
                </a:rPr>
                <a:t>Q 1 : How do average taxi fares vary across different hours and days of the week?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6056978" y="2178630"/>
            <a:ext cx="6378616" cy="8255663"/>
            <a:chOff x="0" y="0"/>
            <a:chExt cx="1679965" cy="217433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679965" cy="2174331"/>
            </a:xfrm>
            <a:custGeom>
              <a:avLst/>
              <a:gdLst/>
              <a:ahLst/>
              <a:cxnLst/>
              <a:rect r="r" b="b" t="t" l="l"/>
              <a:pathLst>
                <a:path h="2174331" w="1679965">
                  <a:moveTo>
                    <a:pt x="0" y="0"/>
                  </a:moveTo>
                  <a:lnTo>
                    <a:pt x="1679965" y="0"/>
                  </a:lnTo>
                  <a:lnTo>
                    <a:pt x="1679965" y="2174331"/>
                  </a:lnTo>
                  <a:lnTo>
                    <a:pt x="0" y="2174331"/>
                  </a:lnTo>
                  <a:close/>
                </a:path>
              </a:pathLst>
            </a:custGeom>
            <a:solidFill>
              <a:srgbClr val="123378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679965" cy="22124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056978" y="0"/>
            <a:ext cx="3004197" cy="3060026"/>
            <a:chOff x="0" y="0"/>
            <a:chExt cx="791229" cy="80593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91229" cy="805933"/>
            </a:xfrm>
            <a:custGeom>
              <a:avLst/>
              <a:gdLst/>
              <a:ahLst/>
              <a:cxnLst/>
              <a:rect r="r" b="b" t="t" l="l"/>
              <a:pathLst>
                <a:path h="805933" w="791229">
                  <a:moveTo>
                    <a:pt x="0" y="0"/>
                  </a:moveTo>
                  <a:lnTo>
                    <a:pt x="791229" y="0"/>
                  </a:lnTo>
                  <a:lnTo>
                    <a:pt x="791229" y="805933"/>
                  </a:lnTo>
                  <a:lnTo>
                    <a:pt x="0" y="805933"/>
                  </a:lnTo>
                  <a:close/>
                </a:path>
              </a:pathLst>
            </a:custGeom>
            <a:solidFill>
              <a:srgbClr val="0A193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791229" cy="844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-5400000">
            <a:off x="14116832" y="7291958"/>
            <a:ext cx="4935187" cy="1054896"/>
          </a:xfrm>
          <a:custGeom>
            <a:avLst/>
            <a:gdLst/>
            <a:ahLst/>
            <a:cxnLst/>
            <a:rect r="r" b="b" t="t" l="l"/>
            <a:pathLst>
              <a:path h="1054896" w="4935187">
                <a:moveTo>
                  <a:pt x="0" y="0"/>
                </a:moveTo>
                <a:lnTo>
                  <a:pt x="4935187" y="0"/>
                </a:lnTo>
                <a:lnTo>
                  <a:pt x="4935187" y="1054896"/>
                </a:lnTo>
                <a:lnTo>
                  <a:pt x="0" y="10548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5" id="15"/>
          <p:cNvSpPr txBox="true"/>
          <p:nvPr/>
        </p:nvSpPr>
        <p:spPr>
          <a:xfrm rot="0">
            <a:off x="1028700" y="6591316"/>
            <a:ext cx="11253383" cy="2399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9"/>
              </a:lnSpc>
            </a:pPr>
            <a:r>
              <a:rPr lang="en-US" sz="2299" u="sng" b="true">
                <a:solidFill>
                  <a:srgbClr val="0A193C"/>
                </a:solidFill>
                <a:latin typeface="Poppins Bold"/>
                <a:ea typeface="Poppins Bold"/>
                <a:cs typeface="Poppins Bold"/>
                <a:sym typeface="Poppins Bold"/>
              </a:rPr>
              <a:t>Hypothesis</a:t>
            </a:r>
          </a:p>
          <a:p>
            <a:pPr algn="l">
              <a:lnSpc>
                <a:spcPts val="3219"/>
              </a:lnSpc>
            </a:pPr>
            <a:r>
              <a:rPr lang="en-US" sz="2299" b="true">
                <a:solidFill>
                  <a:srgbClr val="123378"/>
                </a:solidFill>
                <a:latin typeface="Poppins Bold"/>
                <a:ea typeface="Poppins Bold"/>
                <a:cs typeface="Poppins Bold"/>
                <a:sym typeface="Poppins Bold"/>
              </a:rPr>
              <a:t>Null Hypothesis (H0): There is no significant difference in average taxi fares across different hours of the day and days of the week.</a:t>
            </a:r>
          </a:p>
          <a:p>
            <a:pPr algn="l">
              <a:lnSpc>
                <a:spcPts val="3219"/>
              </a:lnSpc>
            </a:pPr>
          </a:p>
          <a:p>
            <a:pPr algn="l">
              <a:lnSpc>
                <a:spcPts val="3219"/>
              </a:lnSpc>
            </a:pPr>
            <a:r>
              <a:rPr lang="en-US" sz="2299" b="true">
                <a:solidFill>
                  <a:srgbClr val="123378"/>
                </a:solidFill>
                <a:latin typeface="Poppins Bold"/>
                <a:ea typeface="Poppins Bold"/>
                <a:cs typeface="Poppins Bold"/>
                <a:sym typeface="Poppins Bold"/>
              </a:rPr>
              <a:t>Alternative Hypothesis (H1): There is a significant difference in average taxi fares across different hours of the day and days of the week.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E7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7923" y="333375"/>
            <a:ext cx="6658129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>
                <a:solidFill>
                  <a:srgbClr val="123378"/>
                </a:solidFill>
                <a:latin typeface="Impact"/>
                <a:ea typeface="Impact"/>
                <a:cs typeface="Impact"/>
                <a:sym typeface="Impact"/>
              </a:rPr>
              <a:t>EDA 1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2821749" y="659543"/>
            <a:ext cx="835239" cy="644746"/>
          </a:xfrm>
          <a:custGeom>
            <a:avLst/>
            <a:gdLst/>
            <a:ahLst/>
            <a:cxnLst/>
            <a:rect r="r" b="b" t="t" l="l"/>
            <a:pathLst>
              <a:path h="644746" w="835239">
                <a:moveTo>
                  <a:pt x="0" y="0"/>
                </a:moveTo>
                <a:lnTo>
                  <a:pt x="835239" y="0"/>
                </a:lnTo>
                <a:lnTo>
                  <a:pt x="835239" y="644745"/>
                </a:lnTo>
                <a:lnTo>
                  <a:pt x="0" y="6447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27923" y="1721944"/>
            <a:ext cx="4329671" cy="4023090"/>
          </a:xfrm>
          <a:custGeom>
            <a:avLst/>
            <a:gdLst/>
            <a:ahLst/>
            <a:cxnLst/>
            <a:rect r="r" b="b" t="t" l="l"/>
            <a:pathLst>
              <a:path h="4023090" w="4329671">
                <a:moveTo>
                  <a:pt x="0" y="0"/>
                </a:moveTo>
                <a:lnTo>
                  <a:pt x="4329672" y="0"/>
                </a:lnTo>
                <a:lnTo>
                  <a:pt x="4329672" y="4023090"/>
                </a:lnTo>
                <a:lnTo>
                  <a:pt x="0" y="40230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769" t="0" r="-6031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4784547" y="1730863"/>
            <a:ext cx="4334348" cy="4023090"/>
          </a:xfrm>
          <a:custGeom>
            <a:avLst/>
            <a:gdLst/>
            <a:ahLst/>
            <a:cxnLst/>
            <a:rect r="r" b="b" t="t" l="l"/>
            <a:pathLst>
              <a:path h="4023090" w="4334348">
                <a:moveTo>
                  <a:pt x="0" y="0"/>
                </a:moveTo>
                <a:lnTo>
                  <a:pt x="4334348" y="0"/>
                </a:lnTo>
                <a:lnTo>
                  <a:pt x="4334348" y="4023090"/>
                </a:lnTo>
                <a:lnTo>
                  <a:pt x="0" y="40230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753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9250129" y="1721944"/>
            <a:ext cx="4009154" cy="4014172"/>
          </a:xfrm>
          <a:custGeom>
            <a:avLst/>
            <a:gdLst/>
            <a:ahLst/>
            <a:cxnLst/>
            <a:rect r="r" b="b" t="t" l="l"/>
            <a:pathLst>
              <a:path h="4014172" w="4009154">
                <a:moveTo>
                  <a:pt x="0" y="0"/>
                </a:moveTo>
                <a:lnTo>
                  <a:pt x="4009154" y="0"/>
                </a:lnTo>
                <a:lnTo>
                  <a:pt x="4009154" y="4014172"/>
                </a:lnTo>
                <a:lnTo>
                  <a:pt x="0" y="401417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3393479" y="1714885"/>
            <a:ext cx="4205209" cy="4021231"/>
          </a:xfrm>
          <a:custGeom>
            <a:avLst/>
            <a:gdLst/>
            <a:ahLst/>
            <a:cxnLst/>
            <a:rect r="r" b="b" t="t" l="l"/>
            <a:pathLst>
              <a:path h="4021231" w="4205209">
                <a:moveTo>
                  <a:pt x="0" y="0"/>
                </a:moveTo>
                <a:lnTo>
                  <a:pt x="4205208" y="0"/>
                </a:lnTo>
                <a:lnTo>
                  <a:pt x="4205208" y="4021231"/>
                </a:lnTo>
                <a:lnTo>
                  <a:pt x="0" y="402123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2118246" y="5885301"/>
            <a:ext cx="4457271" cy="4257178"/>
          </a:xfrm>
          <a:custGeom>
            <a:avLst/>
            <a:gdLst/>
            <a:ahLst/>
            <a:cxnLst/>
            <a:rect r="r" b="b" t="t" l="l"/>
            <a:pathLst>
              <a:path h="4257178" w="4457271">
                <a:moveTo>
                  <a:pt x="0" y="0"/>
                </a:moveTo>
                <a:lnTo>
                  <a:pt x="4457271" y="0"/>
                </a:lnTo>
                <a:lnTo>
                  <a:pt x="4457271" y="4257178"/>
                </a:lnTo>
                <a:lnTo>
                  <a:pt x="0" y="425717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668" t="0" r="-668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6763293" y="5885301"/>
            <a:ext cx="4349607" cy="4257178"/>
          </a:xfrm>
          <a:custGeom>
            <a:avLst/>
            <a:gdLst/>
            <a:ahLst/>
            <a:cxnLst/>
            <a:rect r="r" b="b" t="t" l="l"/>
            <a:pathLst>
              <a:path h="4257178" w="4349607">
                <a:moveTo>
                  <a:pt x="0" y="0"/>
                </a:moveTo>
                <a:lnTo>
                  <a:pt x="4349606" y="0"/>
                </a:lnTo>
                <a:lnTo>
                  <a:pt x="4349606" y="4257178"/>
                </a:lnTo>
                <a:lnTo>
                  <a:pt x="0" y="425717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1270834" y="5885301"/>
            <a:ext cx="4225249" cy="4257178"/>
          </a:xfrm>
          <a:custGeom>
            <a:avLst/>
            <a:gdLst/>
            <a:ahLst/>
            <a:cxnLst/>
            <a:rect r="r" b="b" t="t" l="l"/>
            <a:pathLst>
              <a:path h="4257178" w="4225249">
                <a:moveTo>
                  <a:pt x="0" y="0"/>
                </a:moveTo>
                <a:lnTo>
                  <a:pt x="4225249" y="0"/>
                </a:lnTo>
                <a:lnTo>
                  <a:pt x="4225249" y="4257178"/>
                </a:lnTo>
                <a:lnTo>
                  <a:pt x="0" y="425717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11" id="11"/>
          <p:cNvSpPr txBox="true"/>
          <p:nvPr/>
        </p:nvSpPr>
        <p:spPr>
          <a:xfrm rot="0">
            <a:off x="3910022" y="630968"/>
            <a:ext cx="13349278" cy="10839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61"/>
              </a:lnSpc>
            </a:pPr>
            <a:r>
              <a:rPr lang="en-US" sz="3551" b="true">
                <a:solidFill>
                  <a:srgbClr val="123378"/>
                </a:solidFill>
                <a:latin typeface="Poppins Bold"/>
                <a:ea typeface="Poppins Bold"/>
                <a:cs typeface="Poppins Bold"/>
                <a:sym typeface="Poppins Bold"/>
              </a:rPr>
              <a:t>HOW DO AVERAGE TAXI FARES VARY ACROSS DIFFERENT HOURS AND DAYS OF THE WEEK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49482" y="7921516"/>
            <a:ext cx="17613980" cy="2457883"/>
            <a:chOff x="0" y="0"/>
            <a:chExt cx="4639073" cy="6473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39073" cy="647344"/>
            </a:xfrm>
            <a:custGeom>
              <a:avLst/>
              <a:gdLst/>
              <a:ahLst/>
              <a:cxnLst/>
              <a:rect r="r" b="b" t="t" l="l"/>
              <a:pathLst>
                <a:path h="647344" w="4639073">
                  <a:moveTo>
                    <a:pt x="0" y="0"/>
                  </a:moveTo>
                  <a:lnTo>
                    <a:pt x="4639073" y="0"/>
                  </a:lnTo>
                  <a:lnTo>
                    <a:pt x="4639073" y="647344"/>
                  </a:lnTo>
                  <a:lnTo>
                    <a:pt x="0" y="647344"/>
                  </a:lnTo>
                  <a:close/>
                </a:path>
              </a:pathLst>
            </a:custGeom>
            <a:solidFill>
              <a:srgbClr val="C5CAC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39073" cy="6854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2052054"/>
            <a:ext cx="9820909" cy="5659299"/>
          </a:xfrm>
          <a:custGeom>
            <a:avLst/>
            <a:gdLst/>
            <a:ahLst/>
            <a:cxnLst/>
            <a:rect r="r" b="b" t="t" l="l"/>
            <a:pathLst>
              <a:path h="5659299" w="9820909">
                <a:moveTo>
                  <a:pt x="0" y="0"/>
                </a:moveTo>
                <a:lnTo>
                  <a:pt x="9820909" y="0"/>
                </a:lnTo>
                <a:lnTo>
                  <a:pt x="9820909" y="5659299"/>
                </a:lnTo>
                <a:lnTo>
                  <a:pt x="0" y="56592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019175"/>
            <a:ext cx="12212880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>
                <a:solidFill>
                  <a:srgbClr val="123378"/>
                </a:solidFill>
                <a:latin typeface="Impact"/>
                <a:ea typeface="Impact"/>
                <a:cs typeface="Impact"/>
                <a:sym typeface="Impact"/>
              </a:rPr>
              <a:t>HYPOTHESIS TESTING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8297773"/>
            <a:ext cx="14429257" cy="960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61"/>
              </a:lnSpc>
              <a:spcBef>
                <a:spcPct val="0"/>
              </a:spcBef>
            </a:pPr>
            <a:r>
              <a:rPr lang="en-US" b="true" sz="2686">
                <a:solidFill>
                  <a:srgbClr val="123378"/>
                </a:solidFill>
                <a:latin typeface="Poppins Bold"/>
                <a:ea typeface="Poppins Bold"/>
                <a:cs typeface="Poppins Bold"/>
                <a:sym typeface="Poppins Bold"/>
              </a:rPr>
              <a:t>Reject the null hypothesis (H0) and since all p-values are 0.0  there are significant differences in average taxi fares across different hours and days of the week.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056978" y="7272823"/>
            <a:ext cx="3004197" cy="3187313"/>
            <a:chOff x="0" y="0"/>
            <a:chExt cx="791229" cy="8394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91229" cy="839457"/>
            </a:xfrm>
            <a:custGeom>
              <a:avLst/>
              <a:gdLst/>
              <a:ahLst/>
              <a:cxnLst/>
              <a:rect r="r" b="b" t="t" l="l"/>
              <a:pathLst>
                <a:path h="839457" w="791229">
                  <a:moveTo>
                    <a:pt x="0" y="0"/>
                  </a:moveTo>
                  <a:lnTo>
                    <a:pt x="791229" y="0"/>
                  </a:lnTo>
                  <a:lnTo>
                    <a:pt x="791229" y="839457"/>
                  </a:lnTo>
                  <a:lnTo>
                    <a:pt x="0" y="839457"/>
                  </a:lnTo>
                  <a:close/>
                </a:path>
              </a:pathLst>
            </a:custGeom>
            <a:solidFill>
              <a:srgbClr val="0A193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791229" cy="8775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056978" y="0"/>
            <a:ext cx="6378616" cy="8255663"/>
            <a:chOff x="0" y="0"/>
            <a:chExt cx="1679965" cy="217433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79965" cy="2174331"/>
            </a:xfrm>
            <a:custGeom>
              <a:avLst/>
              <a:gdLst/>
              <a:ahLst/>
              <a:cxnLst/>
              <a:rect r="r" b="b" t="t" l="l"/>
              <a:pathLst>
                <a:path h="2174331" w="1679965">
                  <a:moveTo>
                    <a:pt x="0" y="0"/>
                  </a:moveTo>
                  <a:lnTo>
                    <a:pt x="1679965" y="0"/>
                  </a:lnTo>
                  <a:lnTo>
                    <a:pt x="1679965" y="2174331"/>
                  </a:lnTo>
                  <a:lnTo>
                    <a:pt x="0" y="2174331"/>
                  </a:lnTo>
                  <a:close/>
                </a:path>
              </a:pathLst>
            </a:custGeom>
            <a:solidFill>
              <a:srgbClr val="12337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679965" cy="22124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3776148" y="8966194"/>
            <a:ext cx="1980376" cy="584211"/>
          </a:xfrm>
          <a:custGeom>
            <a:avLst/>
            <a:gdLst/>
            <a:ahLst/>
            <a:cxnLst/>
            <a:rect r="r" b="b" t="t" l="l"/>
            <a:pathLst>
              <a:path h="584211" w="1980376">
                <a:moveTo>
                  <a:pt x="0" y="0"/>
                </a:moveTo>
                <a:lnTo>
                  <a:pt x="1980376" y="0"/>
                </a:lnTo>
                <a:lnTo>
                  <a:pt x="1980376" y="584212"/>
                </a:lnTo>
                <a:lnTo>
                  <a:pt x="0" y="5842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5400000">
            <a:off x="14116832" y="1940146"/>
            <a:ext cx="4935187" cy="1054896"/>
          </a:xfrm>
          <a:custGeom>
            <a:avLst/>
            <a:gdLst/>
            <a:ahLst/>
            <a:cxnLst/>
            <a:rect r="r" b="b" t="t" l="l"/>
            <a:pathLst>
              <a:path h="1054896" w="4935187">
                <a:moveTo>
                  <a:pt x="0" y="0"/>
                </a:moveTo>
                <a:lnTo>
                  <a:pt x="4935187" y="0"/>
                </a:lnTo>
                <a:lnTo>
                  <a:pt x="4935187" y="1054896"/>
                </a:lnTo>
                <a:lnTo>
                  <a:pt x="0" y="10548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true" flipV="true" rot="5400000">
            <a:off x="-127129" y="9079428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6">
              <a:alphaModFix amt="5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303097" y="1028700"/>
            <a:ext cx="2218114" cy="787430"/>
          </a:xfrm>
          <a:custGeom>
            <a:avLst/>
            <a:gdLst/>
            <a:ahLst/>
            <a:cxnLst/>
            <a:rect r="r" b="b" t="t" l="l"/>
            <a:pathLst>
              <a:path h="787430" w="2218114">
                <a:moveTo>
                  <a:pt x="0" y="0"/>
                </a:moveTo>
                <a:lnTo>
                  <a:pt x="2218114" y="0"/>
                </a:lnTo>
                <a:lnTo>
                  <a:pt x="2218114" y="787430"/>
                </a:lnTo>
                <a:lnTo>
                  <a:pt x="0" y="78743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1680236" y="1041732"/>
            <a:ext cx="4076288" cy="774399"/>
            <a:chOff x="0" y="0"/>
            <a:chExt cx="1073590" cy="20395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73590" cy="203957"/>
            </a:xfrm>
            <a:custGeom>
              <a:avLst/>
              <a:gdLst/>
              <a:ahLst/>
              <a:cxnLst/>
              <a:rect r="r" b="b" t="t" l="l"/>
              <a:pathLst>
                <a:path h="203957" w="1073590">
                  <a:moveTo>
                    <a:pt x="0" y="0"/>
                  </a:moveTo>
                  <a:lnTo>
                    <a:pt x="1073590" y="0"/>
                  </a:lnTo>
                  <a:lnTo>
                    <a:pt x="1073590" y="203957"/>
                  </a:lnTo>
                  <a:lnTo>
                    <a:pt x="0" y="203957"/>
                  </a:lnTo>
                  <a:close/>
                </a:path>
              </a:pathLst>
            </a:custGeom>
            <a:solidFill>
              <a:srgbClr val="123378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073590" cy="2420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028700" y="911555"/>
            <a:ext cx="7740956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>
                <a:solidFill>
                  <a:srgbClr val="123378"/>
                </a:solidFill>
                <a:latin typeface="Impact"/>
                <a:ea typeface="Impact"/>
                <a:cs typeface="Impact"/>
                <a:sym typeface="Impact"/>
              </a:rPr>
              <a:t>TABLE OF CONTENT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222099" y="2887841"/>
            <a:ext cx="1541156" cy="1582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81"/>
              </a:lnSpc>
            </a:pPr>
            <a:r>
              <a:rPr lang="en-US" sz="10381">
                <a:solidFill>
                  <a:srgbClr val="C5CACE"/>
                </a:solidFill>
                <a:latin typeface="Impact"/>
                <a:ea typeface="Impact"/>
                <a:cs typeface="Impact"/>
                <a:sym typeface="Impact"/>
              </a:rPr>
              <a:t>01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222099" y="7497337"/>
            <a:ext cx="1541156" cy="1582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81"/>
              </a:lnSpc>
            </a:pPr>
            <a:r>
              <a:rPr lang="en-US" sz="10381">
                <a:solidFill>
                  <a:srgbClr val="C5CACE"/>
                </a:solidFill>
                <a:latin typeface="Impact"/>
                <a:ea typeface="Impact"/>
                <a:cs typeface="Impact"/>
                <a:sym typeface="Impact"/>
              </a:rPr>
              <a:t>04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222099" y="4511411"/>
            <a:ext cx="1541156" cy="1582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81"/>
              </a:lnSpc>
            </a:pPr>
            <a:r>
              <a:rPr lang="en-US" sz="10381">
                <a:solidFill>
                  <a:srgbClr val="C5CACE"/>
                </a:solidFill>
                <a:latin typeface="Impact"/>
                <a:ea typeface="Impact"/>
                <a:cs typeface="Impact"/>
                <a:sym typeface="Impact"/>
              </a:rPr>
              <a:t>02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251484" y="6137449"/>
            <a:ext cx="1541156" cy="1582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81"/>
              </a:lnSpc>
            </a:pPr>
            <a:r>
              <a:rPr lang="en-US" sz="10381">
                <a:solidFill>
                  <a:srgbClr val="C5CACE"/>
                </a:solidFill>
                <a:latin typeface="Impact"/>
                <a:ea typeface="Impact"/>
                <a:cs typeface="Impact"/>
                <a:sym typeface="Impact"/>
              </a:rPr>
              <a:t>03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895517" y="3014470"/>
            <a:ext cx="4179400" cy="1083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52"/>
              </a:lnSpc>
            </a:pPr>
            <a:r>
              <a:rPr lang="en-US" sz="3460" b="true">
                <a:solidFill>
                  <a:srgbClr val="123378"/>
                </a:solidFill>
                <a:latin typeface="Poppins Bold"/>
                <a:ea typeface="Poppins Bold"/>
                <a:cs typeface="Poppins Bold"/>
                <a:sym typeface="Poppins Bold"/>
              </a:rPr>
              <a:t>OVERVIEW OF PROJECT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895517" y="4482836"/>
            <a:ext cx="5795227" cy="1083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52"/>
              </a:lnSpc>
            </a:pPr>
            <a:r>
              <a:rPr lang="en-US" sz="3460" b="true">
                <a:solidFill>
                  <a:srgbClr val="123378"/>
                </a:solidFill>
                <a:latin typeface="Poppins Bold"/>
                <a:ea typeface="Poppins Bold"/>
                <a:cs typeface="Poppins Bold"/>
                <a:sym typeface="Poppins Bold"/>
              </a:rPr>
              <a:t>DATA PROCESSING </a:t>
            </a:r>
          </a:p>
          <a:p>
            <a:pPr algn="l">
              <a:lnSpc>
                <a:spcPts val="4152"/>
              </a:lnSpc>
            </a:pPr>
            <a:r>
              <a:rPr lang="en-US" sz="3460" b="true">
                <a:solidFill>
                  <a:srgbClr val="123378"/>
                </a:solidFill>
                <a:latin typeface="Poppins Bold"/>
                <a:ea typeface="Poppins Bold"/>
                <a:cs typeface="Poppins Bold"/>
                <a:sym typeface="Poppins Bold"/>
              </a:rPr>
              <a:t>&amp; PREPARATION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895096" y="7732444"/>
            <a:ext cx="6370236" cy="1083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52"/>
              </a:lnSpc>
            </a:pPr>
            <a:r>
              <a:rPr lang="en-US" sz="3460" b="true">
                <a:solidFill>
                  <a:srgbClr val="123378"/>
                </a:solidFill>
                <a:latin typeface="Poppins Bold"/>
                <a:ea typeface="Poppins Bold"/>
                <a:cs typeface="Poppins Bold"/>
                <a:sym typeface="Poppins Bold"/>
              </a:rPr>
              <a:t>CONCLUSION</a:t>
            </a:r>
          </a:p>
          <a:p>
            <a:pPr algn="l">
              <a:lnSpc>
                <a:spcPts val="4152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5792640" y="6400044"/>
            <a:ext cx="5058378" cy="555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52"/>
              </a:lnSpc>
            </a:pPr>
            <a:r>
              <a:rPr lang="en-US" sz="3460" b="true">
                <a:solidFill>
                  <a:srgbClr val="123378"/>
                </a:solidFill>
                <a:latin typeface="Poppins Bold"/>
                <a:ea typeface="Poppins Bold"/>
                <a:cs typeface="Poppins Bold"/>
                <a:sym typeface="Poppins Bold"/>
              </a:rPr>
              <a:t>DATA VISUALIZATION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C5CACE">
                <a:alpha val="49804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056978" y="2178630"/>
            <a:ext cx="6378616" cy="8255663"/>
            <a:chOff x="0" y="0"/>
            <a:chExt cx="1679965" cy="217433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79965" cy="2174331"/>
            </a:xfrm>
            <a:custGeom>
              <a:avLst/>
              <a:gdLst/>
              <a:ahLst/>
              <a:cxnLst/>
              <a:rect r="r" b="b" t="t" l="l"/>
              <a:pathLst>
                <a:path h="2174331" w="1679965">
                  <a:moveTo>
                    <a:pt x="0" y="0"/>
                  </a:moveTo>
                  <a:lnTo>
                    <a:pt x="1679965" y="0"/>
                  </a:lnTo>
                  <a:lnTo>
                    <a:pt x="1679965" y="2174331"/>
                  </a:lnTo>
                  <a:lnTo>
                    <a:pt x="0" y="2174331"/>
                  </a:lnTo>
                  <a:close/>
                </a:path>
              </a:pathLst>
            </a:custGeom>
            <a:solidFill>
              <a:srgbClr val="12337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679965" cy="22124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0" y="3060026"/>
            <a:ext cx="18288000" cy="3086100"/>
            <a:chOff x="0" y="0"/>
            <a:chExt cx="4816593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23378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42875"/>
              <a:ext cx="4816593" cy="9556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039"/>
                </a:lnSpc>
              </a:pPr>
              <a:r>
                <a:rPr lang="en-US" sz="3599">
                  <a:solidFill>
                    <a:srgbClr val="FFFFFF"/>
                  </a:solidFill>
                  <a:latin typeface="Impact"/>
                  <a:ea typeface="Impact"/>
                  <a:cs typeface="Impact"/>
                  <a:sym typeface="Impact"/>
                </a:rPr>
                <a:t>Q 2: How do average travel distances vary by hour of the day across different days of the week?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056978" y="0"/>
            <a:ext cx="3004197" cy="3060026"/>
            <a:chOff x="0" y="0"/>
            <a:chExt cx="791229" cy="80593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91229" cy="805933"/>
            </a:xfrm>
            <a:custGeom>
              <a:avLst/>
              <a:gdLst/>
              <a:ahLst/>
              <a:cxnLst/>
              <a:rect r="r" b="b" t="t" l="l"/>
              <a:pathLst>
                <a:path h="805933" w="791229">
                  <a:moveTo>
                    <a:pt x="0" y="0"/>
                  </a:moveTo>
                  <a:lnTo>
                    <a:pt x="791229" y="0"/>
                  </a:lnTo>
                  <a:lnTo>
                    <a:pt x="791229" y="805933"/>
                  </a:lnTo>
                  <a:lnTo>
                    <a:pt x="0" y="805933"/>
                  </a:lnTo>
                  <a:close/>
                </a:path>
              </a:pathLst>
            </a:custGeom>
            <a:solidFill>
              <a:srgbClr val="0A193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791229" cy="844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-5400000">
            <a:off x="14116832" y="7291958"/>
            <a:ext cx="4935187" cy="1054896"/>
          </a:xfrm>
          <a:custGeom>
            <a:avLst/>
            <a:gdLst/>
            <a:ahLst/>
            <a:cxnLst/>
            <a:rect r="r" b="b" t="t" l="l"/>
            <a:pathLst>
              <a:path h="1054896" w="4935187">
                <a:moveTo>
                  <a:pt x="0" y="0"/>
                </a:moveTo>
                <a:lnTo>
                  <a:pt x="4935187" y="0"/>
                </a:lnTo>
                <a:lnTo>
                  <a:pt x="4935187" y="1054896"/>
                </a:lnTo>
                <a:lnTo>
                  <a:pt x="0" y="10548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5" id="15"/>
          <p:cNvSpPr txBox="true"/>
          <p:nvPr/>
        </p:nvSpPr>
        <p:spPr>
          <a:xfrm rot="0">
            <a:off x="1028700" y="6591316"/>
            <a:ext cx="11253383" cy="2399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9"/>
              </a:lnSpc>
            </a:pPr>
            <a:r>
              <a:rPr lang="en-US" sz="2299" u="sng" b="true">
                <a:solidFill>
                  <a:srgbClr val="0A193C"/>
                </a:solidFill>
                <a:latin typeface="Poppins Bold"/>
                <a:ea typeface="Poppins Bold"/>
                <a:cs typeface="Poppins Bold"/>
                <a:sym typeface="Poppins Bold"/>
              </a:rPr>
              <a:t>Hypotheses</a:t>
            </a:r>
          </a:p>
          <a:p>
            <a:pPr algn="l">
              <a:lnSpc>
                <a:spcPts val="3219"/>
              </a:lnSpc>
            </a:pPr>
            <a:r>
              <a:rPr lang="en-US" sz="2299" b="true">
                <a:solidFill>
                  <a:srgbClr val="123378"/>
                </a:solidFill>
                <a:latin typeface="Poppins Bold"/>
                <a:ea typeface="Poppins Bold"/>
                <a:cs typeface="Poppins Bold"/>
                <a:sym typeface="Poppins Bold"/>
              </a:rPr>
              <a:t>Null Hypothesis (H0): There is no significant difference in average travel distances across different hours of the day and days of the week.</a:t>
            </a:r>
          </a:p>
          <a:p>
            <a:pPr algn="l">
              <a:lnSpc>
                <a:spcPts val="3219"/>
              </a:lnSpc>
            </a:pPr>
          </a:p>
          <a:p>
            <a:pPr algn="l">
              <a:lnSpc>
                <a:spcPts val="3219"/>
              </a:lnSpc>
            </a:pPr>
            <a:r>
              <a:rPr lang="en-US" sz="2299" b="true">
                <a:solidFill>
                  <a:srgbClr val="123378"/>
                </a:solidFill>
                <a:latin typeface="Poppins Bold"/>
                <a:ea typeface="Poppins Bold"/>
                <a:cs typeface="Poppins Bold"/>
                <a:sym typeface="Poppins Bold"/>
              </a:rPr>
              <a:t>Alternative Hypothesis (H1): There is a significant difference in average travel distances across different hours of the day and days of the week.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7923" y="333375"/>
            <a:ext cx="6658129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>
                <a:solidFill>
                  <a:srgbClr val="123378"/>
                </a:solidFill>
                <a:latin typeface="Impact"/>
                <a:ea typeface="Impact"/>
                <a:cs typeface="Impact"/>
                <a:sym typeface="Impact"/>
              </a:rPr>
              <a:t>EDA 2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2873365" y="600909"/>
            <a:ext cx="835239" cy="644746"/>
          </a:xfrm>
          <a:custGeom>
            <a:avLst/>
            <a:gdLst/>
            <a:ahLst/>
            <a:cxnLst/>
            <a:rect r="r" b="b" t="t" l="l"/>
            <a:pathLst>
              <a:path h="644746" w="835239">
                <a:moveTo>
                  <a:pt x="0" y="0"/>
                </a:moveTo>
                <a:lnTo>
                  <a:pt x="835239" y="0"/>
                </a:lnTo>
                <a:lnTo>
                  <a:pt x="835239" y="644746"/>
                </a:lnTo>
                <a:lnTo>
                  <a:pt x="0" y="6447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338387" y="1839276"/>
            <a:ext cx="14386168" cy="8020288"/>
          </a:xfrm>
          <a:custGeom>
            <a:avLst/>
            <a:gdLst/>
            <a:ahLst/>
            <a:cxnLst/>
            <a:rect r="r" b="b" t="t" l="l"/>
            <a:pathLst>
              <a:path h="8020288" w="14386168">
                <a:moveTo>
                  <a:pt x="0" y="0"/>
                </a:moveTo>
                <a:lnTo>
                  <a:pt x="14386167" y="0"/>
                </a:lnTo>
                <a:lnTo>
                  <a:pt x="14386167" y="8020289"/>
                </a:lnTo>
                <a:lnTo>
                  <a:pt x="0" y="80202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3945697" y="572334"/>
            <a:ext cx="13933841" cy="1083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59"/>
              </a:lnSpc>
            </a:pPr>
            <a:r>
              <a:rPr lang="en-US" sz="3549" b="true">
                <a:solidFill>
                  <a:srgbClr val="123378"/>
                </a:solidFill>
                <a:latin typeface="Poppins Bold"/>
                <a:ea typeface="Poppins Bold"/>
                <a:cs typeface="Poppins Bold"/>
                <a:sym typeface="Poppins Bold"/>
              </a:rPr>
              <a:t>HOW DO AVERAGE TRAVEL DISTANCES VARY BY HOUR OF THE DAY ACROSS DIFFERENT DAYS OF THE WEEK?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49482" y="7921516"/>
            <a:ext cx="17613980" cy="2457883"/>
            <a:chOff x="0" y="0"/>
            <a:chExt cx="4639073" cy="6473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39073" cy="647344"/>
            </a:xfrm>
            <a:custGeom>
              <a:avLst/>
              <a:gdLst/>
              <a:ahLst/>
              <a:cxnLst/>
              <a:rect r="r" b="b" t="t" l="l"/>
              <a:pathLst>
                <a:path h="647344" w="4639073">
                  <a:moveTo>
                    <a:pt x="0" y="0"/>
                  </a:moveTo>
                  <a:lnTo>
                    <a:pt x="4639073" y="0"/>
                  </a:lnTo>
                  <a:lnTo>
                    <a:pt x="4639073" y="647344"/>
                  </a:lnTo>
                  <a:lnTo>
                    <a:pt x="0" y="647344"/>
                  </a:lnTo>
                  <a:close/>
                </a:path>
              </a:pathLst>
            </a:custGeom>
            <a:solidFill>
              <a:srgbClr val="C5CAC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39073" cy="6854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2052054"/>
            <a:ext cx="9820909" cy="5659299"/>
          </a:xfrm>
          <a:custGeom>
            <a:avLst/>
            <a:gdLst/>
            <a:ahLst/>
            <a:cxnLst/>
            <a:rect r="r" b="b" t="t" l="l"/>
            <a:pathLst>
              <a:path h="5659299" w="9820909">
                <a:moveTo>
                  <a:pt x="0" y="0"/>
                </a:moveTo>
                <a:lnTo>
                  <a:pt x="9820909" y="0"/>
                </a:lnTo>
                <a:lnTo>
                  <a:pt x="9820909" y="5659299"/>
                </a:lnTo>
                <a:lnTo>
                  <a:pt x="0" y="56592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019175"/>
            <a:ext cx="12212880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>
                <a:solidFill>
                  <a:srgbClr val="123378"/>
                </a:solidFill>
                <a:latin typeface="Impact"/>
                <a:ea typeface="Impact"/>
                <a:cs typeface="Impact"/>
                <a:sym typeface="Impact"/>
              </a:rPr>
              <a:t>HYPOTHESIS TESTING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8297773"/>
            <a:ext cx="14429257" cy="1436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61"/>
              </a:lnSpc>
              <a:spcBef>
                <a:spcPct val="0"/>
              </a:spcBef>
            </a:pPr>
            <a:r>
              <a:rPr lang="en-US" b="true" sz="2686">
                <a:solidFill>
                  <a:srgbClr val="123378"/>
                </a:solidFill>
                <a:latin typeface="Poppins Bold"/>
                <a:ea typeface="Poppins Bold"/>
                <a:cs typeface="Poppins Bold"/>
                <a:sym typeface="Poppins Bold"/>
              </a:rPr>
              <a:t>Reject the null hypothesis (H0) and since all p-values are 0.0 there is a significant difference in average travel distances across different hours of the day and days of the week.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C5CACE">
                <a:alpha val="49804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056978" y="2178630"/>
            <a:ext cx="6378616" cy="8255663"/>
            <a:chOff x="0" y="0"/>
            <a:chExt cx="1679965" cy="217433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79965" cy="2174331"/>
            </a:xfrm>
            <a:custGeom>
              <a:avLst/>
              <a:gdLst/>
              <a:ahLst/>
              <a:cxnLst/>
              <a:rect r="r" b="b" t="t" l="l"/>
              <a:pathLst>
                <a:path h="2174331" w="1679965">
                  <a:moveTo>
                    <a:pt x="0" y="0"/>
                  </a:moveTo>
                  <a:lnTo>
                    <a:pt x="1679965" y="0"/>
                  </a:lnTo>
                  <a:lnTo>
                    <a:pt x="1679965" y="2174331"/>
                  </a:lnTo>
                  <a:lnTo>
                    <a:pt x="0" y="2174331"/>
                  </a:lnTo>
                  <a:close/>
                </a:path>
              </a:pathLst>
            </a:custGeom>
            <a:solidFill>
              <a:srgbClr val="12337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679965" cy="22124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0" y="3060026"/>
            <a:ext cx="18288000" cy="3086100"/>
            <a:chOff x="0" y="0"/>
            <a:chExt cx="4816593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23378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42875"/>
              <a:ext cx="4816593" cy="9556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039"/>
                </a:lnSpc>
              </a:pPr>
              <a:r>
                <a:rPr lang="en-US" sz="3599">
                  <a:solidFill>
                    <a:srgbClr val="FFFFFF"/>
                  </a:solidFill>
                  <a:latin typeface="Impact"/>
                  <a:ea typeface="Impact"/>
                  <a:cs typeface="Impact"/>
                  <a:sym typeface="Impact"/>
                </a:rPr>
                <a:t>Q 3: What are the trends in total fare amounts by year and month?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056978" y="0"/>
            <a:ext cx="3004197" cy="3060026"/>
            <a:chOff x="0" y="0"/>
            <a:chExt cx="791229" cy="80593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91229" cy="805933"/>
            </a:xfrm>
            <a:custGeom>
              <a:avLst/>
              <a:gdLst/>
              <a:ahLst/>
              <a:cxnLst/>
              <a:rect r="r" b="b" t="t" l="l"/>
              <a:pathLst>
                <a:path h="805933" w="791229">
                  <a:moveTo>
                    <a:pt x="0" y="0"/>
                  </a:moveTo>
                  <a:lnTo>
                    <a:pt x="791229" y="0"/>
                  </a:lnTo>
                  <a:lnTo>
                    <a:pt x="791229" y="805933"/>
                  </a:lnTo>
                  <a:lnTo>
                    <a:pt x="0" y="805933"/>
                  </a:lnTo>
                  <a:close/>
                </a:path>
              </a:pathLst>
            </a:custGeom>
            <a:solidFill>
              <a:srgbClr val="0A193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791229" cy="844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-5400000">
            <a:off x="14116832" y="7291958"/>
            <a:ext cx="4935187" cy="1054896"/>
          </a:xfrm>
          <a:custGeom>
            <a:avLst/>
            <a:gdLst/>
            <a:ahLst/>
            <a:cxnLst/>
            <a:rect r="r" b="b" t="t" l="l"/>
            <a:pathLst>
              <a:path h="1054896" w="4935187">
                <a:moveTo>
                  <a:pt x="0" y="0"/>
                </a:moveTo>
                <a:lnTo>
                  <a:pt x="4935187" y="0"/>
                </a:lnTo>
                <a:lnTo>
                  <a:pt x="4935187" y="1054896"/>
                </a:lnTo>
                <a:lnTo>
                  <a:pt x="0" y="10548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5" id="15"/>
          <p:cNvSpPr txBox="true"/>
          <p:nvPr/>
        </p:nvSpPr>
        <p:spPr>
          <a:xfrm rot="0">
            <a:off x="1028700" y="6591316"/>
            <a:ext cx="14001835" cy="2399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9"/>
              </a:lnSpc>
            </a:pPr>
            <a:r>
              <a:rPr lang="en-US" sz="2299" u="sng" b="true">
                <a:solidFill>
                  <a:srgbClr val="0A193C"/>
                </a:solidFill>
                <a:latin typeface="Poppins Bold"/>
                <a:ea typeface="Poppins Bold"/>
                <a:cs typeface="Poppins Bold"/>
                <a:sym typeface="Poppins Bold"/>
              </a:rPr>
              <a:t>Hypotheses</a:t>
            </a:r>
          </a:p>
          <a:p>
            <a:pPr algn="l">
              <a:lnSpc>
                <a:spcPts val="3219"/>
              </a:lnSpc>
            </a:pPr>
            <a:r>
              <a:rPr lang="en-US" sz="2299" b="true">
                <a:solidFill>
                  <a:srgbClr val="123378"/>
                </a:solidFill>
                <a:latin typeface="Poppins Bold"/>
                <a:ea typeface="Poppins Bold"/>
                <a:cs typeface="Poppins Bold"/>
                <a:sym typeface="Poppins Bold"/>
              </a:rPr>
              <a:t>Null Hypothesis (H0) : There is no significant trend in total fare amounts by year and month.e.</a:t>
            </a:r>
          </a:p>
          <a:p>
            <a:pPr algn="l">
              <a:lnSpc>
                <a:spcPts val="3219"/>
              </a:lnSpc>
            </a:pPr>
          </a:p>
          <a:p>
            <a:pPr algn="l">
              <a:lnSpc>
                <a:spcPts val="3219"/>
              </a:lnSpc>
            </a:pPr>
            <a:r>
              <a:rPr lang="en-US" sz="2299" b="true">
                <a:solidFill>
                  <a:srgbClr val="123378"/>
                </a:solidFill>
                <a:latin typeface="Poppins Bold"/>
                <a:ea typeface="Poppins Bold"/>
                <a:cs typeface="Poppins Bold"/>
                <a:sym typeface="Poppins Bold"/>
              </a:rPr>
              <a:t>Alternative Hypothesis (H1) : There is a significant trend in total fare amounts by year and month.</a:t>
            </a:r>
          </a:p>
          <a:p>
            <a:pPr algn="l">
              <a:lnSpc>
                <a:spcPts val="3219"/>
              </a:lnSpc>
            </a:pP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A19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7923" y="333375"/>
            <a:ext cx="6658129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>
                <a:solidFill>
                  <a:srgbClr val="F4F5F4"/>
                </a:solidFill>
                <a:latin typeface="Impact"/>
                <a:ea typeface="Impact"/>
                <a:cs typeface="Impact"/>
                <a:sym typeface="Impact"/>
              </a:rPr>
              <a:t>EDA 3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3193120" y="703992"/>
            <a:ext cx="463868" cy="324708"/>
          </a:xfrm>
          <a:custGeom>
            <a:avLst/>
            <a:gdLst/>
            <a:ahLst/>
            <a:cxnLst/>
            <a:rect r="r" b="b" t="t" l="l"/>
            <a:pathLst>
              <a:path h="324708" w="463868">
                <a:moveTo>
                  <a:pt x="0" y="0"/>
                </a:moveTo>
                <a:lnTo>
                  <a:pt x="463868" y="0"/>
                </a:lnTo>
                <a:lnTo>
                  <a:pt x="463868" y="324708"/>
                </a:lnTo>
                <a:lnTo>
                  <a:pt x="0" y="3247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58908" y="2361552"/>
            <a:ext cx="8195890" cy="5967141"/>
          </a:xfrm>
          <a:custGeom>
            <a:avLst/>
            <a:gdLst/>
            <a:ahLst/>
            <a:cxnLst/>
            <a:rect r="r" b="b" t="t" l="l"/>
            <a:pathLst>
              <a:path h="5967141" w="8195890">
                <a:moveTo>
                  <a:pt x="0" y="0"/>
                </a:moveTo>
                <a:lnTo>
                  <a:pt x="8195890" y="0"/>
                </a:lnTo>
                <a:lnTo>
                  <a:pt x="8195890" y="5967141"/>
                </a:lnTo>
                <a:lnTo>
                  <a:pt x="0" y="596714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3844" t="-99130" r="-116920" b="-24008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8852183" y="2361552"/>
            <a:ext cx="8407117" cy="5967141"/>
          </a:xfrm>
          <a:custGeom>
            <a:avLst/>
            <a:gdLst/>
            <a:ahLst/>
            <a:cxnLst/>
            <a:rect r="r" b="b" t="t" l="l"/>
            <a:pathLst>
              <a:path h="5967141" w="8407117">
                <a:moveTo>
                  <a:pt x="0" y="0"/>
                </a:moveTo>
                <a:lnTo>
                  <a:pt x="8407117" y="0"/>
                </a:lnTo>
                <a:lnTo>
                  <a:pt x="8407117" y="5967141"/>
                </a:lnTo>
                <a:lnTo>
                  <a:pt x="0" y="596714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98" t="0" r="-698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3914897" y="630968"/>
            <a:ext cx="13933841" cy="162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59"/>
              </a:lnSpc>
            </a:pPr>
            <a:r>
              <a:rPr lang="en-US" sz="3549" b="true">
                <a:solidFill>
                  <a:srgbClr val="E2E7EF"/>
                </a:solidFill>
                <a:latin typeface="Poppins Bold"/>
                <a:ea typeface="Poppins Bold"/>
                <a:cs typeface="Poppins Bold"/>
                <a:sym typeface="Poppins Bold"/>
              </a:rPr>
              <a:t>WHAT ARE THE TRENDS IN TOTAL FARE AMOUNTS BY YEAR AND MONTH?</a:t>
            </a:r>
          </a:p>
          <a:p>
            <a:pPr algn="l">
              <a:lnSpc>
                <a:spcPts val="4259"/>
              </a:lnSpc>
            </a:pP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71462" y="2272339"/>
            <a:ext cx="16240372" cy="1136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10"/>
              </a:lnSpc>
              <a:spcBef>
                <a:spcPct val="0"/>
              </a:spcBef>
            </a:pPr>
            <a:r>
              <a:rPr lang="en-US" b="true" sz="2150">
                <a:solidFill>
                  <a:srgbClr val="1E1E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H0 : There is no significant trend in total fare amounts by year and month, meaning fare amounts do not change systematically over time.</a:t>
            </a:r>
          </a:p>
          <a:p>
            <a:pPr algn="l">
              <a:lnSpc>
                <a:spcPts val="3010"/>
              </a:lnSpc>
              <a:spcBef>
                <a:spcPct val="0"/>
              </a:spcBef>
            </a:pPr>
            <a:r>
              <a:rPr lang="en-US" b="true" sz="2150">
                <a:solidFill>
                  <a:srgbClr val="1E1E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H1 : There is a significant trend in total fare amounts by year and month, indicating systematic changes over time.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252811" y="2597324"/>
            <a:ext cx="10550821" cy="4563230"/>
          </a:xfrm>
          <a:custGeom>
            <a:avLst/>
            <a:gdLst/>
            <a:ahLst/>
            <a:cxnLst/>
            <a:rect r="r" b="b" t="t" l="l"/>
            <a:pathLst>
              <a:path h="4563230" w="10550821">
                <a:moveTo>
                  <a:pt x="0" y="0"/>
                </a:moveTo>
                <a:lnTo>
                  <a:pt x="10550820" y="0"/>
                </a:lnTo>
                <a:lnTo>
                  <a:pt x="10550820" y="4563230"/>
                </a:lnTo>
                <a:lnTo>
                  <a:pt x="0" y="45632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FFFFFF"/>
            </a:solidFill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1039213" y="2597324"/>
            <a:ext cx="6647796" cy="4563230"/>
          </a:xfrm>
          <a:custGeom>
            <a:avLst/>
            <a:gdLst/>
            <a:ahLst/>
            <a:cxnLst/>
            <a:rect r="r" b="b" t="t" l="l"/>
            <a:pathLst>
              <a:path h="4563230" w="6647796">
                <a:moveTo>
                  <a:pt x="0" y="0"/>
                </a:moveTo>
                <a:lnTo>
                  <a:pt x="6647796" y="0"/>
                </a:lnTo>
                <a:lnTo>
                  <a:pt x="6647796" y="4563230"/>
                </a:lnTo>
                <a:lnTo>
                  <a:pt x="0" y="45632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38100" cap="sq">
            <a:solidFill>
              <a:srgbClr val="FFFFFF"/>
            </a:solidFill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505185" y="678891"/>
            <a:ext cx="12212880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>
                <a:solidFill>
                  <a:srgbClr val="C5CACE"/>
                </a:solidFill>
                <a:latin typeface="Impact"/>
                <a:ea typeface="Impact"/>
                <a:cs typeface="Impact"/>
                <a:sym typeface="Impact"/>
              </a:rPr>
              <a:t>HYPOTHESIS TESTING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0" y="8064699"/>
            <a:ext cx="17797211" cy="2222301"/>
            <a:chOff x="0" y="0"/>
            <a:chExt cx="4687331" cy="58529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687331" cy="585297"/>
            </a:xfrm>
            <a:custGeom>
              <a:avLst/>
              <a:gdLst/>
              <a:ahLst/>
              <a:cxnLst/>
              <a:rect r="r" b="b" t="t" l="l"/>
              <a:pathLst>
                <a:path h="585297" w="4687331">
                  <a:moveTo>
                    <a:pt x="0" y="0"/>
                  </a:moveTo>
                  <a:lnTo>
                    <a:pt x="4687331" y="0"/>
                  </a:lnTo>
                  <a:lnTo>
                    <a:pt x="4687331" y="585297"/>
                  </a:lnTo>
                  <a:lnTo>
                    <a:pt x="0" y="585297"/>
                  </a:lnTo>
                  <a:close/>
                </a:path>
              </a:pathLst>
            </a:custGeom>
            <a:solidFill>
              <a:srgbClr val="C5CAC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687331" cy="6233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971462" y="8297839"/>
            <a:ext cx="14429257" cy="960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61"/>
              </a:lnSpc>
              <a:spcBef>
                <a:spcPct val="0"/>
              </a:spcBef>
            </a:pPr>
            <a:r>
              <a:rPr lang="en-US" b="true" sz="2686">
                <a:solidFill>
                  <a:srgbClr val="123378"/>
                </a:solidFill>
                <a:latin typeface="Poppins Bold"/>
                <a:ea typeface="Poppins Bold"/>
                <a:cs typeface="Poppins Bold"/>
                <a:sym typeface="Poppins Bold"/>
              </a:rPr>
              <a:t>Reject the null hypothesis (H0) and since all p-values are 0.0  there is a significant trend in total fare amounts by year and month.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C5CACE">
                <a:alpha val="49804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056978" y="2178630"/>
            <a:ext cx="6378616" cy="8255663"/>
            <a:chOff x="0" y="0"/>
            <a:chExt cx="1679965" cy="217433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79965" cy="2174331"/>
            </a:xfrm>
            <a:custGeom>
              <a:avLst/>
              <a:gdLst/>
              <a:ahLst/>
              <a:cxnLst/>
              <a:rect r="r" b="b" t="t" l="l"/>
              <a:pathLst>
                <a:path h="2174331" w="1679965">
                  <a:moveTo>
                    <a:pt x="0" y="0"/>
                  </a:moveTo>
                  <a:lnTo>
                    <a:pt x="1679965" y="0"/>
                  </a:lnTo>
                  <a:lnTo>
                    <a:pt x="1679965" y="2174331"/>
                  </a:lnTo>
                  <a:lnTo>
                    <a:pt x="0" y="2174331"/>
                  </a:lnTo>
                  <a:close/>
                </a:path>
              </a:pathLst>
            </a:custGeom>
            <a:solidFill>
              <a:srgbClr val="12337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679965" cy="22124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0" y="3060026"/>
            <a:ext cx="18288000" cy="3086100"/>
            <a:chOff x="0" y="0"/>
            <a:chExt cx="4816593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23378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42875"/>
              <a:ext cx="4816593" cy="9556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039"/>
                </a:lnSpc>
              </a:pPr>
              <a:r>
                <a:rPr lang="en-US" sz="3599">
                  <a:solidFill>
                    <a:srgbClr val="FFFFFF"/>
                  </a:solidFill>
                  <a:latin typeface="Impact"/>
                  <a:ea typeface="Impact"/>
                  <a:cs typeface="Impact"/>
                  <a:sym typeface="Impact"/>
                </a:rPr>
                <a:t>Q 4: Which day has the highest passenger count by each month?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056978" y="0"/>
            <a:ext cx="3004197" cy="3060026"/>
            <a:chOff x="0" y="0"/>
            <a:chExt cx="791229" cy="80593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91229" cy="805933"/>
            </a:xfrm>
            <a:custGeom>
              <a:avLst/>
              <a:gdLst/>
              <a:ahLst/>
              <a:cxnLst/>
              <a:rect r="r" b="b" t="t" l="l"/>
              <a:pathLst>
                <a:path h="805933" w="791229">
                  <a:moveTo>
                    <a:pt x="0" y="0"/>
                  </a:moveTo>
                  <a:lnTo>
                    <a:pt x="791229" y="0"/>
                  </a:lnTo>
                  <a:lnTo>
                    <a:pt x="791229" y="805933"/>
                  </a:lnTo>
                  <a:lnTo>
                    <a:pt x="0" y="805933"/>
                  </a:lnTo>
                  <a:close/>
                </a:path>
              </a:pathLst>
            </a:custGeom>
            <a:solidFill>
              <a:srgbClr val="0A193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791229" cy="844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-5400000">
            <a:off x="14116832" y="7291958"/>
            <a:ext cx="4935187" cy="1054896"/>
          </a:xfrm>
          <a:custGeom>
            <a:avLst/>
            <a:gdLst/>
            <a:ahLst/>
            <a:cxnLst/>
            <a:rect r="r" b="b" t="t" l="l"/>
            <a:pathLst>
              <a:path h="1054896" w="4935187">
                <a:moveTo>
                  <a:pt x="0" y="0"/>
                </a:moveTo>
                <a:lnTo>
                  <a:pt x="4935187" y="0"/>
                </a:lnTo>
                <a:lnTo>
                  <a:pt x="4935187" y="1054896"/>
                </a:lnTo>
                <a:lnTo>
                  <a:pt x="0" y="10548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5" id="15"/>
          <p:cNvSpPr txBox="true"/>
          <p:nvPr/>
        </p:nvSpPr>
        <p:spPr>
          <a:xfrm rot="0">
            <a:off x="1028700" y="6591316"/>
            <a:ext cx="14001835" cy="2399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9"/>
              </a:lnSpc>
            </a:pPr>
            <a:r>
              <a:rPr lang="en-US" sz="2299" u="sng" b="true">
                <a:solidFill>
                  <a:srgbClr val="0A193C"/>
                </a:solidFill>
                <a:latin typeface="Poppins Bold"/>
                <a:ea typeface="Poppins Bold"/>
                <a:cs typeface="Poppins Bold"/>
                <a:sym typeface="Poppins Bold"/>
              </a:rPr>
              <a:t>Hypotheses</a:t>
            </a:r>
          </a:p>
          <a:p>
            <a:pPr algn="l">
              <a:lnSpc>
                <a:spcPts val="3219"/>
              </a:lnSpc>
            </a:pPr>
            <a:r>
              <a:rPr lang="en-US" sz="2299" b="true">
                <a:solidFill>
                  <a:srgbClr val="123378"/>
                </a:solidFill>
                <a:latin typeface="Poppins Bold"/>
                <a:ea typeface="Poppins Bold"/>
                <a:cs typeface="Poppins Bold"/>
                <a:sym typeface="Poppins Bold"/>
              </a:rPr>
              <a:t>Null Hypothesis (H0) : There is no significant difference in passenger count across different days of the week for each month.</a:t>
            </a:r>
          </a:p>
          <a:p>
            <a:pPr algn="l">
              <a:lnSpc>
                <a:spcPts val="3219"/>
              </a:lnSpc>
            </a:pPr>
          </a:p>
          <a:p>
            <a:pPr algn="l">
              <a:lnSpc>
                <a:spcPts val="3219"/>
              </a:lnSpc>
            </a:pPr>
            <a:r>
              <a:rPr lang="en-US" sz="2299" b="true">
                <a:solidFill>
                  <a:srgbClr val="123378"/>
                </a:solidFill>
                <a:latin typeface="Poppins Bold"/>
                <a:ea typeface="Poppins Bold"/>
                <a:cs typeface="Poppins Bold"/>
                <a:sym typeface="Poppins Bold"/>
              </a:rPr>
              <a:t>Alternative Hypothesis (H1) : There is a significant difference in passenger count across different days of the week for each month.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7923" y="333375"/>
            <a:ext cx="6658129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>
                <a:solidFill>
                  <a:srgbClr val="123378"/>
                </a:solidFill>
                <a:latin typeface="Impact"/>
                <a:ea typeface="Impact"/>
                <a:cs typeface="Impact"/>
                <a:sym typeface="Impact"/>
              </a:rPr>
              <a:t>EDA 4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3193120" y="703992"/>
            <a:ext cx="463868" cy="324708"/>
          </a:xfrm>
          <a:custGeom>
            <a:avLst/>
            <a:gdLst/>
            <a:ahLst/>
            <a:cxnLst/>
            <a:rect r="r" b="b" t="t" l="l"/>
            <a:pathLst>
              <a:path h="324708" w="463868">
                <a:moveTo>
                  <a:pt x="0" y="0"/>
                </a:moveTo>
                <a:lnTo>
                  <a:pt x="463868" y="0"/>
                </a:lnTo>
                <a:lnTo>
                  <a:pt x="463868" y="324708"/>
                </a:lnTo>
                <a:lnTo>
                  <a:pt x="0" y="3247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914897" y="1914958"/>
            <a:ext cx="10930895" cy="7450411"/>
          </a:xfrm>
          <a:custGeom>
            <a:avLst/>
            <a:gdLst/>
            <a:ahLst/>
            <a:cxnLst/>
            <a:rect r="r" b="b" t="t" l="l"/>
            <a:pathLst>
              <a:path h="7450411" w="10930895">
                <a:moveTo>
                  <a:pt x="0" y="0"/>
                </a:moveTo>
                <a:lnTo>
                  <a:pt x="10930895" y="0"/>
                </a:lnTo>
                <a:lnTo>
                  <a:pt x="10930895" y="7450411"/>
                </a:lnTo>
                <a:lnTo>
                  <a:pt x="0" y="74504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8548" t="-29614" r="-25019" b="-557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914897" y="630968"/>
            <a:ext cx="13933841" cy="1611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59"/>
              </a:lnSpc>
            </a:pPr>
            <a:r>
              <a:rPr lang="en-US" sz="3549" b="true">
                <a:solidFill>
                  <a:srgbClr val="123378"/>
                </a:solidFill>
                <a:latin typeface="Poppins Bold"/>
                <a:ea typeface="Poppins Bold"/>
                <a:cs typeface="Poppins Bold"/>
                <a:sym typeface="Poppins Bold"/>
              </a:rPr>
              <a:t>WHICH DAY HAS THE HIGHEST PASSENGER COUNT BY EACH MONTH?</a:t>
            </a:r>
          </a:p>
          <a:p>
            <a:pPr algn="l">
              <a:lnSpc>
                <a:spcPts val="4259"/>
              </a:lnSpc>
            </a:pP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94455" y="2676522"/>
            <a:ext cx="15299089" cy="4933956"/>
          </a:xfrm>
          <a:custGeom>
            <a:avLst/>
            <a:gdLst/>
            <a:ahLst/>
            <a:cxnLst/>
            <a:rect r="r" b="b" t="t" l="l"/>
            <a:pathLst>
              <a:path h="4933956" w="15299089">
                <a:moveTo>
                  <a:pt x="0" y="0"/>
                </a:moveTo>
                <a:lnTo>
                  <a:pt x="15299090" y="0"/>
                </a:lnTo>
                <a:lnTo>
                  <a:pt x="15299090" y="4933956"/>
                </a:lnTo>
                <a:lnTo>
                  <a:pt x="0" y="49339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FFFFFF"/>
            </a:solidFill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1028700" y="1019175"/>
            <a:ext cx="12212880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>
                <a:solidFill>
                  <a:srgbClr val="F4F5F4"/>
                </a:solidFill>
                <a:latin typeface="Impact"/>
                <a:ea typeface="Impact"/>
                <a:cs typeface="Impact"/>
                <a:sym typeface="Impact"/>
              </a:rPr>
              <a:t>HYPOTHESIS TESTING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872462"/>
            <a:ext cx="5562735" cy="7755346"/>
          </a:xfrm>
          <a:custGeom>
            <a:avLst/>
            <a:gdLst/>
            <a:ahLst/>
            <a:cxnLst/>
            <a:rect r="r" b="b" t="t" l="l"/>
            <a:pathLst>
              <a:path h="7755346" w="5562735">
                <a:moveTo>
                  <a:pt x="0" y="0"/>
                </a:moveTo>
                <a:lnTo>
                  <a:pt x="5562735" y="0"/>
                </a:lnTo>
                <a:lnTo>
                  <a:pt x="5562735" y="7755346"/>
                </a:lnTo>
                <a:lnTo>
                  <a:pt x="0" y="77553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F4F5F4"/>
            </a:solidFill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7284187" y="1872462"/>
            <a:ext cx="5604817" cy="7755346"/>
          </a:xfrm>
          <a:custGeom>
            <a:avLst/>
            <a:gdLst/>
            <a:ahLst/>
            <a:cxnLst/>
            <a:rect r="r" b="b" t="t" l="l"/>
            <a:pathLst>
              <a:path h="7755346" w="5604817">
                <a:moveTo>
                  <a:pt x="0" y="0"/>
                </a:moveTo>
                <a:lnTo>
                  <a:pt x="5604817" y="0"/>
                </a:lnTo>
                <a:lnTo>
                  <a:pt x="5604817" y="7755346"/>
                </a:lnTo>
                <a:lnTo>
                  <a:pt x="0" y="77553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38100" cap="sq">
            <a:solidFill>
              <a:srgbClr val="FFFFFF"/>
            </a:solidFill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5256511" y="414345"/>
            <a:ext cx="7774978" cy="1228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62"/>
              </a:lnSpc>
            </a:pPr>
            <a:r>
              <a:rPr lang="en-US" sz="8062">
                <a:solidFill>
                  <a:srgbClr val="F4F5F4"/>
                </a:solidFill>
                <a:latin typeface="Impact"/>
                <a:ea typeface="Impact"/>
                <a:cs typeface="Impact"/>
                <a:sym typeface="Impact"/>
              </a:rPr>
              <a:t>HYPOTHESIS TESTING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3581756" y="2397730"/>
            <a:ext cx="3927522" cy="4592792"/>
            <a:chOff x="0" y="0"/>
            <a:chExt cx="1034409" cy="120962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34409" cy="1209624"/>
            </a:xfrm>
            <a:custGeom>
              <a:avLst/>
              <a:gdLst/>
              <a:ahLst/>
              <a:cxnLst/>
              <a:rect r="r" b="b" t="t" l="l"/>
              <a:pathLst>
                <a:path h="1209624" w="1034409">
                  <a:moveTo>
                    <a:pt x="0" y="0"/>
                  </a:moveTo>
                  <a:lnTo>
                    <a:pt x="1034409" y="0"/>
                  </a:lnTo>
                  <a:lnTo>
                    <a:pt x="1034409" y="1209624"/>
                  </a:lnTo>
                  <a:lnTo>
                    <a:pt x="0" y="1209624"/>
                  </a:lnTo>
                  <a:close/>
                </a:path>
              </a:pathLst>
            </a:custGeom>
            <a:solidFill>
              <a:srgbClr val="C5CACE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034409" cy="12477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3886271" y="2865848"/>
            <a:ext cx="3439777" cy="3599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07"/>
              </a:lnSpc>
              <a:spcBef>
                <a:spcPct val="0"/>
              </a:spcBef>
            </a:pPr>
            <a:r>
              <a:rPr lang="en-US" b="true" sz="229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Reject the null hypothesis (H0) and since all p-values are 0.0  There is a significant difference in passenger count across different days of the week for each month.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525000"/>
            <a:ext cx="14281068" cy="3086100"/>
            <a:chOff x="0" y="0"/>
            <a:chExt cx="3761269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61269" cy="812800"/>
            </a:xfrm>
            <a:custGeom>
              <a:avLst/>
              <a:gdLst/>
              <a:ahLst/>
              <a:cxnLst/>
              <a:rect r="r" b="b" t="t" l="l"/>
              <a:pathLst>
                <a:path h="812800" w="3761269">
                  <a:moveTo>
                    <a:pt x="0" y="0"/>
                  </a:moveTo>
                  <a:lnTo>
                    <a:pt x="3761269" y="0"/>
                  </a:lnTo>
                  <a:lnTo>
                    <a:pt x="3761269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2337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761269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056978" y="2178630"/>
            <a:ext cx="6378616" cy="8255663"/>
            <a:chOff x="0" y="0"/>
            <a:chExt cx="1679965" cy="217433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79965" cy="2174331"/>
            </a:xfrm>
            <a:custGeom>
              <a:avLst/>
              <a:gdLst/>
              <a:ahLst/>
              <a:cxnLst/>
              <a:rect r="r" b="b" t="t" l="l"/>
              <a:pathLst>
                <a:path h="2174331" w="1679965">
                  <a:moveTo>
                    <a:pt x="0" y="0"/>
                  </a:moveTo>
                  <a:lnTo>
                    <a:pt x="1679965" y="0"/>
                  </a:lnTo>
                  <a:lnTo>
                    <a:pt x="1679965" y="2174331"/>
                  </a:lnTo>
                  <a:lnTo>
                    <a:pt x="0" y="2174331"/>
                  </a:lnTo>
                  <a:close/>
                </a:path>
              </a:pathLst>
            </a:custGeom>
            <a:solidFill>
              <a:srgbClr val="12337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679965" cy="22124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6056978" y="0"/>
            <a:ext cx="3004197" cy="3060026"/>
            <a:chOff x="0" y="0"/>
            <a:chExt cx="791229" cy="8059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91229" cy="805933"/>
            </a:xfrm>
            <a:custGeom>
              <a:avLst/>
              <a:gdLst/>
              <a:ahLst/>
              <a:cxnLst/>
              <a:rect r="r" b="b" t="t" l="l"/>
              <a:pathLst>
                <a:path h="805933" w="791229">
                  <a:moveTo>
                    <a:pt x="0" y="0"/>
                  </a:moveTo>
                  <a:lnTo>
                    <a:pt x="791229" y="0"/>
                  </a:lnTo>
                  <a:lnTo>
                    <a:pt x="791229" y="805933"/>
                  </a:lnTo>
                  <a:lnTo>
                    <a:pt x="0" y="805933"/>
                  </a:lnTo>
                  <a:close/>
                </a:path>
              </a:pathLst>
            </a:custGeom>
            <a:solidFill>
              <a:srgbClr val="0A193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791229" cy="844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-5400000">
            <a:off x="14116832" y="7291958"/>
            <a:ext cx="4935187" cy="1054896"/>
          </a:xfrm>
          <a:custGeom>
            <a:avLst/>
            <a:gdLst/>
            <a:ahLst/>
            <a:cxnLst/>
            <a:rect r="r" b="b" t="t" l="l"/>
            <a:pathLst>
              <a:path h="1054896" w="4935187">
                <a:moveTo>
                  <a:pt x="0" y="0"/>
                </a:moveTo>
                <a:lnTo>
                  <a:pt x="4935187" y="0"/>
                </a:lnTo>
                <a:lnTo>
                  <a:pt x="4935187" y="1054896"/>
                </a:lnTo>
                <a:lnTo>
                  <a:pt x="0" y="10548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-5400000">
            <a:off x="14242639" y="1169453"/>
            <a:ext cx="2031326" cy="721121"/>
          </a:xfrm>
          <a:custGeom>
            <a:avLst/>
            <a:gdLst/>
            <a:ahLst/>
            <a:cxnLst/>
            <a:rect r="r" b="b" t="t" l="l"/>
            <a:pathLst>
              <a:path h="721121" w="2031326">
                <a:moveTo>
                  <a:pt x="0" y="0"/>
                </a:moveTo>
                <a:lnTo>
                  <a:pt x="2031326" y="0"/>
                </a:lnTo>
                <a:lnTo>
                  <a:pt x="2031326" y="721120"/>
                </a:lnTo>
                <a:lnTo>
                  <a:pt x="0" y="7211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849309" y="834688"/>
            <a:ext cx="12212880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>
                <a:solidFill>
                  <a:srgbClr val="123378"/>
                </a:solidFill>
                <a:latin typeface="Impact"/>
                <a:ea typeface="Impact"/>
                <a:cs typeface="Impact"/>
                <a:sym typeface="Impact"/>
              </a:rPr>
              <a:t>PROJECT UNDERSTANDING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366460" y="2400300"/>
            <a:ext cx="7046583" cy="3144757"/>
            <a:chOff x="0" y="0"/>
            <a:chExt cx="1555722" cy="69428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555722" cy="694289"/>
            </a:xfrm>
            <a:custGeom>
              <a:avLst/>
              <a:gdLst/>
              <a:ahLst/>
              <a:cxnLst/>
              <a:rect r="r" b="b" t="t" l="l"/>
              <a:pathLst>
                <a:path h="694289" w="1555722">
                  <a:moveTo>
                    <a:pt x="0" y="0"/>
                  </a:moveTo>
                  <a:lnTo>
                    <a:pt x="1555722" y="0"/>
                  </a:lnTo>
                  <a:lnTo>
                    <a:pt x="1555722" y="694289"/>
                  </a:lnTo>
                  <a:lnTo>
                    <a:pt x="0" y="694289"/>
                  </a:lnTo>
                  <a:close/>
                </a:path>
              </a:pathLst>
            </a:custGeom>
            <a:solidFill>
              <a:srgbClr val="E2E7EF">
                <a:alpha val="49804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555722" cy="732389"/>
            </a:xfrm>
            <a:prstGeom prst="rect">
              <a:avLst/>
            </a:prstGeom>
          </p:spPr>
          <p:txBody>
            <a:bodyPr anchor="ctr" rtlCol="false" tIns="60602" lIns="60602" bIns="60602" rIns="60602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849309" y="2685992"/>
            <a:ext cx="6080886" cy="3135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8"/>
              </a:lnSpc>
            </a:pPr>
            <a:r>
              <a:rPr lang="en-US" sz="3063">
                <a:solidFill>
                  <a:srgbClr val="0A193C"/>
                </a:solidFill>
                <a:latin typeface="Impact"/>
                <a:ea typeface="Impact"/>
                <a:cs typeface="Impact"/>
                <a:sym typeface="Impact"/>
              </a:rPr>
              <a:t>Objective</a:t>
            </a:r>
          </a:p>
          <a:p>
            <a:pPr algn="ctr">
              <a:lnSpc>
                <a:spcPts val="2888"/>
              </a:lnSpc>
            </a:pPr>
          </a:p>
          <a:p>
            <a:pPr algn="l">
              <a:lnSpc>
                <a:spcPts val="2888"/>
              </a:lnSpc>
            </a:pPr>
            <a:r>
              <a:rPr lang="en-US" sz="2063" b="true">
                <a:solidFill>
                  <a:srgbClr val="0A193C"/>
                </a:solidFill>
                <a:latin typeface="Poppins Bold"/>
                <a:ea typeface="Poppins Bold"/>
                <a:cs typeface="Poppins Bold"/>
                <a:sym typeface="Poppins Bold"/>
              </a:rPr>
              <a:t>Analyze the relationship between fare amounts, distance, location, and time to assist customers in decision-making and help taxi companies improve pricing and strategies.</a:t>
            </a:r>
          </a:p>
          <a:p>
            <a:pPr algn="ctr">
              <a:lnSpc>
                <a:spcPts val="2888"/>
              </a:lnSpc>
            </a:pPr>
          </a:p>
        </p:txBody>
      </p:sp>
      <p:grpSp>
        <p:nvGrpSpPr>
          <p:cNvPr name="Group 18" id="18"/>
          <p:cNvGrpSpPr/>
          <p:nvPr/>
        </p:nvGrpSpPr>
        <p:grpSpPr>
          <a:xfrm rot="0">
            <a:off x="8211719" y="3276171"/>
            <a:ext cx="7046583" cy="5693569"/>
            <a:chOff x="0" y="0"/>
            <a:chExt cx="1555722" cy="125700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555722" cy="1257008"/>
            </a:xfrm>
            <a:custGeom>
              <a:avLst/>
              <a:gdLst/>
              <a:ahLst/>
              <a:cxnLst/>
              <a:rect r="r" b="b" t="t" l="l"/>
              <a:pathLst>
                <a:path h="1257008" w="1555722">
                  <a:moveTo>
                    <a:pt x="0" y="0"/>
                  </a:moveTo>
                  <a:lnTo>
                    <a:pt x="1555722" y="0"/>
                  </a:lnTo>
                  <a:lnTo>
                    <a:pt x="1555722" y="1257008"/>
                  </a:lnTo>
                  <a:lnTo>
                    <a:pt x="0" y="1257008"/>
                  </a:lnTo>
                  <a:close/>
                </a:path>
              </a:pathLst>
            </a:custGeom>
            <a:solidFill>
              <a:srgbClr val="E2E7EF">
                <a:alpha val="49804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1555722" cy="1295108"/>
            </a:xfrm>
            <a:prstGeom prst="rect">
              <a:avLst/>
            </a:prstGeom>
          </p:spPr>
          <p:txBody>
            <a:bodyPr anchor="ctr" rtlCol="false" tIns="60602" lIns="60602" bIns="60602" rIns="60602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0587660" y="3515900"/>
            <a:ext cx="2294701" cy="562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53"/>
              </a:lnSpc>
              <a:spcBef>
                <a:spcPct val="0"/>
              </a:spcBef>
            </a:pPr>
            <a:r>
              <a:rPr lang="en-US" sz="2966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Questions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627581" y="4127736"/>
            <a:ext cx="6214860" cy="4290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401"/>
              </a:lnSpc>
            </a:pPr>
            <a:r>
              <a:rPr lang="en-US" sz="1715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1. How do average taxi fares vary across different hours and days of the week?</a:t>
            </a:r>
          </a:p>
          <a:p>
            <a:pPr algn="just">
              <a:lnSpc>
                <a:spcPts val="2401"/>
              </a:lnSpc>
            </a:pPr>
          </a:p>
          <a:p>
            <a:pPr algn="just">
              <a:lnSpc>
                <a:spcPts val="2401"/>
              </a:lnSpc>
            </a:pPr>
            <a:r>
              <a:rPr lang="en-US" sz="1715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2. How do average travel distances vary by hour of the day across different days of the week?</a:t>
            </a:r>
          </a:p>
          <a:p>
            <a:pPr algn="just">
              <a:lnSpc>
                <a:spcPts val="2401"/>
              </a:lnSpc>
            </a:pPr>
          </a:p>
          <a:p>
            <a:pPr algn="just">
              <a:lnSpc>
                <a:spcPts val="2401"/>
              </a:lnSpc>
            </a:pPr>
            <a:r>
              <a:rPr lang="en-US" sz="1715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3. What are the trends in total fare amounts by year and month?</a:t>
            </a:r>
          </a:p>
          <a:p>
            <a:pPr algn="just">
              <a:lnSpc>
                <a:spcPts val="2401"/>
              </a:lnSpc>
            </a:pPr>
          </a:p>
          <a:p>
            <a:pPr algn="just">
              <a:lnSpc>
                <a:spcPts val="2401"/>
              </a:lnSpc>
            </a:pPr>
            <a:r>
              <a:rPr lang="en-US" sz="1715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4. Which day has the highest passenger count by each month?</a:t>
            </a:r>
          </a:p>
          <a:p>
            <a:pPr algn="just">
              <a:lnSpc>
                <a:spcPts val="2401"/>
              </a:lnSpc>
            </a:pPr>
          </a:p>
          <a:p>
            <a:pPr algn="just">
              <a:lnSpc>
                <a:spcPts val="2401"/>
              </a:lnSpc>
              <a:spcBef>
                <a:spcPct val="0"/>
              </a:spcBef>
            </a:pPr>
            <a:r>
              <a:rPr lang="en-US" b="true" sz="1715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5. How have passenger counts evolved from year to year?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C5CACE">
                <a:alpha val="49804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056978" y="2178630"/>
            <a:ext cx="6378616" cy="8255663"/>
            <a:chOff x="0" y="0"/>
            <a:chExt cx="1679965" cy="217433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79965" cy="2174331"/>
            </a:xfrm>
            <a:custGeom>
              <a:avLst/>
              <a:gdLst/>
              <a:ahLst/>
              <a:cxnLst/>
              <a:rect r="r" b="b" t="t" l="l"/>
              <a:pathLst>
                <a:path h="2174331" w="1679965">
                  <a:moveTo>
                    <a:pt x="0" y="0"/>
                  </a:moveTo>
                  <a:lnTo>
                    <a:pt x="1679965" y="0"/>
                  </a:lnTo>
                  <a:lnTo>
                    <a:pt x="1679965" y="2174331"/>
                  </a:lnTo>
                  <a:lnTo>
                    <a:pt x="0" y="2174331"/>
                  </a:lnTo>
                  <a:close/>
                </a:path>
              </a:pathLst>
            </a:custGeom>
            <a:solidFill>
              <a:srgbClr val="12337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679965" cy="22124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0" y="3060026"/>
            <a:ext cx="18288000" cy="3086100"/>
            <a:chOff x="0" y="0"/>
            <a:chExt cx="4816593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23378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42875"/>
              <a:ext cx="4816593" cy="9556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039"/>
                </a:lnSpc>
              </a:pPr>
              <a:r>
                <a:rPr lang="en-US" sz="3599">
                  <a:solidFill>
                    <a:srgbClr val="FFFFFF"/>
                  </a:solidFill>
                  <a:latin typeface="Impact"/>
                  <a:ea typeface="Impact"/>
                  <a:cs typeface="Impact"/>
                  <a:sym typeface="Impact"/>
                </a:rPr>
                <a:t>Q 5: Q5 How have passenger counts evolved from year to year?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056978" y="0"/>
            <a:ext cx="3004197" cy="3060026"/>
            <a:chOff x="0" y="0"/>
            <a:chExt cx="791229" cy="80593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91229" cy="805933"/>
            </a:xfrm>
            <a:custGeom>
              <a:avLst/>
              <a:gdLst/>
              <a:ahLst/>
              <a:cxnLst/>
              <a:rect r="r" b="b" t="t" l="l"/>
              <a:pathLst>
                <a:path h="805933" w="791229">
                  <a:moveTo>
                    <a:pt x="0" y="0"/>
                  </a:moveTo>
                  <a:lnTo>
                    <a:pt x="791229" y="0"/>
                  </a:lnTo>
                  <a:lnTo>
                    <a:pt x="791229" y="805933"/>
                  </a:lnTo>
                  <a:lnTo>
                    <a:pt x="0" y="805933"/>
                  </a:lnTo>
                  <a:close/>
                </a:path>
              </a:pathLst>
            </a:custGeom>
            <a:solidFill>
              <a:srgbClr val="0A193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791229" cy="844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-5400000">
            <a:off x="14116832" y="7291958"/>
            <a:ext cx="4935187" cy="1054896"/>
          </a:xfrm>
          <a:custGeom>
            <a:avLst/>
            <a:gdLst/>
            <a:ahLst/>
            <a:cxnLst/>
            <a:rect r="r" b="b" t="t" l="l"/>
            <a:pathLst>
              <a:path h="1054896" w="4935187">
                <a:moveTo>
                  <a:pt x="0" y="0"/>
                </a:moveTo>
                <a:lnTo>
                  <a:pt x="4935187" y="0"/>
                </a:lnTo>
                <a:lnTo>
                  <a:pt x="4935187" y="1054896"/>
                </a:lnTo>
                <a:lnTo>
                  <a:pt x="0" y="10548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5" id="15"/>
          <p:cNvSpPr txBox="true"/>
          <p:nvPr/>
        </p:nvSpPr>
        <p:spPr>
          <a:xfrm rot="0">
            <a:off x="1028700" y="6591316"/>
            <a:ext cx="14001835" cy="1998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9"/>
              </a:lnSpc>
            </a:pPr>
            <a:r>
              <a:rPr lang="en-US" sz="2299" u="sng" b="true">
                <a:solidFill>
                  <a:srgbClr val="0A193C"/>
                </a:solidFill>
                <a:latin typeface="Poppins Bold"/>
                <a:ea typeface="Poppins Bold"/>
                <a:cs typeface="Poppins Bold"/>
                <a:sym typeface="Poppins Bold"/>
              </a:rPr>
              <a:t>Hypotheses</a:t>
            </a:r>
          </a:p>
          <a:p>
            <a:pPr algn="l">
              <a:lnSpc>
                <a:spcPts val="3219"/>
              </a:lnSpc>
            </a:pPr>
            <a:r>
              <a:rPr lang="en-US" sz="2299" b="true">
                <a:solidFill>
                  <a:srgbClr val="123378"/>
                </a:solidFill>
                <a:latin typeface="Poppins Bold"/>
                <a:ea typeface="Poppins Bold"/>
                <a:cs typeface="Poppins Bold"/>
                <a:sym typeface="Poppins Bold"/>
              </a:rPr>
              <a:t>Null Hypothesis (H0) : There is no significant change in the number of passengers over time.</a:t>
            </a:r>
          </a:p>
          <a:p>
            <a:pPr algn="l">
              <a:lnSpc>
                <a:spcPts val="3219"/>
              </a:lnSpc>
            </a:pPr>
          </a:p>
          <a:p>
            <a:pPr algn="l">
              <a:lnSpc>
                <a:spcPts val="3219"/>
              </a:lnSpc>
            </a:pPr>
            <a:r>
              <a:rPr lang="en-US" sz="2299" b="true">
                <a:solidFill>
                  <a:srgbClr val="123378"/>
                </a:solidFill>
                <a:latin typeface="Poppins Bold"/>
                <a:ea typeface="Poppins Bold"/>
                <a:cs typeface="Poppins Bold"/>
                <a:sym typeface="Poppins Bold"/>
              </a:rPr>
              <a:t>Alternative Hypothesis (H1) : There is a significant change in the number of passengers over time.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7923" y="333375"/>
            <a:ext cx="6658129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>
                <a:solidFill>
                  <a:srgbClr val="123378"/>
                </a:solidFill>
                <a:latin typeface="Impact"/>
                <a:ea typeface="Impact"/>
                <a:cs typeface="Impact"/>
                <a:sym typeface="Impact"/>
              </a:rPr>
              <a:t>EDA 5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3193120" y="703992"/>
            <a:ext cx="463868" cy="324708"/>
          </a:xfrm>
          <a:custGeom>
            <a:avLst/>
            <a:gdLst/>
            <a:ahLst/>
            <a:cxnLst/>
            <a:rect r="r" b="b" t="t" l="l"/>
            <a:pathLst>
              <a:path h="324708" w="463868">
                <a:moveTo>
                  <a:pt x="0" y="0"/>
                </a:moveTo>
                <a:lnTo>
                  <a:pt x="463868" y="0"/>
                </a:lnTo>
                <a:lnTo>
                  <a:pt x="463868" y="324708"/>
                </a:lnTo>
                <a:lnTo>
                  <a:pt x="0" y="3247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1872968"/>
            <a:ext cx="15692367" cy="7787190"/>
          </a:xfrm>
          <a:custGeom>
            <a:avLst/>
            <a:gdLst/>
            <a:ahLst/>
            <a:cxnLst/>
            <a:rect r="r" b="b" t="t" l="l"/>
            <a:pathLst>
              <a:path h="7787190" w="15692367">
                <a:moveTo>
                  <a:pt x="0" y="0"/>
                </a:moveTo>
                <a:lnTo>
                  <a:pt x="15692367" y="0"/>
                </a:lnTo>
                <a:lnTo>
                  <a:pt x="15692367" y="7787190"/>
                </a:lnTo>
                <a:lnTo>
                  <a:pt x="0" y="77871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9703" t="-67816" r="-25019" b="-19257"/>
            </a:stretch>
          </a:blipFill>
          <a:ln w="38100" cap="sq">
            <a:solidFill>
              <a:srgbClr val="123378"/>
            </a:solidFill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3914897" y="630968"/>
            <a:ext cx="13933841" cy="1611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59"/>
              </a:lnSpc>
            </a:pPr>
            <a:r>
              <a:rPr lang="en-US" sz="3549" b="true">
                <a:solidFill>
                  <a:srgbClr val="123378"/>
                </a:solidFill>
                <a:latin typeface="Poppins Bold"/>
                <a:ea typeface="Poppins Bold"/>
                <a:cs typeface="Poppins Bold"/>
                <a:sym typeface="Poppins Bold"/>
              </a:rPr>
              <a:t>WHAT IS THE AVERAGE NUMBER OF PASSENGERS CHANGING OVER TIME?</a:t>
            </a:r>
          </a:p>
          <a:p>
            <a:pPr algn="l">
              <a:lnSpc>
                <a:spcPts val="4259"/>
              </a:lnSpc>
            </a:pP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30998" y="2992511"/>
            <a:ext cx="16626004" cy="4301979"/>
          </a:xfrm>
          <a:custGeom>
            <a:avLst/>
            <a:gdLst/>
            <a:ahLst/>
            <a:cxnLst/>
            <a:rect r="r" b="b" t="t" l="l"/>
            <a:pathLst>
              <a:path h="4301979" w="16626004">
                <a:moveTo>
                  <a:pt x="0" y="0"/>
                </a:moveTo>
                <a:lnTo>
                  <a:pt x="16626004" y="0"/>
                </a:lnTo>
                <a:lnTo>
                  <a:pt x="16626004" y="4301978"/>
                </a:lnTo>
                <a:lnTo>
                  <a:pt x="0" y="43019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47625" cap="sq">
            <a:solidFill>
              <a:srgbClr val="FFFFFF"/>
            </a:solidFill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1028700" y="1019175"/>
            <a:ext cx="12212880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HYPOTHESIS TESTING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87933" y="8966444"/>
            <a:ext cx="17797211" cy="2222301"/>
            <a:chOff x="0" y="0"/>
            <a:chExt cx="4687331" cy="58529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87331" cy="585297"/>
            </a:xfrm>
            <a:custGeom>
              <a:avLst/>
              <a:gdLst/>
              <a:ahLst/>
              <a:cxnLst/>
              <a:rect r="r" b="b" t="t" l="l"/>
              <a:pathLst>
                <a:path h="585297" w="4687331">
                  <a:moveTo>
                    <a:pt x="0" y="0"/>
                  </a:moveTo>
                  <a:lnTo>
                    <a:pt x="4687331" y="0"/>
                  </a:lnTo>
                  <a:lnTo>
                    <a:pt x="4687331" y="585297"/>
                  </a:lnTo>
                  <a:lnTo>
                    <a:pt x="0" y="585297"/>
                  </a:lnTo>
                  <a:close/>
                </a:path>
              </a:pathLst>
            </a:custGeom>
            <a:solidFill>
              <a:srgbClr val="C5CAC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87331" cy="6233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085871" y="1614758"/>
            <a:ext cx="10116258" cy="7057484"/>
          </a:xfrm>
          <a:custGeom>
            <a:avLst/>
            <a:gdLst/>
            <a:ahLst/>
            <a:cxnLst/>
            <a:rect r="r" b="b" t="t" l="l"/>
            <a:pathLst>
              <a:path h="7057484" w="10116258">
                <a:moveTo>
                  <a:pt x="0" y="0"/>
                </a:moveTo>
                <a:lnTo>
                  <a:pt x="10116258" y="0"/>
                </a:lnTo>
                <a:lnTo>
                  <a:pt x="10116258" y="7057484"/>
                </a:lnTo>
                <a:lnTo>
                  <a:pt x="0" y="70574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FFFFFF"/>
            </a:solidFill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5256511" y="414345"/>
            <a:ext cx="7774978" cy="1228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62"/>
              </a:lnSpc>
            </a:pPr>
            <a:r>
              <a:rPr lang="en-US" sz="8062">
                <a:solidFill>
                  <a:srgbClr val="F4F5F4"/>
                </a:solidFill>
                <a:latin typeface="Impact"/>
                <a:ea typeface="Impact"/>
                <a:cs typeface="Impact"/>
                <a:sym typeface="Impact"/>
              </a:rPr>
              <a:t>HYPOTHESIS TESTING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31178" y="9117134"/>
            <a:ext cx="14429257" cy="960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61"/>
              </a:lnSpc>
              <a:spcBef>
                <a:spcPct val="0"/>
              </a:spcBef>
            </a:pPr>
            <a:r>
              <a:rPr lang="en-US" b="true" sz="2686">
                <a:solidFill>
                  <a:srgbClr val="123378"/>
                </a:solidFill>
                <a:latin typeface="Poppins Bold"/>
                <a:ea typeface="Poppins Bold"/>
                <a:cs typeface="Poppins Bold"/>
                <a:sym typeface="Poppins Bold"/>
              </a:rPr>
              <a:t>Reject the null hypothesis (H0) and since all p-values &lt; 0.05  There is a significant change in the number of passengers over time.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19487" y="8913819"/>
            <a:ext cx="20580661" cy="1054896"/>
            <a:chOff x="0" y="0"/>
            <a:chExt cx="5420421" cy="2778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20421" cy="277833"/>
            </a:xfrm>
            <a:custGeom>
              <a:avLst/>
              <a:gdLst/>
              <a:ahLst/>
              <a:cxnLst/>
              <a:rect r="r" b="b" t="t" l="l"/>
              <a:pathLst>
                <a:path h="277833" w="5420421">
                  <a:moveTo>
                    <a:pt x="0" y="0"/>
                  </a:moveTo>
                  <a:lnTo>
                    <a:pt x="5420421" y="0"/>
                  </a:lnTo>
                  <a:lnTo>
                    <a:pt x="5420421" y="277833"/>
                  </a:lnTo>
                  <a:lnTo>
                    <a:pt x="0" y="277833"/>
                  </a:lnTo>
                  <a:close/>
                </a:path>
              </a:pathLst>
            </a:custGeom>
            <a:solidFill>
              <a:srgbClr val="0A193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420421" cy="3159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95789" y="9149162"/>
            <a:ext cx="1980376" cy="584211"/>
          </a:xfrm>
          <a:custGeom>
            <a:avLst/>
            <a:gdLst/>
            <a:ahLst/>
            <a:cxnLst/>
            <a:rect r="r" b="b" t="t" l="l"/>
            <a:pathLst>
              <a:path h="584211" w="1980376">
                <a:moveTo>
                  <a:pt x="0" y="0"/>
                </a:moveTo>
                <a:lnTo>
                  <a:pt x="1980377" y="0"/>
                </a:lnTo>
                <a:lnTo>
                  <a:pt x="1980377" y="584211"/>
                </a:lnTo>
                <a:lnTo>
                  <a:pt x="0" y="5842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984159" y="8913819"/>
            <a:ext cx="4935187" cy="1054896"/>
          </a:xfrm>
          <a:custGeom>
            <a:avLst/>
            <a:gdLst/>
            <a:ahLst/>
            <a:cxnLst/>
            <a:rect r="r" b="b" t="t" l="l"/>
            <a:pathLst>
              <a:path h="1054896" w="4935187">
                <a:moveTo>
                  <a:pt x="0" y="0"/>
                </a:moveTo>
                <a:lnTo>
                  <a:pt x="4935187" y="0"/>
                </a:lnTo>
                <a:lnTo>
                  <a:pt x="4935187" y="1054896"/>
                </a:lnTo>
                <a:lnTo>
                  <a:pt x="0" y="10548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7" id="7"/>
          <p:cNvGrpSpPr/>
          <p:nvPr/>
        </p:nvGrpSpPr>
        <p:grpSpPr>
          <a:xfrm rot="0">
            <a:off x="-361908" y="1028700"/>
            <a:ext cx="19918866" cy="4694830"/>
            <a:chOff x="0" y="0"/>
            <a:chExt cx="5246121" cy="123649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246121" cy="1236498"/>
            </a:xfrm>
            <a:custGeom>
              <a:avLst/>
              <a:gdLst/>
              <a:ahLst/>
              <a:cxnLst/>
              <a:rect r="r" b="b" t="t" l="l"/>
              <a:pathLst>
                <a:path h="1236498" w="5246121">
                  <a:moveTo>
                    <a:pt x="0" y="0"/>
                  </a:moveTo>
                  <a:lnTo>
                    <a:pt x="5246121" y="0"/>
                  </a:lnTo>
                  <a:lnTo>
                    <a:pt x="5246121" y="1236498"/>
                  </a:lnTo>
                  <a:lnTo>
                    <a:pt x="0" y="1236498"/>
                  </a:lnTo>
                  <a:close/>
                </a:path>
              </a:pathLst>
            </a:custGeom>
            <a:solidFill>
              <a:srgbClr val="123378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246121" cy="12745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3467092" y="2395046"/>
            <a:ext cx="11353817" cy="3041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999"/>
              </a:lnSpc>
            </a:pPr>
            <a:r>
              <a:rPr lang="en-US" sz="19999">
                <a:solidFill>
                  <a:srgbClr val="C5CACE"/>
                </a:solidFill>
                <a:latin typeface="Impact"/>
                <a:ea typeface="Impact"/>
                <a:cs typeface="Impact"/>
                <a:sym typeface="Impact"/>
              </a:rPr>
              <a:t>CONCLUSION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-5400000">
            <a:off x="15735651" y="3115709"/>
            <a:ext cx="2031326" cy="721121"/>
          </a:xfrm>
          <a:custGeom>
            <a:avLst/>
            <a:gdLst/>
            <a:ahLst/>
            <a:cxnLst/>
            <a:rect r="r" b="b" t="t" l="l"/>
            <a:pathLst>
              <a:path h="721121" w="2031326">
                <a:moveTo>
                  <a:pt x="0" y="0"/>
                </a:moveTo>
                <a:lnTo>
                  <a:pt x="2031325" y="0"/>
                </a:lnTo>
                <a:lnTo>
                  <a:pt x="2031325" y="721121"/>
                </a:lnTo>
                <a:lnTo>
                  <a:pt x="0" y="72112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5400000">
            <a:off x="809754" y="3115709"/>
            <a:ext cx="2031326" cy="721121"/>
          </a:xfrm>
          <a:custGeom>
            <a:avLst/>
            <a:gdLst/>
            <a:ahLst/>
            <a:cxnLst/>
            <a:rect r="r" b="b" t="t" l="l"/>
            <a:pathLst>
              <a:path h="721121" w="2031326">
                <a:moveTo>
                  <a:pt x="0" y="0"/>
                </a:moveTo>
                <a:lnTo>
                  <a:pt x="2031326" y="0"/>
                </a:lnTo>
                <a:lnTo>
                  <a:pt x="2031326" y="721121"/>
                </a:lnTo>
                <a:lnTo>
                  <a:pt x="0" y="72112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690517" y="0"/>
            <a:ext cx="6745076" cy="8255663"/>
            <a:chOff x="0" y="0"/>
            <a:chExt cx="1776481" cy="21743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76481" cy="2174331"/>
            </a:xfrm>
            <a:custGeom>
              <a:avLst/>
              <a:gdLst/>
              <a:ahLst/>
              <a:cxnLst/>
              <a:rect r="r" b="b" t="t" l="l"/>
              <a:pathLst>
                <a:path h="2174331" w="1776481">
                  <a:moveTo>
                    <a:pt x="0" y="0"/>
                  </a:moveTo>
                  <a:lnTo>
                    <a:pt x="1776481" y="0"/>
                  </a:lnTo>
                  <a:lnTo>
                    <a:pt x="1776481" y="2174331"/>
                  </a:lnTo>
                  <a:lnTo>
                    <a:pt x="0" y="2174331"/>
                  </a:lnTo>
                  <a:close/>
                </a:path>
              </a:pathLst>
            </a:custGeom>
            <a:solidFill>
              <a:srgbClr val="12337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776481" cy="22124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1028700"/>
            <a:ext cx="10695283" cy="3658209"/>
            <a:chOff x="0" y="0"/>
            <a:chExt cx="14260377" cy="4877612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14260377" cy="4877612"/>
              <a:chOff x="0" y="0"/>
              <a:chExt cx="2327852" cy="796217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327852" cy="796217"/>
              </a:xfrm>
              <a:custGeom>
                <a:avLst/>
                <a:gdLst/>
                <a:ahLst/>
                <a:cxnLst/>
                <a:rect r="r" b="b" t="t" l="l"/>
                <a:pathLst>
                  <a:path h="796217" w="2327852">
                    <a:moveTo>
                      <a:pt x="0" y="0"/>
                    </a:moveTo>
                    <a:lnTo>
                      <a:pt x="2327852" y="0"/>
                    </a:lnTo>
                    <a:lnTo>
                      <a:pt x="2327852" y="796217"/>
                    </a:lnTo>
                    <a:lnTo>
                      <a:pt x="0" y="796217"/>
                    </a:lnTo>
                    <a:close/>
                  </a:path>
                </a:pathLst>
              </a:custGeom>
              <a:solidFill>
                <a:srgbClr val="FFFFFF"/>
              </a:solidFill>
              <a:ln w="85725" cap="sq">
                <a:solidFill>
                  <a:srgbClr val="325395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38100"/>
                <a:ext cx="2327852" cy="83431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1113662" y="571126"/>
              <a:ext cx="12201984" cy="35273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14"/>
                </a:lnSpc>
              </a:pPr>
              <a:r>
                <a:rPr lang="en-US" sz="2153" b="true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            Overall, the analysis shows significant yearly changes in taxi fares. </a:t>
              </a:r>
            </a:p>
            <a:p>
              <a:pPr algn="l">
                <a:lnSpc>
                  <a:spcPts val="3014"/>
                </a:lnSpc>
              </a:pPr>
              <a:r>
                <a:rPr lang="en-US" sz="2153" b="true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           Higher fare amounts are influenced by distance and areas with traffic congestion.</a:t>
              </a:r>
            </a:p>
            <a:p>
              <a:pPr algn="l">
                <a:lnSpc>
                  <a:spcPts val="3014"/>
                </a:lnSpc>
                <a:spcBef>
                  <a:spcPct val="0"/>
                </a:spcBef>
              </a:pPr>
              <a:r>
                <a:rPr lang="en-US" b="true" sz="2153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          The data suggests that people still take taxis even for shorter distances. Over the years, passenger numbers initially increased, then declined, likely due to rising fare costs. 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-535889" y="9258300"/>
            <a:ext cx="18823889" cy="1093920"/>
            <a:chOff x="0" y="0"/>
            <a:chExt cx="4957732" cy="28811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957732" cy="288111"/>
            </a:xfrm>
            <a:custGeom>
              <a:avLst/>
              <a:gdLst/>
              <a:ahLst/>
              <a:cxnLst/>
              <a:rect r="r" b="b" t="t" l="l"/>
              <a:pathLst>
                <a:path h="288111" w="4957732">
                  <a:moveTo>
                    <a:pt x="0" y="0"/>
                  </a:moveTo>
                  <a:lnTo>
                    <a:pt x="4957732" y="0"/>
                  </a:lnTo>
                  <a:lnTo>
                    <a:pt x="4957732" y="288111"/>
                  </a:lnTo>
                  <a:lnTo>
                    <a:pt x="0" y="288111"/>
                  </a:lnTo>
                  <a:close/>
                </a:path>
              </a:pathLst>
            </a:custGeom>
            <a:solidFill>
              <a:srgbClr val="C5CACE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4957732" cy="3262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5690517" y="5738549"/>
            <a:ext cx="2597483" cy="4548451"/>
            <a:chOff x="0" y="0"/>
            <a:chExt cx="684111" cy="119794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84111" cy="1197946"/>
            </a:xfrm>
            <a:custGeom>
              <a:avLst/>
              <a:gdLst/>
              <a:ahLst/>
              <a:cxnLst/>
              <a:rect r="r" b="b" t="t" l="l"/>
              <a:pathLst>
                <a:path h="1197946" w="684111">
                  <a:moveTo>
                    <a:pt x="0" y="0"/>
                  </a:moveTo>
                  <a:lnTo>
                    <a:pt x="684111" y="0"/>
                  </a:lnTo>
                  <a:lnTo>
                    <a:pt x="684111" y="1197946"/>
                  </a:lnTo>
                  <a:lnTo>
                    <a:pt x="0" y="1197946"/>
                  </a:lnTo>
                  <a:close/>
                </a:path>
              </a:pathLst>
            </a:custGeom>
            <a:solidFill>
              <a:srgbClr val="0A193C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684111" cy="12360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9754832" y="5398265"/>
            <a:ext cx="5935685" cy="4043685"/>
          </a:xfrm>
          <a:custGeom>
            <a:avLst/>
            <a:gdLst/>
            <a:ahLst/>
            <a:cxnLst/>
            <a:rect r="r" b="b" t="t" l="l"/>
            <a:pathLst>
              <a:path h="4043685" w="5935685">
                <a:moveTo>
                  <a:pt x="0" y="0"/>
                </a:moveTo>
                <a:lnTo>
                  <a:pt x="5935685" y="0"/>
                </a:lnTo>
                <a:lnTo>
                  <a:pt x="5935685" y="4043685"/>
                </a:lnTo>
                <a:lnTo>
                  <a:pt x="0" y="40436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445344" y="6501774"/>
            <a:ext cx="3986111" cy="3507778"/>
          </a:xfrm>
          <a:custGeom>
            <a:avLst/>
            <a:gdLst/>
            <a:ahLst/>
            <a:cxnLst/>
            <a:rect r="r" b="b" t="t" l="l"/>
            <a:pathLst>
              <a:path h="3507778" w="3986111">
                <a:moveTo>
                  <a:pt x="0" y="0"/>
                </a:moveTo>
                <a:lnTo>
                  <a:pt x="3986111" y="0"/>
                </a:lnTo>
                <a:lnTo>
                  <a:pt x="3986111" y="3507778"/>
                </a:lnTo>
                <a:lnTo>
                  <a:pt x="0" y="35077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3062864"/>
            <a:ext cx="18288000" cy="3083262"/>
            <a:chOff x="0" y="0"/>
            <a:chExt cx="4816593" cy="8120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812053"/>
            </a:xfrm>
            <a:custGeom>
              <a:avLst/>
              <a:gdLst/>
              <a:ahLst/>
              <a:cxnLst/>
              <a:rect r="r" b="b" t="t" l="l"/>
              <a:pathLst>
                <a:path h="81205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053"/>
                  </a:lnTo>
                  <a:lnTo>
                    <a:pt x="0" y="812053"/>
                  </a:lnTo>
                  <a:close/>
                </a:path>
              </a:pathLst>
            </a:custGeom>
            <a:solidFill>
              <a:srgbClr val="C5CACE">
                <a:alpha val="49804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8501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3060026"/>
            <a:ext cx="14281068" cy="3086100"/>
            <a:chOff x="0" y="0"/>
            <a:chExt cx="3761269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761269" cy="812800"/>
            </a:xfrm>
            <a:custGeom>
              <a:avLst/>
              <a:gdLst/>
              <a:ahLst/>
              <a:cxnLst/>
              <a:rect r="r" b="b" t="t" l="l"/>
              <a:pathLst>
                <a:path h="812800" w="3761269">
                  <a:moveTo>
                    <a:pt x="0" y="0"/>
                  </a:moveTo>
                  <a:lnTo>
                    <a:pt x="3761269" y="0"/>
                  </a:lnTo>
                  <a:lnTo>
                    <a:pt x="3761269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2337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761269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6056978" y="2178630"/>
            <a:ext cx="6378616" cy="8255663"/>
            <a:chOff x="0" y="0"/>
            <a:chExt cx="1679965" cy="217433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679965" cy="2174331"/>
            </a:xfrm>
            <a:custGeom>
              <a:avLst/>
              <a:gdLst/>
              <a:ahLst/>
              <a:cxnLst/>
              <a:rect r="r" b="b" t="t" l="l"/>
              <a:pathLst>
                <a:path h="2174331" w="1679965">
                  <a:moveTo>
                    <a:pt x="0" y="0"/>
                  </a:moveTo>
                  <a:lnTo>
                    <a:pt x="1679965" y="0"/>
                  </a:lnTo>
                  <a:lnTo>
                    <a:pt x="1679965" y="2174331"/>
                  </a:lnTo>
                  <a:lnTo>
                    <a:pt x="0" y="2174331"/>
                  </a:lnTo>
                  <a:close/>
                </a:path>
              </a:pathLst>
            </a:custGeom>
            <a:solidFill>
              <a:srgbClr val="123378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679965" cy="22124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056978" y="0"/>
            <a:ext cx="3004197" cy="3060026"/>
            <a:chOff x="0" y="0"/>
            <a:chExt cx="791229" cy="80593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91229" cy="805933"/>
            </a:xfrm>
            <a:custGeom>
              <a:avLst/>
              <a:gdLst/>
              <a:ahLst/>
              <a:cxnLst/>
              <a:rect r="r" b="b" t="t" l="l"/>
              <a:pathLst>
                <a:path h="805933" w="791229">
                  <a:moveTo>
                    <a:pt x="0" y="0"/>
                  </a:moveTo>
                  <a:lnTo>
                    <a:pt x="791229" y="0"/>
                  </a:lnTo>
                  <a:lnTo>
                    <a:pt x="791229" y="805933"/>
                  </a:lnTo>
                  <a:lnTo>
                    <a:pt x="0" y="805933"/>
                  </a:lnTo>
                  <a:close/>
                </a:path>
              </a:pathLst>
            </a:custGeom>
            <a:solidFill>
              <a:srgbClr val="0A193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791229" cy="844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-5400000">
            <a:off x="14116832" y="7291958"/>
            <a:ext cx="4935187" cy="1054896"/>
          </a:xfrm>
          <a:custGeom>
            <a:avLst/>
            <a:gdLst/>
            <a:ahLst/>
            <a:cxnLst/>
            <a:rect r="r" b="b" t="t" l="l"/>
            <a:pathLst>
              <a:path h="1054896" w="4935187">
                <a:moveTo>
                  <a:pt x="0" y="0"/>
                </a:moveTo>
                <a:lnTo>
                  <a:pt x="4935187" y="0"/>
                </a:lnTo>
                <a:lnTo>
                  <a:pt x="4935187" y="1054896"/>
                </a:lnTo>
                <a:lnTo>
                  <a:pt x="0" y="10548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400000">
            <a:off x="13221781" y="4242515"/>
            <a:ext cx="2031326" cy="721121"/>
          </a:xfrm>
          <a:custGeom>
            <a:avLst/>
            <a:gdLst/>
            <a:ahLst/>
            <a:cxnLst/>
            <a:rect r="r" b="b" t="t" l="l"/>
            <a:pathLst>
              <a:path h="721121" w="2031326">
                <a:moveTo>
                  <a:pt x="0" y="0"/>
                </a:moveTo>
                <a:lnTo>
                  <a:pt x="2031326" y="0"/>
                </a:lnTo>
                <a:lnTo>
                  <a:pt x="2031326" y="721121"/>
                </a:lnTo>
                <a:lnTo>
                  <a:pt x="0" y="7211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028700" y="535901"/>
            <a:ext cx="12212880" cy="2524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>
                <a:solidFill>
                  <a:srgbClr val="123378"/>
                </a:solidFill>
                <a:latin typeface="Impact"/>
                <a:ea typeface="Impact"/>
                <a:cs typeface="Impact"/>
                <a:sym typeface="Impact"/>
              </a:rPr>
              <a:t>PROJECT UNDERSTANDING: TOOLS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46624" y="3439913"/>
            <a:ext cx="12530260" cy="3186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4560"/>
              </a:lnSpc>
            </a:pPr>
            <a:r>
              <a:rPr lang="en-US" sz="10400" b="true">
                <a:solidFill>
                  <a:srgbClr val="C5CACE"/>
                </a:solidFill>
                <a:latin typeface="Poppins Bold"/>
                <a:ea typeface="Poppins Bold"/>
                <a:cs typeface="Poppins Bold"/>
                <a:sym typeface="Poppins Bold"/>
              </a:rPr>
              <a:t>Jupyter Notebook</a:t>
            </a:r>
          </a:p>
          <a:p>
            <a:pPr algn="just">
              <a:lnSpc>
                <a:spcPts val="4831"/>
              </a:lnSpc>
            </a:pPr>
          </a:p>
          <a:p>
            <a:pPr algn="just">
              <a:lnSpc>
                <a:spcPts val="4831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056978" y="7272823"/>
            <a:ext cx="3004197" cy="3187313"/>
            <a:chOff x="0" y="0"/>
            <a:chExt cx="791229" cy="8394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91229" cy="839457"/>
            </a:xfrm>
            <a:custGeom>
              <a:avLst/>
              <a:gdLst/>
              <a:ahLst/>
              <a:cxnLst/>
              <a:rect r="r" b="b" t="t" l="l"/>
              <a:pathLst>
                <a:path h="839457" w="791229">
                  <a:moveTo>
                    <a:pt x="0" y="0"/>
                  </a:moveTo>
                  <a:lnTo>
                    <a:pt x="791229" y="0"/>
                  </a:lnTo>
                  <a:lnTo>
                    <a:pt x="791229" y="839457"/>
                  </a:lnTo>
                  <a:lnTo>
                    <a:pt x="0" y="839457"/>
                  </a:lnTo>
                  <a:close/>
                </a:path>
              </a:pathLst>
            </a:custGeom>
            <a:solidFill>
              <a:srgbClr val="0A193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791229" cy="8775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056978" y="0"/>
            <a:ext cx="6378616" cy="8255663"/>
            <a:chOff x="0" y="0"/>
            <a:chExt cx="1679965" cy="217433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79965" cy="2174331"/>
            </a:xfrm>
            <a:custGeom>
              <a:avLst/>
              <a:gdLst/>
              <a:ahLst/>
              <a:cxnLst/>
              <a:rect r="r" b="b" t="t" l="l"/>
              <a:pathLst>
                <a:path h="2174331" w="1679965">
                  <a:moveTo>
                    <a:pt x="0" y="0"/>
                  </a:moveTo>
                  <a:lnTo>
                    <a:pt x="1679965" y="0"/>
                  </a:lnTo>
                  <a:lnTo>
                    <a:pt x="1679965" y="2174331"/>
                  </a:lnTo>
                  <a:lnTo>
                    <a:pt x="0" y="2174331"/>
                  </a:lnTo>
                  <a:close/>
                </a:path>
              </a:pathLst>
            </a:custGeom>
            <a:solidFill>
              <a:srgbClr val="12337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679965" cy="22124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-5400000">
            <a:off x="14116832" y="1940146"/>
            <a:ext cx="4935187" cy="1054896"/>
          </a:xfrm>
          <a:custGeom>
            <a:avLst/>
            <a:gdLst/>
            <a:ahLst/>
            <a:cxnLst/>
            <a:rect r="r" b="b" t="t" l="l"/>
            <a:pathLst>
              <a:path h="1054896" w="4935187">
                <a:moveTo>
                  <a:pt x="0" y="0"/>
                </a:moveTo>
                <a:lnTo>
                  <a:pt x="4935187" y="0"/>
                </a:lnTo>
                <a:lnTo>
                  <a:pt x="4935187" y="1054896"/>
                </a:lnTo>
                <a:lnTo>
                  <a:pt x="0" y="10548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9" id="9"/>
          <p:cNvSpPr txBox="true"/>
          <p:nvPr/>
        </p:nvSpPr>
        <p:spPr>
          <a:xfrm rot="0">
            <a:off x="1028700" y="861921"/>
            <a:ext cx="7788396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>
                <a:solidFill>
                  <a:srgbClr val="123378"/>
                </a:solidFill>
                <a:latin typeface="Impact"/>
                <a:ea typeface="Impact"/>
                <a:cs typeface="Impact"/>
                <a:sym typeface="Impact"/>
              </a:rPr>
              <a:t>DATA COLLECTION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386599" y="9265137"/>
            <a:ext cx="1980376" cy="584211"/>
          </a:xfrm>
          <a:custGeom>
            <a:avLst/>
            <a:gdLst/>
            <a:ahLst/>
            <a:cxnLst/>
            <a:rect r="r" b="b" t="t" l="l"/>
            <a:pathLst>
              <a:path h="584211" w="1980376">
                <a:moveTo>
                  <a:pt x="0" y="0"/>
                </a:moveTo>
                <a:lnTo>
                  <a:pt x="1980377" y="0"/>
                </a:lnTo>
                <a:lnTo>
                  <a:pt x="1980377" y="584211"/>
                </a:lnTo>
                <a:lnTo>
                  <a:pt x="0" y="5842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3072450"/>
            <a:ext cx="14608281" cy="42003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3"/>
              </a:lnSpc>
            </a:pPr>
            <a:r>
              <a:rPr lang="en-US" sz="2630" u="sng" b="true">
                <a:solidFill>
                  <a:srgbClr val="123378"/>
                </a:solidFill>
                <a:latin typeface="Poppins Bold"/>
                <a:ea typeface="Poppins Bold"/>
                <a:cs typeface="Poppins Bold"/>
                <a:sym typeface="Poppins Bold"/>
              </a:rPr>
              <a:t>Source &amp; Citation</a:t>
            </a:r>
          </a:p>
          <a:p>
            <a:pPr algn="l">
              <a:lnSpc>
                <a:spcPts val="3683"/>
              </a:lnSpc>
            </a:pPr>
          </a:p>
          <a:p>
            <a:pPr algn="l">
              <a:lnSpc>
                <a:spcPts val="3683"/>
              </a:lnSpc>
            </a:pPr>
            <a:r>
              <a:rPr lang="en-US" sz="2630" b="true">
                <a:solidFill>
                  <a:srgbClr val="123378"/>
                </a:solidFill>
                <a:latin typeface="Poppins Bold"/>
                <a:ea typeface="Poppins Bold"/>
                <a:cs typeface="Poppins Bold"/>
                <a:sym typeface="Poppins Bold"/>
              </a:rPr>
              <a:t>https://www.kaggle.com/competitions/new-york-city-taxi-fare-prediction</a:t>
            </a:r>
          </a:p>
          <a:p>
            <a:pPr algn="l">
              <a:lnSpc>
                <a:spcPts val="3683"/>
              </a:lnSpc>
            </a:pPr>
          </a:p>
          <a:p>
            <a:pPr algn="l">
              <a:lnSpc>
                <a:spcPts val="3683"/>
              </a:lnSpc>
            </a:pPr>
          </a:p>
          <a:p>
            <a:pPr algn="l">
              <a:lnSpc>
                <a:spcPts val="3683"/>
              </a:lnSpc>
            </a:pPr>
            <a:r>
              <a:rPr lang="en-US" sz="2630" b="true">
                <a:solidFill>
                  <a:srgbClr val="123378"/>
                </a:solidFill>
                <a:latin typeface="Poppins Bold"/>
                <a:ea typeface="Poppins Bold"/>
                <a:cs typeface="Poppins Bold"/>
                <a:sym typeface="Poppins Bold"/>
              </a:rPr>
              <a:t>Andy Chavez, DJ Sterling, Julia Elliott, Lakshmanan V, Sagar, and Will Cukierski. New York City Taxi Fare Prediction. https://kaggle.com/competitions/new-york-city-taxi-fare-prediction, 2018. Kaggle.</a:t>
            </a:r>
          </a:p>
          <a:p>
            <a:pPr algn="l">
              <a:lnSpc>
                <a:spcPts val="3683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5400000">
            <a:off x="-127129" y="9079428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37078" y="1657768"/>
            <a:ext cx="14263610" cy="8366558"/>
          </a:xfrm>
          <a:custGeom>
            <a:avLst/>
            <a:gdLst/>
            <a:ahLst/>
            <a:cxnLst/>
            <a:rect r="r" b="b" t="t" l="l"/>
            <a:pathLst>
              <a:path h="8366558" w="14263610">
                <a:moveTo>
                  <a:pt x="0" y="0"/>
                </a:moveTo>
                <a:lnTo>
                  <a:pt x="14263610" y="0"/>
                </a:lnTo>
                <a:lnTo>
                  <a:pt x="14263610" y="8366558"/>
                </a:lnTo>
                <a:lnTo>
                  <a:pt x="0" y="83665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8438" t="-44135" r="-126879" b="-88046"/>
            </a:stretch>
          </a:blipFill>
          <a:ln w="95250" cap="sq">
            <a:solidFill>
              <a:srgbClr val="123378"/>
            </a:solidFill>
            <a:prstDash val="solid"/>
            <a:miter/>
          </a:ln>
        </p:spPr>
      </p:sp>
      <p:grpSp>
        <p:nvGrpSpPr>
          <p:cNvPr name="Group 4" id="4"/>
          <p:cNvGrpSpPr/>
          <p:nvPr/>
        </p:nvGrpSpPr>
        <p:grpSpPr>
          <a:xfrm rot="0">
            <a:off x="824320" y="8273146"/>
            <a:ext cx="6944562" cy="526901"/>
            <a:chOff x="0" y="0"/>
            <a:chExt cx="1829021" cy="13877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29021" cy="138772"/>
            </a:xfrm>
            <a:custGeom>
              <a:avLst/>
              <a:gdLst/>
              <a:ahLst/>
              <a:cxnLst/>
              <a:rect r="r" b="b" t="t" l="l"/>
              <a:pathLst>
                <a:path h="138772" w="1829021">
                  <a:moveTo>
                    <a:pt x="0" y="0"/>
                  </a:moveTo>
                  <a:lnTo>
                    <a:pt x="1829021" y="0"/>
                  </a:lnTo>
                  <a:lnTo>
                    <a:pt x="1829021" y="138772"/>
                  </a:lnTo>
                  <a:lnTo>
                    <a:pt x="0" y="138772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37000"/>
                  </a:srgbClr>
                </a:gs>
                <a:gs pos="100000">
                  <a:srgbClr val="3533CD">
                    <a:alpha val="37000"/>
                  </a:srgbClr>
                </a:gs>
              </a:gsLst>
              <a:lin ang="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829021" cy="176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5723232" y="0"/>
            <a:ext cx="2036081" cy="10287000"/>
            <a:chOff x="0" y="0"/>
            <a:chExt cx="364655" cy="184236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64655" cy="1842368"/>
            </a:xfrm>
            <a:custGeom>
              <a:avLst/>
              <a:gdLst/>
              <a:ahLst/>
              <a:cxnLst/>
              <a:rect r="r" b="b" t="t" l="l"/>
              <a:pathLst>
                <a:path h="1842368" w="364655">
                  <a:moveTo>
                    <a:pt x="0" y="0"/>
                  </a:moveTo>
                  <a:lnTo>
                    <a:pt x="364655" y="0"/>
                  </a:lnTo>
                  <a:lnTo>
                    <a:pt x="364655" y="1842368"/>
                  </a:lnTo>
                  <a:lnTo>
                    <a:pt x="0" y="1842368"/>
                  </a:lnTo>
                  <a:close/>
                </a:path>
              </a:pathLst>
            </a:custGeom>
            <a:solidFill>
              <a:srgbClr val="123378"/>
            </a:solidFill>
            <a:ln w="38100" cap="sq">
              <a:solidFill>
                <a:srgbClr val="123378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364655" cy="18804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7293045" y="0"/>
            <a:ext cx="1818531" cy="10287000"/>
            <a:chOff x="0" y="0"/>
            <a:chExt cx="478955" cy="270933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78955" cy="2709333"/>
            </a:xfrm>
            <a:custGeom>
              <a:avLst/>
              <a:gdLst/>
              <a:ahLst/>
              <a:cxnLst/>
              <a:rect r="r" b="b" t="t" l="l"/>
              <a:pathLst>
                <a:path h="2709333" w="478955">
                  <a:moveTo>
                    <a:pt x="0" y="0"/>
                  </a:moveTo>
                  <a:lnTo>
                    <a:pt x="478955" y="0"/>
                  </a:lnTo>
                  <a:lnTo>
                    <a:pt x="47895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A193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478955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-5400000">
            <a:off x="13881523" y="5966213"/>
            <a:ext cx="7119732" cy="1521843"/>
          </a:xfrm>
          <a:custGeom>
            <a:avLst/>
            <a:gdLst/>
            <a:ahLst/>
            <a:cxnLst/>
            <a:rect r="r" b="b" t="t" l="l"/>
            <a:pathLst>
              <a:path h="1521843" w="7119732">
                <a:moveTo>
                  <a:pt x="0" y="0"/>
                </a:moveTo>
                <a:lnTo>
                  <a:pt x="7119732" y="0"/>
                </a:lnTo>
                <a:lnTo>
                  <a:pt x="7119732" y="1521842"/>
                </a:lnTo>
                <a:lnTo>
                  <a:pt x="0" y="152184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4" id="14"/>
          <p:cNvSpPr txBox="true"/>
          <p:nvPr/>
        </p:nvSpPr>
        <p:spPr>
          <a:xfrm rot="0">
            <a:off x="637078" y="562741"/>
            <a:ext cx="7609121" cy="1414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81"/>
              </a:lnSpc>
            </a:pPr>
            <a:r>
              <a:rPr lang="en-US" sz="9281">
                <a:solidFill>
                  <a:srgbClr val="123378"/>
                </a:solidFill>
                <a:latin typeface="Impact"/>
                <a:ea typeface="Impact"/>
                <a:cs typeface="Impact"/>
                <a:sym typeface="Impact"/>
              </a:rPr>
              <a:t>DATA PROCESSING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658777" y="719588"/>
            <a:ext cx="5241911" cy="612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64"/>
              </a:lnSpc>
            </a:pPr>
            <a:r>
              <a:rPr lang="en-US" sz="3803" b="true">
                <a:solidFill>
                  <a:srgbClr val="123378"/>
                </a:solidFill>
                <a:latin typeface="Poppins Bold"/>
                <a:ea typeface="Poppins Bold"/>
                <a:cs typeface="Poppins Bold"/>
                <a:sym typeface="Poppins Bold"/>
              </a:rPr>
              <a:t>DATA PREPARATION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139238" y="4274503"/>
            <a:ext cx="952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8622848" y="706327"/>
            <a:ext cx="835239" cy="644746"/>
          </a:xfrm>
          <a:custGeom>
            <a:avLst/>
            <a:gdLst/>
            <a:ahLst/>
            <a:cxnLst/>
            <a:rect r="r" b="b" t="t" l="l"/>
            <a:pathLst>
              <a:path h="644746" w="835239">
                <a:moveTo>
                  <a:pt x="0" y="0"/>
                </a:moveTo>
                <a:lnTo>
                  <a:pt x="835239" y="0"/>
                </a:lnTo>
                <a:lnTo>
                  <a:pt x="835239" y="644746"/>
                </a:lnTo>
                <a:lnTo>
                  <a:pt x="0" y="64474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-5400000">
            <a:off x="14814677" y="-159424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37078" y="3060026"/>
            <a:ext cx="17116283" cy="3166013"/>
          </a:xfrm>
          <a:custGeom>
            <a:avLst/>
            <a:gdLst/>
            <a:ahLst/>
            <a:cxnLst/>
            <a:rect r="r" b="b" t="t" l="l"/>
            <a:pathLst>
              <a:path h="3166013" w="17116283">
                <a:moveTo>
                  <a:pt x="0" y="0"/>
                </a:moveTo>
                <a:lnTo>
                  <a:pt x="17116282" y="0"/>
                </a:lnTo>
                <a:lnTo>
                  <a:pt x="17116282" y="3166013"/>
                </a:lnTo>
                <a:lnTo>
                  <a:pt x="0" y="31660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505" t="-229070" r="-1666" b="0"/>
            </a:stretch>
          </a:blipFill>
          <a:ln w="66675" cap="sq">
            <a:solidFill>
              <a:srgbClr val="123378"/>
            </a:solidFill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637078" y="6340339"/>
            <a:ext cx="11061561" cy="2524630"/>
          </a:xfrm>
          <a:custGeom>
            <a:avLst/>
            <a:gdLst/>
            <a:ahLst/>
            <a:cxnLst/>
            <a:rect r="r" b="b" t="t" l="l"/>
            <a:pathLst>
              <a:path h="2524630" w="11061561">
                <a:moveTo>
                  <a:pt x="0" y="0"/>
                </a:moveTo>
                <a:lnTo>
                  <a:pt x="11061561" y="0"/>
                </a:lnTo>
                <a:lnTo>
                  <a:pt x="11061561" y="2524630"/>
                </a:lnTo>
                <a:lnTo>
                  <a:pt x="0" y="252463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4782" t="-274893" r="-114004" b="-209018"/>
            </a:stretch>
          </a:blipFill>
          <a:ln w="57150" cap="sq">
            <a:solidFill>
              <a:srgbClr val="123378"/>
            </a:solidFill>
            <a:prstDash val="solid"/>
            <a:miter/>
          </a:ln>
        </p:spPr>
      </p:sp>
      <p:grpSp>
        <p:nvGrpSpPr>
          <p:cNvPr name="Group 5" id="5"/>
          <p:cNvGrpSpPr/>
          <p:nvPr/>
        </p:nvGrpSpPr>
        <p:grpSpPr>
          <a:xfrm rot="0">
            <a:off x="3603015" y="3098126"/>
            <a:ext cx="14079886" cy="479738"/>
            <a:chOff x="0" y="0"/>
            <a:chExt cx="3708283" cy="12635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708283" cy="126351"/>
            </a:xfrm>
            <a:custGeom>
              <a:avLst/>
              <a:gdLst/>
              <a:ahLst/>
              <a:cxnLst/>
              <a:rect r="r" b="b" t="t" l="l"/>
              <a:pathLst>
                <a:path h="126351" w="3708283">
                  <a:moveTo>
                    <a:pt x="0" y="0"/>
                  </a:moveTo>
                  <a:lnTo>
                    <a:pt x="3708283" y="0"/>
                  </a:lnTo>
                  <a:lnTo>
                    <a:pt x="3708283" y="126351"/>
                  </a:lnTo>
                  <a:lnTo>
                    <a:pt x="0" y="126351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34000"/>
                  </a:srgbClr>
                </a:gs>
                <a:gs pos="100000">
                  <a:srgbClr val="3533CD">
                    <a:alpha val="34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708283" cy="1644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637078" y="1831555"/>
            <a:ext cx="7584139" cy="1152655"/>
          </a:xfrm>
          <a:custGeom>
            <a:avLst/>
            <a:gdLst/>
            <a:ahLst/>
            <a:cxnLst/>
            <a:rect r="r" b="b" t="t" l="l"/>
            <a:pathLst>
              <a:path h="1152655" w="7584139">
                <a:moveTo>
                  <a:pt x="0" y="0"/>
                </a:moveTo>
                <a:lnTo>
                  <a:pt x="7584138" y="0"/>
                </a:lnTo>
                <a:lnTo>
                  <a:pt x="7584138" y="1152655"/>
                </a:lnTo>
                <a:lnTo>
                  <a:pt x="0" y="115265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  <a:ln w="57150" cap="sq">
            <a:solidFill>
              <a:srgbClr val="123378"/>
            </a:solidFill>
            <a:prstDash val="solid"/>
            <a:miter/>
          </a:ln>
        </p:spPr>
      </p:sp>
      <p:grpSp>
        <p:nvGrpSpPr>
          <p:cNvPr name="Group 9" id="9"/>
          <p:cNvGrpSpPr/>
          <p:nvPr/>
        </p:nvGrpSpPr>
        <p:grpSpPr>
          <a:xfrm rot="0">
            <a:off x="11875993" y="6340339"/>
            <a:ext cx="5877367" cy="2524630"/>
            <a:chOff x="0" y="0"/>
            <a:chExt cx="1503883" cy="64599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503883" cy="645995"/>
            </a:xfrm>
            <a:custGeom>
              <a:avLst/>
              <a:gdLst/>
              <a:ahLst/>
              <a:cxnLst/>
              <a:rect r="r" b="b" t="t" l="l"/>
              <a:pathLst>
                <a:path h="645995" w="1503883">
                  <a:moveTo>
                    <a:pt x="0" y="0"/>
                  </a:moveTo>
                  <a:lnTo>
                    <a:pt x="1503883" y="0"/>
                  </a:lnTo>
                  <a:lnTo>
                    <a:pt x="1503883" y="645995"/>
                  </a:lnTo>
                  <a:lnTo>
                    <a:pt x="0" y="645995"/>
                  </a:lnTo>
                  <a:close/>
                </a:path>
              </a:pathLst>
            </a:custGeom>
            <a:solidFill>
              <a:srgbClr val="FFFFFF"/>
            </a:solidFill>
            <a:ln w="66675" cap="sq">
              <a:solidFill>
                <a:srgbClr val="123378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503883" cy="6840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1904447" y="6544244"/>
            <a:ext cx="5512679" cy="1907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14180" indent="-557090" lvl="1">
              <a:lnSpc>
                <a:spcPts val="7224"/>
              </a:lnSpc>
              <a:buFont typeface="Arial"/>
              <a:buChar char="•"/>
            </a:pPr>
            <a:r>
              <a:rPr lang="en-US" sz="5160">
                <a:solidFill>
                  <a:srgbClr val="123378"/>
                </a:solidFill>
                <a:latin typeface="Impact"/>
                <a:ea typeface="Impact"/>
                <a:cs typeface="Impact"/>
                <a:sym typeface="Impact"/>
              </a:rPr>
              <a:t>8 columns</a:t>
            </a:r>
          </a:p>
          <a:p>
            <a:pPr algn="l" marL="1114180" indent="-557090" lvl="1">
              <a:lnSpc>
                <a:spcPts val="7224"/>
              </a:lnSpc>
              <a:buFont typeface="Arial"/>
              <a:buChar char="•"/>
            </a:pPr>
            <a:r>
              <a:rPr lang="en-US" sz="5160">
                <a:solidFill>
                  <a:srgbClr val="123378"/>
                </a:solidFill>
                <a:latin typeface="Impact"/>
                <a:ea typeface="Impact"/>
                <a:cs typeface="Impact"/>
                <a:sym typeface="Impact"/>
              </a:rPr>
              <a:t>12,000,000 rows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37078" y="437647"/>
            <a:ext cx="7798621" cy="1460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82"/>
              </a:lnSpc>
            </a:pPr>
            <a:r>
              <a:rPr lang="en-US" sz="9582">
                <a:solidFill>
                  <a:srgbClr val="123378"/>
                </a:solidFill>
                <a:latin typeface="Impact"/>
                <a:ea typeface="Impact"/>
                <a:cs typeface="Impact"/>
                <a:sym typeface="Impact"/>
              </a:rPr>
              <a:t>DATA PROCESSING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5400000">
            <a:off x="-127129" y="9079428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535889" y="8335932"/>
            <a:ext cx="18823889" cy="1951068"/>
            <a:chOff x="0" y="0"/>
            <a:chExt cx="4957732" cy="51386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57732" cy="513862"/>
            </a:xfrm>
            <a:custGeom>
              <a:avLst/>
              <a:gdLst/>
              <a:ahLst/>
              <a:cxnLst/>
              <a:rect r="r" b="b" t="t" l="l"/>
              <a:pathLst>
                <a:path h="513862" w="4957732">
                  <a:moveTo>
                    <a:pt x="0" y="0"/>
                  </a:moveTo>
                  <a:lnTo>
                    <a:pt x="4957732" y="0"/>
                  </a:lnTo>
                  <a:lnTo>
                    <a:pt x="4957732" y="513862"/>
                  </a:lnTo>
                  <a:lnTo>
                    <a:pt x="0" y="513862"/>
                  </a:lnTo>
                  <a:close/>
                </a:path>
              </a:pathLst>
            </a:custGeom>
            <a:solidFill>
              <a:srgbClr val="123378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957732" cy="5519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true" flipV="true" rot="-5400000">
            <a:off x="14814677" y="-159424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96039" y="3220097"/>
            <a:ext cx="12474229" cy="4963434"/>
          </a:xfrm>
          <a:custGeom>
            <a:avLst/>
            <a:gdLst/>
            <a:ahLst/>
            <a:cxnLst/>
            <a:rect r="r" b="b" t="t" l="l"/>
            <a:pathLst>
              <a:path h="4963434" w="12474229">
                <a:moveTo>
                  <a:pt x="0" y="0"/>
                </a:moveTo>
                <a:lnTo>
                  <a:pt x="12474230" y="0"/>
                </a:lnTo>
                <a:lnTo>
                  <a:pt x="12474230" y="4963435"/>
                </a:lnTo>
                <a:lnTo>
                  <a:pt x="0" y="49634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9914" r="0" b="0"/>
            </a:stretch>
          </a:blipFill>
          <a:ln w="47625" cap="sq">
            <a:solidFill>
              <a:srgbClr val="123378"/>
            </a:solidFill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796039" y="1690653"/>
            <a:ext cx="12474229" cy="1248667"/>
          </a:xfrm>
          <a:custGeom>
            <a:avLst/>
            <a:gdLst/>
            <a:ahLst/>
            <a:cxnLst/>
            <a:rect r="r" b="b" t="t" l="l"/>
            <a:pathLst>
              <a:path h="1248667" w="12474229">
                <a:moveTo>
                  <a:pt x="0" y="0"/>
                </a:moveTo>
                <a:lnTo>
                  <a:pt x="12474230" y="0"/>
                </a:lnTo>
                <a:lnTo>
                  <a:pt x="12474230" y="1248667"/>
                </a:lnTo>
                <a:lnTo>
                  <a:pt x="0" y="124866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429" t="-714" r="0" b="-423074"/>
            </a:stretch>
          </a:blipFill>
          <a:ln w="28575" cap="sq">
            <a:solidFill>
              <a:srgbClr val="123378"/>
            </a:solidFill>
            <a:prstDash val="solid"/>
            <a:miter/>
          </a:ln>
        </p:spPr>
      </p:sp>
      <p:grpSp>
        <p:nvGrpSpPr>
          <p:cNvPr name="Group 9" id="9"/>
          <p:cNvGrpSpPr/>
          <p:nvPr/>
        </p:nvGrpSpPr>
        <p:grpSpPr>
          <a:xfrm rot="0">
            <a:off x="1473176" y="4024098"/>
            <a:ext cx="5266626" cy="3827664"/>
            <a:chOff x="0" y="0"/>
            <a:chExt cx="1200656" cy="87260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00656" cy="872609"/>
            </a:xfrm>
            <a:custGeom>
              <a:avLst/>
              <a:gdLst/>
              <a:ahLst/>
              <a:cxnLst/>
              <a:rect r="r" b="b" t="t" l="l"/>
              <a:pathLst>
                <a:path h="872609" w="1200656">
                  <a:moveTo>
                    <a:pt x="0" y="0"/>
                  </a:moveTo>
                  <a:lnTo>
                    <a:pt x="1200656" y="0"/>
                  </a:lnTo>
                  <a:lnTo>
                    <a:pt x="1200656" y="872609"/>
                  </a:lnTo>
                  <a:lnTo>
                    <a:pt x="0" y="87260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prstDash val="lgDash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200656" cy="9107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5535648" y="3220097"/>
            <a:ext cx="1204154" cy="653217"/>
            <a:chOff x="0" y="0"/>
            <a:chExt cx="274516" cy="14891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74516" cy="148917"/>
            </a:xfrm>
            <a:custGeom>
              <a:avLst/>
              <a:gdLst/>
              <a:ahLst/>
              <a:cxnLst/>
              <a:rect r="r" b="b" t="t" l="l"/>
              <a:pathLst>
                <a:path h="148917" w="274516">
                  <a:moveTo>
                    <a:pt x="0" y="0"/>
                  </a:moveTo>
                  <a:lnTo>
                    <a:pt x="274516" y="0"/>
                  </a:lnTo>
                  <a:lnTo>
                    <a:pt x="274516" y="148917"/>
                  </a:lnTo>
                  <a:lnTo>
                    <a:pt x="0" y="1489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74516" cy="1870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0021850" y="3220097"/>
            <a:ext cx="3248419" cy="653217"/>
            <a:chOff x="0" y="0"/>
            <a:chExt cx="740556" cy="14891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740556" cy="148917"/>
            </a:xfrm>
            <a:custGeom>
              <a:avLst/>
              <a:gdLst/>
              <a:ahLst/>
              <a:cxnLst/>
              <a:rect r="r" b="b" t="t" l="l"/>
              <a:pathLst>
                <a:path h="148917" w="740556">
                  <a:moveTo>
                    <a:pt x="0" y="0"/>
                  </a:moveTo>
                  <a:lnTo>
                    <a:pt x="740556" y="0"/>
                  </a:lnTo>
                  <a:lnTo>
                    <a:pt x="740556" y="148917"/>
                  </a:lnTo>
                  <a:lnTo>
                    <a:pt x="0" y="1489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740556" cy="1870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9072388" y="4024098"/>
            <a:ext cx="4017478" cy="3827664"/>
            <a:chOff x="0" y="0"/>
            <a:chExt cx="915882" cy="87260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915882" cy="872609"/>
            </a:xfrm>
            <a:custGeom>
              <a:avLst/>
              <a:gdLst/>
              <a:ahLst/>
              <a:cxnLst/>
              <a:rect r="r" b="b" t="t" l="l"/>
              <a:pathLst>
                <a:path h="872609" w="915882">
                  <a:moveTo>
                    <a:pt x="0" y="0"/>
                  </a:moveTo>
                  <a:lnTo>
                    <a:pt x="915882" y="0"/>
                  </a:lnTo>
                  <a:lnTo>
                    <a:pt x="915882" y="872609"/>
                  </a:lnTo>
                  <a:lnTo>
                    <a:pt x="0" y="87260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prstDash val="dash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915882" cy="9107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637078" y="437647"/>
            <a:ext cx="7798621" cy="1460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82"/>
              </a:lnSpc>
            </a:pPr>
            <a:r>
              <a:rPr lang="en-US" sz="9582">
                <a:solidFill>
                  <a:srgbClr val="123378"/>
                </a:solidFill>
                <a:latin typeface="Impact"/>
                <a:ea typeface="Impact"/>
                <a:cs typeface="Impact"/>
                <a:sym typeface="Impact"/>
              </a:rPr>
              <a:t>DATA PROCESSING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37078" y="8498900"/>
            <a:ext cx="12851381" cy="140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53824" indent="-426912" lvl="1">
              <a:lnSpc>
                <a:spcPts val="5536"/>
              </a:lnSpc>
              <a:buFont typeface="Arial"/>
              <a:buChar char="•"/>
            </a:pPr>
            <a:r>
              <a:rPr lang="en-US" b="true" sz="395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Date is not sorted</a:t>
            </a:r>
          </a:p>
          <a:p>
            <a:pPr algn="l" marL="853824" indent="-426912" lvl="1">
              <a:lnSpc>
                <a:spcPts val="5536"/>
              </a:lnSpc>
              <a:buFont typeface="Arial"/>
              <a:buChar char="•"/>
            </a:pPr>
            <a:r>
              <a:rPr lang="en-US" b="true" sz="395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‘key’ and ‘pickup_date’ time are reduntdant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5400000">
            <a:off x="-127129" y="9079428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535889" y="8335932"/>
            <a:ext cx="18823889" cy="1951068"/>
            <a:chOff x="0" y="0"/>
            <a:chExt cx="4957732" cy="51386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57732" cy="513862"/>
            </a:xfrm>
            <a:custGeom>
              <a:avLst/>
              <a:gdLst/>
              <a:ahLst/>
              <a:cxnLst/>
              <a:rect r="r" b="b" t="t" l="l"/>
              <a:pathLst>
                <a:path h="513862" w="4957732">
                  <a:moveTo>
                    <a:pt x="0" y="0"/>
                  </a:moveTo>
                  <a:lnTo>
                    <a:pt x="4957732" y="0"/>
                  </a:lnTo>
                  <a:lnTo>
                    <a:pt x="4957732" y="513862"/>
                  </a:lnTo>
                  <a:lnTo>
                    <a:pt x="0" y="513862"/>
                  </a:lnTo>
                  <a:close/>
                </a:path>
              </a:pathLst>
            </a:custGeom>
            <a:solidFill>
              <a:srgbClr val="123378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957732" cy="5519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true" flipV="true" rot="-5400000">
            <a:off x="14814677" y="-159424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37078" y="1739014"/>
            <a:ext cx="15237486" cy="6426294"/>
          </a:xfrm>
          <a:custGeom>
            <a:avLst/>
            <a:gdLst/>
            <a:ahLst/>
            <a:cxnLst/>
            <a:rect r="r" b="b" t="t" l="l"/>
            <a:pathLst>
              <a:path h="6426294" w="15237486">
                <a:moveTo>
                  <a:pt x="0" y="0"/>
                </a:moveTo>
                <a:lnTo>
                  <a:pt x="15237486" y="0"/>
                </a:lnTo>
                <a:lnTo>
                  <a:pt x="15237486" y="6426294"/>
                </a:lnTo>
                <a:lnTo>
                  <a:pt x="0" y="64262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38" r="0" b="-238"/>
            </a:stretch>
          </a:blipFill>
          <a:ln w="66675" cap="sq">
            <a:solidFill>
              <a:srgbClr val="123378"/>
            </a:solidFill>
            <a:prstDash val="solid"/>
            <a:miter/>
          </a:ln>
        </p:spPr>
      </p:sp>
      <p:grpSp>
        <p:nvGrpSpPr>
          <p:cNvPr name="Group 8" id="8"/>
          <p:cNvGrpSpPr/>
          <p:nvPr/>
        </p:nvGrpSpPr>
        <p:grpSpPr>
          <a:xfrm rot="0">
            <a:off x="837504" y="5143500"/>
            <a:ext cx="3267771" cy="519857"/>
            <a:chOff x="0" y="0"/>
            <a:chExt cx="860647" cy="13691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60647" cy="136917"/>
            </a:xfrm>
            <a:custGeom>
              <a:avLst/>
              <a:gdLst/>
              <a:ahLst/>
              <a:cxnLst/>
              <a:rect r="r" b="b" t="t" l="l"/>
              <a:pathLst>
                <a:path h="136917" w="860647">
                  <a:moveTo>
                    <a:pt x="0" y="0"/>
                  </a:moveTo>
                  <a:lnTo>
                    <a:pt x="860647" y="0"/>
                  </a:lnTo>
                  <a:lnTo>
                    <a:pt x="860647" y="136917"/>
                  </a:lnTo>
                  <a:lnTo>
                    <a:pt x="0" y="136917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31000"/>
                  </a:srgbClr>
                </a:gs>
                <a:gs pos="100000">
                  <a:srgbClr val="3533CD">
                    <a:alpha val="31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60647" cy="1750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637078" y="437647"/>
            <a:ext cx="7798621" cy="1460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82"/>
              </a:lnSpc>
            </a:pPr>
            <a:r>
              <a:rPr lang="en-US" sz="9582">
                <a:solidFill>
                  <a:srgbClr val="123378"/>
                </a:solidFill>
                <a:latin typeface="Impact"/>
                <a:ea typeface="Impact"/>
                <a:cs typeface="Impact"/>
                <a:sym typeface="Impact"/>
              </a:rPr>
              <a:t>DATA PROCESSING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8221632"/>
            <a:ext cx="12851381" cy="140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36"/>
              </a:lnSpc>
            </a:pPr>
          </a:p>
          <a:p>
            <a:pPr algn="l">
              <a:lnSpc>
                <a:spcPts val="5536"/>
              </a:lnSpc>
            </a:pPr>
            <a:r>
              <a:rPr lang="en-US" sz="3954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fare_amount is negative which is </a:t>
            </a:r>
            <a:r>
              <a:rPr lang="en-US" sz="3954" u="sng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not valid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930271" y="2661674"/>
            <a:ext cx="1879789" cy="506871"/>
            <a:chOff x="0" y="0"/>
            <a:chExt cx="495089" cy="13349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95089" cy="133497"/>
            </a:xfrm>
            <a:custGeom>
              <a:avLst/>
              <a:gdLst/>
              <a:ahLst/>
              <a:cxnLst/>
              <a:rect r="r" b="b" t="t" l="l"/>
              <a:pathLst>
                <a:path h="133497" w="495089">
                  <a:moveTo>
                    <a:pt x="0" y="0"/>
                  </a:moveTo>
                  <a:lnTo>
                    <a:pt x="495089" y="0"/>
                  </a:lnTo>
                  <a:lnTo>
                    <a:pt x="495089" y="133497"/>
                  </a:lnTo>
                  <a:lnTo>
                    <a:pt x="0" y="133497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31000"/>
                  </a:srgbClr>
                </a:gs>
                <a:gs pos="100000">
                  <a:srgbClr val="3533CD">
                    <a:alpha val="31000"/>
                  </a:srgbClr>
                </a:gs>
              </a:gsLst>
              <a:lin ang="0"/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495089" cy="1715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DAGTwKTvANU</dc:identifier>
  <dcterms:modified xsi:type="dcterms:W3CDTF">2011-08-01T06:04:30Z</dcterms:modified>
  <cp:revision>1</cp:revision>
  <dc:title>ICCS361 DATA MINING P1</dc:title>
</cp:coreProperties>
</file>