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6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66"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7"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E248329-F004-4EDB-B108-D208DDCAA0E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E248329-F004-4EDB-B108-D208DDCAA0E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48329-F004-4EDB-B108-D208DDCAA0E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48329-F004-4EDB-B108-D208DDCAA0E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248329-F004-4EDB-B108-D208DDCAA0E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248329-F004-4EDB-B108-D208DDCAA0E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248329-F004-4EDB-B108-D208DDCAA0EA}"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AF44DD-7631-4340-854A-C2CC517A5F0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docs.python.org/3/library/json.html" TargetMode="External"/><Relationship Id="rId3" Type="http://schemas.openxmlformats.org/officeDocument/2006/relationships/hyperlink" Target="https://pypi.org/project/pynput/" TargetMode="External"/><Relationship Id="rId2" Type="http://schemas.openxmlformats.org/officeDocument/2006/relationships/hyperlink" Target="https://docs.python.org/3/library/tkinter.html" TargetMode="External"/><Relationship Id="rId1" Type="http://schemas.openxmlformats.org/officeDocument/2006/relationships/hyperlink" Target="https://www.python.org/do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p:txBody>
          <a:bodyPr/>
          <a:lstStyle/>
          <a:p>
            <a:r>
              <a:rPr lang="en-US" b="1" dirty="0">
                <a:solidFill>
                  <a:schemeClr val="accent2"/>
                </a:solidFill>
                <a:latin typeface="Times New Roman" panose="02020603050405020304" pitchFamily="18" charset="0"/>
                <a:cs typeface="Times New Roman" panose="02020603050405020304" pitchFamily="18" charset="0"/>
              </a:rPr>
              <a:t>KEYLOGGER </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1048587" name="Subtitle 2"/>
          <p:cNvSpPr>
            <a:spLocks noGrp="1"/>
          </p:cNvSpPr>
          <p:nvPr>
            <p:ph type="subTitle" idx="1"/>
          </p:nvPr>
        </p:nvSpPr>
        <p:spPr/>
        <p:txBody>
          <a:bodyPr>
            <a:normAutofit fontScale="90000"/>
          </a:bodyPr>
          <a:lstStyle/>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Presented By: </a:t>
            </a:r>
            <a:endParaRPr lang="en-US" sz="2800" dirty="0">
              <a:solidFill>
                <a:schemeClr val="accent2">
                  <a:lumMod val="50000"/>
                </a:schemeClr>
              </a:solidFill>
              <a:latin typeface="Times New Roman" panose="02020603050405020304" pitchFamily="18" charset="0"/>
              <a:cs typeface="Times New Roman" panose="02020603050405020304" pitchFamily="18" charset="0"/>
            </a:endParaRPr>
          </a:p>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SATHIYA K- M.I.E.T   ENGINEERING COLLEGE - CSE</a:t>
            </a:r>
            <a:endParaRPr lang="en-IN" sz="2800"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p>
            <a:r>
              <a:rPr lang="en-IN" sz="3000" b="1" i="0" dirty="0">
                <a:solidFill>
                  <a:schemeClr val="accent1"/>
                </a:solidFill>
                <a:effectLst/>
                <a:latin typeface="Times New Roman" panose="02020603050405020304" pitchFamily="18" charset="0"/>
                <a:cs typeface="Times New Roman" panose="02020603050405020304" pitchFamily="18" charset="0"/>
              </a:rPr>
              <a:t>Future Scope</a:t>
            </a:r>
            <a:endParaRPr lang="en-IN" sz="3000" b="1" i="0" dirty="0">
              <a:solidFill>
                <a:schemeClr val="accent1"/>
              </a:solidFill>
              <a:effectLst/>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p:txBody>
          <a:bodyPr/>
          <a:lstStyle/>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Adding encryption functionality to secure keystroke logs.</a:t>
            </a:r>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Implementing remote logging capabilities for monitoring keystrokes across multiple devices.</a:t>
            </a:r>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Integrating machine learning algorithms for anomaly detection and pattern recognition in keystroke logs.</a:t>
            </a:r>
            <a:endParaRPr lang="en-IN" sz="2400" b="0" i="0" dirty="0">
              <a:solidFill>
                <a:srgbClr val="0D0D0D"/>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fr-FR" sz="3000" b="1" i="0" dirty="0">
                <a:solidFill>
                  <a:schemeClr val="accent1"/>
                </a:solidFill>
                <a:effectLst/>
                <a:latin typeface="Times New Roman" panose="02020603050405020304" pitchFamily="18" charset="0"/>
                <a:cs typeface="Times New Roman" panose="02020603050405020304" pitchFamily="18" charset="0"/>
              </a:rPr>
              <a:t>References</a:t>
            </a:r>
            <a:br>
              <a:rPr lang="fr-FR" b="0" i="0" dirty="0">
                <a:solidFill>
                  <a:schemeClr val="accent1"/>
                </a:solidFill>
                <a:effectLst/>
                <a:latin typeface="Söhne"/>
              </a:rPr>
            </a:br>
            <a:endParaRPr lang="fr-FR" b="0" i="0" dirty="0">
              <a:solidFill>
                <a:schemeClr val="accent1"/>
              </a:solidFill>
              <a:effectLst/>
              <a:latin typeface="Söhne"/>
            </a:endParaRPr>
          </a:p>
        </p:txBody>
      </p:sp>
      <p:sp>
        <p:nvSpPr>
          <p:cNvPr id="1048611" name="Content Placeholder 2"/>
          <p:cNvSpPr>
            <a:spLocks noGrp="1"/>
          </p:cNvSpPr>
          <p:nvPr>
            <p:ph idx="1"/>
          </p:nvPr>
        </p:nvSpPr>
        <p:spPr/>
        <p:txBody>
          <a:bodyPr/>
          <a:lstStyle/>
          <a:p>
            <a:pPr algn="l">
              <a:buFont typeface="Arial" panose="020B0604020202020204" pitchFamily="34" charset="0"/>
              <a:buChar char="•"/>
            </a:pPr>
            <a:r>
              <a:rPr lang="fr-FR" b="0" i="0" dirty="0">
                <a:solidFill>
                  <a:srgbClr val="0D0D0D"/>
                </a:solidFill>
                <a:effectLst/>
                <a:latin typeface="Söhne"/>
              </a:rPr>
              <a:t>Python Documentation: </a:t>
            </a:r>
            <a:r>
              <a:rPr lang="fr-FR" b="0" i="0" u="none" strike="noStrike" dirty="0">
                <a:solidFill>
                  <a:srgbClr val="0D0D0D"/>
                </a:solidFill>
                <a:effectLst/>
                <a:latin typeface="Söhne"/>
                <a:hlinkClick r:id="rId1"/>
              </a:rPr>
              <a:t>https://www.python.org/doc/</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Tkinter Documentation: </a:t>
            </a:r>
            <a:r>
              <a:rPr lang="fr-FR" b="0" i="0" u="none" strike="noStrike" dirty="0">
                <a:solidFill>
                  <a:srgbClr val="0D0D0D"/>
                </a:solidFill>
                <a:effectLst/>
                <a:latin typeface="Söhne"/>
                <a:hlinkClick r:id="rId2"/>
              </a:rPr>
              <a:t>https://docs.python.org/3/library/tkinter.html</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pynput Documentation: </a:t>
            </a:r>
            <a:r>
              <a:rPr lang="fr-FR" b="0" i="0" u="none" strike="noStrike" dirty="0">
                <a:solidFill>
                  <a:srgbClr val="0D0D0D"/>
                </a:solidFill>
                <a:effectLst/>
                <a:latin typeface="Söhne"/>
                <a:hlinkClick r:id="rId3"/>
              </a:rPr>
              <a:t>https://pypi.org/project/pynput/</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JSON Documentation: </a:t>
            </a:r>
            <a:r>
              <a:rPr lang="fr-FR" b="0" i="0" u="none" strike="noStrike" dirty="0">
                <a:solidFill>
                  <a:srgbClr val="0D0D0D"/>
                </a:solidFill>
                <a:effectLst/>
                <a:latin typeface="Söhne"/>
                <a:hlinkClick r:id="rId4"/>
              </a:rPr>
              <a:t>https://docs.python.org/3/library/json.html</a:t>
            </a:r>
            <a:endParaRPr lang="fr-FR" b="0" i="0" dirty="0">
              <a:solidFill>
                <a:srgbClr val="0D0D0D"/>
              </a:solidFill>
              <a:effectLst/>
              <a:latin typeface="Söhne"/>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838200" y="3429000"/>
            <a:ext cx="10515600" cy="4351338"/>
          </a:xfrm>
        </p:spPr>
        <p:txBody>
          <a:bodyPr>
            <a:normAutofit/>
          </a:bodyPr>
          <a:lstStyle/>
          <a:p>
            <a:pPr marL="0" indent="0" algn="ctr">
              <a:buNone/>
            </a:pPr>
            <a:r>
              <a:rPr lang="en-US" sz="4500" b="1" dirty="0">
                <a:solidFill>
                  <a:srgbClr val="002060"/>
                </a:solidFill>
                <a:latin typeface="Times New Roman" panose="02020603050405020304" pitchFamily="18" charset="0"/>
                <a:cs typeface="Times New Roman" panose="02020603050405020304" pitchFamily="18" charset="0"/>
              </a:rPr>
              <a:t>THANK YOU</a:t>
            </a:r>
            <a:endParaRPr lang="en-IN" sz="4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normAutofit/>
          </a:bodyPr>
          <a:lstStyle/>
          <a:p>
            <a:r>
              <a:rPr lang="en-US" sz="3000" b="1" dirty="0">
                <a:solidFill>
                  <a:schemeClr val="accent2"/>
                </a:solidFill>
                <a:latin typeface="Times New Roman" panose="02020603050405020304" pitchFamily="18" charset="0"/>
                <a:cs typeface="Times New Roman" panose="02020603050405020304" pitchFamily="18" charset="0"/>
              </a:rPr>
              <a:t>OUTLINE</a:t>
            </a:r>
            <a:endParaRPr lang="en-US" sz="3000" b="1" dirty="0">
              <a:solidFill>
                <a:schemeClr val="accent2"/>
              </a:solidFill>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idx="1"/>
          </p:nvPr>
        </p:nvSpPr>
        <p:spPr/>
        <p:txBody>
          <a:bodyPr>
            <a:normAutofit fontScale="94444"/>
          </a:bodyPr>
          <a:lstStyle/>
          <a:p>
            <a:pPr marL="305435" indent="-305435"/>
            <a:r>
              <a:rPr lang="en-US" sz="2400" dirty="0">
                <a:latin typeface="Times New Roman" panose="02020603050405020304" pitchFamily="18" charset="0"/>
                <a:ea typeface="+mn-lt"/>
                <a:cs typeface="Times New Roman" panose="02020603050405020304" pitchFamily="18" charset="0"/>
              </a:rPr>
              <a:t>Problem Statement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System Development Approach </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Result </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Future Scope</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677334" y="609600"/>
            <a:ext cx="8596668" cy="1320800"/>
          </a:xfrm>
        </p:spPr>
        <p:txBody>
          <a:bodyPr>
            <a:normAutofit/>
          </a:bodyPr>
          <a:lstStyle/>
          <a:p>
            <a:r>
              <a:rPr lang="en-US" sz="3000" b="1" i="0" dirty="0">
                <a:solidFill>
                  <a:schemeClr val="accent2"/>
                </a:solidFill>
                <a:effectLst/>
                <a:latin typeface="Times New Roman" panose="02020603050405020304" pitchFamily="18" charset="0"/>
                <a:cs typeface="Times New Roman" panose="02020603050405020304" pitchFamily="18" charset="0"/>
              </a:rPr>
              <a:t>User Problem Statement</a:t>
            </a:r>
            <a:r>
              <a:rPr lang="en-US" sz="3000" b="0" i="0" dirty="0">
                <a:solidFill>
                  <a:schemeClr val="accent2"/>
                </a:solidFill>
                <a:effectLst/>
                <a:latin typeface="Times New Roman" panose="02020603050405020304" pitchFamily="18" charset="0"/>
                <a:cs typeface="Times New Roman" panose="02020603050405020304" pitchFamily="18" charset="0"/>
              </a:rPr>
              <a:t> </a:t>
            </a:r>
            <a:endParaRPr lang="en-US" sz="3000" b="0" i="0" dirty="0">
              <a:solidFill>
                <a:schemeClr val="accent2"/>
              </a:solidFill>
              <a:effectLst/>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791183" y="2206710"/>
            <a:ext cx="8482819" cy="3156586"/>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999808" y="633270"/>
            <a:ext cx="10515600" cy="1325563"/>
          </a:xfrm>
        </p:spPr>
        <p:txBody>
          <a:bodyPr>
            <a:normAutofit/>
          </a:bodyPr>
          <a:lstStyle/>
          <a:p>
            <a:r>
              <a:rPr lang="en-US" sz="3000" b="1" cap="none" dirty="0">
                <a:solidFill>
                  <a:schemeClr val="accent1"/>
                </a:solidFill>
                <a:latin typeface="Times New Roman" panose="02020603050405020304" pitchFamily="18" charset="0"/>
                <a:cs typeface="Times New Roman" panose="02020603050405020304" pitchFamily="18" charset="0"/>
              </a:rPr>
              <a:t>PROPOSED SYSTEM/SOLUTION</a:t>
            </a:r>
            <a:endParaRPr lang="en-US" sz="3000" b="1" cap="none" dirty="0">
              <a:solidFill>
                <a:schemeClr val="accent1"/>
              </a:solidFill>
              <a:latin typeface="Times New Roman" panose="02020603050405020304" pitchFamily="18" charset="0"/>
              <a:cs typeface="Times New Roman" panose="02020603050405020304" pitchFamily="18" charset="0"/>
            </a:endParaRPr>
          </a:p>
        </p:txBody>
      </p:sp>
      <p:sp>
        <p:nvSpPr>
          <p:cNvPr id="1048598" name="Rectangle 4"/>
          <p:cNvSpPr>
            <a:spLocks noGrp="1" noChangeArrowheads="1"/>
          </p:cNvSpPr>
          <p:nvPr>
            <p:ph idx="1"/>
          </p:nvPr>
        </p:nvSpPr>
        <p:spPr bwMode="auto">
          <a:xfrm>
            <a:off x="575035" y="2252391"/>
            <a:ext cx="8710367" cy="4063166"/>
          </a:xfrm>
          <a:prstGeom prst="rect">
            <a:avLst/>
          </a:prstGeom>
          <a:solidFill>
            <a:srgbClr val="FFFFFF"/>
          </a:solidFill>
          <a:ln>
            <a:noFill/>
          </a:ln>
          <a:effectLst/>
        </p:spPr>
        <p:txBody>
          <a:bodyPr vert="horz" wrap="square" lIns="0" tIns="198375"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proposed system offers a customizable keylogging solution implemented in Python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consists of the following components: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Captures keyboard input events in real-time, recording pressed, held, and released keys.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Cleans and preprocesses the collected keystroke data to ensure accuracy and consistency.</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Offers a user-friendly interface for initiating and terminating the keylogging process, ensuring ease of use for users.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Result: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Logs keystrokes in both text and JSON formats, providing users with flexibility in accessing and analyzing the recorded data.</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System approach</a:t>
            </a:r>
            <a:endParaRPr lang="en-IN" sz="3000" b="1" dirty="0">
              <a:latin typeface="Times New Roman" panose="02020603050405020304" pitchFamily="18" charset="0"/>
              <a:cs typeface="Times New Roman" panose="02020603050405020304" pitchFamily="18" charset="0"/>
            </a:endParaRPr>
          </a:p>
        </p:txBody>
      </p:sp>
      <p:sp>
        <p:nvSpPr>
          <p:cNvPr id="1048600" name="Rectangle 1"/>
          <p:cNvSpPr>
            <a:spLocks noGrp="1" noChangeArrowheads="1"/>
          </p:cNvSpPr>
          <p:nvPr>
            <p:ph idx="1"/>
          </p:nvPr>
        </p:nvSpPr>
        <p:spPr bwMode="auto">
          <a:xfrm>
            <a:off x="940009" y="1428195"/>
            <a:ext cx="7694943" cy="4001610"/>
          </a:xfrm>
          <a:prstGeom prst="rect">
            <a:avLst/>
          </a:prstGeom>
          <a:solidFill>
            <a:srgbClr val="FFFFFF"/>
          </a:solidFill>
          <a:ln>
            <a:noFill/>
          </a:ln>
          <a:effectLst/>
        </p:spPr>
        <p:txBody>
          <a:bodyPr vert="horz" wrap="square" lIns="0" tIns="198375"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Utilize the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to capture keyboard input events in real-time.</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Record pressed, held, and released keys, along with timestamps.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Clean and preprocess the captured keystroke data to handle any inconsistencies or anomalies.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Transform the data into a structured format suitable for analysis.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Implementation: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Develop event-driven functions to capture and log keystrokes.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 logic to distinguish between different key events (pressed, held, released).</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2800" b="1" dirty="0">
                <a:solidFill>
                  <a:schemeClr val="accent2"/>
                </a:solidFill>
                <a:latin typeface="Times New Roman" panose="02020603050405020304" pitchFamily="18" charset="0"/>
                <a:cs typeface="Times New Roman" panose="02020603050405020304" pitchFamily="18" charset="0"/>
              </a:rPr>
              <a:t>System approach[contd]</a:t>
            </a:r>
            <a:endParaRPr lang="en-US" sz="2800" b="1" dirty="0">
              <a:solidFill>
                <a:schemeClr val="accent2"/>
              </a:solidFill>
              <a:latin typeface="Times New Roman" panose="02020603050405020304" pitchFamily="18" charset="0"/>
              <a:cs typeface="Times New Roman" panose="02020603050405020304" pitchFamily="18" charset="0"/>
            </a:endParaRPr>
          </a:p>
        </p:txBody>
      </p:sp>
      <p:sp>
        <p:nvSpPr>
          <p:cNvPr id="1048602"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Create a user-friendly interface using Tkinter or similar libraries to initiate and terminate the keylogging process.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Ensure the application's compatibility and usability across different operating systems.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Evaluation: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Assess the performance of the keylogging system based on metrics such as accuracy, efficiency, and resource usage.</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Gather user feedback to identify areas for improvement and optimization.</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kumimoji="0" lang="en-US" altLang="en-US" sz="30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ALGORITHM &amp; DEPLOYMENT</a:t>
            </a:r>
            <a:br>
              <a:rPr kumimoji="0" lang="en-US" altLang="en-US" sz="3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br>
            <a:endParaRPr kumimoji="0" lang="en-US" altLang="en-US" sz="3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p:txBody>
      </p:sp>
      <p:sp>
        <p:nvSpPr>
          <p:cNvPr id="1048604" name="Rectangle 1"/>
          <p:cNvSpPr>
            <a:spLocks noGrp="1" noChangeArrowheads="1"/>
          </p:cNvSpPr>
          <p:nvPr>
            <p:ph idx="1"/>
          </p:nvPr>
        </p:nvSpPr>
        <p:spPr bwMode="auto">
          <a:xfrm>
            <a:off x="827829" y="2164926"/>
            <a:ext cx="8012540" cy="3539945"/>
          </a:xfrm>
          <a:prstGeom prst="rect">
            <a:avLst/>
          </a:prstGeom>
          <a:solidFill>
            <a:srgbClr val="FFFFFF"/>
          </a:solidFill>
          <a:ln>
            <a:noFill/>
          </a:ln>
          <a:effectLst/>
        </p:spPr>
        <p:txBody>
          <a:bodyPr vert="horz" wrap="square" lIns="0" tIns="198375"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Keylogger Algorithm</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system employs event-driven programming to capture keyboard input events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It distinguishes between pressed, held, and released keys, generating corresponding log entries.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000" dirty="0">
              <a:solidFill>
                <a:srgbClr val="0D0D0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keylogger can be deployed on any system with Python installed. It operates in the background, logging keystrokes discreetly while the user continues with their regular activities.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r>
              <a:rPr lang="en-US" sz="3000" b="1" dirty="0">
                <a:solidFill>
                  <a:schemeClr val="accent2"/>
                </a:solidFill>
                <a:latin typeface="Times New Roman" panose="02020603050405020304" pitchFamily="18" charset="0"/>
                <a:cs typeface="Times New Roman" panose="02020603050405020304" pitchFamily="18" charset="0"/>
              </a:rPr>
              <a:t>Result</a:t>
            </a:r>
            <a:endParaRPr lang="en-US" sz="3000" b="1" dirty="0">
              <a:solidFill>
                <a:schemeClr val="accent2"/>
              </a:solidFill>
              <a:latin typeface="Times New Roman" panose="02020603050405020304" pitchFamily="18" charset="0"/>
              <a:cs typeface="Times New Roman" panose="02020603050405020304" pitchFamily="18" charset="0"/>
            </a:endParaRPr>
          </a:p>
        </p:txBody>
      </p:sp>
      <p:pic>
        <p:nvPicPr>
          <p:cNvPr id="2097152" name="Content Placeholder 4"/>
          <p:cNvPicPr>
            <a:picLocks noGrp="1" noChangeAspect="1"/>
          </p:cNvPicPr>
          <p:nvPr>
            <p:ph idx="1"/>
          </p:nvPr>
        </p:nvPicPr>
        <p:blipFill>
          <a:blip r:embed="rId1"/>
          <a:stretch>
            <a:fillRect/>
          </a:stretch>
        </p:blipFill>
        <p:spPr>
          <a:xfrm>
            <a:off x="677334" y="1809947"/>
            <a:ext cx="8329942" cy="385346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2058416" y="924052"/>
            <a:ext cx="7729728" cy="1188720"/>
          </a:xfrm>
        </p:spPr>
        <p:txBody>
          <a:bodyPr>
            <a:normAutofit/>
          </a:bodyPr>
          <a:lstStyle/>
          <a:p>
            <a:r>
              <a:rPr kumimoji="0" lang="en-US" altLang="en-US" sz="30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CONCLUSION</a:t>
            </a:r>
            <a:endParaRPr kumimoji="0" lang="en-US" altLang="en-US" sz="30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p:txBody>
      </p:sp>
      <p:sp>
        <p:nvSpPr>
          <p:cNvPr id="1048607" name="Rectangle 1"/>
          <p:cNvSpPr>
            <a:spLocks noGrp="1" noChangeArrowheads="1"/>
          </p:cNvSpPr>
          <p:nvPr>
            <p:ph idx="1"/>
          </p:nvPr>
        </p:nvSpPr>
        <p:spPr bwMode="auto">
          <a:xfrm>
            <a:off x="1000760" y="2751369"/>
            <a:ext cx="8294069" cy="2308324"/>
          </a:xfrm>
          <a:prstGeom prst="rect">
            <a:avLst/>
          </a:prstGeom>
          <a:solidFill>
            <a:srgbClr val="FFFFFF"/>
          </a:solidFill>
          <a:ln>
            <a:noFill/>
          </a:ln>
          <a:effec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 conclusion, the developed keylogger provides users with a flexible and efficient solution for logging keystrokes. By leveraging Python and the </a:t>
            </a: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offers real-time monitoring capabilities and customizable logging options. The graphical user interface enhances usability, making it accessible to users with varying technical backgrounds.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3661</Words>
  <Application>WPS Presentation</Application>
  <PresentationFormat>Widescreen</PresentationFormat>
  <Paragraphs>85</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Wingdings 3</vt:lpstr>
      <vt:lpstr>Arial</vt:lpstr>
      <vt:lpstr>Times New Roman</vt:lpstr>
      <vt:lpstr>Söhne</vt:lpstr>
      <vt:lpstr>Segoe Print</vt:lpstr>
      <vt:lpstr>Microsoft YaHei</vt:lpstr>
      <vt:lpstr>Arial Unicode MS</vt:lpstr>
      <vt:lpstr>Trebuchet MS</vt:lpstr>
      <vt:lpstr>Calibri</vt:lpstr>
      <vt:lpstr>Facet</vt:lpstr>
      <vt:lpstr>KEYLOGGER </vt:lpstr>
      <vt:lpstr>OUTLINE</vt:lpstr>
      <vt:lpstr>User Problem Statement </vt:lpstr>
      <vt:lpstr>PROPOSED SYSTEM/SOLUTION</vt:lpstr>
      <vt:lpstr>System approach</vt:lpstr>
      <vt:lpstr>System approach[contd]</vt:lpstr>
      <vt:lpstr>ALGORITHM &amp; DEPLOYMENT </vt:lpstr>
      <vt:lpstr>Result</vt:lpstr>
      <vt:lpstr>CONCLUSION</vt:lpstr>
      <vt:lpstr>Future Scope</vt:lpstr>
      <vt:lpstr>References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arumugam k</dc:creator>
  <cp:lastModifiedBy>aarua</cp:lastModifiedBy>
  <cp:revision>13</cp:revision>
  <dcterms:created xsi:type="dcterms:W3CDTF">2024-04-04T03:06:00Z</dcterms:created>
  <dcterms:modified xsi:type="dcterms:W3CDTF">2024-05-06T15:46:01Z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28338601868E4A8D839B8037C5CE13CF_13</vt:lpwstr>
  </property>
  <property fmtid="{D5CDD505-2E9C-101B-9397-08002B2CF9AE}" pid="3" name="KSOProductBuildVer">
    <vt:lpwstr>1033-12.2.0.16731</vt:lpwstr>
  </property>
</Properties>
</file>