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308" r:id="rId3"/>
    <p:sldId id="294" r:id="rId4"/>
    <p:sldId id="306" r:id="rId5"/>
    <p:sldId id="312" r:id="rId6"/>
    <p:sldId id="310" r:id="rId7"/>
    <p:sldId id="300" r:id="rId8"/>
    <p:sldId id="318" r:id="rId9"/>
    <p:sldId id="316" r:id="rId10"/>
    <p:sldId id="322" r:id="rId11"/>
    <p:sldId id="320" r:id="rId12"/>
    <p:sldId id="296" r:id="rId13"/>
    <p:sldId id="314" r:id="rId14"/>
    <p:sldId id="326" r:id="rId15"/>
    <p:sldId id="298"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 mith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5" autoAdjust="0"/>
    <p:restoredTop sz="94660"/>
  </p:normalViewPr>
  <p:slideViewPr>
    <p:cSldViewPr snapToGrid="0">
      <p:cViewPr varScale="1">
        <p:scale>
          <a:sx n="111" d="100"/>
          <a:sy n="111" d="100"/>
        </p:scale>
        <p:origin x="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D896-70A1-411A-B63C-19DE16F50C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80CCC-7B47-4300-992C-0C403C69D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788076-EEFC-4EF1-A68E-4685097E8D7B}"/>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5" name="Footer Placeholder 4">
            <a:extLst>
              <a:ext uri="{FF2B5EF4-FFF2-40B4-BE49-F238E27FC236}">
                <a16:creationId xmlns:a16="http://schemas.microsoft.com/office/drawing/2014/main" id="{94E251E7-5605-49BD-9348-54151F1B4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25EA-BDE3-4C50-A7D5-D6169E787347}"/>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212057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022D-C16A-4E69-9D11-10E1019695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F8C883-B832-4AF4-9A82-343B441F4A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32F32-8167-400F-9317-6852066723F0}"/>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5" name="Footer Placeholder 4">
            <a:extLst>
              <a:ext uri="{FF2B5EF4-FFF2-40B4-BE49-F238E27FC236}">
                <a16:creationId xmlns:a16="http://schemas.microsoft.com/office/drawing/2014/main" id="{D1B3870B-5E25-4292-B9AA-B0BAE52F0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255DE-E6E8-4E54-960D-A0691BAB6066}"/>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374785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063BC-C4F3-465C-9C0B-C936226694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9625A-9352-460A-AE67-AE4316BD4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F6DBB-C46E-4A0C-9731-A8D31D86E8A8}"/>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5" name="Footer Placeholder 4">
            <a:extLst>
              <a:ext uri="{FF2B5EF4-FFF2-40B4-BE49-F238E27FC236}">
                <a16:creationId xmlns:a16="http://schemas.microsoft.com/office/drawing/2014/main" id="{23C3EA2C-17E4-4110-B6F2-7DF3ACF91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93BBC-6034-48BC-93BB-ACFA20357522}"/>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53835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4CAD-A1C0-4A00-B896-4FE618B1F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BEDB2-14A9-4446-84FC-899F7726D3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925B2-4D8C-4E0A-AD9C-B88EEA04DC05}"/>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5" name="Footer Placeholder 4">
            <a:extLst>
              <a:ext uri="{FF2B5EF4-FFF2-40B4-BE49-F238E27FC236}">
                <a16:creationId xmlns:a16="http://schemas.microsoft.com/office/drawing/2014/main" id="{C6DA29F6-09B8-4066-83FB-25C2B2F64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1CC12-3F02-4CD7-ACEB-E7D669F8FFAB}"/>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37786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9691-65AD-4037-B89E-8AFE739812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6513D-2BB9-4E9F-BE5D-D197E6D1C1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28154-5644-43E7-AD5E-C0B6F9201B23}"/>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5" name="Footer Placeholder 4">
            <a:extLst>
              <a:ext uri="{FF2B5EF4-FFF2-40B4-BE49-F238E27FC236}">
                <a16:creationId xmlns:a16="http://schemas.microsoft.com/office/drawing/2014/main" id="{39E738C5-CDA8-42F8-BEC0-A887AA310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67BD6-D932-4F28-9E0A-4F44FDCA0A11}"/>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19269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24DD-67C4-4412-B28B-1E7420DA2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94B979-C036-493A-8256-ACD8036E3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88AD5-7340-47A3-983E-8C990AD3FE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6A77E-88E1-4EAF-BC59-FB6C4F03EED4}"/>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6" name="Footer Placeholder 5">
            <a:extLst>
              <a:ext uri="{FF2B5EF4-FFF2-40B4-BE49-F238E27FC236}">
                <a16:creationId xmlns:a16="http://schemas.microsoft.com/office/drawing/2014/main" id="{174B3252-876B-4540-8808-4A27924B9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CDFE2-2941-4CC8-957B-7E5D4B3BE2D4}"/>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218714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B16D-78B6-4181-8B5F-66C02C88C1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D184C3-9450-4896-8414-C5A38F021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3677C-EF5F-46D5-A0E2-3D6664902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701B5B-0676-438C-91B1-674B2A0BF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2B6B8-F75A-4693-AB4A-98FCBA2D1F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09B659-857C-4743-A1EE-171EA21660FE}"/>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8" name="Footer Placeholder 7">
            <a:extLst>
              <a:ext uri="{FF2B5EF4-FFF2-40B4-BE49-F238E27FC236}">
                <a16:creationId xmlns:a16="http://schemas.microsoft.com/office/drawing/2014/main" id="{AEE9EDBE-3DA4-43D6-82D9-9A65EED69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3CAA12-91B7-47E8-87F9-2C632E61674F}"/>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5620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11C6-04EF-4E8F-B209-DBB9E5BD1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6A1D35-E0E8-45D9-A3D3-64A001E2AE2C}"/>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4" name="Footer Placeholder 3">
            <a:extLst>
              <a:ext uri="{FF2B5EF4-FFF2-40B4-BE49-F238E27FC236}">
                <a16:creationId xmlns:a16="http://schemas.microsoft.com/office/drawing/2014/main" id="{9EA78A34-EF52-4D6F-A645-232014176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4422A-7F9B-4B7D-90C0-7F1339481255}"/>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401971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194D2-75CE-42F1-BCA8-D31F4DA04C32}"/>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3" name="Footer Placeholder 2">
            <a:extLst>
              <a:ext uri="{FF2B5EF4-FFF2-40B4-BE49-F238E27FC236}">
                <a16:creationId xmlns:a16="http://schemas.microsoft.com/office/drawing/2014/main" id="{B34E4455-0DEF-4171-A2DF-44703F540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D2649E-623C-4E4B-BA85-88EDE7DF2E9C}"/>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28043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5D26-9647-43A3-9A93-6115794FB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993DC-8867-4436-BA36-C79451F1B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F20B2A-B07C-4EC1-8978-529975E9F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35915-A749-4D1D-A671-C8B49FDB2C10}"/>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6" name="Footer Placeholder 5">
            <a:extLst>
              <a:ext uri="{FF2B5EF4-FFF2-40B4-BE49-F238E27FC236}">
                <a16:creationId xmlns:a16="http://schemas.microsoft.com/office/drawing/2014/main" id="{B38B23B4-8F11-44DF-A1BA-C7A59DD2C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44D32-AD39-442B-9CC4-1025AC7F930C}"/>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65292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463D-55AC-43ED-BC40-800D3B363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1A20AD-10E8-437E-9DAC-287D08850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F457F-3A91-436A-8D58-E433A213D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DA734-0A5E-4962-BFAF-CE808544A6AB}"/>
              </a:ext>
            </a:extLst>
          </p:cNvPr>
          <p:cNvSpPr>
            <a:spLocks noGrp="1"/>
          </p:cNvSpPr>
          <p:nvPr>
            <p:ph type="dt" sz="half" idx="10"/>
          </p:nvPr>
        </p:nvSpPr>
        <p:spPr/>
        <p:txBody>
          <a:bodyPr/>
          <a:lstStyle/>
          <a:p>
            <a:fld id="{EDE14235-55FA-487C-9C37-E7008E7C9AFF}" type="datetimeFigureOut">
              <a:rPr lang="en-US" smtClean="0"/>
              <a:t>11/1/2023</a:t>
            </a:fld>
            <a:endParaRPr lang="en-US"/>
          </a:p>
        </p:txBody>
      </p:sp>
      <p:sp>
        <p:nvSpPr>
          <p:cNvPr id="6" name="Footer Placeholder 5">
            <a:extLst>
              <a:ext uri="{FF2B5EF4-FFF2-40B4-BE49-F238E27FC236}">
                <a16:creationId xmlns:a16="http://schemas.microsoft.com/office/drawing/2014/main" id="{15BBE93A-29B4-42C9-B978-6F292D0D5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4195F-896D-4315-9019-1D2EAD8F5541}"/>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98391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304A5-1D2D-4EB6-B8D7-37F726761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E635AD-6841-4E7D-AE32-BA5ADB8777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A990E-765D-4714-BFD3-4D27C1AD6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14235-55FA-487C-9C37-E7008E7C9AFF}" type="datetimeFigureOut">
              <a:rPr lang="en-US" smtClean="0"/>
              <a:t>11/1/2023</a:t>
            </a:fld>
            <a:endParaRPr lang="en-US"/>
          </a:p>
        </p:txBody>
      </p:sp>
      <p:sp>
        <p:nvSpPr>
          <p:cNvPr id="5" name="Footer Placeholder 4">
            <a:extLst>
              <a:ext uri="{FF2B5EF4-FFF2-40B4-BE49-F238E27FC236}">
                <a16:creationId xmlns:a16="http://schemas.microsoft.com/office/drawing/2014/main" id="{1EB6BF05-527D-4894-9DD8-E02566538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207E30-0D8E-4127-B548-744600BB8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E0308-587B-4232-85CF-B290A2DA640A}" type="slidenum">
              <a:rPr lang="en-US" smtClean="0"/>
              <a:t>‹#›</a:t>
            </a:fld>
            <a:endParaRPr lang="en-US"/>
          </a:p>
        </p:txBody>
      </p:sp>
    </p:spTree>
    <p:extLst>
      <p:ext uri="{BB962C8B-B14F-4D97-AF65-F5344CB8AC3E}">
        <p14:creationId xmlns:p14="http://schemas.microsoft.com/office/powerpoint/2010/main" val="2111196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8" y="2924864"/>
            <a:ext cx="6776405" cy="780622"/>
            <a:chOff x="2668500" y="2540755"/>
            <a:chExt cx="6776405" cy="780622"/>
          </a:xfrm>
        </p:grpSpPr>
        <p:sp>
          <p:nvSpPr>
            <p:cNvPr id="49" name="TextBox 48">
              <a:extLst>
                <a:ext uri="{FF2B5EF4-FFF2-40B4-BE49-F238E27FC236}">
                  <a16:creationId xmlns:a16="http://schemas.microsoft.com/office/drawing/2014/main" id="{9E18A893-E925-42C3-A27C-2278783B52F4}"/>
                </a:ext>
              </a:extLst>
            </p:cNvPr>
            <p:cNvSpPr txBox="1"/>
            <p:nvPr/>
          </p:nvSpPr>
          <p:spPr>
            <a:xfrm>
              <a:off x="2668500" y="2540755"/>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835962" y="2952045"/>
              <a:ext cx="6160368" cy="369332"/>
            </a:xfrm>
            <a:prstGeom prst="rect">
              <a:avLst/>
            </a:prstGeom>
            <a:noFill/>
          </p:spPr>
          <p:txBody>
            <a:bodyPr wrap="square" rtlCol="0">
              <a:spAutoFit/>
            </a:bodyPr>
            <a:lstStyle/>
            <a:p>
              <a:pPr algn="ctr"/>
              <a:r>
                <a:rPr lang="en-IN" sz="1800" dirty="0"/>
                <a:t>PHASE 4 PROJECT</a:t>
              </a:r>
            </a:p>
          </p:txBody>
        </p:sp>
      </p:grpSp>
      <p:sp>
        <p:nvSpPr>
          <p:cNvPr id="2" name="Rectangle 1">
            <a:extLst>
              <a:ext uri="{FF2B5EF4-FFF2-40B4-BE49-F238E27FC236}">
                <a16:creationId xmlns:a16="http://schemas.microsoft.com/office/drawing/2014/main" id="{CE4A89FA-5213-2A8D-B0EC-26CB327A4604}"/>
              </a:ext>
            </a:extLst>
          </p:cNvPr>
          <p:cNvSpPr/>
          <p:nvPr/>
        </p:nvSpPr>
        <p:spPr>
          <a:xfrm>
            <a:off x="2661564" y="2444476"/>
            <a:ext cx="7340151" cy="923330"/>
          </a:xfrm>
          <a:prstGeom prst="rect">
            <a:avLst/>
          </a:prstGeom>
          <a:noFill/>
        </p:spPr>
        <p:txBody>
          <a:bodyPr wrap="none" lIns="91440" tIns="45720" rIns="91440" bIns="45720">
            <a:spAutoFit/>
          </a:bodyPr>
          <a:lstStyle/>
          <a:p>
            <a:pPr algn="ctr"/>
            <a:r>
              <a:rPr lang="en-IN" sz="5400" dirty="0">
                <a:ln w="0"/>
                <a:solidFill>
                  <a:schemeClr val="accent1"/>
                </a:solidFill>
                <a:effectLst>
                  <a:outerShdw blurRad="38100" dist="25400" dir="5400000" algn="ctr" rotWithShape="0">
                    <a:srgbClr val="6E747A">
                      <a:alpha val="43000"/>
                    </a:srgbClr>
                  </a:outerShdw>
                </a:effectLst>
              </a:rPr>
              <a:t>ARTIFICIAL INTELLIGENCE</a:t>
            </a:r>
          </a:p>
        </p:txBody>
      </p:sp>
    </p:spTree>
    <p:extLst>
      <p:ext uri="{BB962C8B-B14F-4D97-AF65-F5344CB8AC3E}">
        <p14:creationId xmlns:p14="http://schemas.microsoft.com/office/powerpoint/2010/main" val="425131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9331" y="-933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1F969C4A-AB1A-5EFB-8CFE-E724F8E1EF56}"/>
              </a:ext>
            </a:extLst>
          </p:cNvPr>
          <p:cNvSpPr txBox="1"/>
          <p:nvPr/>
        </p:nvSpPr>
        <p:spPr>
          <a:xfrm>
            <a:off x="2389883" y="1068779"/>
            <a:ext cx="6102220" cy="2163669"/>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4: </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Create JavaScript for Chatbot</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 Create a folder named static in your project directory.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Inside the static folder, create a JavaScript file named chatbot.js. This file will  handle user input and responses from the chatbot.</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B1EA6E4-CE61-58DE-DBE8-2EC996A98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876" y="3476760"/>
            <a:ext cx="7910245" cy="1486029"/>
          </a:xfrm>
          <a:prstGeom prst="rect">
            <a:avLst/>
          </a:prstGeom>
        </p:spPr>
      </p:pic>
    </p:spTree>
    <p:extLst>
      <p:ext uri="{BB962C8B-B14F-4D97-AF65-F5344CB8AC3E}">
        <p14:creationId xmlns:p14="http://schemas.microsoft.com/office/powerpoint/2010/main" val="98867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5" name="TextBox 4">
            <a:extLst>
              <a:ext uri="{FF2B5EF4-FFF2-40B4-BE49-F238E27FC236}">
                <a16:creationId xmlns:a16="http://schemas.microsoft.com/office/drawing/2014/main" id="{A7201B67-47F7-DFEB-017E-FCC79C03C736}"/>
              </a:ext>
            </a:extLst>
          </p:cNvPr>
          <p:cNvSpPr txBox="1"/>
          <p:nvPr/>
        </p:nvSpPr>
        <p:spPr>
          <a:xfrm>
            <a:off x="4777273" y="1159761"/>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JavaScript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9CD2A59-02E9-1938-9E3D-1E5348F21F0A}"/>
              </a:ext>
            </a:extLst>
          </p:cNvPr>
          <p:cNvPicPr>
            <a:picLocks noChangeAspect="1"/>
          </p:cNvPicPr>
          <p:nvPr/>
        </p:nvPicPr>
        <p:blipFill rotWithShape="1">
          <a:blip r:embed="rId2">
            <a:extLst>
              <a:ext uri="{28A0092B-C50C-407E-A947-70E740481C1C}">
                <a14:useLocalDpi xmlns:a14="http://schemas.microsoft.com/office/drawing/2010/main" val="0"/>
              </a:ext>
            </a:extLst>
          </a:blip>
          <a:srcRect b="40152"/>
          <a:stretch/>
        </p:blipFill>
        <p:spPr>
          <a:xfrm>
            <a:off x="1535345" y="2040967"/>
            <a:ext cx="9121308" cy="3070641"/>
          </a:xfrm>
          <a:prstGeom prst="rect">
            <a:avLst/>
          </a:prstGeom>
        </p:spPr>
      </p:pic>
    </p:spTree>
    <p:extLst>
      <p:ext uri="{BB962C8B-B14F-4D97-AF65-F5344CB8AC3E}">
        <p14:creationId xmlns:p14="http://schemas.microsoft.com/office/powerpoint/2010/main" val="32094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271B2679-99CA-D5BF-8B14-F3FBAC37F4CB}"/>
              </a:ext>
            </a:extLst>
          </p:cNvPr>
          <p:cNvSpPr txBox="1"/>
          <p:nvPr/>
        </p:nvSpPr>
        <p:spPr>
          <a:xfrm>
            <a:off x="2149236" y="1986032"/>
            <a:ext cx="7507948" cy="2797561"/>
          </a:xfrm>
          <a:prstGeom prst="rect">
            <a:avLst/>
          </a:prstGeom>
          <a:noFill/>
        </p:spPr>
        <p:txBody>
          <a:bodyPr wrap="square">
            <a:spAutoFit/>
          </a:bodyPr>
          <a:lstStyle/>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5:</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Implement Chatbot Logic in Flask</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AutoNum type="arabicPeriod"/>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In app.py, add a new route to handle user messages and return chatbot responses.</a:t>
            </a:r>
          </a:p>
          <a:p>
            <a:pPr marL="342900" indent="-342900" algn="just">
              <a:lnSpc>
                <a:spcPct val="107000"/>
              </a:lnSpc>
              <a:spcAft>
                <a:spcPts val="800"/>
              </a:spcAft>
              <a:buFontTx/>
              <a:buAutoNum type="arabicPeriod"/>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Implement the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get_chatbot_response</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function using your existing chatbot logic. This function should take a user message as input and return the chatbot's response.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AutoNum type="arabicPeriod"/>
            </a:pP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207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86655BE2-60FC-613D-4907-DEF81D46B796}"/>
              </a:ext>
            </a:extLst>
          </p:cNvPr>
          <p:cNvSpPr txBox="1"/>
          <p:nvPr/>
        </p:nvSpPr>
        <p:spPr>
          <a:xfrm>
            <a:off x="2146041" y="1168825"/>
            <a:ext cx="6089106" cy="1171988"/>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6: </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Run Your Flask App</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1.Run your Flask app using the following command:</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130965D-AFCD-FE80-BB52-414E2D587EF6}"/>
              </a:ext>
            </a:extLst>
          </p:cNvPr>
          <p:cNvPicPr>
            <a:picLocks noChangeAspect="1"/>
          </p:cNvPicPr>
          <p:nvPr/>
        </p:nvPicPr>
        <p:blipFill rotWithShape="1">
          <a:blip r:embed="rId2">
            <a:extLst>
              <a:ext uri="{28A0092B-C50C-407E-A947-70E740481C1C}">
                <a14:useLocalDpi xmlns:a14="http://schemas.microsoft.com/office/drawing/2010/main" val="0"/>
              </a:ext>
            </a:extLst>
          </a:blip>
          <a:srcRect b="44239"/>
          <a:stretch/>
        </p:blipFill>
        <p:spPr>
          <a:xfrm>
            <a:off x="1916321" y="2715296"/>
            <a:ext cx="7568549" cy="2217717"/>
          </a:xfrm>
          <a:prstGeom prst="rect">
            <a:avLst/>
          </a:prstGeom>
        </p:spPr>
      </p:pic>
    </p:spTree>
    <p:extLst>
      <p:ext uri="{BB962C8B-B14F-4D97-AF65-F5344CB8AC3E}">
        <p14:creationId xmlns:p14="http://schemas.microsoft.com/office/powerpoint/2010/main" val="356722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D762C29A-FF73-7BD1-B7AC-F03CC6D54D71}"/>
              </a:ext>
            </a:extLst>
          </p:cNvPr>
          <p:cNvSpPr txBox="1"/>
          <p:nvPr/>
        </p:nvSpPr>
        <p:spPr>
          <a:xfrm>
            <a:off x="1953640" y="1902621"/>
            <a:ext cx="7784176" cy="2653803"/>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python app.py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a:t>
            </a: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Access your chatbot web app by opening a web browser and navigating to </a:t>
            </a:r>
            <a:r>
              <a:rPr lang="en-IN" sz="1800" kern="100" dirty="0">
                <a:effectLst/>
                <a:latin typeface="Times New Roman" panose="02020603050405020304" pitchFamily="18" charset="0"/>
                <a:ea typeface="Calibri" panose="020F0502020204030204" pitchFamily="34" charset="0"/>
                <a:cs typeface="Arial" panose="020B0604020202020204" pitchFamily="34" charset="0"/>
                <a:hlinkClick r:id="rId2"/>
              </a:rPr>
              <a:t>http://127.0.0.1:5000</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Our chatbot is now integrated into a Flask web app. Users can interact with it through the web interface. Make sure you adapt the chatbot logic and responses to suit your specific use case and chatbot implementation. You can also enhance the web interface to make it more interactive and visually appealing</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318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pic>
        <p:nvPicPr>
          <p:cNvPr id="4" name="Picture 3">
            <a:extLst>
              <a:ext uri="{FF2B5EF4-FFF2-40B4-BE49-F238E27FC236}">
                <a16:creationId xmlns:a16="http://schemas.microsoft.com/office/drawing/2014/main" id="{7065EA54-3DAB-88C4-D87B-D9A8A68CC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738" y="1329241"/>
            <a:ext cx="8832339" cy="5106196"/>
          </a:xfrm>
          <a:prstGeom prst="rect">
            <a:avLst/>
          </a:prstGeom>
        </p:spPr>
      </p:pic>
      <p:sp>
        <p:nvSpPr>
          <p:cNvPr id="6" name="TextBox 5">
            <a:extLst>
              <a:ext uri="{FF2B5EF4-FFF2-40B4-BE49-F238E27FC236}">
                <a16:creationId xmlns:a16="http://schemas.microsoft.com/office/drawing/2014/main" id="{948AE6F9-03D2-3761-7128-B596BF0B3813}"/>
              </a:ext>
            </a:extLst>
          </p:cNvPr>
          <p:cNvSpPr txBox="1"/>
          <p:nvPr/>
        </p:nvSpPr>
        <p:spPr>
          <a:xfrm>
            <a:off x="2778094" y="796292"/>
            <a:ext cx="6100762"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92792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6" name="TextBox 5">
            <a:extLst>
              <a:ext uri="{FF2B5EF4-FFF2-40B4-BE49-F238E27FC236}">
                <a16:creationId xmlns:a16="http://schemas.microsoft.com/office/drawing/2014/main" id="{94C231B3-DD4E-335B-81E6-061D8C092685}"/>
              </a:ext>
            </a:extLst>
          </p:cNvPr>
          <p:cNvSpPr txBox="1"/>
          <p:nvPr/>
        </p:nvSpPr>
        <p:spPr>
          <a:xfrm>
            <a:off x="1775765" y="1755312"/>
            <a:ext cx="8120854" cy="2031325"/>
          </a:xfrm>
          <a:prstGeom prst="rect">
            <a:avLst/>
          </a:prstGeom>
          <a:noFill/>
        </p:spPr>
        <p:txBody>
          <a:bodyPr wrap="square">
            <a:spAutoFit/>
          </a:bodyPr>
          <a:lstStyle/>
          <a:p>
            <a:r>
              <a:rPr lang="en-IN" b="1" u="sng" dirty="0"/>
              <a:t>Conclusion</a:t>
            </a:r>
            <a:r>
              <a:rPr lang="en-IN" dirty="0"/>
              <a:t>:</a:t>
            </a:r>
          </a:p>
          <a:p>
            <a:pPr algn="just"/>
            <a:r>
              <a:rPr lang="en-IN" dirty="0"/>
              <a:t>              </a:t>
            </a:r>
            <a:r>
              <a:rPr lang="en-US" dirty="0"/>
              <a:t>  In conclusion, the development of a chatbot is a dynamic process that requires continuous evaluation and improvement. By reflecting on the various aspects of the project, you can gain insights for future endeavors and contribute to the ongoing advancement of conversational AI technology.</a:t>
            </a:r>
            <a:endParaRPr lang="en-IN" dirty="0"/>
          </a:p>
          <a:p>
            <a:endParaRPr lang="en-IN" dirty="0"/>
          </a:p>
          <a:p>
            <a:r>
              <a:rPr lang="en-US" sz="1800" b="1" dirty="0" err="1">
                <a:solidFill>
                  <a:schemeClr val="tx1"/>
                </a:solidFill>
                <a:effectLst/>
                <a:latin typeface="Calisto MT" panose="02040603050505030304" pitchFamily="18" charset="0"/>
              </a:rPr>
              <a:t>hereby,I</a:t>
            </a:r>
            <a:r>
              <a:rPr lang="en-US" sz="1800" b="1" dirty="0">
                <a:solidFill>
                  <a:schemeClr val="tx1"/>
                </a:solidFill>
                <a:effectLst/>
                <a:latin typeface="Calisto MT" panose="02040603050505030304" pitchFamily="18" charset="0"/>
              </a:rPr>
              <a:t> conclude that those content are not copied and done on my own</a:t>
            </a:r>
            <a:endParaRPr lang="en-IN" dirty="0"/>
          </a:p>
        </p:txBody>
      </p:sp>
    </p:spTree>
    <p:extLst>
      <p:ext uri="{BB962C8B-B14F-4D97-AF65-F5344CB8AC3E}">
        <p14:creationId xmlns:p14="http://schemas.microsoft.com/office/powerpoint/2010/main" val="359977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9C123E2B-B6E9-8949-6D4C-1D7EACB191DC}"/>
              </a:ext>
            </a:extLst>
          </p:cNvPr>
          <p:cNvSpPr txBox="1"/>
          <p:nvPr/>
        </p:nvSpPr>
        <p:spPr>
          <a:xfrm>
            <a:off x="1992342" y="1530710"/>
            <a:ext cx="6104020" cy="646331"/>
          </a:xfrm>
          <a:prstGeom prst="rect">
            <a:avLst/>
          </a:prstGeom>
          <a:noFill/>
        </p:spPr>
        <p:txBody>
          <a:bodyPr wrap="square">
            <a:spAutoFit/>
          </a:bodyPr>
          <a:lstStyle/>
          <a:p>
            <a:r>
              <a:rPr lang="en-IN" sz="1800" b="1" u="sng" dirty="0">
                <a:effectLst/>
                <a:latin typeface="Times New Roman" panose="02020603050405020304" pitchFamily="18" charset="0"/>
                <a:ea typeface="Times New Roman" panose="02020603050405020304" pitchFamily="18" charset="0"/>
              </a:rPr>
              <a:t>CREATE A CHATBOT IN PYTHON:</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E8634769-5708-860F-E4FB-98C74FE1F68C}"/>
              </a:ext>
            </a:extLst>
          </p:cNvPr>
          <p:cNvSpPr txBox="1"/>
          <p:nvPr/>
        </p:nvSpPr>
        <p:spPr>
          <a:xfrm>
            <a:off x="2416134" y="2521121"/>
            <a:ext cx="7148549" cy="2462213"/>
          </a:xfrm>
          <a:prstGeom prst="rect">
            <a:avLst/>
          </a:prstGeom>
          <a:noFill/>
        </p:spPr>
        <p:txBody>
          <a:bodyPr wrap="square">
            <a:spAutoFit/>
          </a:bodyPr>
          <a:lstStyle/>
          <a:p>
            <a:pPr marL="0" indent="0">
              <a:buNone/>
            </a:pPr>
            <a:r>
              <a:rPr lang="en-IN" sz="1600" b="1" u="sng" kern="100" dirty="0">
                <a:effectLst/>
                <a:latin typeface="Times New Roman" panose="02020603050405020304" pitchFamily="18" charset="0"/>
                <a:ea typeface="Calibri" panose="020F0502020204030204" pitchFamily="34" charset="0"/>
                <a:cs typeface="Arial" panose="020B0604020202020204" pitchFamily="34" charset="0"/>
              </a:rPr>
              <a:t>Chatbot:</a:t>
            </a:r>
          </a:p>
          <a:p>
            <a:pPr marL="0" indent="0" algn="just" fontAlgn="base">
              <a:buNone/>
            </a:pPr>
            <a:r>
              <a:rPr lang="en-US" dirty="0">
                <a:effectLst/>
                <a:latin typeface="inherit"/>
              </a:rPr>
              <a:t>        </a:t>
            </a:r>
            <a:r>
              <a:rPr lang="en-US" dirty="0">
                <a:solidFill>
                  <a:schemeClr val="tx2">
                    <a:lumMod val="75000"/>
                  </a:schemeClr>
                </a:solidFill>
                <a:effectLst/>
                <a:latin typeface="inherit"/>
              </a:rPr>
              <a:t>  A chatbot is a computer program that simulates human conversation with an end user. Though not all chatbots are equipped with artificial intelligence (AI), modern chatbots increasingly use conversation ai techniques like </a:t>
            </a:r>
            <a:r>
              <a:rPr lang="en-US" dirty="0">
                <a:solidFill>
                  <a:schemeClr val="tx2">
                    <a:lumMod val="75000"/>
                  </a:schemeClr>
                </a:solidFill>
                <a:latin typeface="inherit"/>
              </a:rPr>
              <a:t>natural language processing</a:t>
            </a:r>
            <a:r>
              <a:rPr lang="en-US" dirty="0">
                <a:solidFill>
                  <a:schemeClr val="tx2">
                    <a:lumMod val="75000"/>
                  </a:schemeClr>
                </a:solidFill>
                <a:effectLst/>
                <a:latin typeface="inherit"/>
              </a:rPr>
              <a:t> (NLP) to understand the user’s questions and automate responses to them.</a:t>
            </a:r>
          </a:p>
          <a:p>
            <a:pPr marL="0" indent="0">
              <a:buNone/>
            </a:pPr>
            <a:br>
              <a:rPr lang="en-US" b="0" i="0" u="none" strike="noStrike" dirty="0">
                <a:solidFill>
                  <a:srgbClr val="161616"/>
                </a:solidFill>
                <a:effectLst/>
                <a:latin typeface="inherit"/>
              </a:rPr>
            </a:br>
            <a:endParaRPr lang="en-IN"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6504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5" name="TextBox 4">
            <a:extLst>
              <a:ext uri="{FF2B5EF4-FFF2-40B4-BE49-F238E27FC236}">
                <a16:creationId xmlns:a16="http://schemas.microsoft.com/office/drawing/2014/main" id="{2E08B8AC-D19C-BEF1-4142-72AF7693AA19}"/>
              </a:ext>
            </a:extLst>
          </p:cNvPr>
          <p:cNvSpPr txBox="1"/>
          <p:nvPr/>
        </p:nvSpPr>
        <p:spPr>
          <a:xfrm>
            <a:off x="2551044" y="2991708"/>
            <a:ext cx="6878730" cy="646331"/>
          </a:xfrm>
          <a:prstGeom prst="rect">
            <a:avLst/>
          </a:prstGeom>
          <a:noFill/>
        </p:spPr>
        <p:txBody>
          <a:bodyPr wrap="square">
            <a:spAutoFit/>
          </a:bodyPr>
          <a:lstStyle/>
          <a:p>
            <a:pPr marL="0" indent="0" algn="just">
              <a:buNone/>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In this part you will continue building your project. Continue building the chatbot by integrating it into a web app using Flask.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BA6B5A2-E745-C35F-E081-9C34C00261B9}"/>
              </a:ext>
            </a:extLst>
          </p:cNvPr>
          <p:cNvSpPr/>
          <p:nvPr/>
        </p:nvSpPr>
        <p:spPr>
          <a:xfrm>
            <a:off x="4927607" y="2429122"/>
            <a:ext cx="1433406" cy="523220"/>
          </a:xfrm>
          <a:prstGeom prst="rect">
            <a:avLst/>
          </a:prstGeom>
          <a:noFill/>
        </p:spPr>
        <p:txBody>
          <a:bodyPr wrap="none" lIns="91440" tIns="45720" rIns="91440" bIns="45720">
            <a:spAutoFit/>
          </a:bodyPr>
          <a:lstStyle/>
          <a:p>
            <a:pPr algn="ctr"/>
            <a:r>
              <a:rPr lang="en-I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Phase4 :</a:t>
            </a:r>
          </a:p>
        </p:txBody>
      </p:sp>
    </p:spTree>
    <p:extLst>
      <p:ext uri="{BB962C8B-B14F-4D97-AF65-F5344CB8AC3E}">
        <p14:creationId xmlns:p14="http://schemas.microsoft.com/office/powerpoint/2010/main" val="114516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4" name="TextBox 3">
            <a:extLst>
              <a:ext uri="{FF2B5EF4-FFF2-40B4-BE49-F238E27FC236}">
                <a16:creationId xmlns:a16="http://schemas.microsoft.com/office/drawing/2014/main" id="{E4426549-14C7-C9AF-83A7-7913C171BE6D}"/>
              </a:ext>
            </a:extLst>
          </p:cNvPr>
          <p:cNvSpPr txBox="1"/>
          <p:nvPr/>
        </p:nvSpPr>
        <p:spPr>
          <a:xfrm>
            <a:off x="2339998" y="1442173"/>
            <a:ext cx="6104020" cy="646331"/>
          </a:xfrm>
          <a:prstGeom prst="rect">
            <a:avLst/>
          </a:prstGeom>
          <a:noFill/>
        </p:spPr>
        <p:txBody>
          <a:bodyPr wrap="square">
            <a:spAutoFit/>
          </a:bodyPr>
          <a:lstStyle/>
          <a:p>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Create a Flask Project</a:t>
            </a:r>
            <a:br>
              <a:rPr lang="en-IN" sz="1800" kern="1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6" name="TextBox 5">
            <a:extLst>
              <a:ext uri="{FF2B5EF4-FFF2-40B4-BE49-F238E27FC236}">
                <a16:creationId xmlns:a16="http://schemas.microsoft.com/office/drawing/2014/main" id="{ACD37966-A43E-E0E7-C4B6-64DDC66B8E59}"/>
              </a:ext>
            </a:extLst>
          </p:cNvPr>
          <p:cNvSpPr txBox="1"/>
          <p:nvPr/>
        </p:nvSpPr>
        <p:spPr>
          <a:xfrm>
            <a:off x="2277301" y="2085281"/>
            <a:ext cx="8219637" cy="5156796"/>
          </a:xfrm>
          <a:prstGeom prst="rect">
            <a:avLst/>
          </a:prstGeom>
          <a:noFill/>
        </p:spPr>
        <p:txBody>
          <a:bodyPr wrap="square">
            <a:spAutoFit/>
          </a:bodyPr>
          <a:lstStyle/>
          <a:p>
            <a:pPr marL="342900" indent="-342900" algn="just">
              <a:lnSpc>
                <a:spcPct val="107000"/>
              </a:lnSpc>
              <a:spcAft>
                <a:spcPts val="800"/>
              </a:spcAft>
              <a:buAutoNum type="arabicPeriod"/>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Create a new directory for your Flask project.</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2. Inside this directory, create a virtual environment</a:t>
            </a:r>
          </a:p>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python -m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source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/bin/activate  # On Windows, use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\Scripts\activate'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3. Install Flask</a:t>
            </a:r>
          </a:p>
          <a:p>
            <a:pP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pip install Flask</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AutoNum type="arabicPeriod"/>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635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2975D088-2DBD-802D-3289-DE6C7D9A9ABB}"/>
              </a:ext>
            </a:extLst>
          </p:cNvPr>
          <p:cNvSpPr txBox="1"/>
          <p:nvPr/>
        </p:nvSpPr>
        <p:spPr>
          <a:xfrm>
            <a:off x="2043102" y="598789"/>
            <a:ext cx="6102220" cy="1570943"/>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2:</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dbl"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Create a Basic Flask Web App</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 Create a file named app.py in your project directory.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In app.py, import Flask and create a basic Flask app:</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709FE1A-2204-3037-9219-468E6258ED46}"/>
              </a:ext>
            </a:extLst>
          </p:cNvPr>
          <p:cNvPicPr>
            <a:picLocks noChangeAspect="1"/>
          </p:cNvPicPr>
          <p:nvPr/>
        </p:nvPicPr>
        <p:blipFill rotWithShape="1">
          <a:blip r:embed="rId2">
            <a:extLst>
              <a:ext uri="{28A0092B-C50C-407E-A947-70E740481C1C}">
                <a14:useLocalDpi xmlns:a14="http://schemas.microsoft.com/office/drawing/2010/main" val="0"/>
              </a:ext>
            </a:extLst>
          </a:blip>
          <a:srcRect r="20944" b="46264"/>
          <a:stretch/>
        </p:blipFill>
        <p:spPr>
          <a:xfrm>
            <a:off x="1775765" y="2335648"/>
            <a:ext cx="7866837" cy="3490438"/>
          </a:xfrm>
          <a:prstGeom prst="rect">
            <a:avLst/>
          </a:prstGeom>
        </p:spPr>
      </p:pic>
    </p:spTree>
    <p:extLst>
      <p:ext uri="{BB962C8B-B14F-4D97-AF65-F5344CB8AC3E}">
        <p14:creationId xmlns:p14="http://schemas.microsoft.com/office/powerpoint/2010/main" val="175324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25" name="TextBox 24">
            <a:extLst>
              <a:ext uri="{FF2B5EF4-FFF2-40B4-BE49-F238E27FC236}">
                <a16:creationId xmlns:a16="http://schemas.microsoft.com/office/drawing/2014/main" id="{6C48FEC3-5771-7745-378B-831C27680818}"/>
              </a:ext>
            </a:extLst>
          </p:cNvPr>
          <p:cNvSpPr txBox="1"/>
          <p:nvPr/>
        </p:nvSpPr>
        <p:spPr>
          <a:xfrm>
            <a:off x="2612047" y="1038802"/>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86263D4-7B4E-0D1D-D142-730BC4CC8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472" y="1479444"/>
            <a:ext cx="8797874" cy="4948804"/>
          </a:xfrm>
          <a:prstGeom prst="rect">
            <a:avLst/>
          </a:prstGeom>
        </p:spPr>
      </p:pic>
    </p:spTree>
    <p:extLst>
      <p:ext uri="{BB962C8B-B14F-4D97-AF65-F5344CB8AC3E}">
        <p14:creationId xmlns:p14="http://schemas.microsoft.com/office/powerpoint/2010/main" val="256310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25" name="TextBox 24">
            <a:extLst>
              <a:ext uri="{FF2B5EF4-FFF2-40B4-BE49-F238E27FC236}">
                <a16:creationId xmlns:a16="http://schemas.microsoft.com/office/drawing/2014/main" id="{6C48FEC3-5771-7745-378B-831C27680818}"/>
              </a:ext>
            </a:extLst>
          </p:cNvPr>
          <p:cNvSpPr txBox="1"/>
          <p:nvPr/>
        </p:nvSpPr>
        <p:spPr>
          <a:xfrm>
            <a:off x="2612047" y="1038802"/>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E4E0688-746C-EDB7-953B-9D1843DEB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226" y="1493809"/>
            <a:ext cx="8824187" cy="4963606"/>
          </a:xfrm>
          <a:prstGeom prst="rect">
            <a:avLst/>
          </a:prstGeom>
        </p:spPr>
      </p:pic>
    </p:spTree>
    <p:extLst>
      <p:ext uri="{BB962C8B-B14F-4D97-AF65-F5344CB8AC3E}">
        <p14:creationId xmlns:p14="http://schemas.microsoft.com/office/powerpoint/2010/main" val="230010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573124" y="235178"/>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B64131EA-FFFE-85E4-F988-C1600E9080A6}"/>
              </a:ext>
            </a:extLst>
          </p:cNvPr>
          <p:cNvSpPr txBox="1"/>
          <p:nvPr/>
        </p:nvSpPr>
        <p:spPr>
          <a:xfrm>
            <a:off x="2748972" y="929055"/>
            <a:ext cx="6102220" cy="1867306"/>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3:</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 Create HTML Templates</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 Create a folder named templates in your project directory.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Inside the templates folder, create an HTML file named index.html:</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BD196B0-1F8F-FB03-6D40-E6FD99B72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855" y="2820980"/>
            <a:ext cx="8984759" cy="1684166"/>
          </a:xfrm>
          <a:prstGeom prst="rect">
            <a:avLst/>
          </a:prstGeom>
        </p:spPr>
      </p:pic>
    </p:spTree>
    <p:extLst>
      <p:ext uri="{BB962C8B-B14F-4D97-AF65-F5344CB8AC3E}">
        <p14:creationId xmlns:p14="http://schemas.microsoft.com/office/powerpoint/2010/main" val="99075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539AD0E4-916A-DEC4-1BFF-E8655C6A6434}"/>
              </a:ext>
            </a:extLst>
          </p:cNvPr>
          <p:cNvSpPr txBox="1"/>
          <p:nvPr/>
        </p:nvSpPr>
        <p:spPr>
          <a:xfrm>
            <a:off x="2316811" y="1245572"/>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HTML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A9ADBCB-9A21-56A4-DDE1-074842722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324" y="1806049"/>
            <a:ext cx="8084592" cy="4547583"/>
          </a:xfrm>
          <a:prstGeom prst="rect">
            <a:avLst/>
          </a:prstGeom>
        </p:spPr>
      </p:pic>
    </p:spTree>
    <p:extLst>
      <p:ext uri="{BB962C8B-B14F-4D97-AF65-F5344CB8AC3E}">
        <p14:creationId xmlns:p14="http://schemas.microsoft.com/office/powerpoint/2010/main" val="3917823023"/>
      </p:ext>
    </p:extLst>
  </p:cSld>
  <p:clrMapOvr>
    <a:masterClrMapping/>
  </p:clrMapOvr>
</p:sld>
</file>

<file path=ppt/theme/theme1.xml><?xml version="1.0" encoding="utf-8"?>
<a:theme xmlns:a="http://schemas.openxmlformats.org/drawingml/2006/main" name="Office Theme">
  <a:themeElements>
    <a:clrScheme name="Custom 57">
      <a:dk1>
        <a:sysClr val="windowText" lastClr="000000"/>
      </a:dk1>
      <a:lt1>
        <a:sysClr val="window" lastClr="FFFFFF"/>
      </a:lt1>
      <a:dk2>
        <a:srgbClr val="44546A"/>
      </a:dk2>
      <a:lt2>
        <a:srgbClr val="BF2424"/>
      </a:lt2>
      <a:accent1>
        <a:srgbClr val="01BBC2"/>
      </a:accent1>
      <a:accent2>
        <a:srgbClr val="A2CD37"/>
      </a:accent2>
      <a:accent3>
        <a:srgbClr val="00B0F0"/>
      </a:accent3>
      <a:accent4>
        <a:srgbClr val="FD6D67"/>
      </a:accent4>
      <a:accent5>
        <a:srgbClr val="EAA31B"/>
      </a:accent5>
      <a:accent6>
        <a:srgbClr val="934584"/>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322</TotalTime>
  <Words>520</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Calisto MT</vt:lpstr>
      <vt:lpstr>Georgia</vt:lpstr>
      <vt:lpstr>inherit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lingesh waran</cp:lastModifiedBy>
  <cp:revision>13</cp:revision>
  <dcterms:created xsi:type="dcterms:W3CDTF">2020-07-24T09:46:48Z</dcterms:created>
  <dcterms:modified xsi:type="dcterms:W3CDTF">2023-11-01T16:40:19Z</dcterms:modified>
</cp:coreProperties>
</file>