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2"/>
  </p:notesMasterIdLst>
  <p:sldIdLst>
    <p:sldId id="256" r:id="rId2"/>
    <p:sldId id="308" r:id="rId3"/>
    <p:sldId id="309" r:id="rId4"/>
    <p:sldId id="362" r:id="rId5"/>
    <p:sldId id="352" r:id="rId6"/>
    <p:sldId id="258" r:id="rId7"/>
    <p:sldId id="259" r:id="rId8"/>
    <p:sldId id="286" r:id="rId9"/>
    <p:sldId id="287" r:id="rId10"/>
    <p:sldId id="310" r:id="rId11"/>
    <p:sldId id="260" r:id="rId12"/>
    <p:sldId id="261" r:id="rId13"/>
    <p:sldId id="262" r:id="rId14"/>
    <p:sldId id="263" r:id="rId15"/>
    <p:sldId id="264" r:id="rId16"/>
    <p:sldId id="265" r:id="rId17"/>
    <p:sldId id="266" r:id="rId18"/>
    <p:sldId id="292" r:id="rId19"/>
    <p:sldId id="293" r:id="rId20"/>
    <p:sldId id="294" r:id="rId21"/>
    <p:sldId id="268" r:id="rId22"/>
    <p:sldId id="295" r:id="rId23"/>
    <p:sldId id="270" r:id="rId24"/>
    <p:sldId id="288" r:id="rId25"/>
    <p:sldId id="353" r:id="rId26"/>
    <p:sldId id="289" r:id="rId27"/>
    <p:sldId id="271" r:id="rId28"/>
    <p:sldId id="273" r:id="rId29"/>
    <p:sldId id="274" r:id="rId30"/>
    <p:sldId id="275" r:id="rId31"/>
    <p:sldId id="296" r:id="rId32"/>
    <p:sldId id="297" r:id="rId33"/>
    <p:sldId id="298" r:id="rId34"/>
    <p:sldId id="299" r:id="rId35"/>
    <p:sldId id="280" r:id="rId36"/>
    <p:sldId id="278" r:id="rId37"/>
    <p:sldId id="279" r:id="rId38"/>
    <p:sldId id="311" r:id="rId39"/>
    <p:sldId id="346" r:id="rId40"/>
    <p:sldId id="312" r:id="rId41"/>
    <p:sldId id="276" r:id="rId42"/>
    <p:sldId id="291" r:id="rId43"/>
    <p:sldId id="277" r:id="rId44"/>
    <p:sldId id="313" r:id="rId45"/>
    <p:sldId id="314" r:id="rId46"/>
    <p:sldId id="315" r:id="rId47"/>
    <p:sldId id="307" r:id="rId48"/>
    <p:sldId id="300" r:id="rId49"/>
    <p:sldId id="301" r:id="rId50"/>
    <p:sldId id="302" r:id="rId51"/>
    <p:sldId id="303" r:id="rId52"/>
    <p:sldId id="304" r:id="rId53"/>
    <p:sldId id="305" r:id="rId54"/>
    <p:sldId id="306" r:id="rId55"/>
    <p:sldId id="285" r:id="rId56"/>
    <p:sldId id="281" r:id="rId57"/>
    <p:sldId id="282" r:id="rId58"/>
    <p:sldId id="283" r:id="rId59"/>
    <p:sldId id="316" r:id="rId60"/>
    <p:sldId id="354" r:id="rId61"/>
    <p:sldId id="318" r:id="rId62"/>
    <p:sldId id="323" r:id="rId63"/>
    <p:sldId id="324" r:id="rId64"/>
    <p:sldId id="325" r:id="rId65"/>
    <p:sldId id="326" r:id="rId66"/>
    <p:sldId id="327" r:id="rId67"/>
    <p:sldId id="328" r:id="rId68"/>
    <p:sldId id="329" r:id="rId69"/>
    <p:sldId id="330" r:id="rId70"/>
    <p:sldId id="331" r:id="rId71"/>
    <p:sldId id="339" r:id="rId72"/>
    <p:sldId id="332" r:id="rId73"/>
    <p:sldId id="333" r:id="rId74"/>
    <p:sldId id="269" r:id="rId75"/>
    <p:sldId id="334" r:id="rId76"/>
    <p:sldId id="335" r:id="rId77"/>
    <p:sldId id="336" r:id="rId78"/>
    <p:sldId id="290" r:id="rId79"/>
    <p:sldId id="337" r:id="rId80"/>
    <p:sldId id="338" r:id="rId81"/>
    <p:sldId id="340" r:id="rId82"/>
    <p:sldId id="284" r:id="rId83"/>
    <p:sldId id="348" r:id="rId84"/>
    <p:sldId id="347" r:id="rId85"/>
    <p:sldId id="345" r:id="rId86"/>
    <p:sldId id="355" r:id="rId87"/>
    <p:sldId id="358" r:id="rId88"/>
    <p:sldId id="357" r:id="rId89"/>
    <p:sldId id="356" r:id="rId90"/>
    <p:sldId id="359" r:id="rId91"/>
    <p:sldId id="360" r:id="rId92"/>
    <p:sldId id="361" r:id="rId93"/>
    <p:sldId id="344" r:id="rId94"/>
    <p:sldId id="341" r:id="rId95"/>
    <p:sldId id="342" r:id="rId96"/>
    <p:sldId id="343" r:id="rId97"/>
    <p:sldId id="351" r:id="rId98"/>
    <p:sldId id="257" r:id="rId99"/>
    <p:sldId id="349" r:id="rId100"/>
    <p:sldId id="350" r:id="rId101"/>
  </p:sldIdLst>
  <p:sldSz cx="12192000" cy="6858000"/>
  <p:notesSz cx="6858000" cy="9144000"/>
  <p:custShowLst>
    <p:custShow name="Custom Show 1" id="0">
      <p:sldLst>
        <p:sld r:id="rId99"/>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p:scale>
          <a:sx n="94" d="100"/>
          <a:sy n="94" d="100"/>
        </p:scale>
        <p:origin x="5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1FB5F5-BB21-4F94-909D-AB9AB64B7130}" type="datetimeFigureOut">
              <a:rPr lang="en-IN" smtClean="0"/>
              <a:t>02-10-2019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7C197B-7EFF-400C-9FFE-05B2EE559374}" type="slidenum">
              <a:rPr lang="en-IN" smtClean="0"/>
              <a:t>‹#›</a:t>
            </a:fld>
            <a:endParaRPr lang="en-IN"/>
          </a:p>
        </p:txBody>
      </p:sp>
    </p:spTree>
    <p:extLst>
      <p:ext uri="{BB962C8B-B14F-4D97-AF65-F5344CB8AC3E}">
        <p14:creationId xmlns:p14="http://schemas.microsoft.com/office/powerpoint/2010/main" val="1143938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t>72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t>10/2/2019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t>10/2/2019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t>10/2/2019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10/2/2019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1556" y="1811955"/>
            <a:ext cx="7766936" cy="3234090"/>
          </a:xfrm>
        </p:spPr>
        <p:txBody>
          <a:bodyPr/>
          <a:lstStyle/>
          <a:p>
            <a:pPr algn="ctr"/>
            <a:r>
              <a:rPr lang="en-US" sz="7200" b="1" dirty="0">
                <a:solidFill>
                  <a:srgbClr val="0070C0"/>
                </a:solidFill>
              </a:rPr>
              <a:t>Automation Interview Preparation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3E234-F1A2-4A84-9B12-72035655573E}"/>
              </a:ext>
            </a:extLst>
          </p:cNvPr>
          <p:cNvSpPr>
            <a:spLocks noGrp="1"/>
          </p:cNvSpPr>
          <p:nvPr>
            <p:ph type="title"/>
          </p:nvPr>
        </p:nvSpPr>
        <p:spPr>
          <a:xfrm>
            <a:off x="677334" y="1121134"/>
            <a:ext cx="8596668" cy="809266"/>
          </a:xfrm>
        </p:spPr>
        <p:txBody>
          <a:bodyPr/>
          <a:lstStyle/>
          <a:p>
            <a:r>
              <a:rPr lang="en-IN" dirty="0"/>
              <a:t>4. Programs</a:t>
            </a:r>
          </a:p>
        </p:txBody>
      </p:sp>
      <p:sp>
        <p:nvSpPr>
          <p:cNvPr id="3" name="Content Placeholder 2">
            <a:extLst>
              <a:ext uri="{FF2B5EF4-FFF2-40B4-BE49-F238E27FC236}">
                <a16:creationId xmlns:a16="http://schemas.microsoft.com/office/drawing/2014/main" id="{5080DB64-0AE3-4C8F-A54B-2112BF9D4483}"/>
              </a:ext>
            </a:extLst>
          </p:cNvPr>
          <p:cNvSpPr>
            <a:spLocks noGrp="1"/>
          </p:cNvSpPr>
          <p:nvPr>
            <p:ph idx="1"/>
          </p:nvPr>
        </p:nvSpPr>
        <p:spPr>
          <a:xfrm>
            <a:off x="2353586" y="1781093"/>
            <a:ext cx="6920416" cy="4260270"/>
          </a:xfrm>
        </p:spPr>
        <p:txBody>
          <a:bodyPr/>
          <a:lstStyle/>
          <a:p>
            <a:pPr>
              <a:lnSpc>
                <a:spcPct val="150000"/>
              </a:lnSpc>
            </a:pPr>
            <a:endParaRPr lang="en-IN" dirty="0"/>
          </a:p>
          <a:p>
            <a:pPr>
              <a:lnSpc>
                <a:spcPct val="150000"/>
              </a:lnSpc>
            </a:pPr>
            <a:r>
              <a:rPr lang="en-IN" dirty="0"/>
              <a:t>Repetitive words</a:t>
            </a:r>
          </a:p>
          <a:p>
            <a:pPr>
              <a:lnSpc>
                <a:spcPct val="150000"/>
              </a:lnSpc>
            </a:pPr>
            <a:r>
              <a:rPr lang="en-IN" dirty="0"/>
              <a:t>Reverse the String</a:t>
            </a:r>
          </a:p>
          <a:p>
            <a:pPr>
              <a:lnSpc>
                <a:spcPct val="150000"/>
              </a:lnSpc>
            </a:pPr>
            <a:r>
              <a:rPr lang="en-IN" dirty="0"/>
              <a:t>Triangle</a:t>
            </a:r>
          </a:p>
          <a:p>
            <a:pPr>
              <a:lnSpc>
                <a:spcPct val="150000"/>
              </a:lnSpc>
            </a:pPr>
            <a:r>
              <a:rPr lang="en-IN" dirty="0"/>
              <a:t>Prime Numbers</a:t>
            </a:r>
          </a:p>
          <a:p>
            <a:pPr>
              <a:lnSpc>
                <a:spcPct val="150000"/>
              </a:lnSpc>
            </a:pPr>
            <a:r>
              <a:rPr lang="en-IN" dirty="0"/>
              <a:t>Armstrong, Swap, Palindrome, Sorting</a:t>
            </a:r>
          </a:p>
          <a:p>
            <a:pPr>
              <a:lnSpc>
                <a:spcPct val="150000"/>
              </a:lnSpc>
            </a:pPr>
            <a:endParaRPr lang="en-IN" dirty="0"/>
          </a:p>
        </p:txBody>
      </p:sp>
    </p:spTree>
    <p:extLst>
      <p:ext uri="{BB962C8B-B14F-4D97-AF65-F5344CB8AC3E}">
        <p14:creationId xmlns:p14="http://schemas.microsoft.com/office/powerpoint/2010/main" val="73040749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9BCA-6872-4753-A22A-1B0D4B98A018}"/>
              </a:ext>
            </a:extLst>
          </p:cNvPr>
          <p:cNvSpPr>
            <a:spLocks noGrp="1"/>
          </p:cNvSpPr>
          <p:nvPr>
            <p:ph type="title"/>
          </p:nvPr>
        </p:nvSpPr>
        <p:spPr>
          <a:xfrm>
            <a:off x="1713390" y="2926671"/>
            <a:ext cx="8066640" cy="1320800"/>
          </a:xfrm>
        </p:spPr>
        <p:txBody>
          <a:bodyPr>
            <a:noAutofit/>
          </a:bodyPr>
          <a:lstStyle/>
          <a:p>
            <a:r>
              <a:rPr lang="en-IN" sz="9600" dirty="0">
                <a:solidFill>
                  <a:srgbClr val="FF0000"/>
                </a:solidFill>
              </a:rPr>
              <a:t>All the Best</a:t>
            </a:r>
          </a:p>
        </p:txBody>
      </p:sp>
    </p:spTree>
    <p:extLst>
      <p:ext uri="{BB962C8B-B14F-4D97-AF65-F5344CB8AC3E}">
        <p14:creationId xmlns:p14="http://schemas.microsoft.com/office/powerpoint/2010/main" val="3139102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3900"/>
          </a:xfrm>
        </p:spPr>
        <p:txBody>
          <a:bodyPr/>
          <a:lstStyle/>
          <a:p>
            <a:r>
              <a:rPr lang="en-US" dirty="0"/>
              <a:t>5. Selenium</a:t>
            </a:r>
          </a:p>
        </p:txBody>
      </p:sp>
      <p:pic>
        <p:nvPicPr>
          <p:cNvPr id="5" name="Picture 4"/>
          <p:cNvPicPr>
            <a:picLocks noChangeAspect="1"/>
          </p:cNvPicPr>
          <p:nvPr/>
        </p:nvPicPr>
        <p:blipFill>
          <a:blip r:embed="rId2"/>
          <a:stretch>
            <a:fillRect/>
          </a:stretch>
        </p:blipFill>
        <p:spPr>
          <a:xfrm>
            <a:off x="1391478" y="1341451"/>
            <a:ext cx="7433813" cy="470786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7280"/>
            <a:ext cx="8596668" cy="833120"/>
          </a:xfrm>
        </p:spPr>
        <p:txBody>
          <a:bodyPr/>
          <a:lstStyle/>
          <a:p>
            <a:r>
              <a:rPr lang="en-US" dirty="0"/>
              <a:t>Selenium IDE</a:t>
            </a:r>
          </a:p>
        </p:txBody>
      </p:sp>
      <p:sp>
        <p:nvSpPr>
          <p:cNvPr id="3" name="Content Placeholder 2"/>
          <p:cNvSpPr>
            <a:spLocks noGrp="1"/>
          </p:cNvSpPr>
          <p:nvPr>
            <p:ph idx="1"/>
          </p:nvPr>
        </p:nvSpPr>
        <p:spPr>
          <a:xfrm>
            <a:off x="2345634" y="2160589"/>
            <a:ext cx="6928367" cy="3880773"/>
          </a:xfrm>
        </p:spPr>
        <p:txBody>
          <a:bodyPr/>
          <a:lstStyle/>
          <a:p>
            <a:endParaRPr lang="en-US" dirty="0"/>
          </a:p>
          <a:p>
            <a:r>
              <a:rPr lang="en-US" dirty="0"/>
              <a:t>Can use it in Firefox Only.</a:t>
            </a:r>
          </a:p>
          <a:p>
            <a:endParaRPr lang="en-US" sz="800" dirty="0"/>
          </a:p>
          <a:p>
            <a:pPr marL="0" indent="0">
              <a:buNone/>
            </a:pPr>
            <a:endParaRPr lang="en-US" sz="100" dirty="0"/>
          </a:p>
          <a:p>
            <a:r>
              <a:rPr lang="en-US" dirty="0"/>
              <a:t>Can use for simple test cases and test suites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46204"/>
            <a:ext cx="8596668" cy="984195"/>
          </a:xfrm>
        </p:spPr>
        <p:txBody>
          <a:bodyPr/>
          <a:lstStyle/>
          <a:p>
            <a:r>
              <a:rPr lang="en-US" dirty="0"/>
              <a:t>Selenium RC</a:t>
            </a:r>
          </a:p>
        </p:txBody>
      </p:sp>
      <p:sp>
        <p:nvSpPr>
          <p:cNvPr id="3" name="Content Placeholder 2"/>
          <p:cNvSpPr>
            <a:spLocks noGrp="1"/>
          </p:cNvSpPr>
          <p:nvPr>
            <p:ph idx="1"/>
          </p:nvPr>
        </p:nvSpPr>
        <p:spPr>
          <a:xfrm>
            <a:off x="2305878" y="2160589"/>
            <a:ext cx="6968124" cy="3880773"/>
          </a:xfrm>
        </p:spPr>
        <p:txBody>
          <a:bodyPr/>
          <a:lstStyle/>
          <a:p>
            <a:r>
              <a:rPr lang="en-US" dirty="0"/>
              <a:t>Also known as Selenium 1, </a:t>
            </a:r>
          </a:p>
          <a:p>
            <a:endParaRPr lang="en-US" sz="100" dirty="0"/>
          </a:p>
          <a:p>
            <a:r>
              <a:rPr lang="en-US" dirty="0"/>
              <a:t>Allows users to use programming languages in creating complex tests.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25718"/>
            <a:ext cx="8596668" cy="904682"/>
          </a:xfrm>
        </p:spPr>
        <p:txBody>
          <a:bodyPr/>
          <a:lstStyle/>
          <a:p>
            <a:r>
              <a:rPr lang="en-US" dirty="0"/>
              <a:t>Selenium WebDriver, </a:t>
            </a:r>
          </a:p>
        </p:txBody>
      </p:sp>
      <p:sp>
        <p:nvSpPr>
          <p:cNvPr id="3" name="Content Placeholder 2"/>
          <p:cNvSpPr>
            <a:spLocks noGrp="1"/>
          </p:cNvSpPr>
          <p:nvPr>
            <p:ph idx="1"/>
          </p:nvPr>
        </p:nvSpPr>
        <p:spPr>
          <a:xfrm>
            <a:off x="1685676" y="2160589"/>
            <a:ext cx="7588325" cy="3880773"/>
          </a:xfrm>
        </p:spPr>
        <p:txBody>
          <a:bodyPr/>
          <a:lstStyle/>
          <a:p>
            <a:pPr>
              <a:lnSpc>
                <a:spcPct val="150000"/>
              </a:lnSpc>
            </a:pPr>
            <a:r>
              <a:rPr lang="en-US" dirty="0"/>
              <a:t>Automation Framework Tool</a:t>
            </a:r>
          </a:p>
          <a:p>
            <a:pPr>
              <a:lnSpc>
                <a:spcPct val="150000"/>
              </a:lnSpc>
            </a:pPr>
            <a:r>
              <a:rPr lang="en-US" dirty="0"/>
              <a:t>It is used to automate web application testing to verify 			that it works as expected.</a:t>
            </a:r>
          </a:p>
          <a:p>
            <a:pPr>
              <a:lnSpc>
                <a:spcPct val="150000"/>
              </a:lnSpc>
            </a:pPr>
            <a:r>
              <a:rPr lang="en-US" dirty="0"/>
              <a:t>supports many browsers such as Chrome, IE, Firefox, Safari</a:t>
            </a:r>
          </a:p>
          <a:p>
            <a:pPr>
              <a:lnSpc>
                <a:spcPct val="150000"/>
              </a:lnSpc>
            </a:pPr>
            <a:r>
              <a:rPr lang="en-US" dirty="0"/>
              <a:t>Enables to use a programming language like Java, c#,  Groovy, Perl, PHP, Python and Ruby.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Selenium Grid</a:t>
            </a:r>
          </a:p>
        </p:txBody>
      </p:sp>
      <p:sp>
        <p:nvSpPr>
          <p:cNvPr id="3" name="Content Placeholder 2"/>
          <p:cNvSpPr>
            <a:spLocks noGrp="1"/>
          </p:cNvSpPr>
          <p:nvPr>
            <p:ph idx="1"/>
          </p:nvPr>
        </p:nvSpPr>
        <p:spPr>
          <a:xfrm>
            <a:off x="2138900" y="1488613"/>
            <a:ext cx="7135101" cy="4454987"/>
          </a:xfrm>
        </p:spPr>
        <p:txBody>
          <a:bodyPr/>
          <a:lstStyle/>
          <a:p>
            <a:pPr>
              <a:lnSpc>
                <a:spcPct val="150000"/>
              </a:lnSpc>
            </a:pPr>
            <a:r>
              <a:rPr lang="en-US" dirty="0"/>
              <a:t>Running multiple tests across different browsers, </a:t>
            </a:r>
          </a:p>
          <a:p>
            <a:pPr marL="0" indent="0">
              <a:lnSpc>
                <a:spcPct val="150000"/>
              </a:lnSpc>
              <a:buNone/>
            </a:pPr>
            <a:r>
              <a:rPr lang="en-US" dirty="0"/>
              <a:t>							   operating systems, </a:t>
            </a:r>
          </a:p>
          <a:p>
            <a:pPr marL="0" indent="0">
              <a:lnSpc>
                <a:spcPct val="150000"/>
              </a:lnSpc>
              <a:buNone/>
            </a:pPr>
            <a:r>
              <a:rPr lang="en-US" dirty="0"/>
              <a:t>							and machines simultaneously </a:t>
            </a:r>
          </a:p>
          <a:p>
            <a:pPr>
              <a:lnSpc>
                <a:spcPct val="150000"/>
              </a:lnSpc>
            </a:pPr>
            <a:r>
              <a:rPr lang="en-US" dirty="0"/>
              <a:t>Save time in the execution of your test suites</a:t>
            </a:r>
          </a:p>
          <a:p>
            <a:pPr>
              <a:lnSpc>
                <a:spcPct val="150000"/>
              </a:lnSpc>
            </a:pPr>
            <a:r>
              <a:rPr lang="en-US" dirty="0"/>
              <a:t>Uses a hub-node concept </a:t>
            </a:r>
          </a:p>
          <a:p>
            <a:pPr>
              <a:lnSpc>
                <a:spcPct val="150000"/>
              </a:lnSpc>
            </a:pPr>
            <a:r>
              <a:rPr lang="en-US" dirty="0"/>
              <a:t>Test: </a:t>
            </a:r>
          </a:p>
          <a:p>
            <a:pPr marL="0" indent="0">
              <a:lnSpc>
                <a:spcPct val="150000"/>
              </a:lnSpc>
              <a:buNone/>
            </a:pPr>
            <a:r>
              <a:rPr lang="en-US" dirty="0"/>
              <a:t>		Running in single machine (hub), </a:t>
            </a:r>
          </a:p>
          <a:p>
            <a:pPr marL="0" indent="0">
              <a:lnSpc>
                <a:spcPct val="150000"/>
              </a:lnSpc>
              <a:buNone/>
            </a:pPr>
            <a:r>
              <a:rPr lang="en-US" dirty="0"/>
              <a:t>		But the execution in different machines (nodes.)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Selenium vs QTP</a:t>
            </a:r>
            <a:r>
              <a:rPr lang="en-US" sz="1800" dirty="0"/>
              <a:t>(Quick Test Professional)</a:t>
            </a:r>
          </a:p>
        </p:txBody>
      </p:sp>
      <p:sp>
        <p:nvSpPr>
          <p:cNvPr id="4" name="Text Placeholder 3">
            <a:extLst>
              <a:ext uri="{FF2B5EF4-FFF2-40B4-BE49-F238E27FC236}">
                <a16:creationId xmlns:a16="http://schemas.microsoft.com/office/drawing/2014/main" id="{D0372290-6580-4664-A186-AC7512F03F22}"/>
              </a:ext>
            </a:extLst>
          </p:cNvPr>
          <p:cNvSpPr>
            <a:spLocks noGrp="1"/>
          </p:cNvSpPr>
          <p:nvPr>
            <p:ph type="body" idx="1"/>
          </p:nvPr>
        </p:nvSpPr>
        <p:spPr>
          <a:xfrm>
            <a:off x="675745" y="1642269"/>
            <a:ext cx="4185623" cy="576262"/>
          </a:xfrm>
        </p:spPr>
        <p:txBody>
          <a:bodyPr/>
          <a:lstStyle/>
          <a:p>
            <a:pPr algn="ctr"/>
            <a:r>
              <a:rPr lang="en-IN" b="1" dirty="0"/>
              <a:t>Selenium</a:t>
            </a:r>
          </a:p>
        </p:txBody>
      </p:sp>
      <p:sp>
        <p:nvSpPr>
          <p:cNvPr id="3" name="Content Placeholder 2"/>
          <p:cNvSpPr>
            <a:spLocks noGrp="1"/>
          </p:cNvSpPr>
          <p:nvPr>
            <p:ph sz="half" idx="2"/>
          </p:nvPr>
        </p:nvSpPr>
        <p:spPr/>
        <p:txBody>
          <a:bodyPr/>
          <a:lstStyle/>
          <a:p>
            <a:r>
              <a:rPr lang="en-US" dirty="0"/>
              <a:t>Costs and Flexibility:</a:t>
            </a:r>
          </a:p>
          <a:p>
            <a:pPr marL="0" indent="0">
              <a:buNone/>
            </a:pPr>
            <a:r>
              <a:rPr lang="en-US" dirty="0"/>
              <a:t>		more Advantageous</a:t>
            </a:r>
          </a:p>
          <a:p>
            <a:pPr marL="0" indent="0">
              <a:buNone/>
            </a:pPr>
            <a:endParaRPr lang="en-US" sz="600" dirty="0"/>
          </a:p>
          <a:p>
            <a:pPr marL="0" indent="0">
              <a:buNone/>
            </a:pPr>
            <a:endParaRPr lang="en-US" sz="600" dirty="0"/>
          </a:p>
          <a:p>
            <a:r>
              <a:rPr lang="en-US" dirty="0"/>
              <a:t>It also allows you to run tests in parallel</a:t>
            </a:r>
          </a:p>
        </p:txBody>
      </p:sp>
      <p:sp>
        <p:nvSpPr>
          <p:cNvPr id="5" name="Text Placeholder 4">
            <a:extLst>
              <a:ext uri="{FF2B5EF4-FFF2-40B4-BE49-F238E27FC236}">
                <a16:creationId xmlns:a16="http://schemas.microsoft.com/office/drawing/2014/main" id="{A00D9758-E9FF-4693-BB96-054FF930BCB3}"/>
              </a:ext>
            </a:extLst>
          </p:cNvPr>
          <p:cNvSpPr>
            <a:spLocks noGrp="1"/>
          </p:cNvSpPr>
          <p:nvPr>
            <p:ph type="body" sz="quarter" idx="3"/>
          </p:nvPr>
        </p:nvSpPr>
        <p:spPr>
          <a:xfrm>
            <a:off x="4974876" y="1642269"/>
            <a:ext cx="4185618" cy="576262"/>
          </a:xfrm>
        </p:spPr>
        <p:txBody>
          <a:bodyPr/>
          <a:lstStyle/>
          <a:p>
            <a:pPr algn="ctr"/>
            <a:r>
              <a:rPr lang="en-IN" b="1" dirty="0"/>
              <a:t>QTP</a:t>
            </a:r>
          </a:p>
        </p:txBody>
      </p:sp>
      <p:sp>
        <p:nvSpPr>
          <p:cNvPr id="6" name="Content Placeholder 5">
            <a:extLst>
              <a:ext uri="{FF2B5EF4-FFF2-40B4-BE49-F238E27FC236}">
                <a16:creationId xmlns:a16="http://schemas.microsoft.com/office/drawing/2014/main" id="{D6E4C879-E281-4A23-9CF7-5AA7FD124833}"/>
              </a:ext>
            </a:extLst>
          </p:cNvPr>
          <p:cNvSpPr>
            <a:spLocks noGrp="1"/>
          </p:cNvSpPr>
          <p:nvPr>
            <p:ph sz="quarter" idx="4"/>
          </p:nvPr>
        </p:nvSpPr>
        <p:spPr/>
        <p:txBody>
          <a:bodyPr/>
          <a:lstStyle/>
          <a:p>
            <a:pPr marL="0" indent="0">
              <a:buNone/>
            </a:pPr>
            <a:r>
              <a:rPr lang="en-US" dirty="0"/>
              <a:t>				----</a:t>
            </a:r>
          </a:p>
          <a:p>
            <a:endParaRPr lang="en-US" dirty="0"/>
          </a:p>
          <a:p>
            <a:endParaRPr lang="en-US" dirty="0"/>
          </a:p>
          <a:p>
            <a:r>
              <a:rPr lang="en-US" dirty="0"/>
              <a:t>Allows to run tests sequentially.</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WebDriver -</a:t>
            </a:r>
            <a:r>
              <a:rPr lang="en-US" sz="2400" dirty="0"/>
              <a:t>Advantages</a:t>
            </a:r>
          </a:p>
        </p:txBody>
      </p:sp>
      <p:sp>
        <p:nvSpPr>
          <p:cNvPr id="3" name="Content Placeholder 2"/>
          <p:cNvSpPr>
            <a:spLocks noGrp="1"/>
          </p:cNvSpPr>
          <p:nvPr>
            <p:ph idx="1"/>
          </p:nvPr>
        </p:nvSpPr>
        <p:spPr>
          <a:xfrm>
            <a:off x="1677724" y="1638299"/>
            <a:ext cx="7596277" cy="4403063"/>
          </a:xfrm>
        </p:spPr>
        <p:txBody>
          <a:bodyPr/>
          <a:lstStyle/>
          <a:p>
            <a:r>
              <a:rPr lang="en-US" dirty="0"/>
              <a:t>WebDriver is faster than Selenium RC </a:t>
            </a:r>
          </a:p>
          <a:p>
            <a:pPr marL="0" indent="0">
              <a:buNone/>
            </a:pPr>
            <a:r>
              <a:rPr lang="en-US" dirty="0"/>
              <a:t>			Because of its simpler architecture.</a:t>
            </a:r>
          </a:p>
          <a:p>
            <a:pPr marL="0" indent="0">
              <a:buNone/>
            </a:pPr>
            <a:endParaRPr lang="en-US" sz="700" dirty="0"/>
          </a:p>
          <a:p>
            <a:pPr marL="0" indent="0">
              <a:buNone/>
            </a:pPr>
            <a:endParaRPr lang="en-US" sz="700" dirty="0"/>
          </a:p>
          <a:p>
            <a:r>
              <a:rPr lang="en-US" dirty="0"/>
              <a:t>WebDriver directly talks to the browser </a:t>
            </a:r>
          </a:p>
          <a:p>
            <a:pPr marL="0" indent="0">
              <a:buNone/>
            </a:pPr>
            <a:r>
              <a:rPr lang="en-US" dirty="0"/>
              <a:t>			while Selenium RC needs the help of the RC Server.</a:t>
            </a:r>
          </a:p>
          <a:p>
            <a:pPr marL="0" indent="0">
              <a:buNone/>
            </a:pPr>
            <a:endParaRPr lang="en-US" dirty="0"/>
          </a:p>
          <a:p>
            <a:pPr marL="0" indent="0">
              <a:buNone/>
            </a:pPr>
            <a:endParaRPr lang="en-US" sz="600" dirty="0"/>
          </a:p>
          <a:p>
            <a:r>
              <a:rPr lang="en-US" dirty="0"/>
              <a:t>WebDriver's API is more concise </a:t>
            </a:r>
          </a:p>
          <a:p>
            <a:pPr marL="0" indent="0">
              <a:buNone/>
            </a:pPr>
            <a:r>
              <a:rPr lang="en-US" dirty="0"/>
              <a:t>			(brief but Comprehensive) than Selenium RC's.</a:t>
            </a:r>
          </a:p>
          <a:p>
            <a:pPr marL="0" indent="0">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CEA9C-A693-4581-97C9-1A45A9837E7B}"/>
              </a:ext>
            </a:extLst>
          </p:cNvPr>
          <p:cNvSpPr>
            <a:spLocks noGrp="1"/>
          </p:cNvSpPr>
          <p:nvPr>
            <p:ph type="title"/>
          </p:nvPr>
        </p:nvSpPr>
        <p:spPr/>
        <p:txBody>
          <a:bodyPr/>
          <a:lstStyle/>
          <a:p>
            <a:r>
              <a:rPr lang="en-IN" dirty="0"/>
              <a:t>X-Path</a:t>
            </a:r>
          </a:p>
        </p:txBody>
      </p:sp>
      <p:sp>
        <p:nvSpPr>
          <p:cNvPr id="3" name="Content Placeholder 2">
            <a:extLst>
              <a:ext uri="{FF2B5EF4-FFF2-40B4-BE49-F238E27FC236}">
                <a16:creationId xmlns:a16="http://schemas.microsoft.com/office/drawing/2014/main" id="{A468E199-14D1-4B80-9866-031E901D2ED8}"/>
              </a:ext>
            </a:extLst>
          </p:cNvPr>
          <p:cNvSpPr>
            <a:spLocks noGrp="1"/>
          </p:cNvSpPr>
          <p:nvPr>
            <p:ph idx="1"/>
          </p:nvPr>
        </p:nvSpPr>
        <p:spPr>
          <a:xfrm>
            <a:off x="3213717" y="1642369"/>
            <a:ext cx="6060284" cy="4398993"/>
          </a:xfrm>
        </p:spPr>
        <p:txBody>
          <a:bodyPr>
            <a:normAutofit/>
          </a:bodyPr>
          <a:lstStyle/>
          <a:p>
            <a:pPr>
              <a:lnSpc>
                <a:spcPct val="200000"/>
              </a:lnSpc>
            </a:pPr>
            <a:r>
              <a:rPr lang="en-IN" sz="3200" dirty="0"/>
              <a:t>1. Absolute</a:t>
            </a:r>
          </a:p>
          <a:p>
            <a:pPr>
              <a:lnSpc>
                <a:spcPct val="200000"/>
              </a:lnSpc>
            </a:pPr>
            <a:r>
              <a:rPr lang="en-IN" sz="3200" dirty="0"/>
              <a:t>2. Relative</a:t>
            </a:r>
          </a:p>
          <a:p>
            <a:pPr>
              <a:lnSpc>
                <a:spcPct val="200000"/>
              </a:lnSpc>
            </a:pPr>
            <a:r>
              <a:rPr lang="en-IN" sz="3200" dirty="0"/>
              <a:t>3. Dynamic</a:t>
            </a:r>
          </a:p>
        </p:txBody>
      </p:sp>
    </p:spTree>
    <p:extLst>
      <p:ext uri="{BB962C8B-B14F-4D97-AF65-F5344CB8AC3E}">
        <p14:creationId xmlns:p14="http://schemas.microsoft.com/office/powerpoint/2010/main" val="4057266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1DE87-3CE1-45C9-986A-B4CEDA563A9D}"/>
              </a:ext>
            </a:extLst>
          </p:cNvPr>
          <p:cNvSpPr>
            <a:spLocks noGrp="1"/>
          </p:cNvSpPr>
          <p:nvPr>
            <p:ph type="title"/>
          </p:nvPr>
        </p:nvSpPr>
        <p:spPr/>
        <p:txBody>
          <a:bodyPr/>
          <a:lstStyle/>
          <a:p>
            <a:r>
              <a:rPr lang="en-IN" dirty="0"/>
              <a:t>1. Absolute X-Path</a:t>
            </a:r>
            <a:br>
              <a:rPr lang="en-IN" dirty="0"/>
            </a:br>
            <a:endParaRPr lang="en-IN" dirty="0"/>
          </a:p>
        </p:txBody>
      </p:sp>
      <p:sp>
        <p:nvSpPr>
          <p:cNvPr id="3" name="Content Placeholder 2">
            <a:extLst>
              <a:ext uri="{FF2B5EF4-FFF2-40B4-BE49-F238E27FC236}">
                <a16:creationId xmlns:a16="http://schemas.microsoft.com/office/drawing/2014/main" id="{B331DE08-F03B-436A-B73A-7B84BB397344}"/>
              </a:ext>
            </a:extLst>
          </p:cNvPr>
          <p:cNvSpPr>
            <a:spLocks noGrp="1"/>
          </p:cNvSpPr>
          <p:nvPr>
            <p:ph idx="1"/>
          </p:nvPr>
        </p:nvSpPr>
        <p:spPr/>
        <p:txBody>
          <a:bodyPr/>
          <a:lstStyle/>
          <a:p>
            <a:pPr marL="0" indent="0">
              <a:lnSpc>
                <a:spcPct val="150000"/>
              </a:lnSpc>
              <a:buNone/>
            </a:pPr>
            <a:r>
              <a:rPr lang="en-IN" sz="3200" dirty="0"/>
              <a:t>			</a:t>
            </a:r>
            <a:r>
              <a:rPr lang="en-US" sz="2000" dirty="0"/>
              <a:t>It begins with the single forward slash(/) ,</a:t>
            </a:r>
          </a:p>
          <a:p>
            <a:pPr marL="0" indent="0">
              <a:lnSpc>
                <a:spcPct val="150000"/>
              </a:lnSpc>
              <a:buNone/>
            </a:pPr>
            <a:r>
              <a:rPr lang="en-US" sz="2000" dirty="0"/>
              <a:t>			we can select the element from the root node.</a:t>
            </a:r>
            <a:r>
              <a:rPr lang="en-IN" sz="2000" dirty="0"/>
              <a:t> </a:t>
            </a:r>
          </a:p>
          <a:p>
            <a:pPr marL="0" indent="0">
              <a:buNone/>
            </a:pPr>
            <a:endParaRPr lang="en-IN" sz="2000" dirty="0"/>
          </a:p>
          <a:p>
            <a:pPr marL="0" indent="0">
              <a:buNone/>
            </a:pPr>
            <a:endParaRPr lang="en-IN" sz="2000" dirty="0"/>
          </a:p>
          <a:p>
            <a:pPr marL="0" indent="0">
              <a:buNone/>
            </a:pPr>
            <a:r>
              <a:rPr lang="en-IN" sz="2000" dirty="0"/>
              <a:t>	</a:t>
            </a:r>
            <a:r>
              <a:rPr lang="en-IN" sz="2000" dirty="0" err="1"/>
              <a:t>Eg</a:t>
            </a:r>
            <a:r>
              <a:rPr lang="en-IN" sz="2000" dirty="0"/>
              <a:t>: html/body/div[1]/selection/div[1]/h4[1]/b</a:t>
            </a:r>
          </a:p>
          <a:p>
            <a:endParaRPr lang="en-IN" dirty="0"/>
          </a:p>
        </p:txBody>
      </p:sp>
    </p:spTree>
    <p:extLst>
      <p:ext uri="{BB962C8B-B14F-4D97-AF65-F5344CB8AC3E}">
        <p14:creationId xmlns:p14="http://schemas.microsoft.com/office/powerpoint/2010/main" val="3323218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A52D8-5DBB-40CE-B80A-13F80CD81F23}"/>
              </a:ext>
            </a:extLst>
          </p:cNvPr>
          <p:cNvSpPr>
            <a:spLocks noGrp="1"/>
          </p:cNvSpPr>
          <p:nvPr>
            <p:ph type="title"/>
          </p:nvPr>
        </p:nvSpPr>
        <p:spPr/>
        <p:txBody>
          <a:bodyPr/>
          <a:lstStyle/>
          <a:p>
            <a:r>
              <a:rPr lang="en-IN" dirty="0"/>
              <a:t>1. About Myself</a:t>
            </a:r>
          </a:p>
        </p:txBody>
      </p:sp>
      <p:sp>
        <p:nvSpPr>
          <p:cNvPr id="3" name="Content Placeholder 2">
            <a:extLst>
              <a:ext uri="{FF2B5EF4-FFF2-40B4-BE49-F238E27FC236}">
                <a16:creationId xmlns:a16="http://schemas.microsoft.com/office/drawing/2014/main" id="{00F5F0EA-55EA-43FE-889B-2E501D0F263E}"/>
              </a:ext>
            </a:extLst>
          </p:cNvPr>
          <p:cNvSpPr>
            <a:spLocks noGrp="1"/>
          </p:cNvSpPr>
          <p:nvPr>
            <p:ph idx="1"/>
          </p:nvPr>
        </p:nvSpPr>
        <p:spPr>
          <a:xfrm>
            <a:off x="2735248" y="1606859"/>
            <a:ext cx="6538753" cy="4434504"/>
          </a:xfrm>
        </p:spPr>
        <p:txBody>
          <a:bodyPr/>
          <a:lstStyle/>
          <a:p>
            <a:r>
              <a:rPr lang="en-IN" dirty="0"/>
              <a:t>Name and City</a:t>
            </a:r>
          </a:p>
          <a:p>
            <a:r>
              <a:rPr lang="en-IN" dirty="0"/>
              <a:t>Experience, Company name and Position (Role)</a:t>
            </a:r>
          </a:p>
          <a:p>
            <a:r>
              <a:rPr lang="en-IN" dirty="0"/>
              <a:t>Tools</a:t>
            </a:r>
          </a:p>
          <a:p>
            <a:pPr marL="0" indent="0">
              <a:buNone/>
            </a:pPr>
            <a:endParaRPr lang="en-IN" sz="1100" dirty="0"/>
          </a:p>
          <a:p>
            <a:r>
              <a:rPr lang="en-IN" dirty="0"/>
              <a:t>Project Details</a:t>
            </a:r>
          </a:p>
          <a:p>
            <a:pPr marL="0" indent="0">
              <a:buNone/>
            </a:pPr>
            <a:r>
              <a:rPr lang="en-IN" dirty="0"/>
              <a:t>	Name</a:t>
            </a:r>
          </a:p>
          <a:p>
            <a:pPr marL="0" indent="0">
              <a:buNone/>
            </a:pPr>
            <a:r>
              <a:rPr lang="en-IN" dirty="0"/>
              <a:t>	Domain</a:t>
            </a:r>
          </a:p>
          <a:p>
            <a:pPr marL="0" indent="0">
              <a:buNone/>
            </a:pPr>
            <a:r>
              <a:rPr lang="en-IN" dirty="0"/>
              <a:t>	Modules</a:t>
            </a:r>
          </a:p>
          <a:p>
            <a:pPr marL="0" indent="0">
              <a:buNone/>
            </a:pPr>
            <a:r>
              <a:rPr lang="en-IN" dirty="0"/>
              <a:t>	Agile</a:t>
            </a:r>
          </a:p>
          <a:p>
            <a:pPr marL="0" indent="0">
              <a:buNone/>
            </a:pPr>
            <a:r>
              <a:rPr lang="en-IN" dirty="0"/>
              <a:t>	Sprint</a:t>
            </a:r>
          </a:p>
        </p:txBody>
      </p:sp>
    </p:spTree>
    <p:extLst>
      <p:ext uri="{BB962C8B-B14F-4D97-AF65-F5344CB8AC3E}">
        <p14:creationId xmlns:p14="http://schemas.microsoft.com/office/powerpoint/2010/main" val="3397281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6980C-0EB3-4273-A054-BDD56849934A}"/>
              </a:ext>
            </a:extLst>
          </p:cNvPr>
          <p:cNvSpPr>
            <a:spLocks noGrp="1"/>
          </p:cNvSpPr>
          <p:nvPr>
            <p:ph type="title"/>
          </p:nvPr>
        </p:nvSpPr>
        <p:spPr/>
        <p:txBody>
          <a:bodyPr/>
          <a:lstStyle/>
          <a:p>
            <a:r>
              <a:rPr lang="en-IN" dirty="0"/>
              <a:t>2. Relative X-Path</a:t>
            </a:r>
            <a:br>
              <a:rPr lang="en-IN" dirty="0"/>
            </a:br>
            <a:endParaRPr lang="en-IN" dirty="0"/>
          </a:p>
        </p:txBody>
      </p:sp>
      <p:sp>
        <p:nvSpPr>
          <p:cNvPr id="3" name="Content Placeholder 2">
            <a:extLst>
              <a:ext uri="{FF2B5EF4-FFF2-40B4-BE49-F238E27FC236}">
                <a16:creationId xmlns:a16="http://schemas.microsoft.com/office/drawing/2014/main" id="{BE47B072-43CE-4B7F-95ED-A2B6333A5AC4}"/>
              </a:ext>
            </a:extLst>
          </p:cNvPr>
          <p:cNvSpPr>
            <a:spLocks noGrp="1"/>
          </p:cNvSpPr>
          <p:nvPr>
            <p:ph idx="1"/>
          </p:nvPr>
        </p:nvSpPr>
        <p:spPr/>
        <p:txBody>
          <a:bodyPr/>
          <a:lstStyle/>
          <a:p>
            <a:pPr marL="457200" lvl="1" indent="0">
              <a:lnSpc>
                <a:spcPct val="200000"/>
              </a:lnSpc>
              <a:buNone/>
            </a:pPr>
            <a:r>
              <a:rPr lang="en-US" sz="2000" dirty="0"/>
              <a:t>		Starts from the middle of the HTML DOM structure.</a:t>
            </a:r>
          </a:p>
          <a:p>
            <a:pPr marL="457200" lvl="1" indent="0">
              <a:lnSpc>
                <a:spcPct val="200000"/>
              </a:lnSpc>
              <a:buNone/>
            </a:pPr>
            <a:r>
              <a:rPr lang="en-US" sz="2000" dirty="0"/>
              <a:t>		 It starts with the double forward slash (//), </a:t>
            </a:r>
          </a:p>
          <a:p>
            <a:pPr marL="457200" lvl="1" indent="0">
              <a:lnSpc>
                <a:spcPct val="200000"/>
              </a:lnSpc>
              <a:buNone/>
            </a:pPr>
            <a:r>
              <a:rPr lang="en-US" sz="2000" dirty="0"/>
              <a:t>		It can search the element anywhere at the webpage.</a:t>
            </a:r>
            <a:endParaRPr lang="en-IN" sz="2000" dirty="0"/>
          </a:p>
          <a:p>
            <a:endParaRPr lang="en-IN" dirty="0"/>
          </a:p>
          <a:p>
            <a:pPr marL="0" indent="0">
              <a:buNone/>
            </a:pPr>
            <a:r>
              <a:rPr lang="en-IN" dirty="0"/>
              <a:t>	</a:t>
            </a:r>
            <a:r>
              <a:rPr lang="en-IN" dirty="0" err="1"/>
              <a:t>Eg</a:t>
            </a:r>
            <a:r>
              <a:rPr lang="en-IN" dirty="0"/>
              <a:t>: //*[Class=‘feature-box’]</a:t>
            </a:r>
          </a:p>
        </p:txBody>
      </p:sp>
    </p:spTree>
    <p:extLst>
      <p:ext uri="{BB962C8B-B14F-4D97-AF65-F5344CB8AC3E}">
        <p14:creationId xmlns:p14="http://schemas.microsoft.com/office/powerpoint/2010/main" val="1023345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5962"/>
            <a:ext cx="8596668" cy="944438"/>
          </a:xfrm>
        </p:spPr>
        <p:txBody>
          <a:bodyPr/>
          <a:lstStyle/>
          <a:p>
            <a:r>
              <a:rPr lang="en-US" dirty="0"/>
              <a:t>Dynamic X-Path:</a:t>
            </a:r>
          </a:p>
        </p:txBody>
      </p:sp>
      <p:sp>
        <p:nvSpPr>
          <p:cNvPr id="3" name="Content Placeholder 2"/>
          <p:cNvSpPr>
            <a:spLocks noGrp="1"/>
          </p:cNvSpPr>
          <p:nvPr>
            <p:ph sz="half" idx="1"/>
          </p:nvPr>
        </p:nvSpPr>
        <p:spPr>
          <a:xfrm>
            <a:off x="2043485" y="2196192"/>
            <a:ext cx="2817884" cy="3845169"/>
          </a:xfrm>
        </p:spPr>
        <p:txBody>
          <a:bodyPr/>
          <a:lstStyle/>
          <a:p>
            <a:pPr>
              <a:lnSpc>
                <a:spcPct val="200000"/>
              </a:lnSpc>
            </a:pPr>
            <a:r>
              <a:rPr lang="en-US" dirty="0"/>
              <a:t>Contains</a:t>
            </a:r>
          </a:p>
          <a:p>
            <a:pPr>
              <a:lnSpc>
                <a:spcPct val="200000"/>
              </a:lnSpc>
            </a:pPr>
            <a:r>
              <a:rPr lang="en-US" dirty="0"/>
              <a:t>Or &amp; and</a:t>
            </a:r>
          </a:p>
          <a:p>
            <a:pPr>
              <a:lnSpc>
                <a:spcPct val="200000"/>
              </a:lnSpc>
            </a:pPr>
            <a:r>
              <a:rPr lang="en-US" dirty="0"/>
              <a:t>Starts-with</a:t>
            </a:r>
          </a:p>
          <a:p>
            <a:pPr>
              <a:lnSpc>
                <a:spcPct val="200000"/>
              </a:lnSpc>
            </a:pPr>
            <a:r>
              <a:rPr lang="en-US" dirty="0"/>
              <a:t>Text</a:t>
            </a:r>
          </a:p>
        </p:txBody>
      </p:sp>
      <p:sp>
        <p:nvSpPr>
          <p:cNvPr id="4" name="Content Placeholder 3">
            <a:extLst>
              <a:ext uri="{FF2B5EF4-FFF2-40B4-BE49-F238E27FC236}">
                <a16:creationId xmlns:a16="http://schemas.microsoft.com/office/drawing/2014/main" id="{39E6327C-2140-4D3D-B0E0-919B9B60C66D}"/>
              </a:ext>
            </a:extLst>
          </p:cNvPr>
          <p:cNvSpPr>
            <a:spLocks noGrp="1"/>
          </p:cNvSpPr>
          <p:nvPr>
            <p:ph sz="half" idx="2"/>
          </p:nvPr>
        </p:nvSpPr>
        <p:spPr>
          <a:xfrm>
            <a:off x="4015409" y="2196193"/>
            <a:ext cx="5258595" cy="3845169"/>
          </a:xfrm>
        </p:spPr>
        <p:txBody>
          <a:bodyPr/>
          <a:lstStyle/>
          <a:p>
            <a:pPr>
              <a:lnSpc>
                <a:spcPct val="200000"/>
              </a:lnSpc>
            </a:pPr>
            <a:r>
              <a:rPr lang="en-IN" dirty="0"/>
              <a:t>//*[contains(@id, ‘message’)]</a:t>
            </a:r>
          </a:p>
          <a:p>
            <a:pPr>
              <a:lnSpc>
                <a:spcPct val="200000"/>
              </a:lnSpc>
            </a:pPr>
            <a:r>
              <a:rPr lang="en-IN" dirty="0"/>
              <a:t>//*[@type=‘submit’ or @name=‘reset’]</a:t>
            </a:r>
          </a:p>
          <a:p>
            <a:pPr>
              <a:lnSpc>
                <a:spcPct val="200000"/>
              </a:lnSpc>
            </a:pPr>
            <a:r>
              <a:rPr lang="en-IN" dirty="0"/>
              <a:t>//label[</a:t>
            </a:r>
            <a:r>
              <a:rPr lang="en-IN" dirty="0" err="1"/>
              <a:t>starts-with@id</a:t>
            </a:r>
            <a:r>
              <a:rPr lang="en-IN" dirty="0"/>
              <a:t>,’message’]</a:t>
            </a:r>
          </a:p>
          <a:p>
            <a:pPr>
              <a:lnSpc>
                <a:spcPct val="200000"/>
              </a:lnSpc>
            </a:pPr>
            <a:r>
              <a:rPr lang="en-IN" dirty="0"/>
              <a:t>//td[text()=‘message’]</a:t>
            </a:r>
            <a:r>
              <a:rPr lang="en-US" altLang="en-US" dirty="0">
                <a:solidFill>
                  <a:srgbClr val="222222"/>
                </a:solidFill>
                <a:latin typeface="Monaco"/>
              </a:rPr>
              <a:t> </a:t>
            </a:r>
            <a:endParaRPr lang="en-US" altLang="en-US" sz="4400" dirty="0">
              <a:solidFill>
                <a:schemeClr val="tx1"/>
              </a:solidFill>
              <a:latin typeface="Arial" panose="020B0604020202020204" pitchFamily="34" charset="0"/>
            </a:endParaRPr>
          </a:p>
          <a:p>
            <a:pPr>
              <a:lnSpc>
                <a:spcPct val="200000"/>
              </a:lnSpc>
            </a:pP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3A9B9-6B6B-4541-B53D-6529C01ED111}"/>
              </a:ext>
            </a:extLst>
          </p:cNvPr>
          <p:cNvSpPr>
            <a:spLocks noGrp="1"/>
          </p:cNvSpPr>
          <p:nvPr>
            <p:ph type="title"/>
          </p:nvPr>
        </p:nvSpPr>
        <p:spPr/>
        <p:txBody>
          <a:bodyPr/>
          <a:lstStyle/>
          <a:p>
            <a:r>
              <a:rPr lang="en-US" dirty="0" err="1"/>
              <a:t>Xpath</a:t>
            </a:r>
            <a:r>
              <a:rPr lang="en-US" dirty="0"/>
              <a:t> Axes Methods</a:t>
            </a:r>
            <a:br>
              <a:rPr lang="en-US" dirty="0"/>
            </a:br>
            <a:endParaRPr lang="en-IN" dirty="0"/>
          </a:p>
        </p:txBody>
      </p:sp>
      <p:sp>
        <p:nvSpPr>
          <p:cNvPr id="3" name="Content Placeholder 2">
            <a:extLst>
              <a:ext uri="{FF2B5EF4-FFF2-40B4-BE49-F238E27FC236}">
                <a16:creationId xmlns:a16="http://schemas.microsoft.com/office/drawing/2014/main" id="{E08E2313-222E-47AC-BFBD-399FB068447C}"/>
              </a:ext>
            </a:extLst>
          </p:cNvPr>
          <p:cNvSpPr>
            <a:spLocks noGrp="1"/>
          </p:cNvSpPr>
          <p:nvPr>
            <p:ph sz="half" idx="1"/>
          </p:nvPr>
        </p:nvSpPr>
        <p:spPr>
          <a:xfrm>
            <a:off x="677335" y="1784410"/>
            <a:ext cx="2420972" cy="4256951"/>
          </a:xfrm>
        </p:spPr>
        <p:txBody>
          <a:bodyPr>
            <a:normAutofit/>
          </a:bodyPr>
          <a:lstStyle/>
          <a:p>
            <a:r>
              <a:rPr lang="en-US" dirty="0"/>
              <a:t>following</a:t>
            </a:r>
          </a:p>
          <a:p>
            <a:r>
              <a:rPr lang="en-US" dirty="0"/>
              <a:t>Ancestor</a:t>
            </a:r>
          </a:p>
          <a:p>
            <a:r>
              <a:rPr lang="en-US" dirty="0"/>
              <a:t>Child</a:t>
            </a:r>
          </a:p>
          <a:p>
            <a:r>
              <a:rPr lang="en-US" dirty="0"/>
              <a:t>Preceding</a:t>
            </a:r>
          </a:p>
          <a:p>
            <a:r>
              <a:rPr lang="en-US" dirty="0"/>
              <a:t>Following-sibling</a:t>
            </a:r>
          </a:p>
          <a:p>
            <a:r>
              <a:rPr lang="en-US" dirty="0"/>
              <a:t>Preceding-sibling</a:t>
            </a:r>
          </a:p>
          <a:p>
            <a:r>
              <a:rPr lang="en-US" dirty="0"/>
              <a:t>Parent</a:t>
            </a:r>
          </a:p>
          <a:p>
            <a:r>
              <a:rPr lang="en-US" dirty="0"/>
              <a:t>Self</a:t>
            </a:r>
          </a:p>
          <a:p>
            <a:r>
              <a:rPr lang="en-US" dirty="0"/>
              <a:t>Descendant</a:t>
            </a:r>
          </a:p>
          <a:p>
            <a:pPr marL="0" indent="0">
              <a:buNone/>
            </a:pPr>
            <a:r>
              <a:rPr lang="en-US" dirty="0"/>
              <a:t>		(child node , </a:t>
            </a:r>
            <a:endParaRPr lang="en-IN" dirty="0"/>
          </a:p>
        </p:txBody>
      </p:sp>
      <p:sp>
        <p:nvSpPr>
          <p:cNvPr id="5" name="Content Placeholder 4">
            <a:extLst>
              <a:ext uri="{FF2B5EF4-FFF2-40B4-BE49-F238E27FC236}">
                <a16:creationId xmlns:a16="http://schemas.microsoft.com/office/drawing/2014/main" id="{A4B5DE49-5A79-4480-B72C-0A475312461C}"/>
              </a:ext>
            </a:extLst>
          </p:cNvPr>
          <p:cNvSpPr>
            <a:spLocks noGrp="1"/>
          </p:cNvSpPr>
          <p:nvPr>
            <p:ph sz="half" idx="2"/>
          </p:nvPr>
        </p:nvSpPr>
        <p:spPr>
          <a:xfrm>
            <a:off x="3098307" y="1784411"/>
            <a:ext cx="6175697" cy="4256951"/>
          </a:xfrm>
        </p:spPr>
        <p:txBody>
          <a:bodyPr>
            <a:normAutofit/>
          </a:bodyPr>
          <a:lstStyle/>
          <a:p>
            <a:pPr marL="0" indent="0">
              <a:buNone/>
            </a:pPr>
            <a:r>
              <a:rPr lang="en-IN" dirty="0"/>
              <a:t>//*[@type=‘submit’]//following::input[1]</a:t>
            </a:r>
          </a:p>
          <a:p>
            <a:pPr marL="0" indent="0">
              <a:buNone/>
            </a:pPr>
            <a:r>
              <a:rPr lang="en-IN" dirty="0"/>
              <a:t>//*[@type=‘submit’]//ancestor::input[1]</a:t>
            </a:r>
          </a:p>
          <a:p>
            <a:pPr marL="0" indent="0">
              <a:buNone/>
            </a:pPr>
            <a:r>
              <a:rPr lang="en-IN" dirty="0"/>
              <a:t>//*[@type=‘submit’]//child::input[1]</a:t>
            </a:r>
          </a:p>
          <a:p>
            <a:pPr marL="0" indent="0">
              <a:buNone/>
            </a:pPr>
            <a:r>
              <a:rPr lang="en-IN" dirty="0"/>
              <a:t>//*[@type=‘submit’]//preceding::input[1]</a:t>
            </a:r>
          </a:p>
          <a:p>
            <a:pPr marL="0" indent="0">
              <a:buNone/>
            </a:pPr>
            <a:r>
              <a:rPr lang="en-IN" dirty="0"/>
              <a:t>//*[@type=‘submit’]//following-sibling::input[1]</a:t>
            </a:r>
          </a:p>
          <a:p>
            <a:pPr marL="0" indent="0">
              <a:buNone/>
            </a:pPr>
            <a:r>
              <a:rPr lang="en-IN" dirty="0"/>
              <a:t>//*[@type=‘submit’]//preceding-sibling::input[1]</a:t>
            </a:r>
          </a:p>
          <a:p>
            <a:pPr marL="0" indent="0">
              <a:buNone/>
            </a:pPr>
            <a:r>
              <a:rPr lang="en-IN" dirty="0"/>
              <a:t>//*[@type=‘submit’]//parent::input[1]</a:t>
            </a:r>
          </a:p>
          <a:p>
            <a:pPr marL="0" indent="0">
              <a:buNone/>
            </a:pPr>
            <a:r>
              <a:rPr lang="en-IN" dirty="0"/>
              <a:t>//*[@type=‘submit’]//self::input[1]</a:t>
            </a:r>
          </a:p>
          <a:p>
            <a:pPr marL="0" indent="0">
              <a:buNone/>
            </a:pPr>
            <a:r>
              <a:rPr lang="en-IN" dirty="0"/>
              <a:t>//*[@type=‘submit’]//descendant::input[1]</a:t>
            </a:r>
          </a:p>
          <a:p>
            <a:pPr marL="0" indent="0">
              <a:buNone/>
            </a:pPr>
            <a:r>
              <a:rPr lang="en-US" dirty="0"/>
              <a:t>grandchild node, etc.)</a:t>
            </a:r>
          </a:p>
          <a:p>
            <a:pPr marL="0" indent="0">
              <a:buNone/>
            </a:pPr>
            <a:endParaRPr lang="en-IN" dirty="0"/>
          </a:p>
        </p:txBody>
      </p:sp>
      <p:sp>
        <p:nvSpPr>
          <p:cNvPr id="4" name="Rectangle 1">
            <a:extLst>
              <a:ext uri="{FF2B5EF4-FFF2-40B4-BE49-F238E27FC236}">
                <a16:creationId xmlns:a16="http://schemas.microsoft.com/office/drawing/2014/main" id="{CE0C58EF-3227-465F-8AAF-F2B0D88795CB}"/>
              </a:ext>
            </a:extLst>
          </p:cNvPr>
          <p:cNvSpPr>
            <a:spLocks noChangeArrowheads="1"/>
          </p:cNvSpPr>
          <p:nvPr/>
        </p:nvSpPr>
        <p:spPr bwMode="auto">
          <a:xfrm>
            <a:off x="0" y="0"/>
            <a:ext cx="12192000" cy="45720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22222"/>
                </a:solidFill>
                <a:effectLst/>
                <a:latin typeface="Monaco"/>
              </a:rPr>
              <a:t>Xpath=//*[@type='submit']//preceding::input[1]</a:t>
            </a: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9360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CSSSelector</a:t>
            </a:r>
            <a:r>
              <a:rPr lang="en-US" dirty="0"/>
              <a:t> - Cascading Style Sheet</a:t>
            </a:r>
          </a:p>
        </p:txBody>
      </p:sp>
      <p:sp>
        <p:nvSpPr>
          <p:cNvPr id="3" name="Content Placeholder 2"/>
          <p:cNvSpPr>
            <a:spLocks noGrp="1"/>
          </p:cNvSpPr>
          <p:nvPr>
            <p:ph idx="1"/>
          </p:nvPr>
        </p:nvSpPr>
        <p:spPr>
          <a:xfrm>
            <a:off x="677334" y="1399431"/>
            <a:ext cx="8596668" cy="4569570"/>
          </a:xfrm>
        </p:spPr>
        <p:txBody>
          <a:bodyPr>
            <a:normAutofit fontScale="92500" lnSpcReduction="20000"/>
          </a:bodyPr>
          <a:lstStyle/>
          <a:p>
            <a:r>
              <a:rPr lang="en-US" dirty="0"/>
              <a:t>It is easier to learn/understand</a:t>
            </a:r>
          </a:p>
          <a:p>
            <a:r>
              <a:rPr lang="en-US" dirty="0"/>
              <a:t>It can do almost everything </a:t>
            </a:r>
            <a:r>
              <a:rPr lang="en-US" dirty="0" err="1"/>
              <a:t>Xpath</a:t>
            </a:r>
            <a:r>
              <a:rPr lang="en-US" dirty="0"/>
              <a:t> can.</a:t>
            </a:r>
          </a:p>
          <a:p>
            <a:r>
              <a:rPr lang="en-US" dirty="0"/>
              <a:t>Typically  faster than </a:t>
            </a:r>
            <a:r>
              <a:rPr lang="en-US" dirty="0" err="1"/>
              <a:t>Xpath</a:t>
            </a:r>
            <a:r>
              <a:rPr lang="en-US" dirty="0"/>
              <a:t>.</a:t>
            </a:r>
          </a:p>
          <a:p>
            <a:r>
              <a:rPr lang="en-US" dirty="0"/>
              <a:t>It is uses a lot on the development side to style web pages.</a:t>
            </a:r>
          </a:p>
          <a:p>
            <a:r>
              <a:rPr lang="en-US" dirty="0"/>
              <a:t>we can find or select HTML elements on the basis of their id, class or other attributes</a:t>
            </a:r>
          </a:p>
          <a:p>
            <a:pPr marL="0" indent="0">
              <a:buNone/>
            </a:pPr>
            <a:endParaRPr lang="en-US" sz="400" dirty="0"/>
          </a:p>
          <a:p>
            <a:pPr marL="0" indent="0">
              <a:buNone/>
            </a:pPr>
            <a:endParaRPr lang="en-US" sz="400" dirty="0"/>
          </a:p>
          <a:p>
            <a:r>
              <a:rPr lang="en-US" dirty="0"/>
              <a:t>Syntax:</a:t>
            </a:r>
          </a:p>
          <a:p>
            <a:pPr marL="0" indent="0">
              <a:buNone/>
            </a:pPr>
            <a:r>
              <a:rPr lang="en-US" dirty="0"/>
              <a:t>	</a:t>
            </a:r>
            <a:r>
              <a:rPr lang="en-US" dirty="0" err="1"/>
              <a:t>tagName</a:t>
            </a:r>
            <a:r>
              <a:rPr lang="en-US" dirty="0"/>
              <a:t>[</a:t>
            </a:r>
            <a:r>
              <a:rPr lang="en-US" dirty="0" err="1"/>
              <a:t>attributename</a:t>
            </a:r>
            <a:r>
              <a:rPr lang="en-US" dirty="0"/>
              <a:t>=</a:t>
            </a:r>
            <a:r>
              <a:rPr lang="en-US" dirty="0" err="1"/>
              <a:t>attributeValue</a:t>
            </a:r>
            <a:r>
              <a:rPr lang="en-US" dirty="0"/>
              <a:t>]</a:t>
            </a:r>
          </a:p>
          <a:p>
            <a:pPr marL="0" indent="0">
              <a:buNone/>
            </a:pPr>
            <a:r>
              <a:rPr lang="en-US" dirty="0"/>
              <a:t>	</a:t>
            </a:r>
            <a:r>
              <a:rPr lang="en-US" dirty="0" err="1"/>
              <a:t>tagName#idattributeValue</a:t>
            </a:r>
            <a:endParaRPr lang="en-US" dirty="0"/>
          </a:p>
          <a:p>
            <a:pPr marL="0" indent="0">
              <a:buNone/>
            </a:pPr>
            <a:r>
              <a:rPr lang="en-US" dirty="0"/>
              <a:t>	</a:t>
            </a:r>
            <a:r>
              <a:rPr lang="en-US" dirty="0" err="1"/>
              <a:t>tagName.classattributeValue</a:t>
            </a:r>
            <a:endParaRPr lang="en-US" dirty="0"/>
          </a:p>
          <a:p>
            <a:pPr marL="0" indent="0">
              <a:buNone/>
            </a:pPr>
            <a:r>
              <a:rPr lang="en-US" dirty="0"/>
              <a:t>	tagName.classattributeValue1.classattributeValue2</a:t>
            </a:r>
          </a:p>
          <a:p>
            <a:pPr marL="0" indent="0">
              <a:buNone/>
            </a:pPr>
            <a:r>
              <a:rPr lang="en-US" dirty="0"/>
              <a:t> 	</a:t>
            </a:r>
            <a:r>
              <a:rPr lang="en-US" dirty="0" err="1"/>
              <a:t>tagName</a:t>
            </a:r>
            <a:r>
              <a:rPr lang="en-US" dirty="0"/>
              <a:t>[</a:t>
            </a:r>
            <a:r>
              <a:rPr lang="en-US" dirty="0" err="1"/>
              <a:t>attributeName</a:t>
            </a:r>
            <a:r>
              <a:rPr lang="en-US" dirty="0"/>
              <a:t>$=’</a:t>
            </a:r>
            <a:r>
              <a:rPr lang="en-US" dirty="0" err="1"/>
              <a:t>endingtextofattributeValue</a:t>
            </a:r>
            <a:r>
              <a:rPr lang="en-US" dirty="0"/>
              <a:t>’]</a:t>
            </a:r>
          </a:p>
          <a:p>
            <a:pPr marL="0" indent="0">
              <a:buNone/>
            </a:pPr>
            <a:r>
              <a:rPr lang="en-US"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0100"/>
          </a:xfrm>
        </p:spPr>
        <p:txBody>
          <a:bodyPr/>
          <a:lstStyle/>
          <a:p>
            <a:r>
              <a:rPr lang="en-US" dirty="0"/>
              <a:t>JavaScript Executor:</a:t>
            </a:r>
          </a:p>
        </p:txBody>
      </p:sp>
      <p:sp>
        <p:nvSpPr>
          <p:cNvPr id="3" name="Content Placeholder 2"/>
          <p:cNvSpPr>
            <a:spLocks noGrp="1"/>
          </p:cNvSpPr>
          <p:nvPr>
            <p:ph idx="1"/>
          </p:nvPr>
        </p:nvSpPr>
        <p:spPr>
          <a:xfrm>
            <a:off x="1192696" y="1574801"/>
            <a:ext cx="9096292" cy="4466562"/>
          </a:xfrm>
        </p:spPr>
        <p:txBody>
          <a:bodyPr>
            <a:normAutofit/>
          </a:bodyPr>
          <a:lstStyle/>
          <a:p>
            <a:r>
              <a:rPr lang="en-US" dirty="0"/>
              <a:t>It is an Interface :</a:t>
            </a:r>
          </a:p>
          <a:p>
            <a:pPr marL="0" indent="0">
              <a:buNone/>
            </a:pPr>
            <a:r>
              <a:rPr lang="en-US" dirty="0"/>
              <a:t>				-	helps to execute JavaScript through Selenium Web driver.</a:t>
            </a:r>
          </a:p>
          <a:p>
            <a:pPr marL="0" indent="0">
              <a:buNone/>
            </a:pPr>
            <a:endParaRPr lang="en-US" dirty="0"/>
          </a:p>
          <a:p>
            <a:r>
              <a:rPr lang="en-US" dirty="0"/>
              <a:t>JavaScript Executor provides 2 methods</a:t>
            </a:r>
          </a:p>
          <a:p>
            <a:pPr marL="0" indent="0">
              <a:buNone/>
            </a:pPr>
            <a:r>
              <a:rPr lang="en-US" dirty="0"/>
              <a:t>				-	 "</a:t>
            </a:r>
            <a:r>
              <a:rPr lang="en-US" dirty="0" err="1"/>
              <a:t>executescript</a:t>
            </a:r>
            <a:r>
              <a:rPr lang="en-US" dirty="0"/>
              <a:t>" &amp; "</a:t>
            </a:r>
            <a:r>
              <a:rPr lang="en-US" dirty="0" err="1"/>
              <a:t>executeAsyncScript</a:t>
            </a:r>
            <a:r>
              <a:rPr lang="en-US" dirty="0"/>
              <a:t>.</a:t>
            </a:r>
          </a:p>
          <a:p>
            <a:pPr marL="0" indent="0">
              <a:buNone/>
            </a:pPr>
            <a:endParaRPr lang="en-US" dirty="0"/>
          </a:p>
          <a:p>
            <a:r>
              <a:rPr lang="en-US" dirty="0"/>
              <a:t>In case, the locators do not work,</a:t>
            </a:r>
          </a:p>
          <a:p>
            <a:pPr marL="0" indent="0">
              <a:buNone/>
            </a:pPr>
            <a:r>
              <a:rPr lang="en-US" dirty="0"/>
              <a:t>				- We can use it to perform a desired operation on a web element.</a:t>
            </a:r>
          </a:p>
          <a:p>
            <a:pPr marL="0" indent="0">
              <a:buNone/>
            </a:pPr>
            <a:endParaRPr lang="en-US" dirty="0"/>
          </a:p>
          <a:p>
            <a:r>
              <a:rPr lang="en-US" dirty="0"/>
              <a:t>	If Selenium Web driver fails to click on any element due to some issue,</a:t>
            </a:r>
          </a:p>
          <a:p>
            <a:pPr marL="0" indent="0">
              <a:buNone/>
            </a:pPr>
            <a:r>
              <a:rPr lang="en-US" dirty="0"/>
              <a:t>				-	We can use it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0C264-7698-472A-BE34-B953B3093DFF}"/>
              </a:ext>
            </a:extLst>
          </p:cNvPr>
          <p:cNvSpPr>
            <a:spLocks noGrp="1"/>
          </p:cNvSpPr>
          <p:nvPr>
            <p:ph type="title"/>
          </p:nvPr>
        </p:nvSpPr>
        <p:spPr/>
        <p:txBody>
          <a:bodyPr/>
          <a:lstStyle/>
          <a:p>
            <a:r>
              <a:rPr lang="en-IN" dirty="0"/>
              <a:t>Robot Class</a:t>
            </a:r>
          </a:p>
        </p:txBody>
      </p:sp>
      <p:sp>
        <p:nvSpPr>
          <p:cNvPr id="3" name="Content Placeholder 2">
            <a:extLst>
              <a:ext uri="{FF2B5EF4-FFF2-40B4-BE49-F238E27FC236}">
                <a16:creationId xmlns:a16="http://schemas.microsoft.com/office/drawing/2014/main" id="{56FF411D-CABA-4850-93A7-59B475171E98}"/>
              </a:ext>
            </a:extLst>
          </p:cNvPr>
          <p:cNvSpPr>
            <a:spLocks noGrp="1"/>
          </p:cNvSpPr>
          <p:nvPr>
            <p:ph idx="1"/>
          </p:nvPr>
        </p:nvSpPr>
        <p:spPr>
          <a:xfrm>
            <a:off x="2716567" y="1509205"/>
            <a:ext cx="6557435" cy="4922776"/>
          </a:xfrm>
        </p:spPr>
        <p:txBody>
          <a:bodyPr/>
          <a:lstStyle/>
          <a:p>
            <a:pPr>
              <a:lnSpc>
                <a:spcPct val="150000"/>
              </a:lnSpc>
            </a:pPr>
            <a:r>
              <a:rPr lang="en-IN" dirty="0"/>
              <a:t>Robot Class can simulate Keyboard and Mouse Event</a:t>
            </a:r>
          </a:p>
          <a:p>
            <a:pPr>
              <a:lnSpc>
                <a:spcPct val="150000"/>
              </a:lnSpc>
            </a:pPr>
            <a:r>
              <a:rPr lang="en-IN" dirty="0"/>
              <a:t>Methods</a:t>
            </a:r>
          </a:p>
          <a:p>
            <a:pPr>
              <a:lnSpc>
                <a:spcPct val="150000"/>
              </a:lnSpc>
            </a:pPr>
            <a:r>
              <a:rPr lang="en-IN" dirty="0" err="1"/>
              <a:t>KeyPress</a:t>
            </a:r>
            <a:r>
              <a:rPr lang="en-IN" dirty="0"/>
              <a:t>()</a:t>
            </a:r>
          </a:p>
          <a:p>
            <a:pPr>
              <a:lnSpc>
                <a:spcPct val="150000"/>
              </a:lnSpc>
            </a:pPr>
            <a:r>
              <a:rPr lang="en-IN" dirty="0" err="1"/>
              <a:t>KeyRelease</a:t>
            </a:r>
            <a:r>
              <a:rPr lang="en-IN" dirty="0"/>
              <a:t>()</a:t>
            </a:r>
          </a:p>
          <a:p>
            <a:pPr>
              <a:lnSpc>
                <a:spcPct val="150000"/>
              </a:lnSpc>
            </a:pPr>
            <a:r>
              <a:rPr lang="en-IN" dirty="0" err="1"/>
              <a:t>mousePress</a:t>
            </a:r>
            <a:r>
              <a:rPr lang="en-IN" dirty="0"/>
              <a:t>()</a:t>
            </a:r>
          </a:p>
          <a:p>
            <a:pPr>
              <a:lnSpc>
                <a:spcPct val="150000"/>
              </a:lnSpc>
            </a:pPr>
            <a:r>
              <a:rPr lang="en-IN" dirty="0" err="1"/>
              <a:t>mouseRelease</a:t>
            </a:r>
            <a:r>
              <a:rPr lang="en-IN" dirty="0"/>
              <a:t>()</a:t>
            </a:r>
          </a:p>
          <a:p>
            <a:pPr>
              <a:lnSpc>
                <a:spcPct val="150000"/>
              </a:lnSpc>
            </a:pPr>
            <a:r>
              <a:rPr lang="en-IN" dirty="0" err="1"/>
              <a:t>mouseMove</a:t>
            </a:r>
            <a:r>
              <a:rPr lang="en-IN" dirty="0"/>
              <a:t>()</a:t>
            </a:r>
          </a:p>
          <a:p>
            <a:endParaRPr lang="en-IN" dirty="0"/>
          </a:p>
        </p:txBody>
      </p:sp>
    </p:spTree>
    <p:extLst>
      <p:ext uri="{BB962C8B-B14F-4D97-AF65-F5344CB8AC3E}">
        <p14:creationId xmlns:p14="http://schemas.microsoft.com/office/powerpoint/2010/main" val="939830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a:t>
            </a:r>
          </a:p>
        </p:txBody>
      </p:sp>
      <p:sp>
        <p:nvSpPr>
          <p:cNvPr id="3" name="Content Placeholder 2"/>
          <p:cNvSpPr>
            <a:spLocks noGrp="1"/>
          </p:cNvSpPr>
          <p:nvPr>
            <p:ph idx="1"/>
          </p:nvPr>
        </p:nvSpPr>
        <p:spPr>
          <a:xfrm>
            <a:off x="1041620" y="1488613"/>
            <a:ext cx="8232381" cy="4391487"/>
          </a:xfrm>
        </p:spPr>
        <p:txBody>
          <a:bodyPr>
            <a:normAutofit/>
          </a:bodyPr>
          <a:lstStyle/>
          <a:p>
            <a:r>
              <a:rPr lang="en-US" dirty="0"/>
              <a:t>AJAX stands for Asynchronous JavaScript &amp; XML, </a:t>
            </a:r>
          </a:p>
          <a:p>
            <a:pPr marL="0" indent="0">
              <a:buNone/>
            </a:pPr>
            <a:r>
              <a:rPr lang="en-US" dirty="0"/>
              <a:t>		- 	Allows the Web page to retrieve small amounts of data from the 			server without reloading the entire page.</a:t>
            </a:r>
          </a:p>
          <a:p>
            <a:endParaRPr lang="en-US" dirty="0"/>
          </a:p>
          <a:p>
            <a:r>
              <a:rPr lang="en-US" dirty="0"/>
              <a:t>Ajax is a technique used for creating fast and dynamic web pages.</a:t>
            </a:r>
          </a:p>
          <a:p>
            <a:pPr marL="0" indent="0">
              <a:buNone/>
            </a:pPr>
            <a:r>
              <a:rPr lang="en-US" dirty="0"/>
              <a:t>		 This is asynchronous and uses a combination of </a:t>
            </a:r>
            <a:r>
              <a:rPr lang="en-US" dirty="0" err="1"/>
              <a:t>Javascript</a:t>
            </a:r>
            <a:r>
              <a:rPr lang="en-US" dirty="0"/>
              <a:t> and XML .</a:t>
            </a:r>
          </a:p>
          <a:p>
            <a:endParaRPr lang="en-US" dirty="0"/>
          </a:p>
          <a:p>
            <a:r>
              <a:rPr lang="en-US" dirty="0"/>
              <a:t>It will updates the part/s of a web page without reloading the whole page.</a:t>
            </a:r>
          </a:p>
          <a:p>
            <a:endParaRPr lang="en-US" dirty="0"/>
          </a:p>
          <a:p>
            <a:r>
              <a:rPr lang="en-US" dirty="0"/>
              <a:t>Some of the famous applications that uses AJAX technique</a:t>
            </a:r>
          </a:p>
          <a:p>
            <a:pPr marL="0" indent="0">
              <a:buNone/>
            </a:pPr>
            <a:r>
              <a:rPr lang="en-US" dirty="0"/>
              <a:t>			 Gmail, Google Maps, Facebook, </a:t>
            </a:r>
            <a:r>
              <a:rPr lang="en-US" dirty="0" err="1"/>
              <a:t>Youtube</a:t>
            </a:r>
            <a:r>
              <a:rPr lang="en-US" dirty="0"/>
              <a:t>, etc.</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Alert/Pop up</a:t>
            </a:r>
          </a:p>
        </p:txBody>
      </p:sp>
      <p:sp>
        <p:nvSpPr>
          <p:cNvPr id="3" name="Content Placeholder 2"/>
          <p:cNvSpPr>
            <a:spLocks noGrp="1"/>
          </p:cNvSpPr>
          <p:nvPr>
            <p:ph idx="1"/>
          </p:nvPr>
        </p:nvSpPr>
        <p:spPr>
          <a:xfrm>
            <a:off x="2512612" y="1757779"/>
            <a:ext cx="6761390" cy="4283583"/>
          </a:xfrm>
        </p:spPr>
        <p:txBody>
          <a:bodyPr>
            <a:normAutofit/>
          </a:bodyPr>
          <a:lstStyle/>
          <a:p>
            <a:r>
              <a:rPr lang="en-US" sz="2000" dirty="0"/>
              <a:t>Simple</a:t>
            </a:r>
          </a:p>
          <a:p>
            <a:pPr marL="0" indent="0">
              <a:buNone/>
            </a:pPr>
            <a:r>
              <a:rPr lang="en-US" sz="2000" dirty="0"/>
              <a:t>		Accept()</a:t>
            </a:r>
          </a:p>
          <a:p>
            <a:pPr marL="1828800" lvl="4" indent="0">
              <a:buNone/>
            </a:pPr>
            <a:endParaRPr lang="en-US" sz="900" dirty="0"/>
          </a:p>
          <a:p>
            <a:r>
              <a:rPr lang="en-US" sz="2000" dirty="0"/>
              <a:t>Prompt</a:t>
            </a:r>
          </a:p>
          <a:p>
            <a:pPr marL="0" indent="0">
              <a:buNone/>
            </a:pPr>
            <a:r>
              <a:rPr lang="en-US" sz="2000" dirty="0"/>
              <a:t>		Sendkeys() &amp; accept()</a:t>
            </a:r>
          </a:p>
          <a:p>
            <a:pPr marL="1828800" lvl="4" indent="0">
              <a:buNone/>
            </a:pPr>
            <a:endParaRPr lang="en-US" sz="1050" dirty="0"/>
          </a:p>
          <a:p>
            <a:r>
              <a:rPr lang="en-US" sz="2000" dirty="0"/>
              <a:t>Confirm</a:t>
            </a:r>
          </a:p>
          <a:p>
            <a:pPr marL="0" indent="0">
              <a:buNone/>
            </a:pPr>
            <a:r>
              <a:rPr lang="en-US" sz="2000" dirty="0"/>
              <a:t>		Accept() or dismiss();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a:t>
            </a:r>
          </a:p>
        </p:txBody>
      </p:sp>
      <p:sp>
        <p:nvSpPr>
          <p:cNvPr id="3" name="Content Placeholder 2"/>
          <p:cNvSpPr>
            <a:spLocks noGrp="1"/>
          </p:cNvSpPr>
          <p:nvPr>
            <p:ph idx="1"/>
          </p:nvPr>
        </p:nvSpPr>
        <p:spPr>
          <a:xfrm>
            <a:off x="1757238" y="1474557"/>
            <a:ext cx="7783464" cy="4773843"/>
          </a:xfrm>
        </p:spPr>
        <p:txBody>
          <a:bodyPr>
            <a:normAutofit lnSpcReduction="10000"/>
          </a:bodyPr>
          <a:lstStyle/>
          <a:p>
            <a:r>
              <a:rPr lang="en-US" sz="2000" b="1" dirty="0"/>
              <a:t>Implicit</a:t>
            </a:r>
          </a:p>
          <a:p>
            <a:pPr marL="457200" lvl="1" indent="0">
              <a:buNone/>
            </a:pPr>
            <a:r>
              <a:rPr lang="en-US" sz="2000" dirty="0"/>
              <a:t>		Certain amount of time</a:t>
            </a:r>
          </a:p>
          <a:p>
            <a:pPr marL="457200" lvl="1" indent="0">
              <a:buNone/>
            </a:pPr>
            <a:r>
              <a:rPr lang="en-US" sz="2000" dirty="0"/>
              <a:t>		Used for all elements</a:t>
            </a:r>
          </a:p>
          <a:p>
            <a:pPr marL="457200" lvl="1" indent="0">
              <a:buNone/>
            </a:pPr>
            <a:endParaRPr lang="en-US" sz="1050" dirty="0"/>
          </a:p>
          <a:p>
            <a:r>
              <a:rPr lang="en-US" sz="2000" b="1" dirty="0"/>
              <a:t>Explicit</a:t>
            </a:r>
          </a:p>
          <a:p>
            <a:pPr marL="457200" lvl="1" indent="0">
              <a:buNone/>
            </a:pPr>
            <a:r>
              <a:rPr lang="en-US" sz="2000" dirty="0"/>
              <a:t>		Expected condition or maximum time </a:t>
            </a:r>
          </a:p>
          <a:p>
            <a:pPr marL="457200" lvl="1" indent="0">
              <a:buNone/>
            </a:pPr>
            <a:r>
              <a:rPr lang="en-US" sz="2000" dirty="0"/>
              <a:t>		Used for Particular element only</a:t>
            </a:r>
          </a:p>
          <a:p>
            <a:pPr marL="457200" lvl="1" indent="0">
              <a:buNone/>
            </a:pPr>
            <a:endParaRPr lang="en-US" sz="900" dirty="0"/>
          </a:p>
          <a:p>
            <a:r>
              <a:rPr lang="en-US" sz="2000" b="1" dirty="0"/>
              <a:t>Fluent</a:t>
            </a:r>
          </a:p>
          <a:p>
            <a:pPr marL="457200" lvl="1" indent="0">
              <a:buNone/>
            </a:pPr>
            <a:r>
              <a:rPr lang="en-US" sz="2000" dirty="0"/>
              <a:t>		Condition and Frequency </a:t>
            </a:r>
          </a:p>
          <a:p>
            <a:pPr marL="457200" lvl="1" indent="0">
              <a:buNone/>
            </a:pPr>
            <a:endParaRPr lang="en-US" sz="2000" b="1" dirty="0"/>
          </a:p>
          <a:p>
            <a:pPr marL="457200" lvl="1" indent="0">
              <a:buNone/>
            </a:pPr>
            <a:r>
              <a:rPr lang="en-US" sz="2000" b="1" dirty="0"/>
              <a:t>	</a:t>
            </a:r>
            <a:r>
              <a:rPr lang="en-US" sz="2400" b="1" dirty="0"/>
              <a:t>Definition</a:t>
            </a:r>
            <a:r>
              <a:rPr lang="en-US" sz="2400" dirty="0"/>
              <a:t>  - </a:t>
            </a:r>
            <a:r>
              <a:rPr lang="en-US" sz="2400" b="1" dirty="0"/>
              <a:t>Syntax</a:t>
            </a:r>
            <a:r>
              <a:rPr lang="en-US" sz="2400" dirty="0"/>
              <a:t>  -  </a:t>
            </a:r>
            <a:r>
              <a:rPr lang="en-US" sz="2400" b="1" dirty="0"/>
              <a:t>Difference</a:t>
            </a:r>
          </a:p>
          <a:p>
            <a:pPr lvl="1"/>
            <a:endParaRPr 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Web Table - (Size)</a:t>
            </a:r>
          </a:p>
        </p:txBody>
      </p:sp>
      <p:pic>
        <p:nvPicPr>
          <p:cNvPr id="7" name="Picture 6">
            <a:extLst>
              <a:ext uri="{FF2B5EF4-FFF2-40B4-BE49-F238E27FC236}">
                <a16:creationId xmlns:a16="http://schemas.microsoft.com/office/drawing/2014/main" id="{3B2186F0-39B2-4FDF-96E7-A17BDE53A228}"/>
              </a:ext>
            </a:extLst>
          </p:cNvPr>
          <p:cNvPicPr>
            <a:picLocks noChangeAspect="1"/>
          </p:cNvPicPr>
          <p:nvPr/>
        </p:nvPicPr>
        <p:blipFill>
          <a:blip r:embed="rId2"/>
          <a:stretch>
            <a:fillRect/>
          </a:stretch>
        </p:blipFill>
        <p:spPr>
          <a:xfrm>
            <a:off x="217034" y="2029505"/>
            <a:ext cx="10925175" cy="34194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10ABA-E41A-4518-BF5E-E72C54D275AB}"/>
              </a:ext>
            </a:extLst>
          </p:cNvPr>
          <p:cNvSpPr>
            <a:spLocks noGrp="1"/>
          </p:cNvSpPr>
          <p:nvPr>
            <p:ph type="title"/>
          </p:nvPr>
        </p:nvSpPr>
        <p:spPr/>
        <p:txBody>
          <a:bodyPr/>
          <a:lstStyle/>
          <a:p>
            <a:r>
              <a:rPr lang="en-IN" dirty="0"/>
              <a:t>2. My Framework </a:t>
            </a:r>
          </a:p>
        </p:txBody>
      </p:sp>
      <p:sp>
        <p:nvSpPr>
          <p:cNvPr id="3" name="Content Placeholder 2">
            <a:extLst>
              <a:ext uri="{FF2B5EF4-FFF2-40B4-BE49-F238E27FC236}">
                <a16:creationId xmlns:a16="http://schemas.microsoft.com/office/drawing/2014/main" id="{04A8C67F-9947-4D14-91E1-5EC8C44EE9B4}"/>
              </a:ext>
            </a:extLst>
          </p:cNvPr>
          <p:cNvSpPr>
            <a:spLocks noGrp="1"/>
          </p:cNvSpPr>
          <p:nvPr>
            <p:ph sz="half" idx="1"/>
          </p:nvPr>
        </p:nvSpPr>
        <p:spPr>
          <a:xfrm>
            <a:off x="2464903" y="1470991"/>
            <a:ext cx="2396465" cy="4570370"/>
          </a:xfrm>
        </p:spPr>
        <p:txBody>
          <a:bodyPr>
            <a:normAutofit/>
          </a:bodyPr>
          <a:lstStyle/>
          <a:p>
            <a:pPr>
              <a:lnSpc>
                <a:spcPct val="200000"/>
              </a:lnSpc>
            </a:pPr>
            <a:r>
              <a:rPr lang="en-IN" dirty="0"/>
              <a:t>Maven</a:t>
            </a:r>
          </a:p>
          <a:p>
            <a:pPr>
              <a:lnSpc>
                <a:spcPct val="200000"/>
              </a:lnSpc>
            </a:pPr>
            <a:r>
              <a:rPr lang="en-IN" dirty="0"/>
              <a:t>Selenium</a:t>
            </a:r>
          </a:p>
          <a:p>
            <a:pPr>
              <a:lnSpc>
                <a:spcPct val="200000"/>
              </a:lnSpc>
            </a:pPr>
            <a:r>
              <a:rPr lang="en-IN" dirty="0"/>
              <a:t>Java</a:t>
            </a:r>
          </a:p>
          <a:p>
            <a:pPr>
              <a:lnSpc>
                <a:spcPct val="200000"/>
              </a:lnSpc>
            </a:pPr>
            <a:r>
              <a:rPr lang="en-IN" dirty="0"/>
              <a:t>Cucumber</a:t>
            </a:r>
          </a:p>
          <a:p>
            <a:pPr>
              <a:lnSpc>
                <a:spcPct val="200000"/>
              </a:lnSpc>
            </a:pPr>
            <a:r>
              <a:rPr lang="en-IN" dirty="0"/>
              <a:t>POM</a:t>
            </a:r>
          </a:p>
          <a:p>
            <a:pPr>
              <a:lnSpc>
                <a:spcPct val="200000"/>
              </a:lnSpc>
            </a:pPr>
            <a:r>
              <a:rPr lang="en-IN" dirty="0"/>
              <a:t>Singleton</a:t>
            </a:r>
          </a:p>
          <a:p>
            <a:pPr>
              <a:lnSpc>
                <a:spcPct val="200000"/>
              </a:lnSpc>
            </a:pPr>
            <a:endParaRPr lang="en-IN" dirty="0"/>
          </a:p>
        </p:txBody>
      </p:sp>
      <p:sp>
        <p:nvSpPr>
          <p:cNvPr id="4" name="Content Placeholder 3">
            <a:extLst>
              <a:ext uri="{FF2B5EF4-FFF2-40B4-BE49-F238E27FC236}">
                <a16:creationId xmlns:a16="http://schemas.microsoft.com/office/drawing/2014/main" id="{D8C39122-6B62-4DEB-8930-E0B235565D71}"/>
              </a:ext>
            </a:extLst>
          </p:cNvPr>
          <p:cNvSpPr>
            <a:spLocks noGrp="1"/>
          </p:cNvSpPr>
          <p:nvPr>
            <p:ph sz="half" idx="2"/>
          </p:nvPr>
        </p:nvSpPr>
        <p:spPr>
          <a:xfrm>
            <a:off x="5089970" y="1470991"/>
            <a:ext cx="4184034" cy="4570371"/>
          </a:xfrm>
        </p:spPr>
        <p:txBody>
          <a:bodyPr>
            <a:normAutofit/>
          </a:bodyPr>
          <a:lstStyle/>
          <a:p>
            <a:pPr>
              <a:lnSpc>
                <a:spcPct val="200000"/>
              </a:lnSpc>
            </a:pPr>
            <a:r>
              <a:rPr lang="en-IN" dirty="0"/>
              <a:t>Library File</a:t>
            </a:r>
          </a:p>
          <a:p>
            <a:pPr>
              <a:lnSpc>
                <a:spcPct val="200000"/>
              </a:lnSpc>
            </a:pPr>
            <a:r>
              <a:rPr lang="en-IN" dirty="0"/>
              <a:t>Property File</a:t>
            </a:r>
          </a:p>
          <a:p>
            <a:pPr>
              <a:lnSpc>
                <a:spcPct val="200000"/>
              </a:lnSpc>
            </a:pPr>
            <a:r>
              <a:rPr lang="en-IN" dirty="0"/>
              <a:t>Driver Folder</a:t>
            </a:r>
          </a:p>
          <a:p>
            <a:pPr>
              <a:lnSpc>
                <a:spcPct val="200000"/>
              </a:lnSpc>
            </a:pPr>
            <a:r>
              <a:rPr lang="en-IN" dirty="0"/>
              <a:t>Report Folder</a:t>
            </a:r>
          </a:p>
          <a:p>
            <a:pPr>
              <a:lnSpc>
                <a:spcPct val="200000"/>
              </a:lnSpc>
            </a:pPr>
            <a:r>
              <a:rPr lang="en-IN" dirty="0"/>
              <a:t>GIT</a:t>
            </a:r>
          </a:p>
          <a:p>
            <a:pPr>
              <a:lnSpc>
                <a:spcPct val="200000"/>
              </a:lnSpc>
            </a:pPr>
            <a:r>
              <a:rPr lang="en-IN" dirty="0"/>
              <a:t>Jenkins</a:t>
            </a:r>
          </a:p>
        </p:txBody>
      </p:sp>
    </p:spTree>
    <p:extLst>
      <p:ext uri="{BB962C8B-B14F-4D97-AF65-F5344CB8AC3E}">
        <p14:creationId xmlns:p14="http://schemas.microsoft.com/office/powerpoint/2010/main" val="5330380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9300"/>
          </a:xfrm>
        </p:spPr>
        <p:txBody>
          <a:bodyPr/>
          <a:lstStyle/>
          <a:p>
            <a:r>
              <a:rPr lang="en-US" dirty="0"/>
              <a:t>Broken Links:</a:t>
            </a:r>
          </a:p>
        </p:txBody>
      </p:sp>
      <p:sp>
        <p:nvSpPr>
          <p:cNvPr id="3" name="Content Placeholder 2"/>
          <p:cNvSpPr>
            <a:spLocks noGrp="1"/>
          </p:cNvSpPr>
          <p:nvPr>
            <p:ph idx="1"/>
          </p:nvPr>
        </p:nvSpPr>
        <p:spPr>
          <a:xfrm>
            <a:off x="1168842" y="1358900"/>
            <a:ext cx="8105160" cy="5321299"/>
          </a:xfrm>
        </p:spPr>
        <p:txBody>
          <a:bodyPr>
            <a:noAutofit/>
          </a:bodyPr>
          <a:lstStyle/>
          <a:p>
            <a:pPr>
              <a:lnSpc>
                <a:spcPct val="200000"/>
              </a:lnSpc>
            </a:pPr>
            <a:r>
              <a:rPr lang="en-US" sz="1900" dirty="0"/>
              <a:t>Broken links are links or URLs that are not reachable. </a:t>
            </a:r>
          </a:p>
          <a:p>
            <a:pPr>
              <a:lnSpc>
                <a:spcPct val="200000"/>
              </a:lnSpc>
            </a:pPr>
            <a:r>
              <a:rPr lang="en-US" sz="1900" dirty="0"/>
              <a:t>	They may be down or not functioning due to some server error</a:t>
            </a:r>
          </a:p>
          <a:p>
            <a:pPr marL="0" indent="0">
              <a:buNone/>
            </a:pPr>
            <a:endParaRPr lang="en-US" sz="1900" dirty="0"/>
          </a:p>
          <a:p>
            <a:pPr marL="0" indent="0">
              <a:buNone/>
            </a:pPr>
            <a:r>
              <a:rPr lang="en-US" sz="1900" u="sng" dirty="0"/>
              <a:t>How to check the Broken Links images:</a:t>
            </a:r>
          </a:p>
          <a:p>
            <a:pPr marL="0" indent="0" algn="just">
              <a:lnSpc>
                <a:spcPct val="200000"/>
              </a:lnSpc>
              <a:buNone/>
            </a:pPr>
            <a:r>
              <a:rPr lang="en-US" sz="1900" dirty="0"/>
              <a:t>	1. Collect all the links in the web page based on &lt;a&gt; tag.</a:t>
            </a:r>
          </a:p>
          <a:p>
            <a:pPr marL="0" indent="0">
              <a:lnSpc>
                <a:spcPct val="200000"/>
              </a:lnSpc>
              <a:buNone/>
            </a:pPr>
            <a:r>
              <a:rPr lang="en-US" sz="1900" dirty="0"/>
              <a:t>	2. Send HTTP request for the link and read HTTP response code. 	3. If response code is &gt;=400, then it is broken based.</a:t>
            </a:r>
          </a:p>
          <a:p>
            <a:pPr marL="0" indent="0">
              <a:lnSpc>
                <a:spcPct val="200000"/>
              </a:lnSpc>
              <a:buNone/>
            </a:pPr>
            <a:r>
              <a:rPr lang="en-US" sz="1900" dirty="0"/>
              <a:t>	4. Repeat this for all the links captured.</a:t>
            </a:r>
          </a:p>
          <a:p>
            <a:pPr marL="0" indent="0">
              <a:buNone/>
            </a:pPr>
            <a:r>
              <a:rPr lang="en-US" sz="1900" dirty="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7F9C1-A814-4288-9E26-DAEF4AEA4CBA}"/>
              </a:ext>
            </a:extLst>
          </p:cNvPr>
          <p:cNvSpPr>
            <a:spLocks noGrp="1"/>
          </p:cNvSpPr>
          <p:nvPr>
            <p:ph type="title"/>
          </p:nvPr>
        </p:nvSpPr>
        <p:spPr/>
        <p:txBody>
          <a:bodyPr/>
          <a:lstStyle/>
          <a:p>
            <a:r>
              <a:rPr lang="en-US" dirty="0"/>
              <a:t>Frames</a:t>
            </a:r>
            <a:endParaRPr lang="en-IN" dirty="0"/>
          </a:p>
        </p:txBody>
      </p:sp>
      <p:pic>
        <p:nvPicPr>
          <p:cNvPr id="5" name="Picture 4">
            <a:extLst>
              <a:ext uri="{FF2B5EF4-FFF2-40B4-BE49-F238E27FC236}">
                <a16:creationId xmlns:a16="http://schemas.microsoft.com/office/drawing/2014/main" id="{53E26BEE-E712-4B8D-B319-F13335BDD7CF}"/>
              </a:ext>
            </a:extLst>
          </p:cNvPr>
          <p:cNvPicPr>
            <a:picLocks noChangeAspect="1"/>
          </p:cNvPicPr>
          <p:nvPr/>
        </p:nvPicPr>
        <p:blipFill>
          <a:blip r:embed="rId2"/>
          <a:stretch>
            <a:fillRect/>
          </a:stretch>
        </p:blipFill>
        <p:spPr>
          <a:xfrm>
            <a:off x="1446508" y="1526721"/>
            <a:ext cx="7901599" cy="4898573"/>
          </a:xfrm>
          <a:prstGeom prst="rect">
            <a:avLst/>
          </a:prstGeom>
        </p:spPr>
      </p:pic>
    </p:spTree>
    <p:extLst>
      <p:ext uri="{BB962C8B-B14F-4D97-AF65-F5344CB8AC3E}">
        <p14:creationId xmlns:p14="http://schemas.microsoft.com/office/powerpoint/2010/main" val="11781195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C61D2-ED6E-45DB-BD4B-2E4B75FB703C}"/>
              </a:ext>
            </a:extLst>
          </p:cNvPr>
          <p:cNvSpPr>
            <a:spLocks noGrp="1"/>
          </p:cNvSpPr>
          <p:nvPr>
            <p:ph type="title"/>
          </p:nvPr>
        </p:nvSpPr>
        <p:spPr>
          <a:xfrm>
            <a:off x="677334" y="1216550"/>
            <a:ext cx="8596668" cy="713850"/>
          </a:xfrm>
        </p:spPr>
        <p:txBody>
          <a:bodyPr/>
          <a:lstStyle/>
          <a:p>
            <a:r>
              <a:rPr lang="en-US" dirty="0"/>
              <a:t>Check Box</a:t>
            </a:r>
            <a:endParaRPr lang="en-IN" dirty="0"/>
          </a:p>
        </p:txBody>
      </p:sp>
      <p:pic>
        <p:nvPicPr>
          <p:cNvPr id="5" name="Content Placeholder 4">
            <a:extLst>
              <a:ext uri="{FF2B5EF4-FFF2-40B4-BE49-F238E27FC236}">
                <a16:creationId xmlns:a16="http://schemas.microsoft.com/office/drawing/2014/main" id="{0869DFCB-9FFF-464C-AADE-61FEF257D76E}"/>
              </a:ext>
            </a:extLst>
          </p:cNvPr>
          <p:cNvPicPr>
            <a:picLocks noGrp="1" noChangeAspect="1"/>
          </p:cNvPicPr>
          <p:nvPr>
            <p:ph idx="1"/>
          </p:nvPr>
        </p:nvPicPr>
        <p:blipFill>
          <a:blip r:embed="rId2"/>
          <a:stretch>
            <a:fillRect/>
          </a:stretch>
        </p:blipFill>
        <p:spPr>
          <a:xfrm>
            <a:off x="1632393" y="1992085"/>
            <a:ext cx="6686550" cy="2873829"/>
          </a:xfrm>
        </p:spPr>
      </p:pic>
    </p:spTree>
    <p:extLst>
      <p:ext uri="{BB962C8B-B14F-4D97-AF65-F5344CB8AC3E}">
        <p14:creationId xmlns:p14="http://schemas.microsoft.com/office/powerpoint/2010/main" val="3441113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B2C89-22CA-4D4F-8FFA-DD11D4C71D09}"/>
              </a:ext>
            </a:extLst>
          </p:cNvPr>
          <p:cNvSpPr>
            <a:spLocks noGrp="1"/>
          </p:cNvSpPr>
          <p:nvPr>
            <p:ph type="title"/>
          </p:nvPr>
        </p:nvSpPr>
        <p:spPr>
          <a:xfrm>
            <a:off x="677334" y="1232452"/>
            <a:ext cx="8596668" cy="697948"/>
          </a:xfrm>
        </p:spPr>
        <p:txBody>
          <a:bodyPr/>
          <a:lstStyle/>
          <a:p>
            <a:r>
              <a:rPr lang="en-US" dirty="0"/>
              <a:t>Multiple Check Boxes</a:t>
            </a:r>
            <a:endParaRPr lang="en-IN" dirty="0"/>
          </a:p>
        </p:txBody>
      </p:sp>
      <p:pic>
        <p:nvPicPr>
          <p:cNvPr id="7" name="Content Placeholder 6">
            <a:extLst>
              <a:ext uri="{FF2B5EF4-FFF2-40B4-BE49-F238E27FC236}">
                <a16:creationId xmlns:a16="http://schemas.microsoft.com/office/drawing/2014/main" id="{A7159067-062D-4379-BF37-1716AE3C8F25}"/>
              </a:ext>
            </a:extLst>
          </p:cNvPr>
          <p:cNvPicPr>
            <a:picLocks noGrp="1" noChangeAspect="1"/>
          </p:cNvPicPr>
          <p:nvPr>
            <p:ph idx="1"/>
          </p:nvPr>
        </p:nvPicPr>
        <p:blipFill>
          <a:blip r:embed="rId2"/>
          <a:stretch>
            <a:fillRect/>
          </a:stretch>
        </p:blipFill>
        <p:spPr>
          <a:xfrm>
            <a:off x="677334" y="2408465"/>
            <a:ext cx="8849858" cy="3104414"/>
          </a:xfrm>
          <a:prstGeom prst="rect">
            <a:avLst/>
          </a:prstGeom>
        </p:spPr>
      </p:pic>
    </p:spTree>
    <p:extLst>
      <p:ext uri="{BB962C8B-B14F-4D97-AF65-F5344CB8AC3E}">
        <p14:creationId xmlns:p14="http://schemas.microsoft.com/office/powerpoint/2010/main" val="4179425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BC824-033E-4CF0-B73B-51BDDD12A480}"/>
              </a:ext>
            </a:extLst>
          </p:cNvPr>
          <p:cNvSpPr>
            <a:spLocks noGrp="1"/>
          </p:cNvSpPr>
          <p:nvPr>
            <p:ph type="title"/>
          </p:nvPr>
        </p:nvSpPr>
        <p:spPr>
          <a:xfrm>
            <a:off x="677334" y="1152939"/>
            <a:ext cx="8596668" cy="777460"/>
          </a:xfrm>
        </p:spPr>
        <p:txBody>
          <a:bodyPr>
            <a:normAutofit/>
          </a:bodyPr>
          <a:lstStyle/>
          <a:p>
            <a:r>
              <a:rPr lang="en-US" dirty="0"/>
              <a:t>Multiple Drop Down</a:t>
            </a:r>
            <a:endParaRPr lang="en-IN" dirty="0"/>
          </a:p>
        </p:txBody>
      </p:sp>
      <p:pic>
        <p:nvPicPr>
          <p:cNvPr id="5" name="Content Placeholder 4">
            <a:extLst>
              <a:ext uri="{FF2B5EF4-FFF2-40B4-BE49-F238E27FC236}">
                <a16:creationId xmlns:a16="http://schemas.microsoft.com/office/drawing/2014/main" id="{7CC8BF3F-61BB-4560-8591-5DCA9A7E4A42}"/>
              </a:ext>
            </a:extLst>
          </p:cNvPr>
          <p:cNvPicPr>
            <a:picLocks noGrp="1" noChangeAspect="1"/>
          </p:cNvPicPr>
          <p:nvPr>
            <p:ph idx="1"/>
          </p:nvPr>
        </p:nvPicPr>
        <p:blipFill>
          <a:blip r:embed="rId2"/>
          <a:stretch>
            <a:fillRect/>
          </a:stretch>
        </p:blipFill>
        <p:spPr>
          <a:xfrm>
            <a:off x="1134836" y="2334987"/>
            <a:ext cx="7592785" cy="3788228"/>
          </a:xfrm>
        </p:spPr>
      </p:pic>
    </p:spTree>
    <p:extLst>
      <p:ext uri="{BB962C8B-B14F-4D97-AF65-F5344CB8AC3E}">
        <p14:creationId xmlns:p14="http://schemas.microsoft.com/office/powerpoint/2010/main" val="29814788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98496"/>
            <a:ext cx="8596668" cy="731521"/>
          </a:xfrm>
        </p:spPr>
        <p:txBody>
          <a:bodyPr>
            <a:normAutofit/>
          </a:bodyPr>
          <a:lstStyle/>
          <a:p>
            <a:r>
              <a:rPr lang="en-US" dirty="0"/>
              <a:t>6. Maven</a:t>
            </a:r>
          </a:p>
        </p:txBody>
      </p:sp>
      <p:sp>
        <p:nvSpPr>
          <p:cNvPr id="3" name="Content Placeholder 2"/>
          <p:cNvSpPr>
            <a:spLocks noGrp="1"/>
          </p:cNvSpPr>
          <p:nvPr>
            <p:ph idx="1"/>
          </p:nvPr>
        </p:nvSpPr>
        <p:spPr>
          <a:xfrm>
            <a:off x="1343770" y="1488613"/>
            <a:ext cx="7930232" cy="4569287"/>
          </a:xfrm>
        </p:spPr>
        <p:txBody>
          <a:bodyPr>
            <a:normAutofit/>
          </a:bodyPr>
          <a:lstStyle/>
          <a:p>
            <a:pPr>
              <a:lnSpc>
                <a:spcPct val="200000"/>
              </a:lnSpc>
            </a:pPr>
            <a:endParaRPr lang="en-US" sz="800" dirty="0"/>
          </a:p>
          <a:p>
            <a:pPr>
              <a:lnSpc>
                <a:spcPct val="200000"/>
              </a:lnSpc>
            </a:pPr>
            <a:r>
              <a:rPr lang="en-US" dirty="0"/>
              <a:t>Maven is a powerful project / build management tool, </a:t>
            </a:r>
          </a:p>
          <a:p>
            <a:pPr marL="0" indent="0">
              <a:buNone/>
            </a:pPr>
            <a:r>
              <a:rPr lang="en-US" dirty="0"/>
              <a:t>			Based on the concept of a POM (Project Object Model) </a:t>
            </a:r>
          </a:p>
          <a:p>
            <a:pPr marL="0" indent="0">
              <a:buNone/>
            </a:pPr>
            <a:r>
              <a:rPr lang="en-US" dirty="0"/>
              <a:t>			Includes project info and configuration info for Maven </a:t>
            </a:r>
          </a:p>
          <a:p>
            <a:pPr marL="0" indent="0">
              <a:buNone/>
            </a:pPr>
            <a:endParaRPr lang="en-US" sz="1200" dirty="0"/>
          </a:p>
          <a:p>
            <a:pPr marL="0" indent="0">
              <a:buNone/>
            </a:pPr>
            <a:endParaRPr lang="en-US" sz="500" dirty="0"/>
          </a:p>
          <a:p>
            <a:r>
              <a:rPr lang="en-US" dirty="0"/>
              <a:t>Construction directory, source directory, dependency, </a:t>
            </a:r>
          </a:p>
          <a:p>
            <a:pPr marL="0" indent="0">
              <a:buNone/>
            </a:pPr>
            <a:r>
              <a:rPr lang="en-US" dirty="0"/>
              <a:t>			test source directory, Goals, plugins, </a:t>
            </a:r>
            <a:r>
              <a:rPr lang="en-US" dirty="0" err="1"/>
              <a:t>etc</a:t>
            </a:r>
            <a:endParaRPr lang="en-US" dirty="0"/>
          </a:p>
          <a:p>
            <a:pPr>
              <a:lnSpc>
                <a:spcPct val="200000"/>
              </a:lnSpc>
            </a:pPr>
            <a:endParaRPr lang="en-US" dirty="0"/>
          </a:p>
        </p:txBody>
      </p:sp>
    </p:spTree>
    <p:extLst>
      <p:ext uri="{BB962C8B-B14F-4D97-AF65-F5344CB8AC3E}">
        <p14:creationId xmlns:p14="http://schemas.microsoft.com/office/powerpoint/2010/main" val="129872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Page Object Model</a:t>
            </a:r>
          </a:p>
        </p:txBody>
      </p:sp>
      <p:sp>
        <p:nvSpPr>
          <p:cNvPr id="3" name="Content Placeholder 2"/>
          <p:cNvSpPr>
            <a:spLocks noGrp="1"/>
          </p:cNvSpPr>
          <p:nvPr>
            <p:ph idx="1"/>
          </p:nvPr>
        </p:nvSpPr>
        <p:spPr>
          <a:xfrm>
            <a:off x="677334" y="1282701"/>
            <a:ext cx="8596668" cy="4758662"/>
          </a:xfrm>
        </p:spPr>
        <p:txBody>
          <a:bodyPr>
            <a:normAutofit/>
          </a:bodyPr>
          <a:lstStyle/>
          <a:p>
            <a:endParaRPr lang="en-US" dirty="0"/>
          </a:p>
          <a:p>
            <a:r>
              <a:rPr lang="en-US" dirty="0"/>
              <a:t>It is a design pattern to create Object Repository for web UI elements. </a:t>
            </a:r>
          </a:p>
          <a:p>
            <a:endParaRPr lang="en-US" sz="800" dirty="0"/>
          </a:p>
          <a:p>
            <a:r>
              <a:rPr lang="en-US" dirty="0"/>
              <a:t>Each web page in the application, there should be corresponding page class.</a:t>
            </a:r>
          </a:p>
          <a:p>
            <a:endParaRPr lang="en-US" sz="800" dirty="0"/>
          </a:p>
          <a:p>
            <a:pPr>
              <a:lnSpc>
                <a:spcPct val="150000"/>
              </a:lnSpc>
            </a:pPr>
            <a:r>
              <a:rPr lang="en-US" dirty="0"/>
              <a:t> This Page Class 	-	WebElements of that web page</a:t>
            </a:r>
          </a:p>
          <a:p>
            <a:pPr marL="0" indent="0">
              <a:lnSpc>
                <a:spcPct val="150000"/>
              </a:lnSpc>
              <a:buNone/>
            </a:pPr>
            <a:r>
              <a:rPr lang="en-US" dirty="0"/>
              <a:t>					-	Page methods - perform operations on those W.E</a:t>
            </a:r>
          </a:p>
          <a:p>
            <a:pPr marL="0" indent="0">
              <a:buNone/>
            </a:pPr>
            <a:endParaRPr lang="en-US" sz="100" dirty="0"/>
          </a:p>
          <a:p>
            <a:pPr lvl="1"/>
            <a:r>
              <a:rPr lang="en-US" dirty="0"/>
              <a:t>   </a:t>
            </a:r>
            <a:r>
              <a:rPr lang="en-US" sz="1800" dirty="0"/>
              <a:t>1. It is an Object Repository design pattern in Selenium WebDriver.</a:t>
            </a:r>
          </a:p>
          <a:p>
            <a:pPr lvl="1"/>
            <a:r>
              <a:rPr lang="en-US" sz="1800" dirty="0"/>
              <a:t>	2. POM creates our testing code maintainable, reusable.</a:t>
            </a:r>
          </a:p>
          <a:p>
            <a:pPr lvl="1"/>
            <a:r>
              <a:rPr lang="en-US" sz="1800" dirty="0"/>
              <a:t>	3. Page Factory is an optimized way to create object repository in POM concept.</a:t>
            </a:r>
          </a:p>
          <a:p>
            <a:pPr marL="0" indent="0">
              <a:buNone/>
            </a:pPr>
            <a:endParaRPr lang="en-US" dirty="0"/>
          </a:p>
          <a:p>
            <a:endParaRPr lang="en-US" dirty="0"/>
          </a:p>
        </p:txBody>
      </p:sp>
    </p:spTree>
    <p:extLst>
      <p:ext uri="{BB962C8B-B14F-4D97-AF65-F5344CB8AC3E}">
        <p14:creationId xmlns:p14="http://schemas.microsoft.com/office/powerpoint/2010/main" val="11515271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Factory (class):</a:t>
            </a:r>
            <a:br>
              <a:rPr lang="en-US" dirty="0"/>
            </a:br>
            <a:endParaRPr lang="en-US" dirty="0"/>
          </a:p>
        </p:txBody>
      </p:sp>
      <p:sp>
        <p:nvSpPr>
          <p:cNvPr id="3" name="Content Placeholder 2"/>
          <p:cNvSpPr>
            <a:spLocks noGrp="1"/>
          </p:cNvSpPr>
          <p:nvPr>
            <p:ph idx="1"/>
          </p:nvPr>
        </p:nvSpPr>
        <p:spPr>
          <a:xfrm>
            <a:off x="1932166" y="2160589"/>
            <a:ext cx="7341835" cy="3880773"/>
          </a:xfrm>
        </p:spPr>
        <p:txBody>
          <a:bodyPr>
            <a:normAutofit/>
          </a:bodyPr>
          <a:lstStyle/>
          <a:p>
            <a:pPr>
              <a:lnSpc>
                <a:spcPct val="200000"/>
              </a:lnSpc>
            </a:pPr>
            <a:r>
              <a:rPr lang="en-US" dirty="0"/>
              <a:t>	 We use annotations @</a:t>
            </a:r>
            <a:r>
              <a:rPr lang="en-US" dirty="0" err="1"/>
              <a:t>FindBy</a:t>
            </a:r>
            <a:r>
              <a:rPr lang="en-US" dirty="0"/>
              <a:t> to find </a:t>
            </a:r>
            <a:r>
              <a:rPr lang="en-US" dirty="0" err="1"/>
              <a:t>WebElement</a:t>
            </a:r>
            <a:r>
              <a:rPr lang="en-US" dirty="0"/>
              <a:t>. </a:t>
            </a:r>
          </a:p>
          <a:p>
            <a:pPr>
              <a:lnSpc>
                <a:spcPct val="200000"/>
              </a:lnSpc>
            </a:pPr>
            <a:r>
              <a:rPr lang="en-US" dirty="0"/>
              <a:t>	 We use </a:t>
            </a:r>
            <a:r>
              <a:rPr lang="en-US" dirty="0" err="1"/>
              <a:t>initElements</a:t>
            </a:r>
            <a:r>
              <a:rPr lang="en-US" dirty="0"/>
              <a:t> method to initialize web elements</a:t>
            </a:r>
          </a:p>
          <a:p>
            <a:pPr>
              <a:lnSpc>
                <a:spcPct val="200000"/>
              </a:lnSpc>
            </a:pPr>
            <a:r>
              <a:rPr lang="en-US" dirty="0"/>
              <a:t>   Instead of </a:t>
            </a:r>
            <a:r>
              <a:rPr lang="en-US" dirty="0" err="1"/>
              <a:t>driver.findElements</a:t>
            </a:r>
            <a:r>
              <a:rPr lang="en-US" dirty="0"/>
              <a:t>();</a:t>
            </a:r>
          </a:p>
          <a:p>
            <a:pPr>
              <a:lnSpc>
                <a:spcPct val="200000"/>
              </a:lnSpc>
            </a:pPr>
            <a:endParaRPr lang="en-US" dirty="0"/>
          </a:p>
        </p:txBody>
      </p:sp>
    </p:spTree>
    <p:extLst>
      <p:ext uri="{BB962C8B-B14F-4D97-AF65-F5344CB8AC3E}">
        <p14:creationId xmlns:p14="http://schemas.microsoft.com/office/powerpoint/2010/main" val="17505377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29A17-5FB3-489B-87A7-DCCF64D2F357}"/>
              </a:ext>
            </a:extLst>
          </p:cNvPr>
          <p:cNvSpPr>
            <a:spLocks noGrp="1"/>
          </p:cNvSpPr>
          <p:nvPr>
            <p:ph type="title"/>
          </p:nvPr>
        </p:nvSpPr>
        <p:spPr/>
        <p:txBody>
          <a:bodyPr/>
          <a:lstStyle/>
          <a:p>
            <a:r>
              <a:rPr lang="en-IN" dirty="0"/>
              <a:t>8. Singleton Design Pattern</a:t>
            </a:r>
          </a:p>
        </p:txBody>
      </p:sp>
      <p:sp>
        <p:nvSpPr>
          <p:cNvPr id="3" name="Content Placeholder 2">
            <a:extLst>
              <a:ext uri="{FF2B5EF4-FFF2-40B4-BE49-F238E27FC236}">
                <a16:creationId xmlns:a16="http://schemas.microsoft.com/office/drawing/2014/main" id="{094E4B0D-A6C6-4B25-BADA-2BE176262730}"/>
              </a:ext>
            </a:extLst>
          </p:cNvPr>
          <p:cNvSpPr>
            <a:spLocks noGrp="1"/>
          </p:cNvSpPr>
          <p:nvPr>
            <p:ph idx="1"/>
          </p:nvPr>
        </p:nvSpPr>
        <p:spPr>
          <a:xfrm>
            <a:off x="677334" y="1722269"/>
            <a:ext cx="8596668" cy="4319094"/>
          </a:xfrm>
        </p:spPr>
        <p:txBody>
          <a:bodyPr>
            <a:normAutofit/>
          </a:bodyPr>
          <a:lstStyle/>
          <a:p>
            <a:pPr marL="0" indent="0">
              <a:buNone/>
            </a:pPr>
            <a:endParaRPr lang="en-IN" sz="1050" dirty="0"/>
          </a:p>
          <a:p>
            <a:r>
              <a:rPr lang="en-IN" dirty="0"/>
              <a:t>A Class must ensure that single instance should be created </a:t>
            </a:r>
          </a:p>
          <a:p>
            <a:endParaRPr lang="en-IN" sz="100" dirty="0"/>
          </a:p>
          <a:p>
            <a:r>
              <a:rPr lang="en-IN" dirty="0"/>
              <a:t>Single Object can be used by all other classes wherever required</a:t>
            </a:r>
          </a:p>
          <a:p>
            <a:endParaRPr lang="en-IN" dirty="0"/>
          </a:p>
          <a:p>
            <a:r>
              <a:rPr lang="en-IN" dirty="0"/>
              <a:t>Definition:</a:t>
            </a:r>
          </a:p>
          <a:p>
            <a:pPr marL="0" indent="0">
              <a:buNone/>
            </a:pPr>
            <a:r>
              <a:rPr lang="en-IN" dirty="0"/>
              <a:t>	A class that has only one instance and provides a global point of access to it</a:t>
            </a:r>
          </a:p>
          <a:p>
            <a:pPr marL="0" indent="0">
              <a:buNone/>
            </a:pPr>
            <a:endParaRPr lang="en-IN" dirty="0"/>
          </a:p>
          <a:p>
            <a:r>
              <a:rPr lang="en-IN" dirty="0"/>
              <a:t>How to create?</a:t>
            </a:r>
          </a:p>
          <a:p>
            <a:pPr marL="0" indent="0">
              <a:buNone/>
            </a:pPr>
            <a:r>
              <a:rPr lang="en-IN" dirty="0"/>
              <a:t>	</a:t>
            </a:r>
          </a:p>
          <a:p>
            <a:pPr marL="0" indent="0">
              <a:buNone/>
            </a:pPr>
            <a:r>
              <a:rPr lang="en-IN" dirty="0"/>
              <a:t>	</a:t>
            </a:r>
          </a:p>
          <a:p>
            <a:pPr marL="0" indent="0">
              <a:buNone/>
            </a:pPr>
            <a:endParaRPr lang="en-IN" dirty="0"/>
          </a:p>
          <a:p>
            <a:endParaRPr lang="en-IN" dirty="0"/>
          </a:p>
        </p:txBody>
      </p:sp>
    </p:spTree>
    <p:extLst>
      <p:ext uri="{BB962C8B-B14F-4D97-AF65-F5344CB8AC3E}">
        <p14:creationId xmlns:p14="http://schemas.microsoft.com/office/powerpoint/2010/main" val="26996063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F57B-24A5-4F30-A62C-1E6D4CDAED76}"/>
              </a:ext>
            </a:extLst>
          </p:cNvPr>
          <p:cNvSpPr>
            <a:spLocks noGrp="1"/>
          </p:cNvSpPr>
          <p:nvPr>
            <p:ph type="title"/>
          </p:nvPr>
        </p:nvSpPr>
        <p:spPr/>
        <p:txBody>
          <a:bodyPr/>
          <a:lstStyle/>
          <a:p>
            <a:r>
              <a:rPr lang="en-IN" dirty="0"/>
              <a:t>How to create Singleton?</a:t>
            </a:r>
          </a:p>
        </p:txBody>
      </p:sp>
      <p:pic>
        <p:nvPicPr>
          <p:cNvPr id="5" name="Content Placeholder 4">
            <a:extLst>
              <a:ext uri="{FF2B5EF4-FFF2-40B4-BE49-F238E27FC236}">
                <a16:creationId xmlns:a16="http://schemas.microsoft.com/office/drawing/2014/main" id="{5FCE70FD-7B7B-42EB-A6A1-3C601465A43C}"/>
              </a:ext>
            </a:extLst>
          </p:cNvPr>
          <p:cNvPicPr>
            <a:picLocks noGrp="1" noChangeAspect="1"/>
          </p:cNvPicPr>
          <p:nvPr>
            <p:ph idx="1"/>
          </p:nvPr>
        </p:nvPicPr>
        <p:blipFill>
          <a:blip r:embed="rId2"/>
          <a:stretch>
            <a:fillRect/>
          </a:stretch>
        </p:blipFill>
        <p:spPr>
          <a:xfrm>
            <a:off x="1571347" y="1464816"/>
            <a:ext cx="6418555" cy="4577209"/>
          </a:xfrm>
        </p:spPr>
      </p:pic>
    </p:spTree>
    <p:extLst>
      <p:ext uri="{BB962C8B-B14F-4D97-AF65-F5344CB8AC3E}">
        <p14:creationId xmlns:p14="http://schemas.microsoft.com/office/powerpoint/2010/main" val="121628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2094-6F04-4B53-B5EF-4B05134A6781}"/>
              </a:ext>
            </a:extLst>
          </p:cNvPr>
          <p:cNvSpPr>
            <a:spLocks noGrp="1"/>
          </p:cNvSpPr>
          <p:nvPr>
            <p:ph type="title"/>
          </p:nvPr>
        </p:nvSpPr>
        <p:spPr>
          <a:xfrm>
            <a:off x="838878" y="2210541"/>
            <a:ext cx="8596668" cy="2183906"/>
          </a:xfrm>
        </p:spPr>
        <p:txBody>
          <a:bodyPr>
            <a:normAutofit/>
          </a:bodyPr>
          <a:lstStyle/>
          <a:p>
            <a:pPr algn="ctr"/>
            <a:r>
              <a:rPr lang="en-IN" sz="4400" dirty="0">
                <a:solidFill>
                  <a:schemeClr val="accent5"/>
                </a:solidFill>
              </a:rPr>
              <a:t>Framework Flowchart</a:t>
            </a:r>
            <a:br>
              <a:rPr lang="en-IN" sz="4400" dirty="0">
                <a:solidFill>
                  <a:schemeClr val="accent5"/>
                </a:solidFill>
              </a:rPr>
            </a:br>
            <a:r>
              <a:rPr lang="en-IN" sz="4400" dirty="0">
                <a:solidFill>
                  <a:schemeClr val="accent5"/>
                </a:solidFill>
              </a:rPr>
              <a:t>Diagram</a:t>
            </a:r>
          </a:p>
        </p:txBody>
      </p:sp>
    </p:spTree>
    <p:extLst>
      <p:ext uri="{BB962C8B-B14F-4D97-AF65-F5344CB8AC3E}">
        <p14:creationId xmlns:p14="http://schemas.microsoft.com/office/powerpoint/2010/main" val="9348168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33C28-09B8-49AE-AC57-69668D4171A9}"/>
              </a:ext>
            </a:extLst>
          </p:cNvPr>
          <p:cNvSpPr>
            <a:spLocks noGrp="1"/>
          </p:cNvSpPr>
          <p:nvPr>
            <p:ph type="title"/>
          </p:nvPr>
        </p:nvSpPr>
        <p:spPr/>
        <p:txBody>
          <a:bodyPr/>
          <a:lstStyle/>
          <a:p>
            <a:r>
              <a:rPr lang="en-IN" dirty="0"/>
              <a:t>9. JUnit</a:t>
            </a:r>
          </a:p>
        </p:txBody>
      </p:sp>
      <p:sp>
        <p:nvSpPr>
          <p:cNvPr id="3" name="Content Placeholder 2">
            <a:extLst>
              <a:ext uri="{FF2B5EF4-FFF2-40B4-BE49-F238E27FC236}">
                <a16:creationId xmlns:a16="http://schemas.microsoft.com/office/drawing/2014/main" id="{D89CEF21-3E63-49DD-B799-5200FBF2888E}"/>
              </a:ext>
            </a:extLst>
          </p:cNvPr>
          <p:cNvSpPr>
            <a:spLocks noGrp="1"/>
          </p:cNvSpPr>
          <p:nvPr>
            <p:ph idx="1"/>
          </p:nvPr>
        </p:nvSpPr>
        <p:spPr>
          <a:xfrm>
            <a:off x="2216246" y="1270000"/>
            <a:ext cx="6992441" cy="4336849"/>
          </a:xfrm>
        </p:spPr>
        <p:txBody>
          <a:bodyPr/>
          <a:lstStyle/>
          <a:p>
            <a:pPr>
              <a:lnSpc>
                <a:spcPct val="150000"/>
              </a:lnSpc>
            </a:pPr>
            <a:r>
              <a:rPr lang="en-IN" dirty="0"/>
              <a:t>Assertion</a:t>
            </a:r>
          </a:p>
          <a:p>
            <a:pPr marL="0" indent="0">
              <a:lnSpc>
                <a:spcPct val="150000"/>
              </a:lnSpc>
              <a:buNone/>
            </a:pPr>
            <a:r>
              <a:rPr lang="en-IN" dirty="0"/>
              <a:t>				Assert Methods</a:t>
            </a:r>
          </a:p>
          <a:p>
            <a:pPr marL="0" indent="0">
              <a:lnSpc>
                <a:spcPct val="150000"/>
              </a:lnSpc>
              <a:buNone/>
            </a:pPr>
            <a:r>
              <a:rPr lang="en-IN" dirty="0"/>
              <a:t>				</a:t>
            </a:r>
            <a:r>
              <a:rPr lang="en-IN" dirty="0" err="1"/>
              <a:t>Eg</a:t>
            </a:r>
            <a:r>
              <a:rPr lang="en-IN" dirty="0"/>
              <a:t>: </a:t>
            </a:r>
            <a:r>
              <a:rPr lang="en-IN" dirty="0" err="1"/>
              <a:t>Assert.assertEquals</a:t>
            </a:r>
            <a:r>
              <a:rPr lang="en-IN" dirty="0"/>
              <a:t>(String1, String2);</a:t>
            </a:r>
          </a:p>
          <a:p>
            <a:pPr>
              <a:lnSpc>
                <a:spcPct val="150000"/>
              </a:lnSpc>
            </a:pPr>
            <a:endParaRPr lang="en-IN" dirty="0"/>
          </a:p>
          <a:p>
            <a:pPr>
              <a:lnSpc>
                <a:spcPct val="150000"/>
              </a:lnSpc>
            </a:pPr>
            <a:r>
              <a:rPr lang="en-IN" dirty="0"/>
              <a:t>TestNG Assertion Types</a:t>
            </a:r>
          </a:p>
          <a:p>
            <a:pPr marL="0" indent="0">
              <a:lnSpc>
                <a:spcPct val="150000"/>
              </a:lnSpc>
              <a:buNone/>
            </a:pPr>
            <a:r>
              <a:rPr lang="en-IN" dirty="0"/>
              <a:t>	1. Hard Assert</a:t>
            </a:r>
          </a:p>
          <a:p>
            <a:pPr marL="0" indent="0">
              <a:lnSpc>
                <a:spcPct val="150000"/>
              </a:lnSpc>
              <a:buNone/>
            </a:pPr>
            <a:r>
              <a:rPr lang="en-IN" dirty="0"/>
              <a:t>	2. Soft Assert (Verify)</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3479862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7700"/>
          </a:xfrm>
        </p:spPr>
        <p:txBody>
          <a:bodyPr/>
          <a:lstStyle/>
          <a:p>
            <a:r>
              <a:rPr lang="en-US" dirty="0"/>
              <a:t>10. TestNG</a:t>
            </a:r>
          </a:p>
        </p:txBody>
      </p:sp>
      <p:sp>
        <p:nvSpPr>
          <p:cNvPr id="3" name="Content Placeholder 2"/>
          <p:cNvSpPr>
            <a:spLocks noGrp="1"/>
          </p:cNvSpPr>
          <p:nvPr>
            <p:ph idx="1"/>
          </p:nvPr>
        </p:nvSpPr>
        <p:spPr>
          <a:xfrm>
            <a:off x="2552368" y="1257301"/>
            <a:ext cx="6721633" cy="5298620"/>
          </a:xfrm>
        </p:spPr>
        <p:txBody>
          <a:bodyPr>
            <a:normAutofit lnSpcReduction="10000"/>
          </a:bodyPr>
          <a:lstStyle/>
          <a:p>
            <a:endParaRPr lang="en-US" sz="100" dirty="0"/>
          </a:p>
          <a:p>
            <a:pPr>
              <a:lnSpc>
                <a:spcPct val="150000"/>
              </a:lnSpc>
            </a:pPr>
            <a:r>
              <a:rPr lang="en-US" sz="2000" dirty="0"/>
              <a:t> 1. Report</a:t>
            </a:r>
          </a:p>
          <a:p>
            <a:pPr>
              <a:lnSpc>
                <a:spcPct val="150000"/>
              </a:lnSpc>
            </a:pPr>
            <a:r>
              <a:rPr lang="en-US" sz="2000" dirty="0"/>
              <a:t>	2. Grouping</a:t>
            </a:r>
          </a:p>
          <a:p>
            <a:pPr>
              <a:lnSpc>
                <a:spcPct val="150000"/>
              </a:lnSpc>
            </a:pPr>
            <a:r>
              <a:rPr lang="en-US" sz="2000" dirty="0"/>
              <a:t>	3. Multiple times (Invocation count)</a:t>
            </a:r>
          </a:p>
          <a:p>
            <a:pPr>
              <a:lnSpc>
                <a:spcPct val="150000"/>
              </a:lnSpc>
            </a:pPr>
            <a:r>
              <a:rPr lang="en-US" sz="2000" dirty="0"/>
              <a:t>	4. Cross browser testing</a:t>
            </a:r>
          </a:p>
          <a:p>
            <a:pPr>
              <a:lnSpc>
                <a:spcPct val="150000"/>
              </a:lnSpc>
            </a:pPr>
            <a:r>
              <a:rPr lang="en-US" sz="2000" dirty="0"/>
              <a:t>	5. Easily integrated with tools like Maven, Jenkins	</a:t>
            </a:r>
          </a:p>
          <a:p>
            <a:pPr>
              <a:lnSpc>
                <a:spcPct val="150000"/>
              </a:lnSpc>
            </a:pPr>
            <a:r>
              <a:rPr lang="en-US" sz="2000" dirty="0"/>
              <a:t>	6. Failed test cases.</a:t>
            </a:r>
          </a:p>
          <a:p>
            <a:pPr>
              <a:lnSpc>
                <a:spcPct val="150000"/>
              </a:lnSpc>
            </a:pPr>
            <a:r>
              <a:rPr lang="en-US" sz="2000" dirty="0"/>
              <a:t>	7. Parameters</a:t>
            </a:r>
          </a:p>
          <a:p>
            <a:pPr>
              <a:lnSpc>
                <a:spcPct val="150000"/>
              </a:lnSpc>
            </a:pPr>
            <a:r>
              <a:rPr lang="en-US" sz="2000" dirty="0"/>
              <a:t>	8. Parallel</a:t>
            </a:r>
          </a:p>
          <a:p>
            <a:pPr>
              <a:lnSpc>
                <a:spcPct val="150000"/>
              </a:lnSpc>
            </a:pPr>
            <a:r>
              <a:rPr lang="en-US" sz="2000" dirty="0"/>
              <a:t>	9. Data Provider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6600"/>
          </a:xfrm>
        </p:spPr>
        <p:txBody>
          <a:bodyPr/>
          <a:lstStyle/>
          <a:p>
            <a:r>
              <a:rPr lang="en-US" dirty="0"/>
              <a:t>testng.xml</a:t>
            </a:r>
          </a:p>
        </p:txBody>
      </p:sp>
      <p:sp>
        <p:nvSpPr>
          <p:cNvPr id="3" name="Content Placeholder 2"/>
          <p:cNvSpPr>
            <a:spLocks noGrp="1"/>
          </p:cNvSpPr>
          <p:nvPr>
            <p:ph idx="1"/>
          </p:nvPr>
        </p:nvSpPr>
        <p:spPr>
          <a:xfrm>
            <a:off x="1693628" y="1346201"/>
            <a:ext cx="7580374" cy="4695162"/>
          </a:xfrm>
        </p:spPr>
        <p:txBody>
          <a:bodyPr/>
          <a:lstStyle/>
          <a:p>
            <a:endParaRPr lang="en-US" sz="1400" dirty="0"/>
          </a:p>
          <a:p>
            <a:r>
              <a:rPr lang="en-US" dirty="0"/>
              <a:t>It captures the entire testing in XML. </a:t>
            </a:r>
          </a:p>
          <a:p>
            <a:pPr marL="0" indent="0">
              <a:buNone/>
            </a:pPr>
            <a:endParaRPr lang="en-US" sz="800" dirty="0"/>
          </a:p>
          <a:p>
            <a:r>
              <a:rPr lang="en-US" dirty="0"/>
              <a:t> This file makes it easy </a:t>
            </a:r>
          </a:p>
          <a:p>
            <a:pPr marL="0" indent="0">
              <a:buNone/>
            </a:pPr>
            <a:r>
              <a:rPr lang="en-US" dirty="0"/>
              <a:t>		Define all your test suite </a:t>
            </a:r>
          </a:p>
          <a:p>
            <a:pPr marL="0" indent="0">
              <a:buNone/>
            </a:pPr>
            <a:r>
              <a:rPr lang="en-US" dirty="0"/>
              <a:t>		Their parameters in one file, which you can verify in your code 		repository or e-mail to co-workers.</a:t>
            </a:r>
          </a:p>
          <a:p>
            <a:pPr marL="0" indent="0">
              <a:buNone/>
            </a:pPr>
            <a:endParaRPr lang="en-US" sz="800" dirty="0"/>
          </a:p>
          <a:p>
            <a:r>
              <a:rPr lang="en-US" dirty="0"/>
              <a:t>It also makes it easy </a:t>
            </a:r>
          </a:p>
          <a:p>
            <a:pPr marL="0" indent="0">
              <a:buNone/>
            </a:pPr>
            <a:r>
              <a:rPr lang="en-US" dirty="0"/>
              <a:t>		To pull out subsets of your tests or split several runtime configurations.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Cross-Browser Testing</a:t>
            </a:r>
          </a:p>
        </p:txBody>
      </p:sp>
      <p:sp>
        <p:nvSpPr>
          <p:cNvPr id="3" name="Content Placeholder 2"/>
          <p:cNvSpPr>
            <a:spLocks noGrp="1"/>
          </p:cNvSpPr>
          <p:nvPr>
            <p:ph idx="1"/>
          </p:nvPr>
        </p:nvSpPr>
        <p:spPr>
          <a:xfrm>
            <a:off x="1232452" y="1384300"/>
            <a:ext cx="8041550" cy="4864099"/>
          </a:xfrm>
        </p:spPr>
        <p:txBody>
          <a:bodyPr>
            <a:normAutofit/>
          </a:bodyPr>
          <a:lstStyle/>
          <a:p>
            <a:endParaRPr lang="en-US" sz="800" dirty="0"/>
          </a:p>
          <a:p>
            <a:r>
              <a:rPr lang="en-US" dirty="0"/>
              <a:t>Web-based applications are totally different from Windows applications. </a:t>
            </a:r>
          </a:p>
          <a:p>
            <a:endParaRPr lang="en-US" sz="800" dirty="0"/>
          </a:p>
          <a:p>
            <a:r>
              <a:rPr lang="en-US" dirty="0"/>
              <a:t>A web application can be opened in any browser by the end user.</a:t>
            </a:r>
          </a:p>
          <a:p>
            <a:endParaRPr lang="en-US" sz="800" dirty="0"/>
          </a:p>
          <a:p>
            <a:r>
              <a:rPr lang="en-US" dirty="0"/>
              <a:t>Reason Cross Browser Issues.</a:t>
            </a:r>
          </a:p>
          <a:p>
            <a:pPr lvl="2"/>
            <a:r>
              <a:rPr lang="en-US" sz="1800" dirty="0"/>
              <a:t>Font size mismatch in different browsers.</a:t>
            </a:r>
          </a:p>
          <a:p>
            <a:pPr lvl="2"/>
            <a:r>
              <a:rPr lang="en-US" sz="1800" dirty="0"/>
              <a:t>JavaScript implementation can be different.</a:t>
            </a:r>
          </a:p>
          <a:p>
            <a:pPr lvl="2"/>
            <a:r>
              <a:rPr lang="en-US" sz="1800" dirty="0"/>
              <a:t>CSS,HTML validation difference can be there.</a:t>
            </a:r>
          </a:p>
          <a:p>
            <a:pPr lvl="2"/>
            <a:r>
              <a:rPr lang="en-US" sz="1800" dirty="0"/>
              <a:t>Some browser still not supporting HTML5.</a:t>
            </a:r>
          </a:p>
          <a:p>
            <a:pPr lvl="2"/>
            <a:r>
              <a:rPr lang="en-US" sz="1800" dirty="0"/>
              <a:t>Page alignment and div size.</a:t>
            </a:r>
          </a:p>
          <a:p>
            <a:pPr lvl="2"/>
            <a:r>
              <a:rPr lang="en-US" sz="1800" dirty="0"/>
              <a:t>Image orientation.</a:t>
            </a:r>
          </a:p>
          <a:p>
            <a:pPr lvl="2"/>
            <a:r>
              <a:rPr lang="en-US" sz="1800" dirty="0"/>
              <a:t>Browser incompatibility with OS. </a:t>
            </a:r>
            <a:r>
              <a:rPr lang="en-US" sz="1800" dirty="0" err="1"/>
              <a:t>etc</a:t>
            </a:r>
            <a:endParaRPr lang="en-US" sz="1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83F71-36D0-4772-BAD2-9B4D6F58CEDD}"/>
              </a:ext>
            </a:extLst>
          </p:cNvPr>
          <p:cNvSpPr>
            <a:spLocks noGrp="1"/>
          </p:cNvSpPr>
          <p:nvPr>
            <p:ph type="title"/>
          </p:nvPr>
        </p:nvSpPr>
        <p:spPr/>
        <p:txBody>
          <a:bodyPr/>
          <a:lstStyle/>
          <a:p>
            <a:r>
              <a:rPr lang="en-IN" dirty="0"/>
              <a:t>11. Cucumber (BDD)</a:t>
            </a:r>
          </a:p>
        </p:txBody>
      </p:sp>
      <p:sp>
        <p:nvSpPr>
          <p:cNvPr id="3" name="Content Placeholder 2">
            <a:extLst>
              <a:ext uri="{FF2B5EF4-FFF2-40B4-BE49-F238E27FC236}">
                <a16:creationId xmlns:a16="http://schemas.microsoft.com/office/drawing/2014/main" id="{148C08CC-0F3A-4427-89A9-A0AEC9651A0C}"/>
              </a:ext>
            </a:extLst>
          </p:cNvPr>
          <p:cNvSpPr>
            <a:spLocks noGrp="1"/>
          </p:cNvSpPr>
          <p:nvPr>
            <p:ph idx="1"/>
          </p:nvPr>
        </p:nvSpPr>
        <p:spPr>
          <a:xfrm>
            <a:off x="2547890" y="1562471"/>
            <a:ext cx="6726111" cy="4478892"/>
          </a:xfrm>
        </p:spPr>
        <p:txBody>
          <a:bodyPr/>
          <a:lstStyle/>
          <a:p>
            <a:endParaRPr lang="en-IN" dirty="0"/>
          </a:p>
          <a:p>
            <a:r>
              <a:rPr lang="en-IN" dirty="0"/>
              <a:t>Runner</a:t>
            </a:r>
          </a:p>
          <a:p>
            <a:pPr marL="0" indent="0">
              <a:buNone/>
            </a:pPr>
            <a:r>
              <a:rPr lang="en-IN" dirty="0"/>
              <a:t>		</a:t>
            </a:r>
            <a:r>
              <a:rPr lang="en-IN" dirty="0" err="1"/>
              <a:t>RunWith</a:t>
            </a:r>
            <a:endParaRPr lang="en-IN" dirty="0"/>
          </a:p>
          <a:p>
            <a:pPr marL="0" indent="0">
              <a:buNone/>
            </a:pPr>
            <a:r>
              <a:rPr lang="en-IN" dirty="0"/>
              <a:t>		</a:t>
            </a:r>
            <a:r>
              <a:rPr lang="en-IN" dirty="0" err="1"/>
              <a:t>Cucumber.class</a:t>
            </a:r>
            <a:endParaRPr lang="en-IN" dirty="0"/>
          </a:p>
          <a:p>
            <a:pPr marL="0" indent="0">
              <a:buNone/>
            </a:pPr>
            <a:r>
              <a:rPr lang="en-IN" dirty="0"/>
              <a:t>		</a:t>
            </a:r>
            <a:r>
              <a:rPr lang="en-IN" dirty="0" err="1"/>
              <a:t>CucumberOptions</a:t>
            </a:r>
            <a:endParaRPr lang="en-IN" dirty="0"/>
          </a:p>
          <a:p>
            <a:r>
              <a:rPr lang="en-IN" dirty="0"/>
              <a:t>Feature</a:t>
            </a:r>
          </a:p>
          <a:p>
            <a:pPr marL="0" indent="0">
              <a:buNone/>
            </a:pPr>
            <a:r>
              <a:rPr lang="en-IN" dirty="0"/>
              <a:t>		Gherkin Language</a:t>
            </a:r>
          </a:p>
          <a:p>
            <a:r>
              <a:rPr lang="en-IN" dirty="0" err="1"/>
              <a:t>StepDefinition</a:t>
            </a:r>
            <a:endParaRPr lang="en-IN" dirty="0"/>
          </a:p>
          <a:p>
            <a:pPr marL="0" indent="0">
              <a:buNone/>
            </a:pPr>
            <a:r>
              <a:rPr lang="en-IN" dirty="0"/>
              <a:t>		Extends </a:t>
            </a:r>
            <a:r>
              <a:rPr lang="en-IN" dirty="0" err="1"/>
              <a:t>BaseClass</a:t>
            </a:r>
            <a:endParaRPr lang="en-IN" dirty="0"/>
          </a:p>
          <a:p>
            <a:pPr marL="0" indent="0">
              <a:buNone/>
            </a:pPr>
            <a:r>
              <a:rPr lang="en-IN" dirty="0"/>
              <a:t>		English Scripts  </a:t>
            </a:r>
            <a:r>
              <a:rPr lang="en-IN" dirty="0">
                <a:sym typeface="Wingdings" panose="05000000000000000000" pitchFamily="2" charset="2"/>
              </a:rPr>
              <a:t> </a:t>
            </a:r>
            <a:r>
              <a:rPr lang="en-IN" dirty="0"/>
              <a:t>Selenium-Java Actions</a:t>
            </a:r>
          </a:p>
          <a:p>
            <a:endParaRPr lang="en-IN" dirty="0"/>
          </a:p>
        </p:txBody>
      </p:sp>
    </p:spTree>
    <p:extLst>
      <p:ext uri="{BB962C8B-B14F-4D97-AF65-F5344CB8AC3E}">
        <p14:creationId xmlns:p14="http://schemas.microsoft.com/office/powerpoint/2010/main" val="16724592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AAAA-69B1-40EA-AB82-266F35463544}"/>
              </a:ext>
            </a:extLst>
          </p:cNvPr>
          <p:cNvSpPr>
            <a:spLocks noGrp="1"/>
          </p:cNvSpPr>
          <p:nvPr>
            <p:ph type="title"/>
          </p:nvPr>
        </p:nvSpPr>
        <p:spPr/>
        <p:txBody>
          <a:bodyPr/>
          <a:lstStyle/>
          <a:p>
            <a:r>
              <a:rPr lang="en-IN" dirty="0"/>
              <a:t>12. GIT</a:t>
            </a:r>
          </a:p>
        </p:txBody>
      </p:sp>
      <p:sp>
        <p:nvSpPr>
          <p:cNvPr id="3" name="Content Placeholder 2">
            <a:extLst>
              <a:ext uri="{FF2B5EF4-FFF2-40B4-BE49-F238E27FC236}">
                <a16:creationId xmlns:a16="http://schemas.microsoft.com/office/drawing/2014/main" id="{CB5B1C9E-7BC7-4BF9-A16C-5FA30EF7CB73}"/>
              </a:ext>
            </a:extLst>
          </p:cNvPr>
          <p:cNvSpPr>
            <a:spLocks noGrp="1"/>
          </p:cNvSpPr>
          <p:nvPr>
            <p:ph idx="1"/>
          </p:nvPr>
        </p:nvSpPr>
        <p:spPr>
          <a:xfrm>
            <a:off x="2476870" y="1482571"/>
            <a:ext cx="6797132" cy="4558791"/>
          </a:xfrm>
        </p:spPr>
        <p:txBody>
          <a:bodyPr/>
          <a:lstStyle/>
          <a:p>
            <a:r>
              <a:rPr lang="en-IN" dirty="0"/>
              <a:t>Distributed  Version Control System</a:t>
            </a:r>
          </a:p>
          <a:p>
            <a:endParaRPr lang="en-IN" dirty="0"/>
          </a:p>
          <a:p>
            <a:r>
              <a:rPr lang="en-IN" dirty="0"/>
              <a:t>How to connect?</a:t>
            </a:r>
          </a:p>
          <a:p>
            <a:pPr marL="0" indent="0">
              <a:buNone/>
            </a:pPr>
            <a:endParaRPr lang="en-IN" dirty="0"/>
          </a:p>
          <a:p>
            <a:r>
              <a:rPr lang="en-IN" dirty="0"/>
              <a:t>How to push?</a:t>
            </a:r>
          </a:p>
          <a:p>
            <a:pPr marL="0" indent="0">
              <a:buNone/>
            </a:pPr>
            <a:endParaRPr lang="en-IN" dirty="0"/>
          </a:p>
          <a:p>
            <a:r>
              <a:rPr lang="en-IN" dirty="0"/>
              <a:t>How to pull?</a:t>
            </a:r>
          </a:p>
        </p:txBody>
      </p:sp>
    </p:spTree>
    <p:extLst>
      <p:ext uri="{BB962C8B-B14F-4D97-AF65-F5344CB8AC3E}">
        <p14:creationId xmlns:p14="http://schemas.microsoft.com/office/powerpoint/2010/main" val="11067161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A54C7-9E86-4D60-BC6E-31AF66D64078}"/>
              </a:ext>
            </a:extLst>
          </p:cNvPr>
          <p:cNvSpPr>
            <a:spLocks noGrp="1"/>
          </p:cNvSpPr>
          <p:nvPr>
            <p:ph type="title"/>
          </p:nvPr>
        </p:nvSpPr>
        <p:spPr/>
        <p:txBody>
          <a:bodyPr/>
          <a:lstStyle/>
          <a:p>
            <a:r>
              <a:rPr lang="en-IN" dirty="0"/>
              <a:t>13. Jenkins</a:t>
            </a:r>
          </a:p>
        </p:txBody>
      </p:sp>
      <p:sp>
        <p:nvSpPr>
          <p:cNvPr id="3" name="Content Placeholder 2">
            <a:extLst>
              <a:ext uri="{FF2B5EF4-FFF2-40B4-BE49-F238E27FC236}">
                <a16:creationId xmlns:a16="http://schemas.microsoft.com/office/drawing/2014/main" id="{5C6A5434-2AB3-4A24-A528-F1A3A4FEF1D5}"/>
              </a:ext>
            </a:extLst>
          </p:cNvPr>
          <p:cNvSpPr>
            <a:spLocks noGrp="1"/>
          </p:cNvSpPr>
          <p:nvPr>
            <p:ph idx="1"/>
          </p:nvPr>
        </p:nvSpPr>
        <p:spPr>
          <a:xfrm>
            <a:off x="3568822" y="2160589"/>
            <a:ext cx="5705179" cy="3880773"/>
          </a:xfrm>
        </p:spPr>
        <p:txBody>
          <a:bodyPr/>
          <a:lstStyle/>
          <a:p>
            <a:r>
              <a:rPr lang="en-IN" dirty="0"/>
              <a:t>CICD Tool</a:t>
            </a:r>
          </a:p>
          <a:p>
            <a:pPr marL="0" indent="0">
              <a:buNone/>
            </a:pPr>
            <a:endParaRPr lang="en-IN" dirty="0"/>
          </a:p>
          <a:p>
            <a:pPr marL="0" indent="0">
              <a:buNone/>
            </a:pPr>
            <a:r>
              <a:rPr lang="en-IN" dirty="0"/>
              <a:t>Terms</a:t>
            </a:r>
          </a:p>
          <a:p>
            <a:r>
              <a:rPr lang="en-IN" dirty="0"/>
              <a:t>Job</a:t>
            </a:r>
          </a:p>
          <a:p>
            <a:r>
              <a:rPr lang="en-IN" dirty="0"/>
              <a:t>Project</a:t>
            </a:r>
          </a:p>
          <a:p>
            <a:r>
              <a:rPr lang="en-IN" dirty="0"/>
              <a:t>Workspace</a:t>
            </a:r>
          </a:p>
          <a:p>
            <a:r>
              <a:rPr lang="en-IN" dirty="0"/>
              <a:t>Build</a:t>
            </a:r>
          </a:p>
          <a:p>
            <a:r>
              <a:rPr lang="en-IN" dirty="0"/>
              <a:t>Configure</a:t>
            </a:r>
          </a:p>
          <a:p>
            <a:endParaRPr lang="en-IN" dirty="0"/>
          </a:p>
        </p:txBody>
      </p:sp>
    </p:spTree>
    <p:extLst>
      <p:ext uri="{BB962C8B-B14F-4D97-AF65-F5344CB8AC3E}">
        <p14:creationId xmlns:p14="http://schemas.microsoft.com/office/powerpoint/2010/main" val="11693963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E80FF-51B9-4D20-B830-C68D06CF85EF}"/>
              </a:ext>
            </a:extLst>
          </p:cNvPr>
          <p:cNvSpPr>
            <a:spLocks noGrp="1"/>
          </p:cNvSpPr>
          <p:nvPr>
            <p:ph type="title"/>
          </p:nvPr>
        </p:nvSpPr>
        <p:spPr/>
        <p:txBody>
          <a:bodyPr/>
          <a:lstStyle/>
          <a:p>
            <a:pPr algn="ctr"/>
            <a:r>
              <a:rPr lang="en-IN" b="1" dirty="0"/>
              <a:t>14. SDLC</a:t>
            </a:r>
            <a:br>
              <a:rPr lang="en-IN" dirty="0"/>
            </a:br>
            <a:r>
              <a:rPr lang="en-IN" dirty="0">
                <a:solidFill>
                  <a:srgbClr val="FF0000"/>
                </a:solidFill>
              </a:rPr>
              <a:t>Software Development Life Cycle</a:t>
            </a:r>
          </a:p>
        </p:txBody>
      </p:sp>
      <p:pic>
        <p:nvPicPr>
          <p:cNvPr id="5" name="Content Placeholder 4">
            <a:extLst>
              <a:ext uri="{FF2B5EF4-FFF2-40B4-BE49-F238E27FC236}">
                <a16:creationId xmlns:a16="http://schemas.microsoft.com/office/drawing/2014/main" id="{198EAEAB-BC19-4EBF-87C8-44C89D614413}"/>
              </a:ext>
            </a:extLst>
          </p:cNvPr>
          <p:cNvPicPr>
            <a:picLocks noGrp="1" noChangeAspect="1"/>
          </p:cNvPicPr>
          <p:nvPr>
            <p:ph idx="1"/>
          </p:nvPr>
        </p:nvPicPr>
        <p:blipFill>
          <a:blip r:embed="rId2"/>
          <a:stretch>
            <a:fillRect/>
          </a:stretch>
        </p:blipFill>
        <p:spPr>
          <a:xfrm>
            <a:off x="2228296" y="1748901"/>
            <a:ext cx="5805996" cy="4350058"/>
          </a:xfrm>
        </p:spPr>
      </p:pic>
    </p:spTree>
    <p:extLst>
      <p:ext uri="{BB962C8B-B14F-4D97-AF65-F5344CB8AC3E}">
        <p14:creationId xmlns:p14="http://schemas.microsoft.com/office/powerpoint/2010/main" val="1180020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B09B-37B5-4EAE-8D87-F63D0D1873A4}"/>
              </a:ext>
            </a:extLst>
          </p:cNvPr>
          <p:cNvSpPr>
            <a:spLocks noGrp="1"/>
          </p:cNvSpPr>
          <p:nvPr>
            <p:ph type="title"/>
          </p:nvPr>
        </p:nvSpPr>
        <p:spPr/>
        <p:txBody>
          <a:bodyPr/>
          <a:lstStyle/>
          <a:p>
            <a:pPr algn="ctr"/>
            <a:r>
              <a:rPr lang="en-IN" b="1" dirty="0"/>
              <a:t>15. STLC</a:t>
            </a:r>
            <a:br>
              <a:rPr lang="en-IN" dirty="0"/>
            </a:br>
            <a:r>
              <a:rPr lang="en-IN" dirty="0">
                <a:solidFill>
                  <a:srgbClr val="FF0000"/>
                </a:solidFill>
              </a:rPr>
              <a:t>Software Testing Life Cycle</a:t>
            </a:r>
          </a:p>
        </p:txBody>
      </p:sp>
      <p:pic>
        <p:nvPicPr>
          <p:cNvPr id="5" name="Content Placeholder 4">
            <a:extLst>
              <a:ext uri="{FF2B5EF4-FFF2-40B4-BE49-F238E27FC236}">
                <a16:creationId xmlns:a16="http://schemas.microsoft.com/office/drawing/2014/main" id="{C3060890-01FD-40B1-8FA2-9D340C8CA7D4}"/>
              </a:ext>
            </a:extLst>
          </p:cNvPr>
          <p:cNvPicPr>
            <a:picLocks noGrp="1" noChangeAspect="1"/>
          </p:cNvPicPr>
          <p:nvPr>
            <p:ph idx="1"/>
          </p:nvPr>
        </p:nvPicPr>
        <p:blipFill>
          <a:blip r:embed="rId2"/>
          <a:stretch>
            <a:fillRect/>
          </a:stretch>
        </p:blipFill>
        <p:spPr>
          <a:xfrm>
            <a:off x="1083076" y="1828800"/>
            <a:ext cx="8105312" cy="3506680"/>
          </a:xfrm>
        </p:spPr>
      </p:pic>
    </p:spTree>
    <p:extLst>
      <p:ext uri="{BB962C8B-B14F-4D97-AF65-F5344CB8AC3E}">
        <p14:creationId xmlns:p14="http://schemas.microsoft.com/office/powerpoint/2010/main" val="25688656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3497B-3D0A-4A6A-85AC-61B2C57A411A}"/>
              </a:ext>
            </a:extLst>
          </p:cNvPr>
          <p:cNvSpPr>
            <a:spLocks noGrp="1"/>
          </p:cNvSpPr>
          <p:nvPr>
            <p:ph type="title"/>
          </p:nvPr>
        </p:nvSpPr>
        <p:spPr/>
        <p:txBody>
          <a:bodyPr/>
          <a:lstStyle/>
          <a:p>
            <a:r>
              <a:rPr lang="en-IN" dirty="0"/>
              <a:t>Phase 1:</a:t>
            </a:r>
            <a:br>
              <a:rPr lang="en-IN" dirty="0"/>
            </a:br>
            <a:r>
              <a:rPr lang="en-IN" dirty="0"/>
              <a:t>				Requirement Analysis</a:t>
            </a:r>
          </a:p>
        </p:txBody>
      </p:sp>
      <p:sp>
        <p:nvSpPr>
          <p:cNvPr id="3" name="Content Placeholder 2">
            <a:extLst>
              <a:ext uri="{FF2B5EF4-FFF2-40B4-BE49-F238E27FC236}">
                <a16:creationId xmlns:a16="http://schemas.microsoft.com/office/drawing/2014/main" id="{77C76728-1E32-42F8-9293-1E95E31BF03C}"/>
              </a:ext>
            </a:extLst>
          </p:cNvPr>
          <p:cNvSpPr>
            <a:spLocks noGrp="1"/>
          </p:cNvSpPr>
          <p:nvPr>
            <p:ph idx="1"/>
          </p:nvPr>
        </p:nvSpPr>
        <p:spPr>
          <a:xfrm>
            <a:off x="1622066" y="2160589"/>
            <a:ext cx="7651936" cy="3880773"/>
          </a:xfrm>
        </p:spPr>
        <p:txBody>
          <a:bodyPr/>
          <a:lstStyle/>
          <a:p>
            <a:r>
              <a:rPr lang="en-IN" dirty="0"/>
              <a:t>Test Team studies the requirements to identify the testable requirements</a:t>
            </a:r>
          </a:p>
          <a:p>
            <a:r>
              <a:rPr lang="en-IN" dirty="0"/>
              <a:t>QA team interact with Client, BA, Tech Leads, System architects</a:t>
            </a:r>
          </a:p>
          <a:p>
            <a:r>
              <a:rPr lang="en-IN" dirty="0"/>
              <a:t>To understand the requirements in detail</a:t>
            </a:r>
          </a:p>
          <a:p>
            <a:endParaRPr lang="en-IN" dirty="0"/>
          </a:p>
          <a:p>
            <a:r>
              <a:rPr lang="en-IN" u="sng" dirty="0"/>
              <a:t>Deliverables</a:t>
            </a:r>
          </a:p>
          <a:p>
            <a:pPr marL="0" indent="0">
              <a:buNone/>
            </a:pPr>
            <a:r>
              <a:rPr lang="en-IN" dirty="0"/>
              <a:t>	RTM</a:t>
            </a:r>
          </a:p>
          <a:p>
            <a:pPr marL="0" indent="0">
              <a:buNone/>
            </a:pPr>
            <a:r>
              <a:rPr lang="en-IN" dirty="0"/>
              <a:t>	Automation Feasibility Report</a:t>
            </a:r>
          </a:p>
          <a:p>
            <a:endParaRPr lang="en-IN" dirty="0"/>
          </a:p>
        </p:txBody>
      </p:sp>
    </p:spTree>
    <p:extLst>
      <p:ext uri="{BB962C8B-B14F-4D97-AF65-F5344CB8AC3E}">
        <p14:creationId xmlns:p14="http://schemas.microsoft.com/office/powerpoint/2010/main" val="1062368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51FE1-1165-4F3D-9433-2E475C6DFCFA}"/>
              </a:ext>
            </a:extLst>
          </p:cNvPr>
          <p:cNvSpPr>
            <a:spLocks noGrp="1"/>
          </p:cNvSpPr>
          <p:nvPr>
            <p:ph type="title"/>
          </p:nvPr>
        </p:nvSpPr>
        <p:spPr/>
        <p:txBody>
          <a:bodyPr/>
          <a:lstStyle/>
          <a:p>
            <a:r>
              <a:rPr lang="en-IN" dirty="0"/>
              <a:t>Framework Flow Chart</a:t>
            </a:r>
          </a:p>
        </p:txBody>
      </p:sp>
      <p:sp>
        <p:nvSpPr>
          <p:cNvPr id="3" name="Content Placeholder 2">
            <a:extLst>
              <a:ext uri="{FF2B5EF4-FFF2-40B4-BE49-F238E27FC236}">
                <a16:creationId xmlns:a16="http://schemas.microsoft.com/office/drawing/2014/main" id="{C617C2D6-A9C2-4765-8887-1B7428E70CEA}"/>
              </a:ext>
            </a:extLst>
          </p:cNvPr>
          <p:cNvSpPr>
            <a:spLocks noGrp="1"/>
          </p:cNvSpPr>
          <p:nvPr>
            <p:ph sz="half" idx="1"/>
          </p:nvPr>
        </p:nvSpPr>
        <p:spPr/>
        <p:txBody>
          <a:bodyPr/>
          <a:lstStyle/>
          <a:p>
            <a:endParaRPr lang="en-IN" dirty="0"/>
          </a:p>
        </p:txBody>
      </p:sp>
      <p:sp>
        <p:nvSpPr>
          <p:cNvPr id="4" name="Content Placeholder 3">
            <a:extLst>
              <a:ext uri="{FF2B5EF4-FFF2-40B4-BE49-F238E27FC236}">
                <a16:creationId xmlns:a16="http://schemas.microsoft.com/office/drawing/2014/main" id="{9E0BEF49-5715-414D-8141-34C4924306BF}"/>
              </a:ext>
            </a:extLst>
          </p:cNvPr>
          <p:cNvSpPr>
            <a:spLocks noGrp="1"/>
          </p:cNvSpPr>
          <p:nvPr>
            <p:ph sz="half" idx="2"/>
          </p:nvPr>
        </p:nvSpPr>
        <p:spPr/>
        <p:txBody>
          <a:bodyPr/>
          <a:lstStyle/>
          <a:p>
            <a:endParaRPr lang="en-IN" dirty="0"/>
          </a:p>
        </p:txBody>
      </p:sp>
      <p:pic>
        <p:nvPicPr>
          <p:cNvPr id="5" name="Picture 4">
            <a:extLst>
              <a:ext uri="{FF2B5EF4-FFF2-40B4-BE49-F238E27FC236}">
                <a16:creationId xmlns:a16="http://schemas.microsoft.com/office/drawing/2014/main" id="{9B22B07C-F06C-4477-A738-6B4D98F3FCC2}"/>
              </a:ext>
            </a:extLst>
          </p:cNvPr>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7382731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83156-1780-4EA1-978E-6FF7AF6E0F11}"/>
              </a:ext>
            </a:extLst>
          </p:cNvPr>
          <p:cNvSpPr>
            <a:spLocks noGrp="1"/>
          </p:cNvSpPr>
          <p:nvPr>
            <p:ph type="title"/>
          </p:nvPr>
        </p:nvSpPr>
        <p:spPr/>
        <p:txBody>
          <a:bodyPr/>
          <a:lstStyle/>
          <a:p>
            <a:r>
              <a:rPr lang="en-IN" dirty="0"/>
              <a:t>Phase 2:</a:t>
            </a:r>
            <a:br>
              <a:rPr lang="en-IN" dirty="0"/>
            </a:br>
            <a:r>
              <a:rPr lang="en-IN" dirty="0"/>
              <a:t>						Test Planning</a:t>
            </a:r>
          </a:p>
        </p:txBody>
      </p:sp>
      <p:sp>
        <p:nvSpPr>
          <p:cNvPr id="3" name="Content Placeholder 2">
            <a:extLst>
              <a:ext uri="{FF2B5EF4-FFF2-40B4-BE49-F238E27FC236}">
                <a16:creationId xmlns:a16="http://schemas.microsoft.com/office/drawing/2014/main" id="{F7372C3C-B1BE-4FF3-8AFC-90C39905847D}"/>
              </a:ext>
            </a:extLst>
          </p:cNvPr>
          <p:cNvSpPr>
            <a:spLocks noGrp="1"/>
          </p:cNvSpPr>
          <p:nvPr>
            <p:ph idx="1"/>
          </p:nvPr>
        </p:nvSpPr>
        <p:spPr>
          <a:xfrm>
            <a:off x="1987826" y="2160589"/>
            <a:ext cx="7286176" cy="3880773"/>
          </a:xfrm>
        </p:spPr>
        <p:txBody>
          <a:bodyPr/>
          <a:lstStyle/>
          <a:p>
            <a:r>
              <a:rPr lang="en-IN" dirty="0"/>
              <a:t>Senior QA Manager determines Effort &amp; Cost estimates </a:t>
            </a:r>
          </a:p>
          <a:p>
            <a:r>
              <a:rPr lang="en-IN" dirty="0"/>
              <a:t>Preparation of Test Plan Document for various types of testing</a:t>
            </a:r>
          </a:p>
          <a:p>
            <a:r>
              <a:rPr lang="en-IN" dirty="0"/>
              <a:t>Tool selection </a:t>
            </a:r>
          </a:p>
          <a:p>
            <a:r>
              <a:rPr lang="en-IN" dirty="0"/>
              <a:t>Resource planning and determining R&amp;R</a:t>
            </a:r>
          </a:p>
          <a:p>
            <a:r>
              <a:rPr lang="en-IN" dirty="0"/>
              <a:t>Training Requirements</a:t>
            </a:r>
          </a:p>
          <a:p>
            <a:pPr marL="0" indent="0">
              <a:buNone/>
            </a:pPr>
            <a:endParaRPr lang="en-IN" dirty="0"/>
          </a:p>
          <a:p>
            <a:r>
              <a:rPr lang="en-IN" u="sng" dirty="0"/>
              <a:t>Deliverables</a:t>
            </a:r>
            <a:r>
              <a:rPr lang="en-IN" dirty="0"/>
              <a:t>:</a:t>
            </a:r>
          </a:p>
          <a:p>
            <a:pPr marL="0" indent="0">
              <a:buNone/>
            </a:pPr>
            <a:r>
              <a:rPr lang="en-IN" dirty="0"/>
              <a:t>		Test Plan Document</a:t>
            </a:r>
          </a:p>
          <a:p>
            <a:pPr marL="0" indent="0">
              <a:buNone/>
            </a:pPr>
            <a:r>
              <a:rPr lang="en-IN" dirty="0"/>
              <a:t>		Effort Estimation Document</a:t>
            </a:r>
          </a:p>
        </p:txBody>
      </p:sp>
    </p:spTree>
    <p:extLst>
      <p:ext uri="{BB962C8B-B14F-4D97-AF65-F5344CB8AC3E}">
        <p14:creationId xmlns:p14="http://schemas.microsoft.com/office/powerpoint/2010/main" val="33470698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D7C7-CB19-46D2-B7A1-2400728C6E4A}"/>
              </a:ext>
            </a:extLst>
          </p:cNvPr>
          <p:cNvSpPr>
            <a:spLocks noGrp="1"/>
          </p:cNvSpPr>
          <p:nvPr>
            <p:ph type="title"/>
          </p:nvPr>
        </p:nvSpPr>
        <p:spPr/>
        <p:txBody>
          <a:bodyPr/>
          <a:lstStyle/>
          <a:p>
            <a:r>
              <a:rPr lang="en-IN" dirty="0"/>
              <a:t>Phase 3:</a:t>
            </a:r>
            <a:br>
              <a:rPr lang="en-IN" dirty="0"/>
            </a:br>
            <a:r>
              <a:rPr lang="en-IN" dirty="0"/>
              <a:t>				Test Case Development</a:t>
            </a:r>
          </a:p>
        </p:txBody>
      </p:sp>
      <p:sp>
        <p:nvSpPr>
          <p:cNvPr id="3" name="Content Placeholder 2">
            <a:extLst>
              <a:ext uri="{FF2B5EF4-FFF2-40B4-BE49-F238E27FC236}">
                <a16:creationId xmlns:a16="http://schemas.microsoft.com/office/drawing/2014/main" id="{FEE8E9CD-7BFF-4F62-A771-9E53D74ECB23}"/>
              </a:ext>
            </a:extLst>
          </p:cNvPr>
          <p:cNvSpPr>
            <a:spLocks noGrp="1"/>
          </p:cNvSpPr>
          <p:nvPr>
            <p:ph idx="1"/>
          </p:nvPr>
        </p:nvSpPr>
        <p:spPr>
          <a:xfrm>
            <a:off x="2282024" y="2160589"/>
            <a:ext cx="6991978" cy="3880773"/>
          </a:xfrm>
        </p:spPr>
        <p:txBody>
          <a:bodyPr/>
          <a:lstStyle/>
          <a:p>
            <a:r>
              <a:rPr lang="en-IN" dirty="0"/>
              <a:t>Create test Cases, Automation Scripts</a:t>
            </a:r>
          </a:p>
          <a:p>
            <a:r>
              <a:rPr lang="en-IN" dirty="0"/>
              <a:t>Review and Verify test cases &amp; test scripts</a:t>
            </a:r>
          </a:p>
          <a:p>
            <a:r>
              <a:rPr lang="en-IN" dirty="0"/>
              <a:t>Create Test Data</a:t>
            </a:r>
          </a:p>
          <a:p>
            <a:endParaRPr lang="en-IN" dirty="0"/>
          </a:p>
          <a:p>
            <a:endParaRPr lang="en-IN" dirty="0"/>
          </a:p>
          <a:p>
            <a:r>
              <a:rPr lang="en-IN" u="sng" dirty="0"/>
              <a:t>Deliverables</a:t>
            </a:r>
          </a:p>
          <a:p>
            <a:pPr marL="0" indent="0">
              <a:buNone/>
            </a:pPr>
            <a:r>
              <a:rPr lang="en-IN" dirty="0"/>
              <a:t>		Test Cases/Scripts</a:t>
            </a:r>
          </a:p>
          <a:p>
            <a:pPr marL="0" indent="0">
              <a:buNone/>
            </a:pPr>
            <a:r>
              <a:rPr lang="en-IN" dirty="0"/>
              <a:t>		Test Data</a:t>
            </a:r>
          </a:p>
        </p:txBody>
      </p:sp>
    </p:spTree>
    <p:extLst>
      <p:ext uri="{BB962C8B-B14F-4D97-AF65-F5344CB8AC3E}">
        <p14:creationId xmlns:p14="http://schemas.microsoft.com/office/powerpoint/2010/main" val="7837072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8F66E-D8BC-4335-8081-2F7E5D438343}"/>
              </a:ext>
            </a:extLst>
          </p:cNvPr>
          <p:cNvSpPr>
            <a:spLocks noGrp="1"/>
          </p:cNvSpPr>
          <p:nvPr>
            <p:ph type="title"/>
          </p:nvPr>
        </p:nvSpPr>
        <p:spPr/>
        <p:txBody>
          <a:bodyPr/>
          <a:lstStyle/>
          <a:p>
            <a:r>
              <a:rPr lang="en-IN" dirty="0"/>
              <a:t>Phase 4:</a:t>
            </a:r>
            <a:br>
              <a:rPr lang="en-IN" dirty="0"/>
            </a:br>
            <a:r>
              <a:rPr lang="en-IN" dirty="0"/>
              <a:t>				Environment Setup</a:t>
            </a:r>
          </a:p>
        </p:txBody>
      </p:sp>
      <p:sp>
        <p:nvSpPr>
          <p:cNvPr id="3" name="Content Placeholder 2">
            <a:extLst>
              <a:ext uri="{FF2B5EF4-FFF2-40B4-BE49-F238E27FC236}">
                <a16:creationId xmlns:a16="http://schemas.microsoft.com/office/drawing/2014/main" id="{7DA56464-FD34-4CD4-854B-88D3A819B1E6}"/>
              </a:ext>
            </a:extLst>
          </p:cNvPr>
          <p:cNvSpPr>
            <a:spLocks noGrp="1"/>
          </p:cNvSpPr>
          <p:nvPr>
            <p:ph idx="1"/>
          </p:nvPr>
        </p:nvSpPr>
        <p:spPr>
          <a:xfrm>
            <a:off x="1987826" y="2160589"/>
            <a:ext cx="7286176" cy="3880773"/>
          </a:xfrm>
        </p:spPr>
        <p:txBody>
          <a:bodyPr/>
          <a:lstStyle/>
          <a:p>
            <a:r>
              <a:rPr lang="en-IN" dirty="0"/>
              <a:t>Understand required architecture, environment set-up</a:t>
            </a:r>
          </a:p>
          <a:p>
            <a:r>
              <a:rPr lang="en-IN" dirty="0"/>
              <a:t>Prepare H/W , S/W requirement list </a:t>
            </a:r>
          </a:p>
          <a:p>
            <a:r>
              <a:rPr lang="en-IN" dirty="0"/>
              <a:t>Setup Test Environment and test data</a:t>
            </a:r>
          </a:p>
          <a:p>
            <a:r>
              <a:rPr lang="en-IN" dirty="0"/>
              <a:t>Perform Smoke Test on the build to do a readiness check of the given environment</a:t>
            </a:r>
          </a:p>
          <a:p>
            <a:endParaRPr lang="en-IN" dirty="0"/>
          </a:p>
          <a:p>
            <a:r>
              <a:rPr lang="en-IN" u="sng" dirty="0"/>
              <a:t>Deliverables</a:t>
            </a:r>
          </a:p>
          <a:p>
            <a:pPr marL="0" indent="0">
              <a:buNone/>
            </a:pPr>
            <a:r>
              <a:rPr lang="en-IN" dirty="0"/>
              <a:t>		Environment Ready with Test Data Setup</a:t>
            </a:r>
          </a:p>
          <a:p>
            <a:pPr marL="0" indent="0">
              <a:buNone/>
            </a:pPr>
            <a:r>
              <a:rPr lang="en-IN" dirty="0"/>
              <a:t>		Smoke Test Results</a:t>
            </a:r>
          </a:p>
          <a:p>
            <a:endParaRPr lang="en-IN" dirty="0"/>
          </a:p>
        </p:txBody>
      </p:sp>
    </p:spTree>
    <p:extLst>
      <p:ext uri="{BB962C8B-B14F-4D97-AF65-F5344CB8AC3E}">
        <p14:creationId xmlns:p14="http://schemas.microsoft.com/office/powerpoint/2010/main" val="31971010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AACD6-779C-4632-8C41-04D71E2911D2}"/>
              </a:ext>
            </a:extLst>
          </p:cNvPr>
          <p:cNvSpPr>
            <a:spLocks noGrp="1"/>
          </p:cNvSpPr>
          <p:nvPr>
            <p:ph type="title"/>
          </p:nvPr>
        </p:nvSpPr>
        <p:spPr/>
        <p:txBody>
          <a:bodyPr/>
          <a:lstStyle/>
          <a:p>
            <a:r>
              <a:rPr lang="en-IN" dirty="0"/>
              <a:t>Phase 5:</a:t>
            </a:r>
            <a:br>
              <a:rPr lang="en-IN" dirty="0"/>
            </a:br>
            <a:r>
              <a:rPr lang="en-IN" dirty="0"/>
              <a:t>				Test Execution</a:t>
            </a:r>
          </a:p>
        </p:txBody>
      </p:sp>
      <p:sp>
        <p:nvSpPr>
          <p:cNvPr id="3" name="Content Placeholder 2">
            <a:extLst>
              <a:ext uri="{FF2B5EF4-FFF2-40B4-BE49-F238E27FC236}">
                <a16:creationId xmlns:a16="http://schemas.microsoft.com/office/drawing/2014/main" id="{93B7FF51-228B-4DF4-BAA1-72F45D6177C9}"/>
              </a:ext>
            </a:extLst>
          </p:cNvPr>
          <p:cNvSpPr>
            <a:spLocks noGrp="1"/>
          </p:cNvSpPr>
          <p:nvPr>
            <p:ph idx="1"/>
          </p:nvPr>
        </p:nvSpPr>
        <p:spPr>
          <a:xfrm>
            <a:off x="2536466" y="2160589"/>
            <a:ext cx="6737536" cy="3880773"/>
          </a:xfrm>
        </p:spPr>
        <p:txBody>
          <a:bodyPr>
            <a:normAutofit/>
          </a:bodyPr>
          <a:lstStyle/>
          <a:p>
            <a:r>
              <a:rPr lang="en-IN" dirty="0"/>
              <a:t>Execute tests as per Plan</a:t>
            </a:r>
          </a:p>
          <a:p>
            <a:r>
              <a:rPr lang="en-IN" dirty="0"/>
              <a:t>Document test results and log defects for failed cases</a:t>
            </a:r>
          </a:p>
          <a:p>
            <a:r>
              <a:rPr lang="en-IN" dirty="0"/>
              <a:t>Bugs will be reported to dev team for correction</a:t>
            </a:r>
          </a:p>
          <a:p>
            <a:r>
              <a:rPr lang="en-IN" dirty="0"/>
              <a:t>Retest the Defect fixes</a:t>
            </a:r>
          </a:p>
          <a:p>
            <a:r>
              <a:rPr lang="en-IN" dirty="0"/>
              <a:t>Track the defects to closure</a:t>
            </a:r>
          </a:p>
          <a:p>
            <a:endParaRPr lang="en-IN" dirty="0"/>
          </a:p>
          <a:p>
            <a:r>
              <a:rPr lang="en-IN" u="sng" dirty="0"/>
              <a:t>Deliverables</a:t>
            </a:r>
          </a:p>
          <a:p>
            <a:pPr marL="0" indent="0">
              <a:buNone/>
            </a:pPr>
            <a:r>
              <a:rPr lang="en-IN" dirty="0"/>
              <a:t>				Test Cases – Updated Result</a:t>
            </a:r>
          </a:p>
          <a:p>
            <a:pPr marL="0" indent="0">
              <a:buNone/>
            </a:pPr>
            <a:r>
              <a:rPr lang="en-IN" dirty="0"/>
              <a:t>				Defect Reports</a:t>
            </a:r>
          </a:p>
        </p:txBody>
      </p:sp>
    </p:spTree>
    <p:extLst>
      <p:ext uri="{BB962C8B-B14F-4D97-AF65-F5344CB8AC3E}">
        <p14:creationId xmlns:p14="http://schemas.microsoft.com/office/powerpoint/2010/main" val="13554121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677FB-1930-4243-BAC8-A2C45ED7EC02}"/>
              </a:ext>
            </a:extLst>
          </p:cNvPr>
          <p:cNvSpPr>
            <a:spLocks noGrp="1"/>
          </p:cNvSpPr>
          <p:nvPr>
            <p:ph type="title"/>
          </p:nvPr>
        </p:nvSpPr>
        <p:spPr/>
        <p:txBody>
          <a:bodyPr/>
          <a:lstStyle/>
          <a:p>
            <a:r>
              <a:rPr lang="en-IN" dirty="0"/>
              <a:t>Phase 6:</a:t>
            </a:r>
            <a:br>
              <a:rPr lang="en-IN" dirty="0"/>
            </a:br>
            <a:r>
              <a:rPr lang="en-IN" dirty="0"/>
              <a:t>				Test Cycle Closure</a:t>
            </a:r>
          </a:p>
        </p:txBody>
      </p:sp>
      <p:sp>
        <p:nvSpPr>
          <p:cNvPr id="3" name="Content Placeholder 2">
            <a:extLst>
              <a:ext uri="{FF2B5EF4-FFF2-40B4-BE49-F238E27FC236}">
                <a16:creationId xmlns:a16="http://schemas.microsoft.com/office/drawing/2014/main" id="{A632CCD5-ED5E-422C-8836-030FC587BF03}"/>
              </a:ext>
            </a:extLst>
          </p:cNvPr>
          <p:cNvSpPr>
            <a:spLocks noGrp="1"/>
          </p:cNvSpPr>
          <p:nvPr>
            <p:ph idx="1"/>
          </p:nvPr>
        </p:nvSpPr>
        <p:spPr>
          <a:xfrm>
            <a:off x="2631882" y="2160589"/>
            <a:ext cx="6642120" cy="3880773"/>
          </a:xfrm>
        </p:spPr>
        <p:txBody>
          <a:bodyPr/>
          <a:lstStyle/>
          <a:p>
            <a:r>
              <a:rPr lang="en-IN" dirty="0"/>
              <a:t>Prepare Test closure report</a:t>
            </a:r>
          </a:p>
          <a:p>
            <a:r>
              <a:rPr lang="en-IN" dirty="0"/>
              <a:t>Evaluate cycle completion criteria</a:t>
            </a:r>
          </a:p>
          <a:p>
            <a:r>
              <a:rPr lang="en-IN" dirty="0"/>
              <a:t>Prepare test metrices.</a:t>
            </a:r>
          </a:p>
          <a:p>
            <a:r>
              <a:rPr lang="en-IN" dirty="0"/>
              <a:t>Test Result analysis </a:t>
            </a:r>
          </a:p>
          <a:p>
            <a:pPr marL="0" indent="0">
              <a:buNone/>
            </a:pPr>
            <a:endParaRPr lang="en-IN" dirty="0"/>
          </a:p>
          <a:p>
            <a:endParaRPr lang="en-IN" dirty="0"/>
          </a:p>
          <a:p>
            <a:r>
              <a:rPr lang="en-IN" u="sng" dirty="0"/>
              <a:t>Deliverables</a:t>
            </a:r>
          </a:p>
          <a:p>
            <a:pPr marL="0" indent="0">
              <a:buNone/>
            </a:pPr>
            <a:r>
              <a:rPr lang="en-IN" dirty="0"/>
              <a:t>			Test Closure Report</a:t>
            </a:r>
          </a:p>
        </p:txBody>
      </p:sp>
    </p:spTree>
    <p:extLst>
      <p:ext uri="{BB962C8B-B14F-4D97-AF65-F5344CB8AC3E}">
        <p14:creationId xmlns:p14="http://schemas.microsoft.com/office/powerpoint/2010/main" val="6174350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24035"/>
            <a:ext cx="8596668" cy="742714"/>
          </a:xfrm>
        </p:spPr>
        <p:txBody>
          <a:bodyPr/>
          <a:lstStyle/>
          <a:p>
            <a:r>
              <a:rPr lang="en-US" dirty="0"/>
              <a:t>16. JIRA</a:t>
            </a:r>
          </a:p>
        </p:txBody>
      </p:sp>
      <p:sp>
        <p:nvSpPr>
          <p:cNvPr id="3" name="Content Placeholder 2"/>
          <p:cNvSpPr>
            <a:spLocks noGrp="1"/>
          </p:cNvSpPr>
          <p:nvPr>
            <p:ph idx="1"/>
          </p:nvPr>
        </p:nvSpPr>
        <p:spPr>
          <a:xfrm>
            <a:off x="1995776" y="1029810"/>
            <a:ext cx="7278225" cy="5504155"/>
          </a:xfrm>
        </p:spPr>
        <p:txBody>
          <a:bodyPr>
            <a:normAutofit/>
          </a:bodyPr>
          <a:lstStyle/>
          <a:p>
            <a:pPr marL="0" indent="0">
              <a:buNone/>
            </a:pPr>
            <a:r>
              <a:rPr lang="en-US" sz="2400" b="1" dirty="0"/>
              <a:t>Defect Tracking Tool</a:t>
            </a:r>
          </a:p>
          <a:p>
            <a:endParaRPr lang="en-US" sz="300" dirty="0"/>
          </a:p>
          <a:p>
            <a:pPr marL="0" indent="0">
              <a:buNone/>
            </a:pPr>
            <a:r>
              <a:rPr lang="en-US" dirty="0"/>
              <a:t>To create a issue,</a:t>
            </a:r>
          </a:p>
          <a:p>
            <a:pPr>
              <a:buAutoNum type="arabicPeriod"/>
            </a:pPr>
            <a:r>
              <a:rPr lang="en-US" b="1" dirty="0"/>
              <a:t>Project		</a:t>
            </a:r>
            <a:r>
              <a:rPr lang="en-US" dirty="0"/>
              <a:t>:	Name of the Project</a:t>
            </a:r>
          </a:p>
          <a:p>
            <a:pPr>
              <a:buFont typeface="Wingdings 3" charset="2"/>
              <a:buAutoNum type="arabicPeriod"/>
            </a:pPr>
            <a:r>
              <a:rPr lang="en-US" b="1" dirty="0"/>
              <a:t>Issue Type	:</a:t>
            </a:r>
            <a:r>
              <a:rPr lang="en-US" dirty="0"/>
              <a:t>    	Bug/Epic/Story/Task/Subtask/New Feature</a:t>
            </a:r>
          </a:p>
          <a:p>
            <a:pPr>
              <a:buAutoNum type="arabicPeriod"/>
            </a:pPr>
            <a:r>
              <a:rPr lang="en-US" b="1" dirty="0"/>
              <a:t>Summary		</a:t>
            </a:r>
            <a:r>
              <a:rPr lang="en-US" dirty="0"/>
              <a:t>: 	One line summary</a:t>
            </a:r>
          </a:p>
          <a:p>
            <a:pPr>
              <a:buAutoNum type="arabicPeriod"/>
            </a:pPr>
            <a:r>
              <a:rPr lang="en-US" b="1" dirty="0"/>
              <a:t>Description	</a:t>
            </a:r>
            <a:r>
              <a:rPr lang="en-US" dirty="0"/>
              <a:t>: 	Details of the issue</a:t>
            </a:r>
          </a:p>
          <a:p>
            <a:pPr>
              <a:buFont typeface="Wingdings 3" charset="2"/>
              <a:buAutoNum type="arabicPeriod"/>
            </a:pPr>
            <a:r>
              <a:rPr lang="en-US" b="1" dirty="0"/>
              <a:t>Priority		</a:t>
            </a:r>
            <a:r>
              <a:rPr lang="en-US" dirty="0"/>
              <a:t>: 	High/Medium/Low/Lowest</a:t>
            </a:r>
          </a:p>
          <a:p>
            <a:pPr>
              <a:buAutoNum type="arabicPeriod"/>
            </a:pPr>
            <a:r>
              <a:rPr lang="en-US" b="1" dirty="0"/>
              <a:t>Labels		</a:t>
            </a:r>
            <a:r>
              <a:rPr lang="en-US" dirty="0"/>
              <a:t>: 	Specific type of issue</a:t>
            </a:r>
          </a:p>
          <a:p>
            <a:pPr>
              <a:buAutoNum type="arabicPeriod"/>
            </a:pPr>
            <a:r>
              <a:rPr lang="en-US" b="1" dirty="0"/>
              <a:t>Issue</a:t>
            </a:r>
            <a:r>
              <a:rPr lang="en-US" dirty="0"/>
              <a:t>(</a:t>
            </a:r>
            <a:r>
              <a:rPr lang="en-US" sz="1200" dirty="0"/>
              <a:t>Related To</a:t>
            </a:r>
            <a:r>
              <a:rPr lang="en-US" dirty="0"/>
              <a:t>) : 	User can link the Issue ID to the linked issue</a:t>
            </a:r>
          </a:p>
          <a:p>
            <a:pPr>
              <a:buAutoNum type="arabicPeriod"/>
            </a:pPr>
            <a:r>
              <a:rPr lang="en-US" b="1" dirty="0"/>
              <a:t>Assignee		</a:t>
            </a:r>
            <a:r>
              <a:rPr lang="en-US" dirty="0"/>
              <a:t>:	Who is responsible to fix this issue. </a:t>
            </a:r>
          </a:p>
          <a:p>
            <a:pPr>
              <a:buAutoNum type="arabicPeriod"/>
            </a:pPr>
            <a:r>
              <a:rPr lang="en-US" b="1" dirty="0"/>
              <a:t>Epic Link		:</a:t>
            </a:r>
            <a:r>
              <a:rPr lang="en-US" dirty="0"/>
              <a:t> 	If the issue belongs to any of those Epic Link</a:t>
            </a:r>
          </a:p>
          <a:p>
            <a:pPr>
              <a:buAutoNum type="arabicPeriod"/>
            </a:pPr>
            <a:r>
              <a:rPr lang="en-US" b="1" dirty="0"/>
              <a:t>Sprint		</a:t>
            </a:r>
            <a:r>
              <a:rPr lang="en-US" dirty="0"/>
              <a:t>: 	In which Sprint, this issue addressed </a:t>
            </a:r>
          </a:p>
          <a:p>
            <a:pPr>
              <a:buAutoNum type="arabicPeriod"/>
            </a:pPr>
            <a:endParaRPr lang="en-US" dirty="0"/>
          </a:p>
        </p:txBody>
      </p:sp>
    </p:spTree>
    <p:extLst>
      <p:ext uri="{BB962C8B-B14F-4D97-AF65-F5344CB8AC3E}">
        <p14:creationId xmlns:p14="http://schemas.microsoft.com/office/powerpoint/2010/main" val="27945097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6600"/>
          </a:xfrm>
        </p:spPr>
        <p:txBody>
          <a:bodyPr>
            <a:normAutofit/>
          </a:bodyPr>
          <a:lstStyle/>
          <a:p>
            <a:r>
              <a:rPr lang="en-US" sz="4000" dirty="0"/>
              <a:t>17. Other Frameworks</a:t>
            </a:r>
          </a:p>
        </p:txBody>
      </p:sp>
      <p:sp>
        <p:nvSpPr>
          <p:cNvPr id="3" name="Content Placeholder 2"/>
          <p:cNvSpPr>
            <a:spLocks noGrp="1"/>
          </p:cNvSpPr>
          <p:nvPr>
            <p:ph idx="1"/>
          </p:nvPr>
        </p:nvSpPr>
        <p:spPr>
          <a:xfrm>
            <a:off x="1653871" y="1346200"/>
            <a:ext cx="7620131" cy="4816061"/>
          </a:xfrm>
        </p:spPr>
        <p:txBody>
          <a:bodyPr>
            <a:normAutofit lnSpcReduction="10000"/>
          </a:bodyPr>
          <a:lstStyle/>
          <a:p>
            <a:pPr marL="0" indent="0">
              <a:lnSpc>
                <a:spcPct val="150000"/>
              </a:lnSpc>
              <a:buNone/>
            </a:pPr>
            <a:r>
              <a:rPr lang="en-US" dirty="0"/>
              <a:t>There are mainly three type of frameworks created by Selenium WebDriver to automate manual test cases</a:t>
            </a:r>
          </a:p>
          <a:p>
            <a:endParaRPr lang="en-US" b="1" dirty="0"/>
          </a:p>
          <a:p>
            <a:r>
              <a:rPr lang="en-US" b="1" dirty="0"/>
              <a:t>Data Driven Test Framework  - (Excel)</a:t>
            </a:r>
          </a:p>
          <a:p>
            <a:pPr marL="0" indent="0">
              <a:buNone/>
            </a:pPr>
            <a:r>
              <a:rPr lang="en-US" b="1" dirty="0"/>
              <a:t>		</a:t>
            </a:r>
            <a:r>
              <a:rPr lang="en-US" dirty="0"/>
              <a:t>We will have our test data here only</a:t>
            </a:r>
          </a:p>
          <a:p>
            <a:pPr lvl="1"/>
            <a:endParaRPr lang="en-US" sz="1800" dirty="0"/>
          </a:p>
          <a:p>
            <a:r>
              <a:rPr lang="en-US" b="1" dirty="0"/>
              <a:t>Keyword Driven Test Framework</a:t>
            </a:r>
          </a:p>
          <a:p>
            <a:pPr marL="457200" lvl="1" indent="0">
              <a:buNone/>
            </a:pPr>
            <a:r>
              <a:rPr lang="en-US" sz="1800" dirty="0"/>
              <a:t>	keywords are written in some external files like excel file</a:t>
            </a:r>
          </a:p>
          <a:p>
            <a:pPr marL="457200" lvl="1" indent="0">
              <a:buNone/>
            </a:pPr>
            <a:r>
              <a:rPr lang="en-US" sz="1800" dirty="0"/>
              <a:t>	Java code will call this file and execute test cases.</a:t>
            </a:r>
          </a:p>
          <a:p>
            <a:pPr marL="457200" lvl="1" indent="0">
              <a:buNone/>
            </a:pPr>
            <a:endParaRPr lang="en-US" sz="1800" dirty="0"/>
          </a:p>
          <a:p>
            <a:r>
              <a:rPr lang="en-US" b="1" dirty="0"/>
              <a:t>Hybrid Test Framework</a:t>
            </a:r>
          </a:p>
          <a:p>
            <a:pPr marL="457200" lvl="1" indent="0">
              <a:buNone/>
            </a:pPr>
            <a:r>
              <a:rPr lang="en-US" sz="1800" dirty="0"/>
              <a:t>	Mix of keyword driven and data driven framework</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192696"/>
            <a:ext cx="8596668" cy="737704"/>
          </a:xfrm>
        </p:spPr>
        <p:txBody>
          <a:bodyPr/>
          <a:lstStyle/>
          <a:p>
            <a:r>
              <a:rPr lang="en-US" dirty="0"/>
              <a:t>18. JDBC</a:t>
            </a:r>
          </a:p>
        </p:txBody>
      </p:sp>
      <p:sp>
        <p:nvSpPr>
          <p:cNvPr id="3" name="Content Placeholder 2"/>
          <p:cNvSpPr>
            <a:spLocks noGrp="1"/>
          </p:cNvSpPr>
          <p:nvPr>
            <p:ph idx="1"/>
          </p:nvPr>
        </p:nvSpPr>
        <p:spPr>
          <a:xfrm>
            <a:off x="1542552" y="1524001"/>
            <a:ext cx="7731449" cy="4517362"/>
          </a:xfrm>
        </p:spPr>
        <p:txBody>
          <a:bodyPr/>
          <a:lstStyle/>
          <a:p>
            <a:pPr>
              <a:lnSpc>
                <a:spcPct val="200000"/>
              </a:lnSpc>
            </a:pPr>
            <a:endParaRPr lang="en-US" sz="1050" dirty="0"/>
          </a:p>
          <a:p>
            <a:pPr>
              <a:lnSpc>
                <a:spcPct val="200000"/>
              </a:lnSpc>
            </a:pPr>
            <a:r>
              <a:rPr lang="en-US" dirty="0"/>
              <a:t>JDBC (Java Database Connectivity) is a SQL level API </a:t>
            </a:r>
          </a:p>
          <a:p>
            <a:pPr marL="0" indent="0">
              <a:lnSpc>
                <a:spcPct val="200000"/>
              </a:lnSpc>
              <a:buNone/>
            </a:pPr>
            <a:r>
              <a:rPr lang="en-US" dirty="0"/>
              <a:t>			that allows us to execute SQL statements. </a:t>
            </a:r>
          </a:p>
          <a:p>
            <a:pPr marL="0" indent="0">
              <a:lnSpc>
                <a:spcPct val="200000"/>
              </a:lnSpc>
              <a:buNone/>
            </a:pPr>
            <a:endParaRPr lang="en-US" sz="1050" dirty="0"/>
          </a:p>
          <a:p>
            <a:pPr>
              <a:lnSpc>
                <a:spcPct val="200000"/>
              </a:lnSpc>
            </a:pPr>
            <a:r>
              <a:rPr lang="en-US" dirty="0"/>
              <a:t>It is responsible for the connectivity between the</a:t>
            </a:r>
          </a:p>
          <a:p>
            <a:pPr marL="0" indent="0">
              <a:lnSpc>
                <a:spcPct val="200000"/>
              </a:lnSpc>
              <a:buNone/>
            </a:pPr>
            <a:r>
              <a:rPr lang="en-US" dirty="0"/>
              <a:t>			 </a:t>
            </a:r>
            <a:r>
              <a:rPr lang="en-US" b="1" dirty="0"/>
              <a:t>Java</a:t>
            </a:r>
            <a:r>
              <a:rPr lang="en-US" dirty="0"/>
              <a:t> Programming language &amp;  a wide range of </a:t>
            </a:r>
            <a:r>
              <a:rPr lang="en-US" b="1" dirty="0"/>
              <a:t>databases</a:t>
            </a:r>
            <a:r>
              <a:rPr lang="en-US" dirty="0"/>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 Steps:</a:t>
            </a:r>
          </a:p>
        </p:txBody>
      </p:sp>
      <p:sp>
        <p:nvSpPr>
          <p:cNvPr id="3" name="Content Placeholder 2"/>
          <p:cNvSpPr>
            <a:spLocks noGrp="1"/>
          </p:cNvSpPr>
          <p:nvPr>
            <p:ph idx="1"/>
          </p:nvPr>
        </p:nvSpPr>
        <p:spPr>
          <a:xfrm>
            <a:off x="2091192" y="1488614"/>
            <a:ext cx="7182809" cy="4757066"/>
          </a:xfrm>
        </p:spPr>
        <p:txBody>
          <a:bodyPr>
            <a:normAutofit/>
          </a:bodyPr>
          <a:lstStyle/>
          <a:p>
            <a:endParaRPr lang="en-US" sz="100" dirty="0"/>
          </a:p>
          <a:p>
            <a:r>
              <a:rPr lang="en-US" dirty="0"/>
              <a:t>1) create a connection to the Database</a:t>
            </a:r>
          </a:p>
          <a:p>
            <a:pPr marL="457200" lvl="1" indent="0">
              <a:buNone/>
            </a:pPr>
            <a:r>
              <a:rPr lang="en-US" dirty="0"/>
              <a:t>	</a:t>
            </a:r>
            <a:r>
              <a:rPr lang="en-US" dirty="0" err="1"/>
              <a:t>DriverManager.getConnection</a:t>
            </a:r>
            <a:r>
              <a:rPr lang="en-US" dirty="0"/>
              <a:t>(URL, "</a:t>
            </a:r>
            <a:r>
              <a:rPr lang="en-US" dirty="0" err="1"/>
              <a:t>userid</a:t>
            </a:r>
            <a:r>
              <a:rPr lang="en-US" dirty="0"/>
              <a:t>", "password" )</a:t>
            </a:r>
          </a:p>
          <a:p>
            <a:pPr lvl="1"/>
            <a:endParaRPr lang="en-US" dirty="0"/>
          </a:p>
          <a:p>
            <a:r>
              <a:rPr lang="en-US" dirty="0"/>
              <a:t>2)  load the JDBC Driver</a:t>
            </a:r>
          </a:p>
          <a:p>
            <a:pPr marL="457200" lvl="1" indent="0">
              <a:buNone/>
            </a:pPr>
            <a:r>
              <a:rPr lang="en-US" dirty="0"/>
              <a:t>	</a:t>
            </a:r>
            <a:r>
              <a:rPr lang="en-US" dirty="0" err="1"/>
              <a:t>Class.forName</a:t>
            </a:r>
            <a:r>
              <a:rPr lang="en-US" dirty="0"/>
              <a:t>("</a:t>
            </a:r>
            <a:r>
              <a:rPr lang="en-US" dirty="0" err="1"/>
              <a:t>com.mysql.jdbc.Driver</a:t>
            </a:r>
            <a:r>
              <a:rPr lang="en-US" dirty="0"/>
              <a:t>");</a:t>
            </a:r>
          </a:p>
          <a:p>
            <a:endParaRPr lang="en-US" dirty="0"/>
          </a:p>
          <a:p>
            <a:r>
              <a:rPr lang="en-US" dirty="0"/>
              <a:t>3) can use the Statement Object to send queries</a:t>
            </a:r>
          </a:p>
          <a:p>
            <a:pPr marL="457200" lvl="1" indent="0">
              <a:buNone/>
            </a:pPr>
            <a:r>
              <a:rPr lang="en-US" dirty="0"/>
              <a:t>	Statement </a:t>
            </a:r>
            <a:r>
              <a:rPr lang="en-US" dirty="0" err="1"/>
              <a:t>st</a:t>
            </a:r>
            <a:r>
              <a:rPr lang="en-US" dirty="0"/>
              <a:t> = </a:t>
            </a:r>
            <a:r>
              <a:rPr lang="en-US" dirty="0" err="1"/>
              <a:t>con.createStatement</a:t>
            </a:r>
            <a:r>
              <a:rPr lang="en-US" dirty="0"/>
              <a:t>();	</a:t>
            </a:r>
          </a:p>
          <a:p>
            <a:endParaRPr lang="en-US" dirty="0"/>
          </a:p>
          <a:p>
            <a:r>
              <a:rPr lang="en-US" dirty="0"/>
              <a:t>4) execute the SQL queries</a:t>
            </a:r>
          </a:p>
          <a:p>
            <a:pPr marL="457200" lvl="1" indent="0">
              <a:buNone/>
            </a:pPr>
            <a:r>
              <a:rPr lang="en-US" dirty="0"/>
              <a:t>	</a:t>
            </a:r>
            <a:r>
              <a:rPr lang="en-US" dirty="0" err="1"/>
              <a:t>ResultSet</a:t>
            </a:r>
            <a:r>
              <a:rPr lang="en-US" dirty="0"/>
              <a:t> </a:t>
            </a:r>
            <a:r>
              <a:rPr lang="en-US" dirty="0" err="1"/>
              <a:t>rs</a:t>
            </a:r>
            <a:r>
              <a:rPr lang="en-US" dirty="0"/>
              <a:t> = </a:t>
            </a:r>
            <a:r>
              <a:rPr lang="en-US" dirty="0" err="1"/>
              <a:t>st.executeQuery</a:t>
            </a:r>
            <a:r>
              <a:rPr lang="en-US" dirty="0"/>
              <a:t>(select *  from employee;);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B535F-BF62-49E2-ADB8-DBB9668BC782}"/>
              </a:ext>
            </a:extLst>
          </p:cNvPr>
          <p:cNvSpPr>
            <a:spLocks noGrp="1"/>
          </p:cNvSpPr>
          <p:nvPr>
            <p:ph type="title"/>
          </p:nvPr>
        </p:nvSpPr>
        <p:spPr/>
        <p:txBody>
          <a:bodyPr/>
          <a:lstStyle/>
          <a:p>
            <a:r>
              <a:rPr lang="en-IN" dirty="0"/>
              <a:t>19. Agile</a:t>
            </a:r>
          </a:p>
        </p:txBody>
      </p:sp>
      <p:sp>
        <p:nvSpPr>
          <p:cNvPr id="3" name="Content Placeholder 2">
            <a:extLst>
              <a:ext uri="{FF2B5EF4-FFF2-40B4-BE49-F238E27FC236}">
                <a16:creationId xmlns:a16="http://schemas.microsoft.com/office/drawing/2014/main" id="{CCEF3364-C029-4261-AABC-7FE145EBFF73}"/>
              </a:ext>
            </a:extLst>
          </p:cNvPr>
          <p:cNvSpPr>
            <a:spLocks noGrp="1"/>
          </p:cNvSpPr>
          <p:nvPr>
            <p:ph idx="1"/>
          </p:nvPr>
        </p:nvSpPr>
        <p:spPr>
          <a:xfrm>
            <a:off x="2024108" y="1544715"/>
            <a:ext cx="7249893" cy="4496647"/>
          </a:xfrm>
        </p:spPr>
        <p:txBody>
          <a:bodyPr/>
          <a:lstStyle/>
          <a:p>
            <a:pPr marL="0" indent="0">
              <a:buNone/>
            </a:pPr>
            <a:r>
              <a:rPr lang="en-US" u="sng" dirty="0"/>
              <a:t>Meetings</a:t>
            </a:r>
          </a:p>
          <a:p>
            <a:endParaRPr lang="en-US" dirty="0"/>
          </a:p>
          <a:p>
            <a:r>
              <a:rPr lang="en-US" dirty="0"/>
              <a:t>Sprint Grooming/Planning meeting</a:t>
            </a:r>
          </a:p>
          <a:p>
            <a:r>
              <a:rPr lang="en-US" dirty="0"/>
              <a:t>Sprint Demo meeting</a:t>
            </a:r>
          </a:p>
          <a:p>
            <a:r>
              <a:rPr lang="en-US" dirty="0"/>
              <a:t>Sprint Retrospective meeting</a:t>
            </a:r>
          </a:p>
          <a:p>
            <a:endParaRPr lang="en-US" dirty="0"/>
          </a:p>
          <a:p>
            <a:r>
              <a:rPr lang="en-US" dirty="0"/>
              <a:t>Daily Scrum Call @ 9.00 AM</a:t>
            </a:r>
          </a:p>
          <a:p>
            <a:pPr marL="0" indent="0">
              <a:buNone/>
            </a:pPr>
            <a:r>
              <a:rPr lang="en-US" dirty="0"/>
              <a:t>		Participants – Client, Lead, Dev Team, Automation Team</a:t>
            </a:r>
          </a:p>
          <a:p>
            <a:endParaRPr lang="en-IN" dirty="0"/>
          </a:p>
        </p:txBody>
      </p:sp>
    </p:spTree>
    <p:extLst>
      <p:ext uri="{BB962C8B-B14F-4D97-AF65-F5344CB8AC3E}">
        <p14:creationId xmlns:p14="http://schemas.microsoft.com/office/powerpoint/2010/main" val="2473215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596668" cy="1320800"/>
          </a:xfrm>
        </p:spPr>
        <p:txBody>
          <a:bodyPr/>
          <a:lstStyle/>
          <a:p>
            <a:r>
              <a:rPr lang="en-IN" dirty="0"/>
              <a:t>3. JAVA </a:t>
            </a:r>
            <a:br>
              <a:rPr lang="en-IN" dirty="0"/>
            </a:br>
            <a:r>
              <a:rPr lang="en-IN" sz="2400" dirty="0"/>
              <a:t>Questions </a:t>
            </a:r>
            <a:endParaRPr lang="en-US" dirty="0"/>
          </a:p>
        </p:txBody>
      </p:sp>
      <p:sp>
        <p:nvSpPr>
          <p:cNvPr id="3" name="Content Placeholder 2"/>
          <p:cNvSpPr>
            <a:spLocks noGrp="1"/>
          </p:cNvSpPr>
          <p:nvPr>
            <p:ph idx="1"/>
          </p:nvPr>
        </p:nvSpPr>
        <p:spPr>
          <a:xfrm>
            <a:off x="2361536" y="1473201"/>
            <a:ext cx="6912465" cy="4568162"/>
          </a:xfrm>
        </p:spPr>
        <p:txBody>
          <a:bodyPr>
            <a:normAutofit/>
          </a:bodyPr>
          <a:lstStyle/>
          <a:p>
            <a:r>
              <a:rPr lang="en-US" dirty="0"/>
              <a:t>Why did you choose java</a:t>
            </a:r>
          </a:p>
          <a:p>
            <a:r>
              <a:rPr lang="en-US" dirty="0"/>
              <a:t>	why java is platform independent?</a:t>
            </a:r>
          </a:p>
          <a:p>
            <a:r>
              <a:rPr lang="en-US" dirty="0"/>
              <a:t>	Constructor</a:t>
            </a:r>
          </a:p>
          <a:p>
            <a:r>
              <a:rPr lang="en-US" dirty="0"/>
              <a:t>	Difference between abstract class and interface</a:t>
            </a:r>
          </a:p>
          <a:p>
            <a:r>
              <a:rPr lang="en-US" dirty="0"/>
              <a:t>	static</a:t>
            </a:r>
          </a:p>
          <a:p>
            <a:r>
              <a:rPr lang="en-US" dirty="0"/>
              <a:t>	final-finally-finalize</a:t>
            </a:r>
          </a:p>
          <a:p>
            <a:r>
              <a:rPr lang="en-US" dirty="0"/>
              <a:t>	throw-throws</a:t>
            </a:r>
          </a:p>
          <a:p>
            <a:r>
              <a:rPr lang="en-US" dirty="0"/>
              <a:t>	for loop</a:t>
            </a:r>
          </a:p>
          <a:p>
            <a:r>
              <a:rPr lang="en-US" dirty="0"/>
              <a:t>	pre-increment &amp; post-increment</a:t>
            </a:r>
          </a:p>
          <a:p>
            <a:r>
              <a:rPr lang="en-US" dirty="0"/>
              <a:t>	while vs Do-while</a:t>
            </a:r>
          </a:p>
          <a:p>
            <a:r>
              <a:rPr lang="en-US" dirty="0"/>
              <a:t>	break vs continue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09FB6-B1A2-45BE-B2A1-360212C8F939}"/>
              </a:ext>
            </a:extLst>
          </p:cNvPr>
          <p:cNvSpPr>
            <a:spLocks noGrp="1"/>
          </p:cNvSpPr>
          <p:nvPr>
            <p:ph type="title"/>
          </p:nvPr>
        </p:nvSpPr>
        <p:spPr/>
        <p:txBody>
          <a:bodyPr/>
          <a:lstStyle/>
          <a:p>
            <a:r>
              <a:rPr lang="en-IN" dirty="0"/>
              <a:t>Sprint</a:t>
            </a:r>
          </a:p>
        </p:txBody>
      </p:sp>
      <p:sp>
        <p:nvSpPr>
          <p:cNvPr id="3" name="Content Placeholder 2">
            <a:extLst>
              <a:ext uri="{FF2B5EF4-FFF2-40B4-BE49-F238E27FC236}">
                <a16:creationId xmlns:a16="http://schemas.microsoft.com/office/drawing/2014/main" id="{76D84EC6-2AB5-47F9-8FD3-C70688E3AC30}"/>
              </a:ext>
            </a:extLst>
          </p:cNvPr>
          <p:cNvSpPr>
            <a:spLocks noGrp="1"/>
          </p:cNvSpPr>
          <p:nvPr>
            <p:ph idx="1"/>
          </p:nvPr>
        </p:nvSpPr>
        <p:spPr>
          <a:xfrm>
            <a:off x="2752078" y="1500328"/>
            <a:ext cx="7826942" cy="4470014"/>
          </a:xfrm>
        </p:spPr>
        <p:txBody>
          <a:bodyPr/>
          <a:lstStyle/>
          <a:p>
            <a:pPr>
              <a:lnSpc>
                <a:spcPct val="150000"/>
              </a:lnSpc>
            </a:pPr>
            <a:r>
              <a:rPr lang="en-IN" dirty="0"/>
              <a:t>2 weeks of sprint</a:t>
            </a:r>
          </a:p>
          <a:p>
            <a:pPr>
              <a:lnSpc>
                <a:spcPct val="150000"/>
              </a:lnSpc>
            </a:pPr>
            <a:r>
              <a:rPr lang="en-IN" dirty="0"/>
              <a:t>1.5 years – 35 sprint</a:t>
            </a:r>
          </a:p>
          <a:p>
            <a:pPr>
              <a:lnSpc>
                <a:spcPct val="150000"/>
              </a:lnSpc>
            </a:pPr>
            <a:r>
              <a:rPr lang="en-IN" dirty="0"/>
              <a:t>Last Sprint 35</a:t>
            </a:r>
          </a:p>
          <a:p>
            <a:pPr>
              <a:lnSpc>
                <a:spcPct val="150000"/>
              </a:lnSpc>
            </a:pPr>
            <a:r>
              <a:rPr lang="en-IN" dirty="0"/>
              <a:t>Current Status:</a:t>
            </a:r>
          </a:p>
        </p:txBody>
      </p:sp>
    </p:spTree>
    <p:extLst>
      <p:ext uri="{BB962C8B-B14F-4D97-AF65-F5344CB8AC3E}">
        <p14:creationId xmlns:p14="http://schemas.microsoft.com/office/powerpoint/2010/main" val="30374200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11E857-CB44-46F6-9361-603DCA6AE2C4}"/>
              </a:ext>
            </a:extLst>
          </p:cNvPr>
          <p:cNvSpPr>
            <a:spLocks noGrp="1"/>
          </p:cNvSpPr>
          <p:nvPr>
            <p:ph type="title"/>
          </p:nvPr>
        </p:nvSpPr>
        <p:spPr/>
        <p:txBody>
          <a:bodyPr/>
          <a:lstStyle/>
          <a:p>
            <a:r>
              <a:rPr lang="en-IN" dirty="0"/>
              <a:t>20. Manual Testing</a:t>
            </a:r>
          </a:p>
        </p:txBody>
      </p:sp>
      <p:sp>
        <p:nvSpPr>
          <p:cNvPr id="6" name="Content Placeholder 5">
            <a:extLst>
              <a:ext uri="{FF2B5EF4-FFF2-40B4-BE49-F238E27FC236}">
                <a16:creationId xmlns:a16="http://schemas.microsoft.com/office/drawing/2014/main" id="{9355026D-DAAE-43B2-9A55-CF1AFAB0741F}"/>
              </a:ext>
            </a:extLst>
          </p:cNvPr>
          <p:cNvSpPr>
            <a:spLocks noGrp="1"/>
          </p:cNvSpPr>
          <p:nvPr>
            <p:ph sz="half" idx="2"/>
          </p:nvPr>
        </p:nvSpPr>
        <p:spPr>
          <a:xfrm>
            <a:off x="790045" y="2334086"/>
            <a:ext cx="4185623" cy="3304117"/>
          </a:xfrm>
        </p:spPr>
        <p:txBody>
          <a:bodyPr>
            <a:normAutofit/>
          </a:bodyPr>
          <a:lstStyle/>
          <a:p>
            <a:pPr marL="0" indent="0" algn="ctr">
              <a:buNone/>
            </a:pPr>
            <a:r>
              <a:rPr lang="en-US" sz="4000" dirty="0"/>
              <a:t>Flow of </a:t>
            </a:r>
          </a:p>
          <a:p>
            <a:pPr marL="0" indent="0" algn="ctr">
              <a:buNone/>
            </a:pPr>
            <a:r>
              <a:rPr lang="en-US" sz="4000" dirty="0"/>
              <a:t>Different kinds of Testing</a:t>
            </a:r>
          </a:p>
          <a:p>
            <a:pPr algn="ctr"/>
            <a:endParaRPr lang="en-IN" sz="4000" dirty="0"/>
          </a:p>
        </p:txBody>
      </p:sp>
      <p:pic>
        <p:nvPicPr>
          <p:cNvPr id="9" name="Picture 2" descr="https://www.guru99.com/images/3-2016/032816_1308_SmokeTestin1.png">
            <a:extLst>
              <a:ext uri="{FF2B5EF4-FFF2-40B4-BE49-F238E27FC236}">
                <a16:creationId xmlns:a16="http://schemas.microsoft.com/office/drawing/2014/main" id="{7FB1C64D-CA21-427A-9745-6F274C36D458}"/>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tretch>
            <a:fillRect/>
          </a:stretch>
        </p:blipFill>
        <p:spPr bwMode="auto">
          <a:xfrm>
            <a:off x="5573864" y="310101"/>
            <a:ext cx="2417197" cy="5731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7678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709" y="954156"/>
            <a:ext cx="10157354" cy="900043"/>
          </a:xfrm>
        </p:spPr>
        <p:txBody>
          <a:bodyPr/>
          <a:lstStyle/>
          <a:p>
            <a:r>
              <a:rPr lang="en-US" dirty="0"/>
              <a:t>Regression Testing</a:t>
            </a:r>
          </a:p>
        </p:txBody>
      </p:sp>
      <p:sp>
        <p:nvSpPr>
          <p:cNvPr id="3" name="Content Placeholder 2"/>
          <p:cNvSpPr>
            <a:spLocks noGrp="1"/>
          </p:cNvSpPr>
          <p:nvPr>
            <p:ph idx="1"/>
          </p:nvPr>
        </p:nvSpPr>
        <p:spPr>
          <a:xfrm>
            <a:off x="1518699" y="2133600"/>
            <a:ext cx="9757554" cy="4470400"/>
          </a:xfrm>
        </p:spPr>
        <p:txBody>
          <a:bodyPr/>
          <a:lstStyle/>
          <a:p>
            <a:pPr marL="0" indent="0">
              <a:lnSpc>
                <a:spcPct val="200000"/>
              </a:lnSpc>
              <a:buNone/>
            </a:pPr>
            <a:r>
              <a:rPr lang="en-US" dirty="0"/>
              <a:t>To   confirm   that   a   recent   program   or </a:t>
            </a:r>
            <a:r>
              <a:rPr lang="en-US" b="1" dirty="0"/>
              <a:t> new code   change </a:t>
            </a:r>
          </a:p>
          <a:p>
            <a:pPr marL="0" indent="0">
              <a:lnSpc>
                <a:spcPct val="200000"/>
              </a:lnSpc>
              <a:buNone/>
            </a:pPr>
            <a:r>
              <a:rPr lang="en-US" b="1" dirty="0"/>
              <a:t>has   not   adversely   affected   existing   features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41620"/>
            <a:ext cx="8596668" cy="888779"/>
          </a:xfrm>
        </p:spPr>
        <p:txBody>
          <a:bodyPr/>
          <a:lstStyle/>
          <a:p>
            <a:r>
              <a:rPr lang="en-US" dirty="0"/>
              <a:t>When Regression Testing?</a:t>
            </a:r>
          </a:p>
        </p:txBody>
      </p:sp>
      <p:sp>
        <p:nvSpPr>
          <p:cNvPr id="8" name="Content Placeholder 7"/>
          <p:cNvSpPr>
            <a:spLocks noGrp="1"/>
          </p:cNvSpPr>
          <p:nvPr>
            <p:ph sz="half" idx="1"/>
          </p:nvPr>
        </p:nvSpPr>
        <p:spPr>
          <a:xfrm>
            <a:off x="1118897" y="2057400"/>
            <a:ext cx="9168103" cy="4114800"/>
          </a:xfrm>
        </p:spPr>
        <p:txBody>
          <a:bodyPr/>
          <a:lstStyle/>
          <a:p>
            <a:pPr>
              <a:lnSpc>
                <a:spcPct val="150000"/>
              </a:lnSpc>
            </a:pPr>
            <a:r>
              <a:rPr lang="en-US" dirty="0"/>
              <a:t>After the changes in requirements and code modified according to the requirement</a:t>
            </a:r>
          </a:p>
          <a:p>
            <a:pPr>
              <a:lnSpc>
                <a:spcPct val="150000"/>
              </a:lnSpc>
            </a:pPr>
            <a:r>
              <a:rPr lang="en-US" dirty="0"/>
              <a:t>After new feature added to the software</a:t>
            </a:r>
          </a:p>
          <a:p>
            <a:pPr>
              <a:lnSpc>
                <a:spcPct val="150000"/>
              </a:lnSpc>
            </a:pPr>
            <a:r>
              <a:rPr lang="en-US" dirty="0"/>
              <a:t>After defect fixed</a:t>
            </a:r>
          </a:p>
          <a:p>
            <a:pPr>
              <a:lnSpc>
                <a:spcPct val="150000"/>
              </a:lnSpc>
            </a:pPr>
            <a:r>
              <a:rPr lang="en-US" dirty="0"/>
              <a:t>After performance issue fixed </a:t>
            </a:r>
          </a:p>
          <a:p>
            <a:pPr>
              <a:lnSpc>
                <a:spcPct val="150000"/>
              </a:lnSpc>
            </a:pPr>
            <a:r>
              <a:rPr lang="en-US" dirty="0"/>
              <a:t>After alterations to an application's hosting environment.</a:t>
            </a:r>
          </a:p>
          <a:p>
            <a:pPr>
              <a:lnSpc>
                <a:spcPct val="150000"/>
              </a:lnSpc>
            </a:pP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5962"/>
            <a:ext cx="8596668" cy="944437"/>
          </a:xfrm>
        </p:spPr>
        <p:txBody>
          <a:bodyPr/>
          <a:lstStyle/>
          <a:p>
            <a:r>
              <a:rPr lang="en-US" dirty="0"/>
              <a:t>Smoke Testing</a:t>
            </a:r>
          </a:p>
        </p:txBody>
      </p:sp>
      <p:sp>
        <p:nvSpPr>
          <p:cNvPr id="3" name="Content Placeholder 2"/>
          <p:cNvSpPr>
            <a:spLocks noGrp="1"/>
          </p:cNvSpPr>
          <p:nvPr>
            <p:ph sz="half" idx="1"/>
          </p:nvPr>
        </p:nvSpPr>
        <p:spPr>
          <a:xfrm>
            <a:off x="1118897" y="2417196"/>
            <a:ext cx="9625303" cy="3755003"/>
          </a:xfrm>
        </p:spPr>
        <p:txBody>
          <a:bodyPr>
            <a:normAutofit/>
          </a:bodyPr>
          <a:lstStyle/>
          <a:p>
            <a:pPr marL="0" indent="0">
              <a:lnSpc>
                <a:spcPct val="200000"/>
              </a:lnSpc>
              <a:buNone/>
            </a:pPr>
            <a:r>
              <a:rPr lang="en-US" dirty="0"/>
              <a:t>	 To confirm that the </a:t>
            </a:r>
            <a:r>
              <a:rPr lang="en-US" b="1" dirty="0"/>
              <a:t>critical functionalities of the program </a:t>
            </a:r>
          </a:p>
          <a:p>
            <a:pPr marL="0" indent="0">
              <a:lnSpc>
                <a:spcPct val="200000"/>
              </a:lnSpc>
              <a:buNone/>
            </a:pPr>
            <a:r>
              <a:rPr lang="en-US" b="1" dirty="0"/>
              <a:t>		are working fine </a:t>
            </a:r>
            <a:r>
              <a:rPr lang="en-US" dirty="0"/>
              <a:t>after software build </a:t>
            </a:r>
          </a:p>
          <a:p>
            <a:pPr marL="0" indent="0">
              <a:buNone/>
            </a:pPr>
            <a:endParaRPr lang="en-US" sz="5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483D5C-4CE0-4F23-B085-045EA7B4F9DA}"/>
              </a:ext>
            </a:extLst>
          </p:cNvPr>
          <p:cNvSpPr>
            <a:spLocks noGrp="1"/>
          </p:cNvSpPr>
          <p:nvPr>
            <p:ph type="title"/>
          </p:nvPr>
        </p:nvSpPr>
        <p:spPr>
          <a:xfrm>
            <a:off x="677334" y="1065474"/>
            <a:ext cx="8596668" cy="864925"/>
          </a:xfrm>
        </p:spPr>
        <p:txBody>
          <a:bodyPr/>
          <a:lstStyle/>
          <a:p>
            <a:r>
              <a:rPr lang="en-IN" dirty="0"/>
              <a:t>When Smoke Testing?</a:t>
            </a:r>
          </a:p>
        </p:txBody>
      </p:sp>
      <p:sp>
        <p:nvSpPr>
          <p:cNvPr id="6" name="Content Placeholder 5">
            <a:extLst>
              <a:ext uri="{FF2B5EF4-FFF2-40B4-BE49-F238E27FC236}">
                <a16:creationId xmlns:a16="http://schemas.microsoft.com/office/drawing/2014/main" id="{8DC0C38C-DCA4-456D-82EA-E24ABEA5D9D4}"/>
              </a:ext>
            </a:extLst>
          </p:cNvPr>
          <p:cNvSpPr>
            <a:spLocks noGrp="1"/>
          </p:cNvSpPr>
          <p:nvPr>
            <p:ph idx="1"/>
          </p:nvPr>
        </p:nvSpPr>
        <p:spPr>
          <a:xfrm>
            <a:off x="1614114" y="2160589"/>
            <a:ext cx="7659887" cy="3880773"/>
          </a:xfrm>
        </p:spPr>
        <p:txBody>
          <a:bodyPr/>
          <a:lstStyle/>
          <a:p>
            <a:r>
              <a:rPr lang="en-US" dirty="0"/>
              <a:t>"before" any detailed functional or regression tests are executed on the software build.</a:t>
            </a:r>
          </a:p>
          <a:p>
            <a:r>
              <a:rPr lang="en-US" dirty="0"/>
              <a:t>To decide if a build is stable enough to proceed with further testing</a:t>
            </a:r>
          </a:p>
          <a:p>
            <a:pPr marL="0" indent="0">
              <a:buNone/>
            </a:pPr>
            <a:endParaRPr lang="en-US" sz="900" dirty="0"/>
          </a:p>
          <a:p>
            <a:r>
              <a:rPr lang="en-US" b="1" dirty="0"/>
              <a:t>Why?</a:t>
            </a:r>
          </a:p>
          <a:p>
            <a:pPr marL="0" indent="0">
              <a:buNone/>
            </a:pPr>
            <a:r>
              <a:rPr lang="en-US" dirty="0"/>
              <a:t>	-     If the build is imperfect/defective, further testing would be  			waste of time and resources.</a:t>
            </a:r>
          </a:p>
          <a:p>
            <a:pPr marL="0" indent="0">
              <a:buNone/>
            </a:pPr>
            <a:r>
              <a:rPr lang="en-US" dirty="0"/>
              <a:t> 	-     To detect early major issues.</a:t>
            </a:r>
          </a:p>
          <a:p>
            <a:endParaRPr lang="en-IN" dirty="0"/>
          </a:p>
        </p:txBody>
      </p:sp>
    </p:spTree>
    <p:extLst>
      <p:ext uri="{BB962C8B-B14F-4D97-AF65-F5344CB8AC3E}">
        <p14:creationId xmlns:p14="http://schemas.microsoft.com/office/powerpoint/2010/main" val="1602409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1864"/>
            <a:ext cx="8596668" cy="928536"/>
          </a:xfrm>
        </p:spPr>
        <p:txBody>
          <a:bodyPr/>
          <a:lstStyle/>
          <a:p>
            <a:r>
              <a:rPr lang="en-US" dirty="0"/>
              <a:t>Sanity Testing?</a:t>
            </a:r>
          </a:p>
        </p:txBody>
      </p:sp>
      <p:sp>
        <p:nvSpPr>
          <p:cNvPr id="3" name="Content Placeholder 2"/>
          <p:cNvSpPr>
            <a:spLocks noGrp="1"/>
          </p:cNvSpPr>
          <p:nvPr>
            <p:ph sz="half" idx="1"/>
          </p:nvPr>
        </p:nvSpPr>
        <p:spPr>
          <a:xfrm>
            <a:off x="1894504" y="3026228"/>
            <a:ext cx="9853904" cy="3962400"/>
          </a:xfrm>
        </p:spPr>
        <p:txBody>
          <a:bodyPr/>
          <a:lstStyle/>
          <a:p>
            <a:pPr marL="0" indent="0">
              <a:buNone/>
            </a:pPr>
            <a:r>
              <a:rPr lang="en-US" dirty="0"/>
              <a:t>	To check the </a:t>
            </a:r>
            <a:r>
              <a:rPr lang="en-US" b="1" dirty="0"/>
              <a:t>new functionality/bugs have been fixed.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14400"/>
            <a:ext cx="8596668" cy="1016000"/>
          </a:xfrm>
        </p:spPr>
        <p:txBody>
          <a:bodyPr/>
          <a:lstStyle/>
          <a:p>
            <a:pPr algn="ctr"/>
            <a:r>
              <a:rPr lang="en-US" dirty="0"/>
              <a:t>Smoke vs Sanity</a:t>
            </a:r>
          </a:p>
        </p:txBody>
      </p:sp>
      <p:sp>
        <p:nvSpPr>
          <p:cNvPr id="3" name="Content Placeholder 2"/>
          <p:cNvSpPr>
            <a:spLocks noGrp="1"/>
          </p:cNvSpPr>
          <p:nvPr>
            <p:ph sz="half" idx="1"/>
          </p:nvPr>
        </p:nvSpPr>
        <p:spPr>
          <a:xfrm>
            <a:off x="915751" y="1981200"/>
            <a:ext cx="5180251" cy="2209800"/>
          </a:xfrm>
        </p:spPr>
        <p:txBody>
          <a:bodyPr/>
          <a:lstStyle/>
          <a:p>
            <a:pPr marL="0" indent="0" algn="ctr">
              <a:buNone/>
            </a:pPr>
            <a:r>
              <a:rPr lang="en-US" b="1" u="sng" dirty="0"/>
              <a:t>Smoke Test</a:t>
            </a:r>
          </a:p>
          <a:p>
            <a:endParaRPr lang="en-US" b="1" dirty="0"/>
          </a:p>
          <a:p>
            <a:pPr marL="0" indent="0">
              <a:buNone/>
            </a:pPr>
            <a:r>
              <a:rPr lang="en-US" dirty="0"/>
              <a:t>It is like General Health Check Up</a:t>
            </a:r>
          </a:p>
        </p:txBody>
      </p:sp>
      <p:sp>
        <p:nvSpPr>
          <p:cNvPr id="4" name="Content Placeholder 3"/>
          <p:cNvSpPr>
            <a:spLocks noGrp="1"/>
          </p:cNvSpPr>
          <p:nvPr>
            <p:ph sz="half" idx="2"/>
          </p:nvPr>
        </p:nvSpPr>
        <p:spPr>
          <a:xfrm>
            <a:off x="4740692" y="3822701"/>
            <a:ext cx="5511853" cy="2209800"/>
          </a:xfrm>
        </p:spPr>
        <p:txBody>
          <a:bodyPr/>
          <a:lstStyle/>
          <a:p>
            <a:pPr marL="0" indent="0" algn="ctr">
              <a:buNone/>
            </a:pPr>
            <a:r>
              <a:rPr lang="en-US" b="1" u="sng" dirty="0"/>
              <a:t>Sanity Test</a:t>
            </a:r>
          </a:p>
          <a:p>
            <a:pPr marL="0" indent="0" algn="ctr">
              <a:buNone/>
            </a:pPr>
            <a:endParaRPr lang="en-US" b="1" dirty="0"/>
          </a:p>
          <a:p>
            <a:pPr marL="0" indent="0">
              <a:buNone/>
            </a:pPr>
            <a:r>
              <a:rPr lang="en-US" dirty="0"/>
              <a:t>It is like specialized health check up</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 Box Testing</a:t>
            </a:r>
          </a:p>
        </p:txBody>
      </p:sp>
      <p:sp>
        <p:nvSpPr>
          <p:cNvPr id="3" name="Content Placeholder 2"/>
          <p:cNvSpPr>
            <a:spLocks noGrp="1"/>
          </p:cNvSpPr>
          <p:nvPr>
            <p:ph sz="half" idx="1"/>
          </p:nvPr>
        </p:nvSpPr>
        <p:spPr>
          <a:xfrm>
            <a:off x="1118897" y="1701800"/>
            <a:ext cx="9091904" cy="4470400"/>
          </a:xfrm>
        </p:spPr>
        <p:txBody>
          <a:bodyPr>
            <a:normAutofit/>
          </a:bodyPr>
          <a:lstStyle/>
          <a:p>
            <a:pPr>
              <a:lnSpc>
                <a:spcPct val="120000"/>
              </a:lnSpc>
            </a:pPr>
            <a:r>
              <a:rPr lang="en-US" dirty="0"/>
              <a:t> This is a testing technique in which functionality of the</a:t>
            </a:r>
          </a:p>
          <a:p>
            <a:pPr marL="0" indent="0">
              <a:lnSpc>
                <a:spcPct val="120000"/>
              </a:lnSpc>
              <a:buNone/>
            </a:pPr>
            <a:r>
              <a:rPr lang="en-US" dirty="0"/>
              <a:t>	 </a:t>
            </a:r>
            <a:r>
              <a:rPr lang="en-US" i="1" dirty="0"/>
              <a:t>Application Under Test </a:t>
            </a:r>
            <a:r>
              <a:rPr lang="en-US" dirty="0"/>
              <a:t>(AUT) is tested </a:t>
            </a:r>
          </a:p>
          <a:p>
            <a:pPr marL="0" indent="0">
              <a:lnSpc>
                <a:spcPct val="120000"/>
              </a:lnSpc>
              <a:buNone/>
            </a:pPr>
            <a:r>
              <a:rPr lang="en-US" dirty="0"/>
              <a:t>					without looking at the </a:t>
            </a:r>
            <a:r>
              <a:rPr lang="en-US" u="sng" dirty="0"/>
              <a:t>internal code structure</a:t>
            </a:r>
            <a:r>
              <a:rPr lang="en-US" dirty="0"/>
              <a:t>, 	</a:t>
            </a:r>
          </a:p>
          <a:p>
            <a:pPr marL="0" indent="0">
              <a:lnSpc>
                <a:spcPct val="120000"/>
              </a:lnSpc>
              <a:buNone/>
            </a:pPr>
            <a:r>
              <a:rPr lang="en-US" dirty="0"/>
              <a:t>					</a:t>
            </a:r>
            <a:r>
              <a:rPr lang="en-US" u="sng" dirty="0"/>
              <a:t>implementation details </a:t>
            </a:r>
            <a:r>
              <a:rPr lang="en-US" dirty="0"/>
              <a:t>and</a:t>
            </a:r>
          </a:p>
          <a:p>
            <a:pPr marL="0" indent="0">
              <a:lnSpc>
                <a:spcPct val="120000"/>
              </a:lnSpc>
              <a:buNone/>
            </a:pPr>
            <a:r>
              <a:rPr lang="en-US" dirty="0"/>
              <a:t>					 </a:t>
            </a:r>
            <a:r>
              <a:rPr lang="en-US" u="sng" dirty="0"/>
              <a:t>knowledge of internal paths </a:t>
            </a:r>
            <a:r>
              <a:rPr lang="en-US" dirty="0"/>
              <a:t>of the software. </a:t>
            </a:r>
          </a:p>
          <a:p>
            <a:pPr marL="0" indent="0">
              <a:lnSpc>
                <a:spcPct val="120000"/>
              </a:lnSpc>
              <a:buNone/>
            </a:pPr>
            <a:endParaRPr lang="en-US" sz="1000" dirty="0"/>
          </a:p>
          <a:p>
            <a:pPr marL="0" indent="0">
              <a:lnSpc>
                <a:spcPct val="120000"/>
              </a:lnSpc>
              <a:buNone/>
            </a:pPr>
            <a:endParaRPr lang="en-US" sz="1000" dirty="0"/>
          </a:p>
          <a:p>
            <a:pPr>
              <a:lnSpc>
                <a:spcPct val="110000"/>
              </a:lnSpc>
            </a:pPr>
            <a:r>
              <a:rPr lang="en-US" dirty="0"/>
              <a:t>This type of testing is </a:t>
            </a:r>
            <a:r>
              <a:rPr lang="en-US" i="1" dirty="0"/>
              <a:t>based</a:t>
            </a:r>
            <a:r>
              <a:rPr lang="en-US" dirty="0"/>
              <a:t> </a:t>
            </a:r>
            <a:r>
              <a:rPr lang="en-US" i="1" dirty="0"/>
              <a:t>entirely</a:t>
            </a:r>
            <a:r>
              <a:rPr lang="en-US" dirty="0"/>
              <a:t> </a:t>
            </a:r>
            <a:r>
              <a:rPr lang="en-US" i="1" dirty="0"/>
              <a:t>on</a:t>
            </a:r>
          </a:p>
          <a:p>
            <a:pPr marL="0" indent="0">
              <a:lnSpc>
                <a:spcPct val="110000"/>
              </a:lnSpc>
              <a:buNone/>
            </a:pPr>
            <a:r>
              <a:rPr lang="en-US" dirty="0"/>
              <a:t>					 </a:t>
            </a:r>
            <a:r>
              <a:rPr lang="en-US" u="sng" dirty="0"/>
              <a:t>software requirements and specifications.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 box testing</a:t>
            </a:r>
          </a:p>
        </p:txBody>
      </p:sp>
      <p:sp>
        <p:nvSpPr>
          <p:cNvPr id="3" name="Content Placeholder 2"/>
          <p:cNvSpPr>
            <a:spLocks noGrp="1"/>
          </p:cNvSpPr>
          <p:nvPr>
            <p:ph sz="half" idx="1"/>
          </p:nvPr>
        </p:nvSpPr>
        <p:spPr>
          <a:xfrm>
            <a:off x="1534602" y="1701800"/>
            <a:ext cx="8980998" cy="4470400"/>
          </a:xfrm>
        </p:spPr>
        <p:txBody>
          <a:bodyPr/>
          <a:lstStyle/>
          <a:p>
            <a:r>
              <a:rPr lang="en-US" dirty="0"/>
              <a:t>Testing software’s </a:t>
            </a:r>
            <a:r>
              <a:rPr lang="en-US" u="sng" dirty="0"/>
              <a:t>internal</a:t>
            </a:r>
            <a:r>
              <a:rPr lang="en-US" dirty="0"/>
              <a:t> </a:t>
            </a:r>
            <a:r>
              <a:rPr lang="en-US" u="sng" dirty="0"/>
              <a:t>structure</a:t>
            </a:r>
            <a:r>
              <a:rPr lang="en-US" dirty="0"/>
              <a:t>, </a:t>
            </a:r>
            <a:r>
              <a:rPr lang="en-US" u="sng" dirty="0"/>
              <a:t>design</a:t>
            </a:r>
            <a:r>
              <a:rPr lang="en-US" dirty="0"/>
              <a:t>, and </a:t>
            </a:r>
            <a:r>
              <a:rPr lang="en-US" u="sng" dirty="0"/>
              <a:t>coding</a:t>
            </a:r>
            <a:r>
              <a:rPr lang="en-US" dirty="0"/>
              <a:t>. </a:t>
            </a:r>
          </a:p>
          <a:p>
            <a:endParaRPr lang="en-US" sz="400" dirty="0"/>
          </a:p>
          <a:p>
            <a:pPr marL="0" indent="0">
              <a:buNone/>
            </a:pPr>
            <a:endParaRPr lang="en-US" sz="400" dirty="0"/>
          </a:p>
          <a:p>
            <a:r>
              <a:rPr lang="en-US" dirty="0"/>
              <a:t>In this type of testing, the </a:t>
            </a:r>
            <a:r>
              <a:rPr lang="en-US" u="sng" dirty="0"/>
              <a:t>code</a:t>
            </a:r>
            <a:r>
              <a:rPr lang="en-US" dirty="0"/>
              <a:t> </a:t>
            </a:r>
            <a:r>
              <a:rPr lang="en-US" u="sng" dirty="0"/>
              <a:t>is</a:t>
            </a:r>
            <a:r>
              <a:rPr lang="en-US" dirty="0"/>
              <a:t> </a:t>
            </a:r>
            <a:r>
              <a:rPr lang="en-US" u="sng" dirty="0"/>
              <a:t>visible</a:t>
            </a:r>
            <a:r>
              <a:rPr lang="en-US" dirty="0"/>
              <a:t> to the tester. </a:t>
            </a:r>
          </a:p>
          <a:p>
            <a:endParaRPr lang="en-US" sz="100" dirty="0"/>
          </a:p>
          <a:p>
            <a:endParaRPr lang="en-US" sz="100" dirty="0"/>
          </a:p>
          <a:p>
            <a:endParaRPr lang="en-US" sz="100" dirty="0"/>
          </a:p>
          <a:p>
            <a:r>
              <a:rPr lang="en-US" dirty="0"/>
              <a:t>It focuses primarily on verifying </a:t>
            </a:r>
          </a:p>
          <a:p>
            <a:pPr marL="0" indent="0">
              <a:buNone/>
            </a:pPr>
            <a:r>
              <a:rPr lang="en-US" dirty="0"/>
              <a:t>				</a:t>
            </a:r>
            <a:r>
              <a:rPr lang="en-US" u="sng" dirty="0"/>
              <a:t>the flow of inputs &amp; outputs through the application</a:t>
            </a:r>
            <a:r>
              <a:rPr lang="en-US" dirty="0"/>
              <a:t>, </a:t>
            </a:r>
          </a:p>
          <a:p>
            <a:pPr marL="0" indent="0">
              <a:buNone/>
            </a:pPr>
            <a:r>
              <a:rPr lang="en-US" dirty="0"/>
              <a:t>				</a:t>
            </a:r>
            <a:r>
              <a:rPr lang="en-US" u="sng" dirty="0"/>
              <a:t>improving design and usability</a:t>
            </a:r>
            <a:r>
              <a:rPr lang="en-US" dirty="0"/>
              <a:t>, </a:t>
            </a:r>
          </a:p>
          <a:p>
            <a:pPr marL="0" indent="0">
              <a:buNone/>
            </a:pPr>
            <a:r>
              <a:rPr lang="en-US" dirty="0"/>
              <a:t>				</a:t>
            </a:r>
            <a:r>
              <a:rPr lang="en-US" u="sng" dirty="0"/>
              <a:t>strengthening security</a:t>
            </a:r>
            <a:r>
              <a:rPr lang="en-US"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13E02-B2E5-4A2F-9A67-930A5A508F74}"/>
              </a:ext>
            </a:extLst>
          </p:cNvPr>
          <p:cNvSpPr>
            <a:spLocks noGrp="1"/>
          </p:cNvSpPr>
          <p:nvPr>
            <p:ph type="title"/>
          </p:nvPr>
        </p:nvSpPr>
        <p:spPr/>
        <p:txBody>
          <a:bodyPr/>
          <a:lstStyle/>
          <a:p>
            <a:r>
              <a:rPr lang="en-IN" dirty="0"/>
              <a:t>3. JAVA </a:t>
            </a:r>
            <a:br>
              <a:rPr lang="en-IN" dirty="0"/>
            </a:br>
            <a:r>
              <a:rPr lang="en-IN" sz="2400" dirty="0"/>
              <a:t>Questions -2</a:t>
            </a:r>
            <a:endParaRPr lang="en-IN" dirty="0"/>
          </a:p>
        </p:txBody>
      </p:sp>
      <p:sp>
        <p:nvSpPr>
          <p:cNvPr id="3" name="Content Placeholder 2"/>
          <p:cNvSpPr>
            <a:spLocks noGrp="1"/>
          </p:cNvSpPr>
          <p:nvPr>
            <p:ph idx="4294967295"/>
          </p:nvPr>
        </p:nvSpPr>
        <p:spPr>
          <a:xfrm>
            <a:off x="3061252" y="850790"/>
            <a:ext cx="9130748" cy="5499209"/>
          </a:xfrm>
        </p:spPr>
        <p:txBody>
          <a:bodyPr>
            <a:normAutofit/>
          </a:bodyPr>
          <a:lstStyle/>
          <a:p>
            <a:r>
              <a:rPr lang="en-US" dirty="0"/>
              <a:t>	Array</a:t>
            </a:r>
          </a:p>
          <a:p>
            <a:r>
              <a:rPr lang="en-US" dirty="0"/>
              <a:t>	String - methods</a:t>
            </a:r>
          </a:p>
          <a:p>
            <a:r>
              <a:rPr lang="en-US" dirty="0"/>
              <a:t>	</a:t>
            </a:r>
            <a:r>
              <a:rPr lang="en-US" dirty="0" err="1"/>
              <a:t>StringBuffer</a:t>
            </a:r>
            <a:r>
              <a:rPr lang="en-US" dirty="0"/>
              <a:t> vs StringBuilder</a:t>
            </a:r>
          </a:p>
          <a:p>
            <a:r>
              <a:rPr lang="en-US" dirty="0"/>
              <a:t>	immutable vs </a:t>
            </a:r>
            <a:r>
              <a:rPr lang="en-US" dirty="0" err="1"/>
              <a:t>muttable</a:t>
            </a:r>
            <a:endParaRPr lang="en-US" dirty="0"/>
          </a:p>
          <a:p>
            <a:r>
              <a:rPr lang="en-US" dirty="0"/>
              <a:t>	Collection vs Collections</a:t>
            </a:r>
          </a:p>
          <a:p>
            <a:r>
              <a:rPr lang="en-US" dirty="0"/>
              <a:t>  Iterator vs </a:t>
            </a:r>
            <a:r>
              <a:rPr lang="en-US" dirty="0" err="1"/>
              <a:t>ListIterator</a:t>
            </a:r>
            <a:endParaRPr lang="en-US" dirty="0"/>
          </a:p>
          <a:p>
            <a:r>
              <a:rPr lang="en-US" dirty="0"/>
              <a:t>	List vs Set</a:t>
            </a:r>
          </a:p>
          <a:p>
            <a:r>
              <a:rPr lang="en-US" dirty="0"/>
              <a:t>	Map</a:t>
            </a:r>
          </a:p>
          <a:p>
            <a:r>
              <a:rPr lang="en-US" dirty="0"/>
              <a:t>	</a:t>
            </a:r>
            <a:r>
              <a:rPr lang="en-US" dirty="0" err="1"/>
              <a:t>ArrayList</a:t>
            </a:r>
            <a:r>
              <a:rPr lang="en-US" dirty="0"/>
              <a:t> vs LinkedList vs Vector</a:t>
            </a:r>
          </a:p>
          <a:p>
            <a:r>
              <a:rPr lang="en-US" dirty="0"/>
              <a:t>	</a:t>
            </a:r>
            <a:r>
              <a:rPr lang="en-US" dirty="0" err="1"/>
              <a:t>Hashset</a:t>
            </a:r>
            <a:r>
              <a:rPr lang="en-US" dirty="0"/>
              <a:t> vs </a:t>
            </a:r>
            <a:r>
              <a:rPr lang="en-US" dirty="0" err="1"/>
              <a:t>linkedHashSet</a:t>
            </a:r>
            <a:r>
              <a:rPr lang="en-US" dirty="0"/>
              <a:t> vs </a:t>
            </a:r>
            <a:r>
              <a:rPr lang="en-US" dirty="0" err="1"/>
              <a:t>TreeSet</a:t>
            </a:r>
            <a:endParaRPr lang="en-US" dirty="0"/>
          </a:p>
          <a:p>
            <a:r>
              <a:rPr lang="en-US" dirty="0"/>
              <a:t>	HashMap vs </a:t>
            </a:r>
            <a:r>
              <a:rPr lang="en-US" dirty="0" err="1"/>
              <a:t>HashTable</a:t>
            </a:r>
            <a:endParaRPr lang="en-US" dirty="0"/>
          </a:p>
          <a:p>
            <a:r>
              <a:rPr lang="en-US" dirty="0"/>
              <a:t>	Exception Vs Error</a:t>
            </a:r>
          </a:p>
          <a:p>
            <a:r>
              <a:rPr lang="en-US" dirty="0"/>
              <a:t>	Parent of all the classes &amp; interfaces</a:t>
            </a:r>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49572"/>
            <a:ext cx="8596668" cy="880828"/>
          </a:xfrm>
        </p:spPr>
        <p:txBody>
          <a:bodyPr/>
          <a:lstStyle/>
          <a:p>
            <a:r>
              <a:rPr lang="en-US" dirty="0"/>
              <a:t>UAT – User Acceptance Testing</a:t>
            </a:r>
          </a:p>
        </p:txBody>
      </p:sp>
      <p:sp>
        <p:nvSpPr>
          <p:cNvPr id="3" name="Content Placeholder 2"/>
          <p:cNvSpPr>
            <a:spLocks noGrp="1"/>
          </p:cNvSpPr>
          <p:nvPr>
            <p:ph sz="half" idx="1"/>
          </p:nvPr>
        </p:nvSpPr>
        <p:spPr>
          <a:xfrm>
            <a:off x="2236322" y="2387600"/>
            <a:ext cx="8596668" cy="4470400"/>
          </a:xfrm>
        </p:spPr>
        <p:txBody>
          <a:bodyPr/>
          <a:lstStyle/>
          <a:p>
            <a:r>
              <a:rPr lang="en-US" dirty="0"/>
              <a:t>Testing a software</a:t>
            </a:r>
            <a:r>
              <a:rPr lang="en-US" u="sng" dirty="0"/>
              <a:t> by the user or client </a:t>
            </a:r>
          </a:p>
          <a:p>
            <a:pPr marL="0" indent="0">
              <a:buNone/>
            </a:pPr>
            <a:r>
              <a:rPr lang="en-US" dirty="0"/>
              <a:t>	to determine whether it can be accepted or not. </a:t>
            </a:r>
          </a:p>
          <a:p>
            <a:pPr marL="0" indent="0">
              <a:buNone/>
            </a:pPr>
            <a:endParaRPr lang="en-US" sz="500" dirty="0"/>
          </a:p>
          <a:p>
            <a:r>
              <a:rPr lang="en-US" dirty="0"/>
              <a:t>This is the final testing performed</a:t>
            </a:r>
          </a:p>
          <a:p>
            <a:pPr marL="0" indent="0">
              <a:buNone/>
            </a:pPr>
            <a:r>
              <a:rPr lang="en-US" dirty="0"/>
              <a:t>	 once the functional, system &amp; regression testing </a:t>
            </a:r>
          </a:p>
          <a:p>
            <a:pPr marL="0" indent="0">
              <a:buNone/>
            </a:pPr>
            <a:r>
              <a:rPr lang="en-US" dirty="0"/>
              <a:t>	</a:t>
            </a:r>
            <a:r>
              <a:rPr lang="en-US" u="sng" dirty="0"/>
              <a:t>are completed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7B7E5A-1F82-48D8-B776-6197655D9290}"/>
              </a:ext>
            </a:extLst>
          </p:cNvPr>
          <p:cNvSpPr>
            <a:spLocks noGrp="1"/>
          </p:cNvSpPr>
          <p:nvPr>
            <p:ph type="title"/>
          </p:nvPr>
        </p:nvSpPr>
        <p:spPr>
          <a:xfrm>
            <a:off x="1335818" y="2438400"/>
            <a:ext cx="8256235" cy="1320800"/>
          </a:xfrm>
        </p:spPr>
        <p:txBody>
          <a:bodyPr/>
          <a:lstStyle/>
          <a:p>
            <a:r>
              <a:rPr lang="en-IN" dirty="0">
                <a:solidFill>
                  <a:srgbClr val="FF0000"/>
                </a:solidFill>
              </a:rPr>
              <a:t>Important Interview Questions</a:t>
            </a:r>
          </a:p>
        </p:txBody>
      </p:sp>
    </p:spTree>
    <p:extLst>
      <p:ext uri="{BB962C8B-B14F-4D97-AF65-F5344CB8AC3E}">
        <p14:creationId xmlns:p14="http://schemas.microsoft.com/office/powerpoint/2010/main" val="41072657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66406" y="2376115"/>
            <a:ext cx="6356567" cy="1296987"/>
          </a:xfrm>
        </p:spPr>
        <p:txBody>
          <a:bodyPr>
            <a:normAutofit fontScale="85000" lnSpcReduction="10000"/>
          </a:bodyPr>
          <a:lstStyle/>
          <a:p>
            <a:r>
              <a:rPr lang="en-US" sz="4000" dirty="0"/>
              <a:t>1. What are the challenges you</a:t>
            </a:r>
          </a:p>
          <a:p>
            <a:pPr algn="ctr"/>
            <a:r>
              <a:rPr lang="en-US" sz="4000" dirty="0"/>
              <a:t> faced in your project?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Pop-up Windows</a:t>
            </a:r>
          </a:p>
        </p:txBody>
      </p:sp>
      <p:sp>
        <p:nvSpPr>
          <p:cNvPr id="3" name="Content Placeholder 2"/>
          <p:cNvSpPr>
            <a:spLocks noGrp="1"/>
          </p:cNvSpPr>
          <p:nvPr>
            <p:ph sz="half" idx="2"/>
          </p:nvPr>
        </p:nvSpPr>
        <p:spPr>
          <a:xfrm>
            <a:off x="1118899" y="1542553"/>
            <a:ext cx="8764572" cy="4782047"/>
          </a:xfrm>
        </p:spPr>
        <p:txBody>
          <a:bodyPr>
            <a:normAutofit/>
          </a:bodyPr>
          <a:lstStyle/>
          <a:p>
            <a:r>
              <a:rPr lang="en-US" sz="1900" dirty="0"/>
              <a:t>In many application, random pop-up keeps coming </a:t>
            </a:r>
          </a:p>
          <a:p>
            <a:pPr marL="0" indent="0">
              <a:buNone/>
            </a:pPr>
            <a:r>
              <a:rPr lang="en-US" sz="1900" dirty="0"/>
              <a:t>			and their behavior is not persistence </a:t>
            </a:r>
          </a:p>
          <a:p>
            <a:pPr marL="0" indent="0">
              <a:buNone/>
            </a:pPr>
            <a:r>
              <a:rPr lang="en-US" sz="1900" dirty="0"/>
              <a:t>			these </a:t>
            </a:r>
            <a:r>
              <a:rPr lang="en-US" sz="1900" u="sng" dirty="0"/>
              <a:t>unwanted pop up which stops our execution</a:t>
            </a:r>
            <a:r>
              <a:rPr lang="en-US" sz="1900" dirty="0"/>
              <a:t>.</a:t>
            </a:r>
          </a:p>
          <a:p>
            <a:pPr marL="0" indent="0">
              <a:buNone/>
            </a:pPr>
            <a:endParaRPr lang="en-US" sz="1900" dirty="0"/>
          </a:p>
          <a:p>
            <a:r>
              <a:rPr lang="en-US" sz="1900" dirty="0"/>
              <a:t> And, Windows-based alerts are beyond Selenium’s capabilities </a:t>
            </a:r>
          </a:p>
          <a:p>
            <a:pPr marL="0" indent="0">
              <a:buNone/>
            </a:pPr>
            <a:r>
              <a:rPr lang="en-US" sz="1900" dirty="0"/>
              <a:t>			</a:t>
            </a:r>
            <a:r>
              <a:rPr lang="en-US" sz="1900" u="sng" dirty="0"/>
              <a:t>since they’re part of the operating system </a:t>
            </a:r>
            <a:r>
              <a:rPr lang="en-US" sz="1900" dirty="0"/>
              <a:t>instead of the browser.</a:t>
            </a:r>
          </a:p>
          <a:p>
            <a:endParaRPr lang="en-US" sz="1900" dirty="0"/>
          </a:p>
          <a:p>
            <a:r>
              <a:rPr lang="en-US" sz="1900" dirty="0"/>
              <a:t> However, since Selenium WebDriver can operate multiple windows, </a:t>
            </a:r>
          </a:p>
          <a:p>
            <a:pPr marL="0" indent="0">
              <a:buNone/>
            </a:pPr>
            <a:r>
              <a:rPr lang="en-US" sz="1900" dirty="0"/>
              <a:t>			Web-based alerts can usually be handled </a:t>
            </a:r>
          </a:p>
          <a:p>
            <a:pPr marL="0" indent="0">
              <a:buNone/>
            </a:pPr>
            <a:r>
              <a:rPr lang="en-US" sz="1900" dirty="0"/>
              <a:t>			with the </a:t>
            </a:r>
            <a:r>
              <a:rPr lang="en-US" sz="1900" u="sng" dirty="0"/>
              <a:t>switch To method to control the pop-up </a:t>
            </a:r>
          </a:p>
          <a:p>
            <a:pPr marL="0" indent="0">
              <a:buNone/>
            </a:pPr>
            <a:r>
              <a:rPr lang="en-US" sz="1900" dirty="0"/>
              <a:t>			while keeping the browser in the background.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Dynamic Content</a:t>
            </a:r>
          </a:p>
        </p:txBody>
      </p:sp>
      <p:sp>
        <p:nvSpPr>
          <p:cNvPr id="3" name="Content Placeholder 2"/>
          <p:cNvSpPr>
            <a:spLocks noGrp="1"/>
          </p:cNvSpPr>
          <p:nvPr>
            <p:ph idx="1"/>
          </p:nvPr>
        </p:nvSpPr>
        <p:spPr>
          <a:xfrm>
            <a:off x="1288111" y="1470991"/>
            <a:ext cx="8301162" cy="5158409"/>
          </a:xfrm>
        </p:spPr>
        <p:txBody>
          <a:bodyPr>
            <a:normAutofit/>
          </a:bodyPr>
          <a:lstStyle/>
          <a:p>
            <a:r>
              <a:rPr lang="en-US" dirty="0"/>
              <a:t>A web page that has dynamically loaded content has elements 	that may not be at first visible when you visit the site. </a:t>
            </a:r>
          </a:p>
          <a:p>
            <a:endParaRPr lang="en-US" sz="700" dirty="0"/>
          </a:p>
          <a:p>
            <a:r>
              <a:rPr lang="en-US" dirty="0"/>
              <a:t>Page is user specific and will display different content</a:t>
            </a:r>
          </a:p>
          <a:p>
            <a:pPr marL="0" indent="0">
              <a:buNone/>
            </a:pPr>
            <a:r>
              <a:rPr lang="en-US" dirty="0"/>
              <a:t>		-  based on different users, </a:t>
            </a:r>
          </a:p>
          <a:p>
            <a:pPr marL="0" indent="0">
              <a:buNone/>
            </a:pPr>
            <a:r>
              <a:rPr lang="en-US" dirty="0"/>
              <a:t>		-  new content appears on page after certain amount of time,</a:t>
            </a:r>
          </a:p>
          <a:p>
            <a:pPr marL="0" indent="0">
              <a:buNone/>
            </a:pPr>
            <a:r>
              <a:rPr lang="en-US" dirty="0"/>
              <a:t>		 -  it appears after clicking something on the page. </a:t>
            </a:r>
          </a:p>
          <a:p>
            <a:pPr marL="0" indent="0">
              <a:buNone/>
            </a:pPr>
            <a:endParaRPr lang="en-US" sz="900" dirty="0"/>
          </a:p>
          <a:p>
            <a:r>
              <a:rPr lang="en-US" dirty="0"/>
              <a:t>when a locator cannot identify a new element present at that time, </a:t>
            </a:r>
          </a:p>
          <a:p>
            <a:pPr marL="0" indent="0">
              <a:buNone/>
            </a:pPr>
            <a:r>
              <a:rPr lang="en-US" dirty="0"/>
              <a:t>			Selenium WebDriver comes with an integrated Explicit Wait 	</a:t>
            </a:r>
          </a:p>
          <a:p>
            <a:pPr marL="0" indent="0">
              <a:buNone/>
            </a:pPr>
            <a:r>
              <a:rPr lang="en-US" dirty="0"/>
              <a:t>			before automating a command. </a:t>
            </a:r>
          </a:p>
          <a:p>
            <a:pPr marL="0" indent="0">
              <a:buNone/>
            </a:pPr>
            <a:r>
              <a:rPr lang="en-US" dirty="0"/>
              <a:t>	This helps the page to have enough time to load and 	identify the element to interact with.</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Timeout issue</a:t>
            </a:r>
          </a:p>
        </p:txBody>
      </p:sp>
      <p:sp>
        <p:nvSpPr>
          <p:cNvPr id="3" name="Content Placeholder 2"/>
          <p:cNvSpPr>
            <a:spLocks noGrp="1"/>
          </p:cNvSpPr>
          <p:nvPr>
            <p:ph idx="1"/>
          </p:nvPr>
        </p:nvSpPr>
        <p:spPr>
          <a:xfrm>
            <a:off x="1118898" y="1701800"/>
            <a:ext cx="8382912" cy="4470400"/>
          </a:xfrm>
        </p:spPr>
        <p:txBody>
          <a:bodyPr>
            <a:normAutofit/>
          </a:bodyPr>
          <a:lstStyle/>
          <a:p>
            <a:r>
              <a:rPr lang="en-US" dirty="0"/>
              <a:t>It is one of the most challenging tasks in any test automation tool.	</a:t>
            </a:r>
          </a:p>
          <a:p>
            <a:pPr marL="0" indent="0">
              <a:buNone/>
            </a:pPr>
            <a:r>
              <a:rPr lang="en-US" dirty="0"/>
              <a:t>		If we do not handle this, then most of the script will fail. </a:t>
            </a:r>
          </a:p>
          <a:p>
            <a:pPr marL="0" indent="0">
              <a:buNone/>
            </a:pPr>
            <a:r>
              <a:rPr lang="en-US" dirty="0"/>
              <a:t>		Survey: 	80% of scripts fail due to improper sync/timeout.</a:t>
            </a:r>
          </a:p>
          <a:p>
            <a:pPr marL="0" indent="0">
              <a:buNone/>
            </a:pPr>
            <a:endParaRPr lang="en-US" sz="300" dirty="0"/>
          </a:p>
          <a:p>
            <a:pPr marL="0" indent="0">
              <a:buNone/>
            </a:pPr>
            <a:endParaRPr lang="en-US" sz="100" dirty="0"/>
          </a:p>
          <a:p>
            <a:r>
              <a:rPr lang="en-US" dirty="0"/>
              <a:t>We can avoid this by using smart wait like 			</a:t>
            </a:r>
          </a:p>
          <a:p>
            <a:pPr marL="0" indent="0">
              <a:buNone/>
            </a:pPr>
            <a:r>
              <a:rPr lang="en-US" dirty="0"/>
              <a:t>		implicit wait, explicit wait, fluent wait or 			</a:t>
            </a:r>
          </a:p>
          <a:p>
            <a:pPr marL="0" indent="0">
              <a:buNone/>
            </a:pPr>
            <a:r>
              <a:rPr lang="en-US" dirty="0"/>
              <a:t>		we can write our custom method which will handle this.</a:t>
            </a:r>
          </a:p>
          <a:p>
            <a:pPr marL="0" indent="0">
              <a:buNone/>
            </a:pPr>
            <a:endParaRPr lang="en-US" sz="500" dirty="0"/>
          </a:p>
          <a:p>
            <a:pPr marL="0" indent="0">
              <a:buNone/>
            </a:pPr>
            <a:endParaRPr lang="en-US" sz="100" dirty="0"/>
          </a:p>
          <a:p>
            <a:r>
              <a:rPr lang="en-US" dirty="0"/>
              <a:t>Example- After clicking on some button one alert should present and we have handled via code but due to many issues alert might come after few seconds in that case script will fail.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Integration with different tools</a:t>
            </a:r>
          </a:p>
        </p:txBody>
      </p:sp>
      <p:sp>
        <p:nvSpPr>
          <p:cNvPr id="5" name="Content Placeholder 4"/>
          <p:cNvSpPr>
            <a:spLocks noGrp="1"/>
          </p:cNvSpPr>
          <p:nvPr>
            <p:ph idx="1"/>
          </p:nvPr>
        </p:nvSpPr>
        <p:spPr>
          <a:xfrm>
            <a:off x="2425148" y="1828800"/>
            <a:ext cx="9081052" cy="4927600"/>
          </a:xfrm>
        </p:spPr>
        <p:txBody>
          <a:bodyPr>
            <a:normAutofit/>
          </a:bodyPr>
          <a:lstStyle/>
          <a:p>
            <a:pPr marL="0" indent="0">
              <a:lnSpc>
                <a:spcPct val="200000"/>
              </a:lnSpc>
              <a:buNone/>
            </a:pPr>
            <a:r>
              <a:rPr lang="en-US" dirty="0"/>
              <a:t>Since Selenium is an open source and </a:t>
            </a:r>
          </a:p>
          <a:p>
            <a:pPr marL="0" indent="0">
              <a:lnSpc>
                <a:spcPct val="200000"/>
              </a:lnSpc>
              <a:buNone/>
            </a:pPr>
            <a:r>
              <a:rPr lang="en-US" dirty="0"/>
              <a:t>		we are using other many open sources				</a:t>
            </a:r>
          </a:p>
          <a:p>
            <a:pPr marL="0" indent="0">
              <a:lnSpc>
                <a:spcPct val="200000"/>
              </a:lnSpc>
              <a:buNone/>
            </a:pPr>
            <a:r>
              <a:rPr lang="en-US" dirty="0"/>
              <a:t>		 like Maven, Jenkins, AutoIT etc. </a:t>
            </a:r>
          </a:p>
          <a:p>
            <a:pPr>
              <a:lnSpc>
                <a:spcPct val="200000"/>
              </a:lnSpc>
            </a:pPr>
            <a:r>
              <a:rPr lang="en-US" dirty="0"/>
              <a:t>So Integration between all tools is sometimes </a:t>
            </a:r>
          </a:p>
          <a:p>
            <a:pPr marL="0" indent="0">
              <a:lnSpc>
                <a:spcPct val="200000"/>
              </a:lnSpc>
              <a:buNone/>
            </a:pPr>
            <a:r>
              <a:rPr lang="en-US" dirty="0"/>
              <a:t>	a very challenging task</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Smart locators</a:t>
            </a:r>
          </a:p>
        </p:txBody>
      </p:sp>
      <p:sp>
        <p:nvSpPr>
          <p:cNvPr id="5" name="Content Placeholder 4"/>
          <p:cNvSpPr>
            <a:spLocks noGrp="1"/>
          </p:cNvSpPr>
          <p:nvPr>
            <p:ph idx="1"/>
          </p:nvPr>
        </p:nvSpPr>
        <p:spPr>
          <a:xfrm>
            <a:off x="1655345" y="1731218"/>
            <a:ext cx="8596668" cy="3880773"/>
          </a:xfrm>
        </p:spPr>
        <p:txBody>
          <a:bodyPr/>
          <a:lstStyle/>
          <a:p>
            <a:r>
              <a:rPr lang="en-US" dirty="0"/>
              <a:t>As locators are the core part of any scripting and 		</a:t>
            </a:r>
          </a:p>
          <a:p>
            <a:pPr marL="0" indent="0">
              <a:buNone/>
            </a:pPr>
            <a:r>
              <a:rPr lang="en-US" dirty="0"/>
              <a:t>		We need to keep on enhancing our XPath and CSS			</a:t>
            </a:r>
          </a:p>
          <a:p>
            <a:pPr marL="0" indent="0">
              <a:buNone/>
            </a:pPr>
            <a:r>
              <a:rPr lang="en-US" dirty="0"/>
              <a:t>		for script stability 	</a:t>
            </a:r>
          </a:p>
          <a:p>
            <a:pPr marL="0" indent="0">
              <a:buNone/>
            </a:pPr>
            <a:r>
              <a:rPr lang="en-US" dirty="0"/>
              <a:t>		because if XPath and CSS are not proper,			</a:t>
            </a:r>
          </a:p>
          <a:p>
            <a:pPr marL="0" indent="0">
              <a:buNone/>
            </a:pPr>
            <a:r>
              <a:rPr lang="en-US" dirty="0"/>
              <a:t>		 then it fails in upcoming releases.</a:t>
            </a:r>
          </a:p>
          <a:p>
            <a:pPr marL="0" indent="0">
              <a:buNone/>
            </a:pPr>
            <a:endParaRPr lang="en-US" dirty="0"/>
          </a:p>
          <a:p>
            <a:pPr marL="0" indent="0">
              <a:buNone/>
            </a:pPr>
            <a:endParaRPr lang="en-US" sz="100" dirty="0"/>
          </a:p>
          <a:p>
            <a:pPr marL="0" indent="0">
              <a:buNone/>
            </a:pPr>
            <a:endParaRPr lang="en-US" sz="100" dirty="0"/>
          </a:p>
          <a:p>
            <a:r>
              <a:rPr lang="en-US" dirty="0"/>
              <a:t>We should always write dynamic or custom XPath 		</a:t>
            </a:r>
          </a:p>
          <a:p>
            <a:pPr marL="0" indent="0">
              <a:buNone/>
            </a:pPr>
            <a:r>
              <a:rPr lang="en-US" dirty="0"/>
              <a:t>		which can make our script more stable.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6. Cross browser testing</a:t>
            </a:r>
          </a:p>
        </p:txBody>
      </p:sp>
      <p:sp>
        <p:nvSpPr>
          <p:cNvPr id="5" name="Content Placeholder 4"/>
          <p:cNvSpPr>
            <a:spLocks noGrp="1"/>
          </p:cNvSpPr>
          <p:nvPr>
            <p:ph idx="1"/>
          </p:nvPr>
        </p:nvSpPr>
        <p:spPr>
          <a:xfrm>
            <a:off x="884068" y="1596046"/>
            <a:ext cx="8596668" cy="3880773"/>
          </a:xfrm>
        </p:spPr>
        <p:txBody>
          <a:bodyPr>
            <a:normAutofit fontScale="92500" lnSpcReduction="20000"/>
          </a:bodyPr>
          <a:lstStyle/>
          <a:p>
            <a:pPr>
              <a:lnSpc>
                <a:spcPct val="200000"/>
              </a:lnSpc>
            </a:pPr>
            <a:r>
              <a:rPr lang="en-US" dirty="0"/>
              <a:t>We always focus Test designing on one browser			</a:t>
            </a:r>
          </a:p>
          <a:p>
            <a:pPr marL="0" indent="0">
              <a:lnSpc>
                <a:spcPct val="200000"/>
              </a:lnSpc>
              <a:buNone/>
            </a:pPr>
            <a:r>
              <a:rPr lang="en-US" dirty="0"/>
              <a:t>			But in real execution of the script , 				</a:t>
            </a:r>
          </a:p>
          <a:p>
            <a:pPr marL="0" indent="0">
              <a:lnSpc>
                <a:spcPct val="200000"/>
              </a:lnSpc>
              <a:buNone/>
            </a:pPr>
            <a:r>
              <a:rPr lang="en-US" dirty="0"/>
              <a:t>			we have to make sure that our script should run in all browser 	</a:t>
            </a:r>
          </a:p>
          <a:p>
            <a:pPr marL="0" indent="0">
              <a:lnSpc>
                <a:spcPct val="200000"/>
              </a:lnSpc>
              <a:buNone/>
            </a:pPr>
            <a:r>
              <a:rPr lang="en-US" dirty="0"/>
              <a:t> which is known as Cross Browser Testing (Chrome, FF, IE at least).</a:t>
            </a:r>
          </a:p>
          <a:p>
            <a:pPr marL="0" indent="0">
              <a:lnSpc>
                <a:spcPct val="200000"/>
              </a:lnSpc>
              <a:buNone/>
            </a:pPr>
            <a:endParaRPr lang="en-US" sz="100" dirty="0"/>
          </a:p>
          <a:p>
            <a:pPr>
              <a:lnSpc>
                <a:spcPct val="200000"/>
              </a:lnSpc>
            </a:pPr>
            <a:endParaRPr lang="en-US" sz="100" dirty="0"/>
          </a:p>
          <a:p>
            <a:pPr>
              <a:lnSpc>
                <a:spcPct val="200000"/>
              </a:lnSpc>
            </a:pPr>
            <a:r>
              <a:rPr lang="en-US" dirty="0"/>
              <a:t>Few locators will work in one browser but not on the other.				</a:t>
            </a:r>
          </a:p>
          <a:p>
            <a:pPr marL="0" indent="0">
              <a:lnSpc>
                <a:spcPct val="200000"/>
              </a:lnSpc>
              <a:buNone/>
            </a:pPr>
            <a:r>
              <a:rPr lang="en-US" dirty="0"/>
              <a:t>	If script is failing on another browser, we need to change locator strategy.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Framework enhancement</a:t>
            </a:r>
          </a:p>
        </p:txBody>
      </p:sp>
      <p:sp>
        <p:nvSpPr>
          <p:cNvPr id="3" name="Content Placeholder 2"/>
          <p:cNvSpPr>
            <a:spLocks noGrp="1"/>
          </p:cNvSpPr>
          <p:nvPr>
            <p:ph idx="1"/>
          </p:nvPr>
        </p:nvSpPr>
        <p:spPr>
          <a:xfrm>
            <a:off x="1351722" y="1828801"/>
            <a:ext cx="7922280" cy="4212562"/>
          </a:xfrm>
        </p:spPr>
        <p:txBody>
          <a:bodyPr>
            <a:normAutofit/>
          </a:bodyPr>
          <a:lstStyle/>
          <a:p>
            <a:pPr>
              <a:lnSpc>
                <a:spcPct val="200000"/>
              </a:lnSpc>
            </a:pPr>
            <a:r>
              <a:rPr lang="en-US" dirty="0"/>
              <a:t>We always work for the framework 				</a:t>
            </a:r>
          </a:p>
          <a:p>
            <a:pPr marL="0" indent="0">
              <a:lnSpc>
                <a:spcPct val="200000"/>
              </a:lnSpc>
              <a:buNone/>
            </a:pPr>
            <a:r>
              <a:rPr lang="en-US" dirty="0"/>
              <a:t>		but framework designing and maintenance 			</a:t>
            </a:r>
          </a:p>
          <a:p>
            <a:pPr marL="0" indent="0">
              <a:lnSpc>
                <a:spcPct val="200000"/>
              </a:lnSpc>
              <a:buNone/>
            </a:pPr>
            <a:r>
              <a:rPr lang="en-US" dirty="0"/>
              <a:t>		is not a one-day activity 	</a:t>
            </a:r>
          </a:p>
          <a:p>
            <a:pPr marL="0" indent="0">
              <a:lnSpc>
                <a:spcPct val="200000"/>
              </a:lnSpc>
              <a:buNone/>
            </a:pPr>
            <a:endParaRPr lang="en-US" sz="600" dirty="0"/>
          </a:p>
          <a:p>
            <a:pPr marL="0" indent="0">
              <a:lnSpc>
                <a:spcPct val="200000"/>
              </a:lnSpc>
              <a:buNone/>
            </a:pPr>
            <a:endParaRPr lang="en-US" sz="100" dirty="0"/>
          </a:p>
          <a:p>
            <a:pPr>
              <a:lnSpc>
                <a:spcPct val="200000"/>
              </a:lnSpc>
            </a:pPr>
            <a:r>
              <a:rPr lang="en-US" dirty="0"/>
              <a:t>we have to keep on adding new features or library 			</a:t>
            </a:r>
          </a:p>
          <a:p>
            <a:pPr marL="0" indent="0">
              <a:lnSpc>
                <a:spcPct val="200000"/>
              </a:lnSpc>
              <a:buNone/>
            </a:pPr>
            <a:r>
              <a:rPr lang="en-US" dirty="0"/>
              <a:t>		so that we can minimize execution time and maintenance task</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9013"/>
          </a:xfrm>
        </p:spPr>
        <p:txBody>
          <a:bodyPr/>
          <a:lstStyle/>
          <a:p>
            <a:r>
              <a:rPr lang="en-US" dirty="0"/>
              <a:t>OOPS</a:t>
            </a:r>
          </a:p>
        </p:txBody>
      </p:sp>
      <p:sp>
        <p:nvSpPr>
          <p:cNvPr id="3" name="Content Placeholder 2"/>
          <p:cNvSpPr>
            <a:spLocks noGrp="1"/>
          </p:cNvSpPr>
          <p:nvPr>
            <p:ph idx="1"/>
          </p:nvPr>
        </p:nvSpPr>
        <p:spPr>
          <a:xfrm>
            <a:off x="1868556" y="1488613"/>
            <a:ext cx="7405445" cy="4658187"/>
          </a:xfrm>
        </p:spPr>
        <p:txBody>
          <a:bodyPr/>
          <a:lstStyle/>
          <a:p>
            <a:pPr marL="0" indent="0">
              <a:buNone/>
            </a:pPr>
            <a:r>
              <a:rPr lang="en-US" sz="2000" b="1" dirty="0"/>
              <a:t>Where did you use all the OOPS concept in your project?</a:t>
            </a:r>
          </a:p>
          <a:p>
            <a:pPr marL="0" indent="0">
              <a:buNone/>
            </a:pPr>
            <a:r>
              <a:rPr lang="en-US" b="1" dirty="0"/>
              <a:t>Abstraction</a:t>
            </a:r>
          </a:p>
          <a:p>
            <a:r>
              <a:rPr lang="en-US" dirty="0"/>
              <a:t>Abstraction - POM - hiding the data</a:t>
            </a:r>
          </a:p>
          <a:p>
            <a:r>
              <a:rPr lang="en-US" dirty="0"/>
              <a:t>Interface – Web driver</a:t>
            </a:r>
          </a:p>
          <a:p>
            <a:pPr marL="0" indent="0">
              <a:buNone/>
            </a:pPr>
            <a:r>
              <a:rPr lang="en-US" b="1" dirty="0"/>
              <a:t>Polymorphism</a:t>
            </a:r>
            <a:r>
              <a:rPr lang="en-US" dirty="0"/>
              <a:t>  </a:t>
            </a:r>
          </a:p>
          <a:p>
            <a:r>
              <a:rPr lang="en-US" dirty="0"/>
              <a:t>Method overloading - implicit wait</a:t>
            </a:r>
          </a:p>
          <a:p>
            <a:r>
              <a:rPr lang="en-US" dirty="0"/>
              <a:t>Method overriding - </a:t>
            </a:r>
            <a:r>
              <a:rPr lang="en-IN" altLang="en-US" dirty="0"/>
              <a:t>get(“url”)</a:t>
            </a:r>
            <a:endParaRPr lang="en-US" dirty="0"/>
          </a:p>
          <a:p>
            <a:pPr marL="0" indent="0">
              <a:buNone/>
            </a:pPr>
            <a:r>
              <a:rPr lang="en-US" b="1" dirty="0"/>
              <a:t>Encapsulation</a:t>
            </a:r>
            <a:r>
              <a:rPr lang="en-US" dirty="0"/>
              <a:t> </a:t>
            </a:r>
          </a:p>
          <a:p>
            <a:pPr marL="0" indent="0">
              <a:buNone/>
            </a:pPr>
            <a:r>
              <a:rPr lang="en-US" dirty="0"/>
              <a:t>	 POM - declaring using @</a:t>
            </a:r>
            <a:r>
              <a:rPr lang="en-US" dirty="0" err="1"/>
              <a:t>Findby</a:t>
            </a:r>
            <a:r>
              <a:rPr lang="en-US" dirty="0"/>
              <a:t> and initializing using constructor</a:t>
            </a:r>
          </a:p>
          <a:p>
            <a:pPr marL="0" indent="0">
              <a:buNone/>
            </a:pPr>
            <a:r>
              <a:rPr lang="en-IN" altLang="en-US" b="1" dirty="0"/>
              <a:t>Inheritance</a:t>
            </a:r>
          </a:p>
          <a:p>
            <a:pPr marL="0" indent="0">
              <a:buNone/>
            </a:pPr>
            <a:r>
              <a:rPr lang="en-IN" altLang="en-US" b="1" dirty="0"/>
              <a:t>	In step definition we will inherit Baseclass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3426"/>
            <a:ext cx="8596668" cy="856974"/>
          </a:xfrm>
        </p:spPr>
        <p:txBody>
          <a:bodyPr/>
          <a:lstStyle/>
          <a:p>
            <a:r>
              <a:rPr lang="en-US" dirty="0"/>
              <a:t>Non-Automatable</a:t>
            </a:r>
          </a:p>
        </p:txBody>
      </p:sp>
      <p:sp>
        <p:nvSpPr>
          <p:cNvPr id="3" name="Content Placeholder 2"/>
          <p:cNvSpPr>
            <a:spLocks noGrp="1"/>
          </p:cNvSpPr>
          <p:nvPr>
            <p:ph idx="1"/>
          </p:nvPr>
        </p:nvSpPr>
        <p:spPr>
          <a:xfrm>
            <a:off x="2560319" y="1842537"/>
            <a:ext cx="6658023" cy="3880773"/>
          </a:xfrm>
        </p:spPr>
        <p:txBody>
          <a:bodyPr/>
          <a:lstStyle/>
          <a:p>
            <a:pPr>
              <a:lnSpc>
                <a:spcPct val="200000"/>
              </a:lnSpc>
            </a:pPr>
            <a:r>
              <a:rPr lang="en-US" dirty="0"/>
              <a:t>Captcha</a:t>
            </a:r>
          </a:p>
          <a:p>
            <a:pPr>
              <a:lnSpc>
                <a:spcPct val="200000"/>
              </a:lnSpc>
            </a:pPr>
            <a:r>
              <a:rPr lang="en-US" dirty="0"/>
              <a:t>Bar code</a:t>
            </a:r>
          </a:p>
          <a:p>
            <a:pPr>
              <a:lnSpc>
                <a:spcPct val="200000"/>
              </a:lnSpc>
            </a:pPr>
            <a:r>
              <a:rPr lang="en-US" dirty="0"/>
              <a:t>Image / Video Previews</a:t>
            </a:r>
          </a:p>
          <a:p>
            <a:pPr>
              <a:lnSpc>
                <a:spcPct val="200000"/>
              </a:lnSpc>
            </a:pPr>
            <a:r>
              <a:rPr lang="en-US" dirty="0"/>
              <a:t>Payment gateway timeouts</a:t>
            </a:r>
          </a:p>
          <a:p>
            <a:pPr>
              <a:lnSpc>
                <a:spcPct val="200000"/>
              </a:lnSpc>
            </a:pPr>
            <a:r>
              <a:rPr lang="en-US" dirty="0"/>
              <a:t>Gestures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D9904-A09B-49CD-9355-11349ABAB380}"/>
              </a:ext>
            </a:extLst>
          </p:cNvPr>
          <p:cNvSpPr>
            <a:spLocks noGrp="1"/>
          </p:cNvSpPr>
          <p:nvPr>
            <p:ph type="title"/>
          </p:nvPr>
        </p:nvSpPr>
        <p:spPr>
          <a:xfrm>
            <a:off x="597821" y="2108200"/>
            <a:ext cx="8596668" cy="1320800"/>
          </a:xfrm>
        </p:spPr>
        <p:txBody>
          <a:bodyPr/>
          <a:lstStyle/>
          <a:p>
            <a:pPr algn="ctr"/>
            <a:r>
              <a:rPr lang="en-IN" dirty="0"/>
              <a:t>2. How do you handle </a:t>
            </a:r>
            <a:br>
              <a:rPr lang="en-IN" dirty="0"/>
            </a:br>
            <a:r>
              <a:rPr lang="en-IN" dirty="0"/>
              <a:t>window based pop up?</a:t>
            </a:r>
          </a:p>
        </p:txBody>
      </p:sp>
    </p:spTree>
    <p:extLst>
      <p:ext uri="{BB962C8B-B14F-4D97-AF65-F5344CB8AC3E}">
        <p14:creationId xmlns:p14="http://schemas.microsoft.com/office/powerpoint/2010/main" val="298348931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286" y="882593"/>
            <a:ext cx="8596668" cy="777461"/>
          </a:xfrm>
        </p:spPr>
        <p:txBody>
          <a:bodyPr/>
          <a:lstStyle/>
          <a:p>
            <a:r>
              <a:rPr lang="en-US" dirty="0" err="1"/>
              <a:t>AutoIT</a:t>
            </a:r>
            <a:endParaRPr lang="en-US" dirty="0"/>
          </a:p>
        </p:txBody>
      </p:sp>
      <p:sp>
        <p:nvSpPr>
          <p:cNvPr id="3" name="Content Placeholder 2"/>
          <p:cNvSpPr>
            <a:spLocks noGrp="1"/>
          </p:cNvSpPr>
          <p:nvPr>
            <p:ph idx="1"/>
          </p:nvPr>
        </p:nvSpPr>
        <p:spPr>
          <a:xfrm>
            <a:off x="1637969" y="1385889"/>
            <a:ext cx="7979560" cy="4697411"/>
          </a:xfrm>
        </p:spPr>
        <p:txBody>
          <a:bodyPr>
            <a:normAutofit/>
          </a:bodyPr>
          <a:lstStyle/>
          <a:p>
            <a:pPr>
              <a:lnSpc>
                <a:spcPct val="110000"/>
              </a:lnSpc>
            </a:pPr>
            <a:endParaRPr lang="en-US" dirty="0"/>
          </a:p>
          <a:p>
            <a:r>
              <a:rPr lang="en-US" dirty="0"/>
              <a:t>Selenium is an open source tool that is designed</a:t>
            </a:r>
          </a:p>
          <a:p>
            <a:pPr marL="0" indent="0">
              <a:buNone/>
            </a:pPr>
            <a:endParaRPr lang="en-US" sz="100" dirty="0"/>
          </a:p>
          <a:p>
            <a:pPr marL="0" indent="0">
              <a:buNone/>
            </a:pPr>
            <a:r>
              <a:rPr lang="en-US" dirty="0"/>
              <a:t>		To automate web-based applications on different browsers</a:t>
            </a:r>
          </a:p>
          <a:p>
            <a:pPr marL="0" indent="0">
              <a:buNone/>
            </a:pPr>
            <a:r>
              <a:rPr lang="en-US" dirty="0"/>
              <a:t>		 But to handle window GUI and non HTML popups in </a:t>
            </a:r>
            <a:r>
              <a:rPr lang="en-US" sz="1600" dirty="0"/>
              <a:t>application</a:t>
            </a:r>
            <a:r>
              <a:rPr lang="en-US" dirty="0"/>
              <a:t>.</a:t>
            </a:r>
          </a:p>
          <a:p>
            <a:pPr marL="0" indent="0">
              <a:buNone/>
            </a:pPr>
            <a:endParaRPr lang="en-US" sz="700" dirty="0"/>
          </a:p>
          <a:p>
            <a:pPr marL="0" indent="0">
              <a:buNone/>
            </a:pPr>
            <a:endParaRPr lang="en-US" sz="100" dirty="0"/>
          </a:p>
          <a:p>
            <a:r>
              <a:rPr lang="en-US" dirty="0"/>
              <a:t> AutoIT is required as these window based activity</a:t>
            </a:r>
          </a:p>
          <a:p>
            <a:pPr marL="0" indent="0">
              <a:buNone/>
            </a:pPr>
            <a:r>
              <a:rPr lang="en-US" dirty="0"/>
              <a:t>		 are not handled by 	Selenium.</a:t>
            </a:r>
          </a:p>
          <a:p>
            <a:pPr>
              <a:lnSpc>
                <a:spcPct val="200000"/>
              </a:lnSpc>
            </a:pPr>
            <a:endParaRPr lang="en-US" sz="100" dirty="0"/>
          </a:p>
          <a:p>
            <a:pPr>
              <a:lnSpc>
                <a:spcPct val="200000"/>
              </a:lnSpc>
            </a:pPr>
            <a:r>
              <a:rPr lang="en-US" dirty="0"/>
              <a:t>There is two components.</a:t>
            </a:r>
          </a:p>
          <a:p>
            <a:pPr marL="457200" lvl="1" indent="0">
              <a:lnSpc>
                <a:spcPct val="200000"/>
              </a:lnSpc>
              <a:buNone/>
            </a:pPr>
            <a:r>
              <a:rPr lang="en-US" sz="1800" dirty="0"/>
              <a:t>			</a:t>
            </a:r>
            <a:r>
              <a:rPr lang="en-US" sz="1800" b="1" dirty="0" err="1"/>
              <a:t>AutoIT</a:t>
            </a:r>
            <a:r>
              <a:rPr lang="en-US" sz="1800" b="1" dirty="0"/>
              <a:t> editor &amp; element identifier</a:t>
            </a:r>
          </a:p>
          <a:p>
            <a:pPr>
              <a:lnSpc>
                <a:spcPct val="200000"/>
              </a:lnSpc>
            </a:pP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371B6D-F632-4566-9659-F4CBD26FA7C0}"/>
              </a:ext>
            </a:extLst>
          </p:cNvPr>
          <p:cNvSpPr>
            <a:spLocks noGrp="1"/>
          </p:cNvSpPr>
          <p:nvPr>
            <p:ph type="title"/>
          </p:nvPr>
        </p:nvSpPr>
        <p:spPr>
          <a:xfrm>
            <a:off x="783867" y="2396971"/>
            <a:ext cx="8596668" cy="2760792"/>
          </a:xfrm>
        </p:spPr>
        <p:txBody>
          <a:bodyPr>
            <a:normAutofit/>
          </a:bodyPr>
          <a:lstStyle/>
          <a:p>
            <a:r>
              <a:rPr lang="en-IN" dirty="0"/>
              <a:t>How will you run your test scripts if it is taking long time to complete?</a:t>
            </a:r>
            <a:br>
              <a:rPr lang="en-IN" dirty="0"/>
            </a:br>
            <a:br>
              <a:rPr lang="en-IN" dirty="0"/>
            </a:br>
            <a:endParaRPr lang="en-IN" dirty="0"/>
          </a:p>
        </p:txBody>
      </p:sp>
    </p:spTree>
    <p:extLst>
      <p:ext uri="{BB962C8B-B14F-4D97-AF65-F5344CB8AC3E}">
        <p14:creationId xmlns:p14="http://schemas.microsoft.com/office/powerpoint/2010/main" val="26079034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CC7A2-BF0A-4B0F-9984-4BAA2F23A221}"/>
              </a:ext>
            </a:extLst>
          </p:cNvPr>
          <p:cNvSpPr>
            <a:spLocks noGrp="1"/>
          </p:cNvSpPr>
          <p:nvPr>
            <p:ph type="title"/>
          </p:nvPr>
        </p:nvSpPr>
        <p:spPr/>
        <p:txBody>
          <a:bodyPr/>
          <a:lstStyle/>
          <a:p>
            <a:r>
              <a:rPr lang="en-IN" dirty="0"/>
              <a:t>Selenium Grid</a:t>
            </a:r>
          </a:p>
        </p:txBody>
      </p:sp>
      <p:pic>
        <p:nvPicPr>
          <p:cNvPr id="5" name="Content Placeholder 4">
            <a:extLst>
              <a:ext uri="{FF2B5EF4-FFF2-40B4-BE49-F238E27FC236}">
                <a16:creationId xmlns:a16="http://schemas.microsoft.com/office/drawing/2014/main" id="{07450F36-9931-4457-BF25-DD18E1627F16}"/>
              </a:ext>
            </a:extLst>
          </p:cNvPr>
          <p:cNvPicPr>
            <a:picLocks noGrp="1" noChangeAspect="1"/>
          </p:cNvPicPr>
          <p:nvPr>
            <p:ph idx="1"/>
          </p:nvPr>
        </p:nvPicPr>
        <p:blipFill>
          <a:blip r:embed="rId2"/>
          <a:stretch>
            <a:fillRect/>
          </a:stretch>
        </p:blipFill>
        <p:spPr>
          <a:xfrm>
            <a:off x="1216241" y="1784412"/>
            <a:ext cx="7492753" cy="4172505"/>
          </a:xfrm>
        </p:spPr>
      </p:pic>
    </p:spTree>
    <p:extLst>
      <p:ext uri="{BB962C8B-B14F-4D97-AF65-F5344CB8AC3E}">
        <p14:creationId xmlns:p14="http://schemas.microsoft.com/office/powerpoint/2010/main" val="19662717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EA38A-D64F-495F-87FA-DB30A99448C0}"/>
              </a:ext>
            </a:extLst>
          </p:cNvPr>
          <p:cNvSpPr>
            <a:spLocks noGrp="1"/>
          </p:cNvSpPr>
          <p:nvPr>
            <p:ph type="title"/>
          </p:nvPr>
        </p:nvSpPr>
        <p:spPr/>
        <p:txBody>
          <a:bodyPr/>
          <a:lstStyle/>
          <a:p>
            <a:r>
              <a:rPr lang="en-IN" dirty="0"/>
              <a:t>Selenium Grid</a:t>
            </a:r>
          </a:p>
        </p:txBody>
      </p:sp>
      <p:sp>
        <p:nvSpPr>
          <p:cNvPr id="3" name="Content Placeholder 2">
            <a:extLst>
              <a:ext uri="{FF2B5EF4-FFF2-40B4-BE49-F238E27FC236}">
                <a16:creationId xmlns:a16="http://schemas.microsoft.com/office/drawing/2014/main" id="{F88B0275-29D5-4CAD-8861-E3C47160D42B}"/>
              </a:ext>
            </a:extLst>
          </p:cNvPr>
          <p:cNvSpPr>
            <a:spLocks noGrp="1"/>
          </p:cNvSpPr>
          <p:nvPr>
            <p:ph idx="1"/>
          </p:nvPr>
        </p:nvSpPr>
        <p:spPr>
          <a:xfrm>
            <a:off x="677333" y="1491449"/>
            <a:ext cx="8875039" cy="4549913"/>
          </a:xfrm>
        </p:spPr>
        <p:txBody>
          <a:bodyPr/>
          <a:lstStyle/>
          <a:p>
            <a:r>
              <a:rPr lang="en-IN" dirty="0"/>
              <a:t>Run the tests against different browsers, OS and Machines all at the same time.</a:t>
            </a:r>
          </a:p>
          <a:p>
            <a:endParaRPr lang="en-IN" dirty="0"/>
          </a:p>
          <a:p>
            <a:r>
              <a:rPr lang="en-IN" dirty="0"/>
              <a:t>Save time in the execution of your test suites</a:t>
            </a:r>
          </a:p>
          <a:p>
            <a:endParaRPr lang="en-IN" dirty="0"/>
          </a:p>
          <a:p>
            <a:r>
              <a:rPr lang="en-IN" dirty="0"/>
              <a:t>Hub – Node Concept</a:t>
            </a:r>
          </a:p>
          <a:p>
            <a:endParaRPr lang="en-IN" dirty="0"/>
          </a:p>
          <a:p>
            <a:pPr marL="0" indent="0">
              <a:buNone/>
            </a:pPr>
            <a:r>
              <a:rPr lang="en-IN" dirty="0"/>
              <a:t>				</a:t>
            </a:r>
            <a:r>
              <a:rPr lang="en-IN" dirty="0" err="1"/>
              <a:t>DesiredCapabilities</a:t>
            </a:r>
            <a:endParaRPr lang="en-IN" dirty="0"/>
          </a:p>
          <a:p>
            <a:pPr marL="0" indent="0">
              <a:buNone/>
            </a:pPr>
            <a:endParaRPr lang="en-IN" dirty="0"/>
          </a:p>
          <a:p>
            <a:pPr marL="0" indent="0">
              <a:buNone/>
            </a:pPr>
            <a:r>
              <a:rPr lang="en-IN" dirty="0"/>
              <a:t>				</a:t>
            </a:r>
            <a:r>
              <a:rPr lang="en-IN" dirty="0" err="1"/>
              <a:t>RemoteWebDriver</a:t>
            </a:r>
            <a:endParaRPr lang="en-IN" dirty="0"/>
          </a:p>
        </p:txBody>
      </p:sp>
    </p:spTree>
    <p:extLst>
      <p:ext uri="{BB962C8B-B14F-4D97-AF65-F5344CB8AC3E}">
        <p14:creationId xmlns:p14="http://schemas.microsoft.com/office/powerpoint/2010/main" val="34990812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EC822-3AE3-4853-AFC4-B700C5108715}"/>
              </a:ext>
            </a:extLst>
          </p:cNvPr>
          <p:cNvSpPr>
            <a:spLocks noGrp="1"/>
          </p:cNvSpPr>
          <p:nvPr>
            <p:ph type="title"/>
          </p:nvPr>
        </p:nvSpPr>
        <p:spPr>
          <a:xfrm>
            <a:off x="677334" y="609600"/>
            <a:ext cx="8596668" cy="713173"/>
          </a:xfrm>
        </p:spPr>
        <p:txBody>
          <a:bodyPr/>
          <a:lstStyle/>
          <a:p>
            <a:r>
              <a:rPr lang="en-IN" dirty="0"/>
              <a:t>REST API</a:t>
            </a:r>
          </a:p>
        </p:txBody>
      </p:sp>
      <p:sp>
        <p:nvSpPr>
          <p:cNvPr id="3" name="Content Placeholder 2">
            <a:extLst>
              <a:ext uri="{FF2B5EF4-FFF2-40B4-BE49-F238E27FC236}">
                <a16:creationId xmlns:a16="http://schemas.microsoft.com/office/drawing/2014/main" id="{C5117E5D-92EC-4CA7-B28F-4995809E98DA}"/>
              </a:ext>
            </a:extLst>
          </p:cNvPr>
          <p:cNvSpPr>
            <a:spLocks noGrp="1"/>
          </p:cNvSpPr>
          <p:nvPr>
            <p:ph idx="1"/>
          </p:nvPr>
        </p:nvSpPr>
        <p:spPr>
          <a:xfrm>
            <a:off x="2424792" y="1322773"/>
            <a:ext cx="7314011" cy="4718589"/>
          </a:xfrm>
        </p:spPr>
        <p:txBody>
          <a:bodyPr/>
          <a:lstStyle/>
          <a:p>
            <a:r>
              <a:rPr lang="en-IN" dirty="0"/>
              <a:t>Application Programming Interface</a:t>
            </a:r>
          </a:p>
          <a:p>
            <a:pPr marL="0" indent="0">
              <a:buNone/>
            </a:pPr>
            <a:r>
              <a:rPr lang="en-IN" dirty="0"/>
              <a:t>		It allows software applications to communicate with each 		other via API Calls</a:t>
            </a:r>
          </a:p>
          <a:p>
            <a:pPr marL="0" indent="0">
              <a:buNone/>
            </a:pPr>
            <a:endParaRPr lang="en-IN" dirty="0"/>
          </a:p>
          <a:p>
            <a:r>
              <a:rPr lang="en-IN" dirty="0"/>
              <a:t>REST – Representational State Transfer</a:t>
            </a:r>
          </a:p>
          <a:p>
            <a:pPr marL="0" indent="0">
              <a:buNone/>
            </a:pPr>
            <a:r>
              <a:rPr lang="en-IN" dirty="0"/>
              <a:t>				Ex: Google search, Weather Report.</a:t>
            </a:r>
          </a:p>
          <a:p>
            <a:pPr marL="0" indent="0">
              <a:buNone/>
            </a:pPr>
            <a:r>
              <a:rPr lang="en-IN" sz="2400" b="1" dirty="0"/>
              <a:t>4 Methods</a:t>
            </a:r>
          </a:p>
          <a:p>
            <a:r>
              <a:rPr lang="en-IN" dirty="0"/>
              <a:t>GET – Extract  data</a:t>
            </a:r>
          </a:p>
          <a:p>
            <a:r>
              <a:rPr lang="en-IN" dirty="0"/>
              <a:t>POST – Create new</a:t>
            </a:r>
          </a:p>
          <a:p>
            <a:r>
              <a:rPr lang="en-IN" dirty="0"/>
              <a:t>PUT - Update existing one</a:t>
            </a:r>
          </a:p>
          <a:p>
            <a:r>
              <a:rPr lang="en-IN" dirty="0"/>
              <a:t>DELETE – Removes all current representations</a:t>
            </a:r>
          </a:p>
          <a:p>
            <a:endParaRPr lang="en-IN" dirty="0"/>
          </a:p>
          <a:p>
            <a:endParaRPr lang="en-IN" dirty="0"/>
          </a:p>
        </p:txBody>
      </p:sp>
    </p:spTree>
    <p:extLst>
      <p:ext uri="{BB962C8B-B14F-4D97-AF65-F5344CB8AC3E}">
        <p14:creationId xmlns:p14="http://schemas.microsoft.com/office/powerpoint/2010/main" val="279730210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8A3E-BD86-42DB-A7B4-9975C2DE03AE}"/>
              </a:ext>
            </a:extLst>
          </p:cNvPr>
          <p:cNvSpPr>
            <a:spLocks noGrp="1"/>
          </p:cNvSpPr>
          <p:nvPr>
            <p:ph type="title"/>
          </p:nvPr>
        </p:nvSpPr>
        <p:spPr>
          <a:xfrm>
            <a:off x="677862" y="325514"/>
            <a:ext cx="8596668" cy="730929"/>
          </a:xfrm>
        </p:spPr>
        <p:txBody>
          <a:bodyPr/>
          <a:lstStyle/>
          <a:p>
            <a:r>
              <a:rPr lang="en-IN" dirty="0"/>
              <a:t>Postman</a:t>
            </a:r>
          </a:p>
        </p:txBody>
      </p:sp>
      <p:pic>
        <p:nvPicPr>
          <p:cNvPr id="5" name="Content Placeholder 4">
            <a:extLst>
              <a:ext uri="{FF2B5EF4-FFF2-40B4-BE49-F238E27FC236}">
                <a16:creationId xmlns:a16="http://schemas.microsoft.com/office/drawing/2014/main" id="{9A7C4E0C-06DD-4510-890A-B0A5F12171BD}"/>
              </a:ext>
            </a:extLst>
          </p:cNvPr>
          <p:cNvPicPr>
            <a:picLocks noGrp="1" noChangeAspect="1"/>
          </p:cNvPicPr>
          <p:nvPr>
            <p:ph idx="1"/>
          </p:nvPr>
        </p:nvPicPr>
        <p:blipFill>
          <a:blip r:embed="rId2"/>
          <a:stretch>
            <a:fillRect/>
          </a:stretch>
        </p:blipFill>
        <p:spPr>
          <a:xfrm>
            <a:off x="435006" y="958788"/>
            <a:ext cx="11079132" cy="5663953"/>
          </a:xfrm>
        </p:spPr>
      </p:pic>
    </p:spTree>
    <p:extLst>
      <p:ext uri="{BB962C8B-B14F-4D97-AF65-F5344CB8AC3E}">
        <p14:creationId xmlns:p14="http://schemas.microsoft.com/office/powerpoint/2010/main" val="13154768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80C6-1DED-46C7-A267-A9BF39022A1D}"/>
              </a:ext>
            </a:extLst>
          </p:cNvPr>
          <p:cNvSpPr>
            <a:spLocks noGrp="1"/>
          </p:cNvSpPr>
          <p:nvPr>
            <p:ph type="title"/>
          </p:nvPr>
        </p:nvSpPr>
        <p:spPr>
          <a:xfrm>
            <a:off x="677334" y="609600"/>
            <a:ext cx="8596668" cy="784194"/>
          </a:xfrm>
        </p:spPr>
        <p:txBody>
          <a:bodyPr/>
          <a:lstStyle/>
          <a:p>
            <a:r>
              <a:rPr lang="en-IN" dirty="0"/>
              <a:t>Postman</a:t>
            </a:r>
          </a:p>
        </p:txBody>
      </p:sp>
      <p:sp>
        <p:nvSpPr>
          <p:cNvPr id="3" name="Content Placeholder 2">
            <a:extLst>
              <a:ext uri="{FF2B5EF4-FFF2-40B4-BE49-F238E27FC236}">
                <a16:creationId xmlns:a16="http://schemas.microsoft.com/office/drawing/2014/main" id="{4699E7A6-3EAE-4A73-9A63-F5CDF260A530}"/>
              </a:ext>
            </a:extLst>
          </p:cNvPr>
          <p:cNvSpPr>
            <a:spLocks noGrp="1"/>
          </p:cNvSpPr>
          <p:nvPr>
            <p:ph idx="1"/>
          </p:nvPr>
        </p:nvSpPr>
        <p:spPr>
          <a:xfrm>
            <a:off x="677334" y="1251751"/>
            <a:ext cx="8596668" cy="4789611"/>
          </a:xfrm>
        </p:spPr>
        <p:txBody>
          <a:bodyPr/>
          <a:lstStyle/>
          <a:p>
            <a:r>
              <a:rPr lang="en-IN" dirty="0"/>
              <a:t>Popular API Tool</a:t>
            </a:r>
          </a:p>
          <a:p>
            <a:endParaRPr lang="en-IN" dirty="0"/>
          </a:p>
        </p:txBody>
      </p:sp>
      <p:pic>
        <p:nvPicPr>
          <p:cNvPr id="6" name="Picture 5">
            <a:extLst>
              <a:ext uri="{FF2B5EF4-FFF2-40B4-BE49-F238E27FC236}">
                <a16:creationId xmlns:a16="http://schemas.microsoft.com/office/drawing/2014/main" id="{33938CAF-CECB-41D0-AE0E-4C96CFE4F569}"/>
              </a:ext>
            </a:extLst>
          </p:cNvPr>
          <p:cNvPicPr>
            <a:picLocks noChangeAspect="1"/>
          </p:cNvPicPr>
          <p:nvPr/>
        </p:nvPicPr>
        <p:blipFill>
          <a:blip r:embed="rId2"/>
          <a:stretch>
            <a:fillRect/>
          </a:stretch>
        </p:blipFill>
        <p:spPr>
          <a:xfrm>
            <a:off x="375658" y="417251"/>
            <a:ext cx="11440684" cy="6316462"/>
          </a:xfrm>
          <a:prstGeom prst="rect">
            <a:avLst/>
          </a:prstGeom>
        </p:spPr>
      </p:pic>
    </p:spTree>
    <p:extLst>
      <p:ext uri="{BB962C8B-B14F-4D97-AF65-F5344CB8AC3E}">
        <p14:creationId xmlns:p14="http://schemas.microsoft.com/office/powerpoint/2010/main" val="2633725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CD99E-0503-4871-B5AC-B68D33C78963}"/>
              </a:ext>
            </a:extLst>
          </p:cNvPr>
          <p:cNvSpPr>
            <a:spLocks noGrp="1"/>
          </p:cNvSpPr>
          <p:nvPr>
            <p:ph type="title"/>
          </p:nvPr>
        </p:nvSpPr>
        <p:spPr/>
        <p:txBody>
          <a:bodyPr/>
          <a:lstStyle/>
          <a:p>
            <a:r>
              <a:rPr lang="en-IN" dirty="0"/>
              <a:t>SQL </a:t>
            </a:r>
          </a:p>
        </p:txBody>
      </p:sp>
      <p:sp>
        <p:nvSpPr>
          <p:cNvPr id="3" name="Content Placeholder 2">
            <a:extLst>
              <a:ext uri="{FF2B5EF4-FFF2-40B4-BE49-F238E27FC236}">
                <a16:creationId xmlns:a16="http://schemas.microsoft.com/office/drawing/2014/main" id="{B507CE51-FA6A-4765-AF29-A1D9182BABB7}"/>
              </a:ext>
            </a:extLst>
          </p:cNvPr>
          <p:cNvSpPr>
            <a:spLocks noGrp="1"/>
          </p:cNvSpPr>
          <p:nvPr>
            <p:ph sz="half" idx="2"/>
          </p:nvPr>
        </p:nvSpPr>
        <p:spPr>
          <a:xfrm>
            <a:off x="1330779" y="1393795"/>
            <a:ext cx="3532178" cy="4647568"/>
          </a:xfrm>
        </p:spPr>
        <p:txBody>
          <a:bodyPr>
            <a:normAutofit fontScale="92500" lnSpcReduction="10000"/>
          </a:bodyPr>
          <a:lstStyle/>
          <a:p>
            <a:pPr>
              <a:lnSpc>
                <a:spcPct val="160000"/>
              </a:lnSpc>
            </a:pPr>
            <a:r>
              <a:rPr lang="en-IN" sz="2400" b="1" dirty="0"/>
              <a:t>Constraints - 7</a:t>
            </a:r>
          </a:p>
          <a:p>
            <a:pPr>
              <a:lnSpc>
                <a:spcPct val="160000"/>
              </a:lnSpc>
            </a:pPr>
            <a:r>
              <a:rPr lang="en-IN" dirty="0"/>
              <a:t>Not Null</a:t>
            </a:r>
          </a:p>
          <a:p>
            <a:pPr>
              <a:lnSpc>
                <a:spcPct val="160000"/>
              </a:lnSpc>
            </a:pPr>
            <a:r>
              <a:rPr lang="en-IN" dirty="0"/>
              <a:t>Unique</a:t>
            </a:r>
          </a:p>
          <a:p>
            <a:pPr>
              <a:lnSpc>
                <a:spcPct val="160000"/>
              </a:lnSpc>
            </a:pPr>
            <a:r>
              <a:rPr lang="en-IN" dirty="0"/>
              <a:t>Primary Key</a:t>
            </a:r>
          </a:p>
          <a:p>
            <a:pPr>
              <a:lnSpc>
                <a:spcPct val="160000"/>
              </a:lnSpc>
            </a:pPr>
            <a:r>
              <a:rPr lang="en-IN" dirty="0"/>
              <a:t>Foreign Key</a:t>
            </a:r>
          </a:p>
          <a:p>
            <a:pPr>
              <a:lnSpc>
                <a:spcPct val="160000"/>
              </a:lnSpc>
            </a:pPr>
            <a:r>
              <a:rPr lang="en-IN" dirty="0"/>
              <a:t>Check</a:t>
            </a:r>
          </a:p>
          <a:p>
            <a:pPr>
              <a:lnSpc>
                <a:spcPct val="160000"/>
              </a:lnSpc>
            </a:pPr>
            <a:r>
              <a:rPr lang="en-IN" dirty="0"/>
              <a:t>Default</a:t>
            </a:r>
          </a:p>
          <a:p>
            <a:pPr>
              <a:lnSpc>
                <a:spcPct val="160000"/>
              </a:lnSpc>
            </a:pPr>
            <a:r>
              <a:rPr lang="en-IN" dirty="0"/>
              <a:t>Index</a:t>
            </a:r>
          </a:p>
        </p:txBody>
      </p:sp>
      <p:sp>
        <p:nvSpPr>
          <p:cNvPr id="6" name="Content Placeholder 5">
            <a:extLst>
              <a:ext uri="{FF2B5EF4-FFF2-40B4-BE49-F238E27FC236}">
                <a16:creationId xmlns:a16="http://schemas.microsoft.com/office/drawing/2014/main" id="{A523FB38-BF95-4FB8-8BE0-1B97C2345830}"/>
              </a:ext>
            </a:extLst>
          </p:cNvPr>
          <p:cNvSpPr>
            <a:spLocks noGrp="1"/>
          </p:cNvSpPr>
          <p:nvPr>
            <p:ph sz="quarter" idx="4"/>
          </p:nvPr>
        </p:nvSpPr>
        <p:spPr>
          <a:xfrm>
            <a:off x="5088384" y="881743"/>
            <a:ext cx="4185617" cy="5159619"/>
          </a:xfrm>
        </p:spPr>
        <p:txBody>
          <a:bodyPr>
            <a:normAutofit fontScale="92500" lnSpcReduction="10000"/>
          </a:bodyPr>
          <a:lstStyle/>
          <a:p>
            <a:pPr>
              <a:lnSpc>
                <a:spcPct val="150000"/>
              </a:lnSpc>
            </a:pPr>
            <a:r>
              <a:rPr lang="en-IN" sz="2400" b="1" dirty="0"/>
              <a:t>Keywords</a:t>
            </a:r>
            <a:endParaRPr lang="en-IN" b="1" dirty="0"/>
          </a:p>
          <a:p>
            <a:pPr>
              <a:lnSpc>
                <a:spcPct val="150000"/>
              </a:lnSpc>
            </a:pPr>
            <a:r>
              <a:rPr lang="en-IN" dirty="0"/>
              <a:t>S	ELECT</a:t>
            </a:r>
          </a:p>
          <a:p>
            <a:pPr>
              <a:lnSpc>
                <a:spcPct val="150000"/>
              </a:lnSpc>
            </a:pPr>
            <a:r>
              <a:rPr lang="en-IN" dirty="0"/>
              <a:t>UPDATE</a:t>
            </a:r>
          </a:p>
          <a:p>
            <a:pPr>
              <a:lnSpc>
                <a:spcPct val="150000"/>
              </a:lnSpc>
            </a:pPr>
            <a:r>
              <a:rPr lang="en-IN" dirty="0"/>
              <a:t>DELETE</a:t>
            </a:r>
          </a:p>
          <a:p>
            <a:pPr>
              <a:lnSpc>
                <a:spcPct val="150000"/>
              </a:lnSpc>
            </a:pPr>
            <a:r>
              <a:rPr lang="en-IN" dirty="0"/>
              <a:t>INSERT INTO</a:t>
            </a:r>
          </a:p>
          <a:p>
            <a:pPr>
              <a:lnSpc>
                <a:spcPct val="150000"/>
              </a:lnSpc>
            </a:pPr>
            <a:r>
              <a:rPr lang="en-IN" dirty="0"/>
              <a:t>CREATE DATABASE</a:t>
            </a:r>
          </a:p>
          <a:p>
            <a:pPr>
              <a:lnSpc>
                <a:spcPct val="150000"/>
              </a:lnSpc>
            </a:pPr>
            <a:r>
              <a:rPr lang="en-IN" dirty="0"/>
              <a:t>ALTER DATABASE</a:t>
            </a:r>
          </a:p>
          <a:p>
            <a:pPr>
              <a:lnSpc>
                <a:spcPct val="150000"/>
              </a:lnSpc>
            </a:pPr>
            <a:r>
              <a:rPr lang="en-IN" dirty="0"/>
              <a:t>CREATE TABLE</a:t>
            </a:r>
          </a:p>
          <a:p>
            <a:pPr>
              <a:lnSpc>
                <a:spcPct val="150000"/>
              </a:lnSpc>
            </a:pPr>
            <a:r>
              <a:rPr lang="en-IN" dirty="0"/>
              <a:t>ALTER TABLE</a:t>
            </a:r>
          </a:p>
          <a:p>
            <a:pPr>
              <a:lnSpc>
                <a:spcPct val="150000"/>
              </a:lnSpc>
            </a:pPr>
            <a:r>
              <a:rPr lang="en-IN" dirty="0"/>
              <a:t>DROP TABLE</a:t>
            </a:r>
          </a:p>
          <a:p>
            <a:pPr marL="0" indent="0">
              <a:lnSpc>
                <a:spcPct val="150000"/>
              </a:lnSpc>
              <a:buNone/>
            </a:pPr>
            <a:endParaRPr lang="en-IN" dirty="0"/>
          </a:p>
          <a:p>
            <a:endParaRPr lang="en-IN" dirty="0"/>
          </a:p>
        </p:txBody>
      </p:sp>
    </p:spTree>
    <p:extLst>
      <p:ext uri="{BB962C8B-B14F-4D97-AF65-F5344CB8AC3E}">
        <p14:creationId xmlns:p14="http://schemas.microsoft.com/office/powerpoint/2010/main" val="3354073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2800"/>
          </a:xfrm>
        </p:spPr>
        <p:txBody>
          <a:bodyPr/>
          <a:lstStyle/>
          <a:p>
            <a:r>
              <a:rPr lang="en-US" dirty="0"/>
              <a:t>Exception</a:t>
            </a:r>
          </a:p>
        </p:txBody>
      </p:sp>
      <p:sp>
        <p:nvSpPr>
          <p:cNvPr id="3" name="Content Placeholder 2"/>
          <p:cNvSpPr>
            <a:spLocks noGrp="1"/>
          </p:cNvSpPr>
          <p:nvPr>
            <p:ph idx="1"/>
          </p:nvPr>
        </p:nvSpPr>
        <p:spPr>
          <a:xfrm>
            <a:off x="2472856" y="1488613"/>
            <a:ext cx="6801146" cy="3880773"/>
          </a:xfrm>
        </p:spPr>
        <p:txBody>
          <a:bodyPr>
            <a:normAutofit fontScale="85000" lnSpcReduction="10000"/>
          </a:bodyPr>
          <a:lstStyle/>
          <a:p>
            <a:pPr marL="0" indent="0">
              <a:buNone/>
            </a:pPr>
            <a:r>
              <a:rPr lang="en-US" sz="2800" dirty="0"/>
              <a:t>What are the exceptions you have handled in </a:t>
            </a:r>
          </a:p>
          <a:p>
            <a:pPr marL="0" indent="0">
              <a:buNone/>
            </a:pPr>
            <a:r>
              <a:rPr lang="en-US" sz="2800" dirty="0"/>
              <a:t>your project?</a:t>
            </a:r>
          </a:p>
          <a:p>
            <a:pPr marL="0" indent="0">
              <a:buNone/>
            </a:pPr>
            <a:endParaRPr lang="en-US" sz="1500" dirty="0"/>
          </a:p>
          <a:p>
            <a:pPr>
              <a:lnSpc>
                <a:spcPct val="150000"/>
              </a:lnSpc>
            </a:pPr>
            <a:r>
              <a:rPr lang="en-US" sz="2000" dirty="0"/>
              <a:t>WebDriverException</a:t>
            </a:r>
          </a:p>
          <a:p>
            <a:pPr>
              <a:lnSpc>
                <a:spcPct val="150000"/>
              </a:lnSpc>
            </a:pPr>
            <a:r>
              <a:rPr lang="en-US" sz="2000" dirty="0"/>
              <a:t>NoSuchElementException</a:t>
            </a:r>
          </a:p>
          <a:p>
            <a:pPr>
              <a:lnSpc>
                <a:spcPct val="150000"/>
              </a:lnSpc>
            </a:pPr>
            <a:r>
              <a:rPr lang="en-US" sz="2000" dirty="0"/>
              <a:t>StaleElementException</a:t>
            </a:r>
          </a:p>
          <a:p>
            <a:pPr>
              <a:lnSpc>
                <a:spcPct val="150000"/>
              </a:lnSpc>
            </a:pPr>
            <a:r>
              <a:rPr lang="en-IN" altLang="en-US" sz="2000" dirty="0"/>
              <a:t>ArtiyMismatchException</a:t>
            </a:r>
          </a:p>
          <a:p>
            <a:pPr>
              <a:lnSpc>
                <a:spcPct val="150000"/>
              </a:lnSpc>
            </a:pPr>
            <a:r>
              <a:rPr lang="en-IN" altLang="en-US" sz="2000" dirty="0"/>
              <a:t>ElementNotVisibleException</a:t>
            </a:r>
          </a:p>
          <a:p>
            <a:pPr marL="0" indent="0">
              <a:buNone/>
            </a:pPr>
            <a:endParaRPr lang="en-I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A2A3-2249-47E5-821F-F009D6D53CC1}"/>
              </a:ext>
            </a:extLst>
          </p:cNvPr>
          <p:cNvSpPr>
            <a:spLocks noGrp="1"/>
          </p:cNvSpPr>
          <p:nvPr>
            <p:ph type="title"/>
          </p:nvPr>
        </p:nvSpPr>
        <p:spPr>
          <a:xfrm>
            <a:off x="677334" y="609600"/>
            <a:ext cx="8596668" cy="704295"/>
          </a:xfrm>
        </p:spPr>
        <p:txBody>
          <a:bodyPr/>
          <a:lstStyle/>
          <a:p>
            <a:r>
              <a:rPr lang="en-IN" dirty="0"/>
              <a:t>Important Examples</a:t>
            </a:r>
          </a:p>
        </p:txBody>
      </p:sp>
      <p:sp>
        <p:nvSpPr>
          <p:cNvPr id="3" name="Content Placeholder 2">
            <a:extLst>
              <a:ext uri="{FF2B5EF4-FFF2-40B4-BE49-F238E27FC236}">
                <a16:creationId xmlns:a16="http://schemas.microsoft.com/office/drawing/2014/main" id="{9D848A8E-A3C0-4A73-9EF1-31950C66D20A}"/>
              </a:ext>
            </a:extLst>
          </p:cNvPr>
          <p:cNvSpPr>
            <a:spLocks noGrp="1"/>
          </p:cNvSpPr>
          <p:nvPr>
            <p:ph idx="1"/>
          </p:nvPr>
        </p:nvSpPr>
        <p:spPr>
          <a:xfrm>
            <a:off x="677333" y="1500327"/>
            <a:ext cx="9691785" cy="4541036"/>
          </a:xfrm>
        </p:spPr>
        <p:txBody>
          <a:bodyPr/>
          <a:lstStyle/>
          <a:p>
            <a:pPr>
              <a:lnSpc>
                <a:spcPct val="150000"/>
              </a:lnSpc>
            </a:pPr>
            <a:r>
              <a:rPr lang="en-IN" dirty="0"/>
              <a:t>SELECT Count (*) AS </a:t>
            </a:r>
            <a:r>
              <a:rPr lang="en-IN" dirty="0" err="1"/>
              <a:t>DistinctCountries</a:t>
            </a:r>
            <a:r>
              <a:rPr lang="en-IN" dirty="0"/>
              <a:t> FROM (SELECT DISTINCT Country FROM customers);</a:t>
            </a:r>
          </a:p>
          <a:p>
            <a:pPr>
              <a:lnSpc>
                <a:spcPct val="150000"/>
              </a:lnSpc>
            </a:pPr>
            <a:r>
              <a:rPr lang="en-IN" dirty="0"/>
              <a:t>SELECT * FROM Customers WHERE NOT Country=‘India’ AND Country=‘USA’;</a:t>
            </a:r>
          </a:p>
          <a:p>
            <a:pPr>
              <a:lnSpc>
                <a:spcPct val="150000"/>
              </a:lnSpc>
            </a:pPr>
            <a:r>
              <a:rPr lang="en-IN" dirty="0"/>
              <a:t>SELECT Name, Id FROM Customers ORDER BY Country ASC, </a:t>
            </a:r>
            <a:r>
              <a:rPr lang="en-IN" dirty="0" err="1"/>
              <a:t>CustomerName</a:t>
            </a:r>
            <a:r>
              <a:rPr lang="en-IN" dirty="0"/>
              <a:t> DESC;</a:t>
            </a:r>
          </a:p>
          <a:p>
            <a:pPr>
              <a:lnSpc>
                <a:spcPct val="150000"/>
              </a:lnSpc>
            </a:pPr>
            <a:r>
              <a:rPr lang="en-IN" dirty="0"/>
              <a:t>SELECT * FROM Customers WHERE ROWNUM&lt;=3;</a:t>
            </a:r>
          </a:p>
          <a:p>
            <a:pPr>
              <a:lnSpc>
                <a:spcPct val="150000"/>
              </a:lnSpc>
            </a:pPr>
            <a:r>
              <a:rPr lang="en-IN" dirty="0"/>
              <a:t>SELECT MIN(Price) As </a:t>
            </a:r>
            <a:r>
              <a:rPr lang="en-IN" dirty="0" err="1"/>
              <a:t>SmallestPrice</a:t>
            </a:r>
            <a:r>
              <a:rPr lang="en-IN" dirty="0"/>
              <a:t> FROM Products; -- AVG(), SUM(), COUNT();</a:t>
            </a:r>
          </a:p>
          <a:p>
            <a:pPr>
              <a:lnSpc>
                <a:spcPct val="150000"/>
              </a:lnSpc>
            </a:pPr>
            <a:r>
              <a:rPr lang="en-IN" dirty="0"/>
              <a:t>SELECT * FROM Customers WHERE Name LIKE ‘%a’; -- BETWEEN value1 AND value2</a:t>
            </a:r>
          </a:p>
          <a:p>
            <a:pPr>
              <a:lnSpc>
                <a:spcPct val="150000"/>
              </a:lnSpc>
            </a:pPr>
            <a:endParaRPr lang="en-IN" dirty="0"/>
          </a:p>
          <a:p>
            <a:pPr>
              <a:lnSpc>
                <a:spcPct val="150000"/>
              </a:lnSpc>
            </a:pPr>
            <a:endParaRPr lang="en-IN" dirty="0"/>
          </a:p>
        </p:txBody>
      </p:sp>
    </p:spTree>
    <p:extLst>
      <p:ext uri="{BB962C8B-B14F-4D97-AF65-F5344CB8AC3E}">
        <p14:creationId xmlns:p14="http://schemas.microsoft.com/office/powerpoint/2010/main" val="162442041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5DF99-607E-4B83-AD4E-0257CD6103F0}"/>
              </a:ext>
            </a:extLst>
          </p:cNvPr>
          <p:cNvSpPr>
            <a:spLocks noGrp="1"/>
          </p:cNvSpPr>
          <p:nvPr>
            <p:ph type="title"/>
          </p:nvPr>
        </p:nvSpPr>
        <p:spPr>
          <a:xfrm>
            <a:off x="677334" y="609600"/>
            <a:ext cx="8596668" cy="722050"/>
          </a:xfrm>
        </p:spPr>
        <p:txBody>
          <a:bodyPr/>
          <a:lstStyle/>
          <a:p>
            <a:r>
              <a:rPr lang="en-IN" dirty="0"/>
              <a:t>Join</a:t>
            </a:r>
          </a:p>
        </p:txBody>
      </p:sp>
      <p:sp>
        <p:nvSpPr>
          <p:cNvPr id="3" name="Content Placeholder 2">
            <a:extLst>
              <a:ext uri="{FF2B5EF4-FFF2-40B4-BE49-F238E27FC236}">
                <a16:creationId xmlns:a16="http://schemas.microsoft.com/office/drawing/2014/main" id="{C6C0A8BE-01CE-445F-B345-C1F9FBD686F4}"/>
              </a:ext>
            </a:extLst>
          </p:cNvPr>
          <p:cNvSpPr>
            <a:spLocks noGrp="1"/>
          </p:cNvSpPr>
          <p:nvPr>
            <p:ph idx="1"/>
          </p:nvPr>
        </p:nvSpPr>
        <p:spPr>
          <a:xfrm>
            <a:off x="677334" y="1331651"/>
            <a:ext cx="8596668" cy="4709712"/>
          </a:xfrm>
        </p:spPr>
        <p:txBody>
          <a:bodyPr>
            <a:normAutofit lnSpcReduction="10000"/>
          </a:bodyPr>
          <a:lstStyle/>
          <a:p>
            <a:pPr>
              <a:lnSpc>
                <a:spcPct val="150000"/>
              </a:lnSpc>
            </a:pPr>
            <a:r>
              <a:rPr lang="en-IN" b="1" dirty="0"/>
              <a:t>Join is Clause is used to combine rows from two or more tables, based on a related column between them.</a:t>
            </a:r>
          </a:p>
          <a:p>
            <a:pPr>
              <a:lnSpc>
                <a:spcPct val="150000"/>
              </a:lnSpc>
            </a:pPr>
            <a:r>
              <a:rPr lang="en-US" dirty="0"/>
              <a:t>Different Types of SQL JOINs:</a:t>
            </a:r>
          </a:p>
          <a:p>
            <a:pPr>
              <a:lnSpc>
                <a:spcPct val="150000"/>
              </a:lnSpc>
            </a:pPr>
            <a:r>
              <a:rPr lang="en-US" b="1" dirty="0"/>
              <a:t>(INNER) JOIN</a:t>
            </a:r>
            <a:r>
              <a:rPr lang="en-US" dirty="0"/>
              <a:t>: Returns records that have matching values in both tables</a:t>
            </a:r>
          </a:p>
          <a:p>
            <a:pPr>
              <a:lnSpc>
                <a:spcPct val="150000"/>
              </a:lnSpc>
            </a:pPr>
            <a:r>
              <a:rPr lang="en-US" b="1" dirty="0"/>
              <a:t>LEFT (OUTER) JOIN</a:t>
            </a:r>
            <a:r>
              <a:rPr lang="en-US" dirty="0"/>
              <a:t>: Returns all records from the left table, and the matched records from the right table</a:t>
            </a:r>
          </a:p>
          <a:p>
            <a:pPr>
              <a:lnSpc>
                <a:spcPct val="150000"/>
              </a:lnSpc>
            </a:pPr>
            <a:r>
              <a:rPr lang="en-US" b="1" dirty="0"/>
              <a:t>RIGHT (OUTER) JOIN</a:t>
            </a:r>
            <a:r>
              <a:rPr lang="en-US" dirty="0"/>
              <a:t>: Returns all records from the right table, and the matched records from the left table</a:t>
            </a:r>
          </a:p>
          <a:p>
            <a:pPr>
              <a:lnSpc>
                <a:spcPct val="150000"/>
              </a:lnSpc>
            </a:pPr>
            <a:r>
              <a:rPr lang="en-US" b="1" dirty="0"/>
              <a:t>FULL (OUTER) JOIN</a:t>
            </a:r>
            <a:r>
              <a:rPr lang="en-US" dirty="0"/>
              <a:t>: Returns all records when there is a match in either left or right table</a:t>
            </a:r>
            <a:endParaRPr lang="en-IN" dirty="0"/>
          </a:p>
        </p:txBody>
      </p:sp>
    </p:spTree>
    <p:extLst>
      <p:ext uri="{BB962C8B-B14F-4D97-AF65-F5344CB8AC3E}">
        <p14:creationId xmlns:p14="http://schemas.microsoft.com/office/powerpoint/2010/main" val="216002935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4194D-B79E-43E3-90BA-657E26983995}"/>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0C58EF84-BBD8-40D0-872C-B335D7E9C74E}"/>
              </a:ext>
            </a:extLst>
          </p:cNvPr>
          <p:cNvPicPr>
            <a:picLocks noGrp="1" noChangeAspect="1"/>
          </p:cNvPicPr>
          <p:nvPr>
            <p:ph idx="1"/>
          </p:nvPr>
        </p:nvPicPr>
        <p:blipFill>
          <a:blip r:embed="rId2"/>
          <a:stretch>
            <a:fillRect/>
          </a:stretch>
        </p:blipFill>
        <p:spPr>
          <a:xfrm>
            <a:off x="1358283" y="1447060"/>
            <a:ext cx="7430610" cy="4801340"/>
          </a:xfrm>
        </p:spPr>
      </p:pic>
    </p:spTree>
    <p:extLst>
      <p:ext uri="{BB962C8B-B14F-4D97-AF65-F5344CB8AC3E}">
        <p14:creationId xmlns:p14="http://schemas.microsoft.com/office/powerpoint/2010/main" val="331280133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5B7C8-6A2D-44B7-BF10-B7F75DC99E8E}"/>
              </a:ext>
            </a:extLst>
          </p:cNvPr>
          <p:cNvSpPr>
            <a:spLocks noGrp="1"/>
          </p:cNvSpPr>
          <p:nvPr>
            <p:ph type="title"/>
          </p:nvPr>
        </p:nvSpPr>
        <p:spPr/>
        <p:txBody>
          <a:bodyPr>
            <a:normAutofit/>
          </a:bodyPr>
          <a:lstStyle/>
          <a:p>
            <a:r>
              <a:rPr lang="en-IN" dirty="0"/>
              <a:t>How many test cases you can do per day?</a:t>
            </a:r>
          </a:p>
        </p:txBody>
      </p:sp>
      <p:sp>
        <p:nvSpPr>
          <p:cNvPr id="3" name="Content Placeholder 2">
            <a:extLst>
              <a:ext uri="{FF2B5EF4-FFF2-40B4-BE49-F238E27FC236}">
                <a16:creationId xmlns:a16="http://schemas.microsoft.com/office/drawing/2014/main" id="{C0088321-6E33-4BE7-9802-31384678D4A9}"/>
              </a:ext>
            </a:extLst>
          </p:cNvPr>
          <p:cNvSpPr>
            <a:spLocks noGrp="1"/>
          </p:cNvSpPr>
          <p:nvPr>
            <p:ph idx="1"/>
          </p:nvPr>
        </p:nvSpPr>
        <p:spPr>
          <a:xfrm>
            <a:off x="2192784" y="2160589"/>
            <a:ext cx="7081218" cy="3880773"/>
          </a:xfrm>
        </p:spPr>
        <p:txBody>
          <a:bodyPr/>
          <a:lstStyle/>
          <a:p>
            <a:r>
              <a:rPr lang="en-IN" dirty="0"/>
              <a:t>This is  completely based on Validation</a:t>
            </a:r>
          </a:p>
          <a:p>
            <a:r>
              <a:rPr lang="en-IN" dirty="0"/>
              <a:t>Number of test cases would be increased </a:t>
            </a:r>
          </a:p>
          <a:p>
            <a:pPr marL="0" indent="0">
              <a:buNone/>
            </a:pPr>
            <a:r>
              <a:rPr lang="en-IN" dirty="0"/>
              <a:t>				as few as number of validation is less.</a:t>
            </a:r>
          </a:p>
          <a:p>
            <a:endParaRPr lang="en-IN" dirty="0"/>
          </a:p>
          <a:p>
            <a:r>
              <a:rPr lang="en-IN" dirty="0"/>
              <a:t>Validation			Number of </a:t>
            </a:r>
            <a:r>
              <a:rPr lang="en-IN" dirty="0" err="1"/>
              <a:t>TestCases</a:t>
            </a:r>
            <a:endParaRPr lang="en-IN" dirty="0"/>
          </a:p>
          <a:p>
            <a:pPr marL="0" indent="0">
              <a:buNone/>
            </a:pPr>
            <a:r>
              <a:rPr lang="en-IN" dirty="0"/>
              <a:t>	10						1 or 2</a:t>
            </a:r>
          </a:p>
          <a:p>
            <a:pPr marL="0" indent="0">
              <a:buNone/>
            </a:pPr>
            <a:r>
              <a:rPr lang="en-IN" dirty="0"/>
              <a:t>	5						5</a:t>
            </a:r>
          </a:p>
          <a:p>
            <a:pPr marL="0" indent="0">
              <a:buNone/>
            </a:pPr>
            <a:r>
              <a:rPr lang="en-IN" dirty="0"/>
              <a:t>	1 0r 2					7 to 9</a:t>
            </a:r>
          </a:p>
          <a:p>
            <a:pPr marL="0" indent="0">
              <a:buNone/>
            </a:pPr>
            <a:endParaRPr lang="en-IN" dirty="0"/>
          </a:p>
        </p:txBody>
      </p:sp>
    </p:spTree>
    <p:extLst>
      <p:ext uri="{BB962C8B-B14F-4D97-AF65-F5344CB8AC3E}">
        <p14:creationId xmlns:p14="http://schemas.microsoft.com/office/powerpoint/2010/main" val="12269452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C37D-CBD5-4973-AC15-1A1258DE214D}"/>
              </a:ext>
            </a:extLst>
          </p:cNvPr>
          <p:cNvSpPr>
            <a:spLocks noGrp="1"/>
          </p:cNvSpPr>
          <p:nvPr>
            <p:ph type="title"/>
          </p:nvPr>
        </p:nvSpPr>
        <p:spPr/>
        <p:txBody>
          <a:bodyPr/>
          <a:lstStyle/>
          <a:p>
            <a:r>
              <a:rPr lang="en-IN" dirty="0"/>
              <a:t>3. About my Project?</a:t>
            </a:r>
          </a:p>
        </p:txBody>
      </p:sp>
      <p:sp>
        <p:nvSpPr>
          <p:cNvPr id="3" name="Content Placeholder 2">
            <a:extLst>
              <a:ext uri="{FF2B5EF4-FFF2-40B4-BE49-F238E27FC236}">
                <a16:creationId xmlns:a16="http://schemas.microsoft.com/office/drawing/2014/main" id="{7E85898D-96AB-41B7-BD2B-53800A8E97AC}"/>
              </a:ext>
            </a:extLst>
          </p:cNvPr>
          <p:cNvSpPr>
            <a:spLocks noGrp="1"/>
          </p:cNvSpPr>
          <p:nvPr>
            <p:ph idx="1"/>
          </p:nvPr>
        </p:nvSpPr>
        <p:spPr>
          <a:xfrm>
            <a:off x="2831976" y="1518083"/>
            <a:ext cx="6442025" cy="4523280"/>
          </a:xfrm>
        </p:spPr>
        <p:txBody>
          <a:bodyPr/>
          <a:lstStyle/>
          <a:p>
            <a:endParaRPr lang="en-IN" dirty="0"/>
          </a:p>
          <a:p>
            <a:r>
              <a:rPr lang="en-IN" dirty="0"/>
              <a:t>Which Domain?</a:t>
            </a:r>
          </a:p>
          <a:p>
            <a:endParaRPr lang="en-IN" dirty="0"/>
          </a:p>
          <a:p>
            <a:r>
              <a:rPr lang="en-IN" dirty="0"/>
              <a:t>Tools Used</a:t>
            </a:r>
          </a:p>
          <a:p>
            <a:endParaRPr lang="en-IN" dirty="0"/>
          </a:p>
          <a:p>
            <a:r>
              <a:rPr lang="en-IN" dirty="0"/>
              <a:t>What are the Modules you have done?</a:t>
            </a:r>
          </a:p>
          <a:p>
            <a:endParaRPr lang="en-IN" dirty="0"/>
          </a:p>
          <a:p>
            <a:r>
              <a:rPr lang="en-IN" dirty="0"/>
              <a:t>Can you write Test Cases?</a:t>
            </a:r>
          </a:p>
        </p:txBody>
      </p:sp>
    </p:spTree>
    <p:extLst>
      <p:ext uri="{BB962C8B-B14F-4D97-AF65-F5344CB8AC3E}">
        <p14:creationId xmlns:p14="http://schemas.microsoft.com/office/powerpoint/2010/main" val="221262330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23899-0AA3-4B22-A57E-F0608198C323}"/>
              </a:ext>
            </a:extLst>
          </p:cNvPr>
          <p:cNvSpPr>
            <a:spLocks noGrp="1"/>
          </p:cNvSpPr>
          <p:nvPr>
            <p:ph type="title"/>
          </p:nvPr>
        </p:nvSpPr>
        <p:spPr/>
        <p:txBody>
          <a:bodyPr/>
          <a:lstStyle/>
          <a:p>
            <a:r>
              <a:rPr lang="en-IN" dirty="0"/>
              <a:t>4. About my company.</a:t>
            </a:r>
          </a:p>
        </p:txBody>
      </p:sp>
      <p:sp>
        <p:nvSpPr>
          <p:cNvPr id="3" name="Content Placeholder 2">
            <a:extLst>
              <a:ext uri="{FF2B5EF4-FFF2-40B4-BE49-F238E27FC236}">
                <a16:creationId xmlns:a16="http://schemas.microsoft.com/office/drawing/2014/main" id="{8EA154B6-9BA6-408D-AA4C-9C08634D86C0}"/>
              </a:ext>
            </a:extLst>
          </p:cNvPr>
          <p:cNvSpPr>
            <a:spLocks noGrp="1"/>
          </p:cNvSpPr>
          <p:nvPr>
            <p:ph idx="1"/>
          </p:nvPr>
        </p:nvSpPr>
        <p:spPr>
          <a:xfrm>
            <a:off x="2716567" y="1270000"/>
            <a:ext cx="6477536" cy="4864962"/>
          </a:xfrm>
        </p:spPr>
        <p:txBody>
          <a:bodyPr/>
          <a:lstStyle/>
          <a:p>
            <a:pPr>
              <a:lnSpc>
                <a:spcPct val="200000"/>
              </a:lnSpc>
            </a:pPr>
            <a:r>
              <a:rPr lang="en-IN" dirty="0"/>
              <a:t>Location</a:t>
            </a:r>
          </a:p>
          <a:p>
            <a:pPr>
              <a:lnSpc>
                <a:spcPct val="200000"/>
              </a:lnSpc>
            </a:pPr>
            <a:r>
              <a:rPr lang="en-IN" dirty="0"/>
              <a:t>Going by Bus/Cab?</a:t>
            </a:r>
          </a:p>
          <a:p>
            <a:pPr>
              <a:lnSpc>
                <a:spcPct val="200000"/>
              </a:lnSpc>
            </a:pPr>
            <a:r>
              <a:rPr lang="en-IN" dirty="0"/>
              <a:t>Near landmark/ IT Companies</a:t>
            </a:r>
          </a:p>
          <a:p>
            <a:pPr>
              <a:lnSpc>
                <a:spcPct val="200000"/>
              </a:lnSpc>
            </a:pPr>
            <a:r>
              <a:rPr lang="en-IN" dirty="0"/>
              <a:t>How many employees?</a:t>
            </a:r>
          </a:p>
          <a:p>
            <a:pPr>
              <a:lnSpc>
                <a:spcPct val="200000"/>
              </a:lnSpc>
            </a:pPr>
            <a:r>
              <a:rPr lang="en-IN" dirty="0"/>
              <a:t>Permanent/Contract based?</a:t>
            </a:r>
          </a:p>
          <a:p>
            <a:pPr>
              <a:lnSpc>
                <a:spcPct val="200000"/>
              </a:lnSpc>
            </a:pPr>
            <a:r>
              <a:rPr lang="en-IN" dirty="0"/>
              <a:t>Product based/Service based?</a:t>
            </a:r>
          </a:p>
          <a:p>
            <a:pPr>
              <a:lnSpc>
                <a:spcPct val="200000"/>
              </a:lnSpc>
            </a:pPr>
            <a:r>
              <a:rPr lang="en-IN" dirty="0"/>
              <a:t>Client Location ?</a:t>
            </a:r>
          </a:p>
          <a:p>
            <a:pPr>
              <a:lnSpc>
                <a:spcPct val="200000"/>
              </a:lnSpc>
            </a:pPr>
            <a:endParaRPr lang="en-IN" dirty="0"/>
          </a:p>
          <a:p>
            <a:pPr>
              <a:lnSpc>
                <a:spcPct val="200000"/>
              </a:lnSpc>
            </a:pPr>
            <a:endParaRPr lang="en-IN" dirty="0"/>
          </a:p>
          <a:p>
            <a:pPr>
              <a:lnSpc>
                <a:spcPct val="200000"/>
              </a:lnSpc>
            </a:pPr>
            <a:endParaRPr lang="en-IN" dirty="0"/>
          </a:p>
          <a:p>
            <a:pPr>
              <a:lnSpc>
                <a:spcPct val="200000"/>
              </a:lnSpc>
            </a:pPr>
            <a:endParaRPr lang="en-IN" dirty="0"/>
          </a:p>
        </p:txBody>
      </p:sp>
    </p:spTree>
    <p:extLst>
      <p:ext uri="{BB962C8B-B14F-4D97-AF65-F5344CB8AC3E}">
        <p14:creationId xmlns:p14="http://schemas.microsoft.com/office/powerpoint/2010/main" val="265548454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B0B15-BEDB-4015-8A06-0B93DBB9435B}"/>
              </a:ext>
            </a:extLst>
          </p:cNvPr>
          <p:cNvSpPr>
            <a:spLocks noGrp="1"/>
          </p:cNvSpPr>
          <p:nvPr>
            <p:ph type="title"/>
          </p:nvPr>
        </p:nvSpPr>
        <p:spPr/>
        <p:txBody>
          <a:bodyPr/>
          <a:lstStyle/>
          <a:p>
            <a:r>
              <a:rPr lang="en-IN" dirty="0"/>
              <a:t>Package:</a:t>
            </a:r>
          </a:p>
        </p:txBody>
      </p:sp>
      <p:sp>
        <p:nvSpPr>
          <p:cNvPr id="3" name="Content Placeholder 2">
            <a:extLst>
              <a:ext uri="{FF2B5EF4-FFF2-40B4-BE49-F238E27FC236}">
                <a16:creationId xmlns:a16="http://schemas.microsoft.com/office/drawing/2014/main" id="{A1AB7F1D-7666-43D7-8E8C-EF10FF6A7E57}"/>
              </a:ext>
            </a:extLst>
          </p:cNvPr>
          <p:cNvSpPr>
            <a:spLocks noGrp="1"/>
          </p:cNvSpPr>
          <p:nvPr>
            <p:ph idx="1"/>
          </p:nvPr>
        </p:nvSpPr>
        <p:spPr>
          <a:xfrm>
            <a:off x="2760955" y="1278384"/>
            <a:ext cx="6513046" cy="5042517"/>
          </a:xfrm>
        </p:spPr>
        <p:txBody>
          <a:bodyPr>
            <a:normAutofit/>
          </a:bodyPr>
          <a:lstStyle/>
          <a:p>
            <a:pPr>
              <a:lnSpc>
                <a:spcPct val="150000"/>
              </a:lnSpc>
            </a:pPr>
            <a:r>
              <a:rPr lang="en-IN" dirty="0"/>
              <a:t>Gross Salary -</a:t>
            </a:r>
          </a:p>
          <a:p>
            <a:pPr>
              <a:lnSpc>
                <a:spcPct val="150000"/>
              </a:lnSpc>
            </a:pPr>
            <a:r>
              <a:rPr lang="en-IN" dirty="0"/>
              <a:t>Net Salary -</a:t>
            </a:r>
          </a:p>
          <a:p>
            <a:pPr>
              <a:lnSpc>
                <a:spcPct val="150000"/>
              </a:lnSpc>
            </a:pPr>
            <a:r>
              <a:rPr lang="en-IN" dirty="0"/>
              <a:t>Variable Pay -</a:t>
            </a:r>
          </a:p>
          <a:p>
            <a:pPr>
              <a:lnSpc>
                <a:spcPct val="150000"/>
              </a:lnSpc>
            </a:pPr>
            <a:r>
              <a:rPr lang="en-IN" dirty="0"/>
              <a:t>Last Promotion Date -</a:t>
            </a:r>
          </a:p>
          <a:p>
            <a:pPr>
              <a:lnSpc>
                <a:spcPct val="150000"/>
              </a:lnSpc>
            </a:pPr>
            <a:r>
              <a:rPr lang="en-IN" dirty="0"/>
              <a:t>Last Salary Revision Date -</a:t>
            </a:r>
          </a:p>
          <a:p>
            <a:pPr>
              <a:lnSpc>
                <a:spcPct val="150000"/>
              </a:lnSpc>
            </a:pPr>
            <a:r>
              <a:rPr lang="en-IN" dirty="0"/>
              <a:t>PF -</a:t>
            </a:r>
          </a:p>
          <a:p>
            <a:pPr>
              <a:lnSpc>
                <a:spcPct val="150000"/>
              </a:lnSpc>
            </a:pPr>
            <a:r>
              <a:rPr lang="en-IN" dirty="0"/>
              <a:t>3 Month </a:t>
            </a:r>
            <a:r>
              <a:rPr lang="en-IN" dirty="0" err="1"/>
              <a:t>PaySlip</a:t>
            </a:r>
            <a:r>
              <a:rPr lang="en-IN" dirty="0"/>
              <a:t>/Bank Statement/Form 16</a:t>
            </a:r>
          </a:p>
          <a:p>
            <a:pPr>
              <a:lnSpc>
                <a:spcPct val="150000"/>
              </a:lnSpc>
            </a:pPr>
            <a:r>
              <a:rPr lang="en-IN" dirty="0"/>
              <a:t>All other Documents -</a:t>
            </a:r>
          </a:p>
          <a:p>
            <a:pPr>
              <a:lnSpc>
                <a:spcPct val="150000"/>
              </a:lnSpc>
            </a:pPr>
            <a:r>
              <a:rPr lang="en-IN" dirty="0"/>
              <a:t>Supervisor Name -</a:t>
            </a:r>
          </a:p>
        </p:txBody>
      </p:sp>
    </p:spTree>
    <p:extLst>
      <p:ext uri="{BB962C8B-B14F-4D97-AF65-F5344CB8AC3E}">
        <p14:creationId xmlns:p14="http://schemas.microsoft.com/office/powerpoint/2010/main" val="188960517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315AC-3B0C-44AD-9F86-7419032C29A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2885954-09FC-4CD7-8FC9-0EE937E33820}"/>
              </a:ext>
            </a:extLst>
          </p:cNvPr>
          <p:cNvPicPr>
            <a:picLocks noGrp="1" noChangeAspect="1"/>
          </p:cNvPicPr>
          <p:nvPr>
            <p:ph idx="1"/>
          </p:nvPr>
        </p:nvPicPr>
        <p:blipFill>
          <a:blip r:embed="rId2"/>
          <a:stretch>
            <a:fillRect/>
          </a:stretch>
        </p:blipFill>
        <p:spPr>
          <a:xfrm>
            <a:off x="346229" y="609600"/>
            <a:ext cx="9232777" cy="5432425"/>
          </a:xfrm>
        </p:spPr>
      </p:pic>
    </p:spTree>
    <p:extLst>
      <p:ext uri="{BB962C8B-B14F-4D97-AF65-F5344CB8AC3E}">
        <p14:creationId xmlns:p14="http://schemas.microsoft.com/office/powerpoint/2010/main" val="113150486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7400"/>
          </a:xfrm>
        </p:spPr>
        <p:txBody>
          <a:bodyPr/>
          <a:lstStyle/>
          <a:p>
            <a:r>
              <a:rPr lang="en-US" dirty="0"/>
              <a:t>Preparing ourself</a:t>
            </a:r>
          </a:p>
        </p:txBody>
      </p:sp>
      <p:sp>
        <p:nvSpPr>
          <p:cNvPr id="3" name="Content Placeholder 2"/>
          <p:cNvSpPr>
            <a:spLocks noGrp="1"/>
          </p:cNvSpPr>
          <p:nvPr>
            <p:ph idx="1"/>
          </p:nvPr>
        </p:nvSpPr>
        <p:spPr>
          <a:xfrm>
            <a:off x="2099144" y="1488613"/>
            <a:ext cx="7289158" cy="4505787"/>
          </a:xfrm>
        </p:spPr>
        <p:txBody>
          <a:bodyPr>
            <a:normAutofit/>
          </a:bodyPr>
          <a:lstStyle/>
          <a:p>
            <a:r>
              <a:rPr lang="en-US" dirty="0"/>
              <a:t>It’s not first interview for 4 years experienced candidate</a:t>
            </a:r>
          </a:p>
          <a:p>
            <a:r>
              <a:rPr lang="en-US" dirty="0"/>
              <a:t>Keep Smiling, till the end</a:t>
            </a:r>
          </a:p>
          <a:p>
            <a:r>
              <a:rPr lang="en-US" dirty="0"/>
              <a:t>No fear and hesitation</a:t>
            </a:r>
          </a:p>
          <a:p>
            <a:r>
              <a:rPr lang="en-US" dirty="0"/>
              <a:t>Be confident and positive</a:t>
            </a:r>
          </a:p>
          <a:p>
            <a:r>
              <a:rPr lang="en-US" dirty="0"/>
              <a:t>He is not a Boss or Senior</a:t>
            </a:r>
          </a:p>
          <a:p>
            <a:r>
              <a:rPr lang="en-US" dirty="0"/>
              <a:t>Don’t think Interviewer is technically strong</a:t>
            </a:r>
          </a:p>
          <a:p>
            <a:r>
              <a:rPr lang="en-US" dirty="0"/>
              <a:t>He is just your team-mate.</a:t>
            </a:r>
          </a:p>
          <a:p>
            <a:r>
              <a:rPr lang="en-US" dirty="0"/>
              <a:t>Casual/Spontaneous/Spot answer and no prepared answer</a:t>
            </a:r>
          </a:p>
          <a:p>
            <a:r>
              <a:rPr lang="en-US" dirty="0"/>
              <a:t>Have confidence in your answers.</a:t>
            </a:r>
          </a:p>
          <a:p>
            <a:r>
              <a:rPr lang="en-US" dirty="0"/>
              <a:t>If any argument happens, show your learning attitude.</a:t>
            </a:r>
          </a:p>
          <a:p>
            <a:r>
              <a:rPr lang="en-US" dirty="0"/>
              <a:t>Keep this is in mind : 	I am going to get 4 offer letter</a:t>
            </a:r>
          </a:p>
        </p:txBody>
      </p:sp>
    </p:spTree>
    <p:extLst>
      <p:ext uri="{BB962C8B-B14F-4D97-AF65-F5344CB8AC3E}">
        <p14:creationId xmlns:p14="http://schemas.microsoft.com/office/powerpoint/2010/main" val="381803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FE4E8D-E197-4619-9AB5-B134EF634476}"/>
              </a:ext>
            </a:extLst>
          </p:cNvPr>
          <p:cNvSpPr>
            <a:spLocks noGrp="1"/>
          </p:cNvSpPr>
          <p:nvPr>
            <p:ph type="title"/>
          </p:nvPr>
        </p:nvSpPr>
        <p:spPr>
          <a:xfrm>
            <a:off x="1757779" y="2502270"/>
            <a:ext cx="7862452" cy="1320800"/>
          </a:xfrm>
        </p:spPr>
        <p:txBody>
          <a:bodyPr>
            <a:noAutofit/>
          </a:bodyPr>
          <a:lstStyle/>
          <a:p>
            <a:r>
              <a:rPr lang="en-IN" sz="9600" dirty="0">
                <a:solidFill>
                  <a:schemeClr val="accent2"/>
                </a:solidFill>
              </a:rPr>
              <a:t> Thank you</a:t>
            </a:r>
          </a:p>
        </p:txBody>
      </p:sp>
    </p:spTree>
    <p:extLst>
      <p:ext uri="{BB962C8B-B14F-4D97-AF65-F5344CB8AC3E}">
        <p14:creationId xmlns:p14="http://schemas.microsoft.com/office/powerpoint/2010/main" val="33431352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1414</TotalTime>
  <Words>1835</Words>
  <Application>Microsoft Office PowerPoint</Application>
  <PresentationFormat>Widescreen</PresentationFormat>
  <Paragraphs>749</Paragraphs>
  <Slides>100</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100</vt:i4>
      </vt:variant>
      <vt:variant>
        <vt:lpstr>Custom Shows</vt:lpstr>
      </vt:variant>
      <vt:variant>
        <vt:i4>1</vt:i4>
      </vt:variant>
    </vt:vector>
  </HeadingPairs>
  <TitlesOfParts>
    <vt:vector size="107" baseType="lpstr">
      <vt:lpstr>Arial</vt:lpstr>
      <vt:lpstr>Calibri</vt:lpstr>
      <vt:lpstr>Monaco</vt:lpstr>
      <vt:lpstr>Trebuchet MS</vt:lpstr>
      <vt:lpstr>Wingdings 3</vt:lpstr>
      <vt:lpstr>Facet</vt:lpstr>
      <vt:lpstr>Automation Interview Preparation</vt:lpstr>
      <vt:lpstr>1. About Myself</vt:lpstr>
      <vt:lpstr>2. My Framework </vt:lpstr>
      <vt:lpstr>Framework Flowchart Diagram</vt:lpstr>
      <vt:lpstr>Framework Flow Chart</vt:lpstr>
      <vt:lpstr>3. JAVA  Questions </vt:lpstr>
      <vt:lpstr>3. JAVA  Questions -2</vt:lpstr>
      <vt:lpstr>OOPS</vt:lpstr>
      <vt:lpstr>Exception</vt:lpstr>
      <vt:lpstr>4. Programs</vt:lpstr>
      <vt:lpstr>5. Selenium</vt:lpstr>
      <vt:lpstr>Selenium IDE</vt:lpstr>
      <vt:lpstr>Selenium RC</vt:lpstr>
      <vt:lpstr>Selenium WebDriver, </vt:lpstr>
      <vt:lpstr>Selenium Grid</vt:lpstr>
      <vt:lpstr>Selenium vs QTP(Quick Test Professional)</vt:lpstr>
      <vt:lpstr>WebDriver -Advantages</vt:lpstr>
      <vt:lpstr>X-Path</vt:lpstr>
      <vt:lpstr>1. Absolute X-Path </vt:lpstr>
      <vt:lpstr>2. Relative X-Path </vt:lpstr>
      <vt:lpstr>Dynamic X-Path:</vt:lpstr>
      <vt:lpstr>Xpath Axes Methods </vt:lpstr>
      <vt:lpstr>CSSSelector - Cascading Style Sheet</vt:lpstr>
      <vt:lpstr>JavaScript Executor:</vt:lpstr>
      <vt:lpstr>Robot Class</vt:lpstr>
      <vt:lpstr>Ajax</vt:lpstr>
      <vt:lpstr>Alert/Pop up</vt:lpstr>
      <vt:lpstr>Wait</vt:lpstr>
      <vt:lpstr>Dynamic Web Table - (Size)</vt:lpstr>
      <vt:lpstr>Broken Links:</vt:lpstr>
      <vt:lpstr>Frames</vt:lpstr>
      <vt:lpstr>Check Box</vt:lpstr>
      <vt:lpstr>Multiple Check Boxes</vt:lpstr>
      <vt:lpstr>Multiple Drop Down</vt:lpstr>
      <vt:lpstr>6. Maven</vt:lpstr>
      <vt:lpstr>7. Page Object Model</vt:lpstr>
      <vt:lpstr>Page Factory (class): </vt:lpstr>
      <vt:lpstr>8. Singleton Design Pattern</vt:lpstr>
      <vt:lpstr>How to create Singleton?</vt:lpstr>
      <vt:lpstr>9. JUnit</vt:lpstr>
      <vt:lpstr>10. TestNG</vt:lpstr>
      <vt:lpstr>testng.xml</vt:lpstr>
      <vt:lpstr>Cross-Browser Testing</vt:lpstr>
      <vt:lpstr>11. Cucumber (BDD)</vt:lpstr>
      <vt:lpstr>12. GIT</vt:lpstr>
      <vt:lpstr>13. Jenkins</vt:lpstr>
      <vt:lpstr>14. SDLC Software Development Life Cycle</vt:lpstr>
      <vt:lpstr>15. STLC Software Testing Life Cycle</vt:lpstr>
      <vt:lpstr>Phase 1:     Requirement Analysis</vt:lpstr>
      <vt:lpstr>Phase 2:       Test Planning</vt:lpstr>
      <vt:lpstr>Phase 3:     Test Case Development</vt:lpstr>
      <vt:lpstr>Phase 4:     Environment Setup</vt:lpstr>
      <vt:lpstr>Phase 5:     Test Execution</vt:lpstr>
      <vt:lpstr>Phase 6:     Test Cycle Closure</vt:lpstr>
      <vt:lpstr>16. JIRA</vt:lpstr>
      <vt:lpstr>17. Other Frameworks</vt:lpstr>
      <vt:lpstr>18. JDBC</vt:lpstr>
      <vt:lpstr>JDBC Steps:</vt:lpstr>
      <vt:lpstr>19. Agile</vt:lpstr>
      <vt:lpstr>Sprint</vt:lpstr>
      <vt:lpstr>20. Manual Testing</vt:lpstr>
      <vt:lpstr>Regression Testing</vt:lpstr>
      <vt:lpstr>When Regression Testing?</vt:lpstr>
      <vt:lpstr>Smoke Testing</vt:lpstr>
      <vt:lpstr>When Smoke Testing?</vt:lpstr>
      <vt:lpstr>Sanity Testing?</vt:lpstr>
      <vt:lpstr>Smoke vs Sanity</vt:lpstr>
      <vt:lpstr>Black Box Testing</vt:lpstr>
      <vt:lpstr>White box testing</vt:lpstr>
      <vt:lpstr>UAT – User Acceptance Testing</vt:lpstr>
      <vt:lpstr>Important Interview Questions</vt:lpstr>
      <vt:lpstr>PowerPoint Presentation</vt:lpstr>
      <vt:lpstr>1. Pop-up Windows</vt:lpstr>
      <vt:lpstr>2. Dynamic Content</vt:lpstr>
      <vt:lpstr>3. Timeout issue</vt:lpstr>
      <vt:lpstr>4. Integration with different tools</vt:lpstr>
      <vt:lpstr>5. Smart locators</vt:lpstr>
      <vt:lpstr>6. Cross browser testing</vt:lpstr>
      <vt:lpstr>7. Framework enhancement</vt:lpstr>
      <vt:lpstr>Non-Automatable</vt:lpstr>
      <vt:lpstr>2. How do you handle  window based pop up?</vt:lpstr>
      <vt:lpstr>AutoIT</vt:lpstr>
      <vt:lpstr>How will you run your test scripts if it is taking long time to complete?  </vt:lpstr>
      <vt:lpstr>Selenium Grid</vt:lpstr>
      <vt:lpstr>Selenium Grid</vt:lpstr>
      <vt:lpstr>REST API</vt:lpstr>
      <vt:lpstr>Postman</vt:lpstr>
      <vt:lpstr>Postman</vt:lpstr>
      <vt:lpstr>SQL </vt:lpstr>
      <vt:lpstr>Important Examples</vt:lpstr>
      <vt:lpstr>Join</vt:lpstr>
      <vt:lpstr>PowerPoint Presentation</vt:lpstr>
      <vt:lpstr>How many test cases you can do per day?</vt:lpstr>
      <vt:lpstr>3. About my Project?</vt:lpstr>
      <vt:lpstr>4. About my company.</vt:lpstr>
      <vt:lpstr>Package:</vt:lpstr>
      <vt:lpstr>PowerPoint Presentation</vt:lpstr>
      <vt:lpstr>Preparing ourself</vt:lpstr>
      <vt:lpstr> Thank you</vt:lpstr>
      <vt:lpstr>All the Best</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Interview Preparation</dc:title>
  <dc:creator>Thirumalai, Suresh</dc:creator>
  <cp:lastModifiedBy>Sree Devi</cp:lastModifiedBy>
  <cp:revision>163</cp:revision>
  <dcterms:created xsi:type="dcterms:W3CDTF">2019-08-06T17:04:00Z</dcterms:created>
  <dcterms:modified xsi:type="dcterms:W3CDTF">2019-10-02T18:34:21Z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0x010100FB4323757826964086001889E5A3711F</vt:lpwstr>
  </property>
  <property fmtid="{D5CDD505-2E9C-101B-9397-08002B2CF9AE}" pid="3" name="KSOProductBuildVer">
    <vt:lpwstr>1033-11.2.0.8684</vt:lpwstr>
  </property>
</Properties>
</file>