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71" r:id="rId2"/>
    <p:sldId id="372" r:id="rId3"/>
    <p:sldId id="373" r:id="rId4"/>
    <p:sldId id="374" r:id="rId5"/>
    <p:sldId id="375" r:id="rId6"/>
    <p:sldId id="376" r:id="rId7"/>
    <p:sldId id="377" r:id="rId8"/>
    <p:sldId id="378" r:id="rId9"/>
    <p:sldId id="381" r:id="rId10"/>
    <p:sldId id="382" r:id="rId11"/>
    <p:sldId id="383" r:id="rId12"/>
    <p:sldId id="384" r:id="rId13"/>
    <p:sldId id="386" r:id="rId14"/>
    <p:sldId id="385" r:id="rId15"/>
    <p:sldId id="387" r:id="rId16"/>
    <p:sldId id="388" r:id="rId17"/>
    <p:sldId id="389" r:id="rId18"/>
    <p:sldId id="390" r:id="rId19"/>
    <p:sldId id="392" r:id="rId20"/>
    <p:sldId id="393" r:id="rId21"/>
    <p:sldId id="39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16057-51D3-4A74-BEBA-D7D61493B009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0F27D-07F1-4B19-9B75-D7D04B91F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55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5">
            <a:extLst>
              <a:ext uri="{FF2B5EF4-FFF2-40B4-BE49-F238E27FC236}">
                <a16:creationId xmlns:a16="http://schemas.microsoft.com/office/drawing/2014/main" id="{31475194-04C4-BC2E-5086-447B4BC11A15}"/>
              </a:ext>
            </a:extLst>
          </p:cNvPr>
          <p:cNvSpPr/>
          <p:nvPr/>
        </p:nvSpPr>
        <p:spPr>
          <a:xfrm>
            <a:off x="-1607" y="-1115"/>
            <a:ext cx="12193578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3C6E96-46E9-3968-1595-6EA01B494BFD}"/>
              </a:ext>
            </a:extLst>
          </p:cNvPr>
          <p:cNvSpPr/>
          <p:nvPr/>
        </p:nvSpPr>
        <p:spPr bwMode="hidden">
          <a:xfrm>
            <a:off x="1" y="1905000"/>
            <a:ext cx="12192000" cy="21478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1" y="1905002"/>
            <a:ext cx="9753600" cy="2147926"/>
          </a:xfrm>
        </p:spPr>
        <p:txBody>
          <a:bodyPr anchor="ctr"/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1" y="4140200"/>
            <a:ext cx="975360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6545265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descr="&#10;">
            <a:extLst>
              <a:ext uri="{FF2B5EF4-FFF2-40B4-BE49-F238E27FC236}">
                <a16:creationId xmlns:a16="http://schemas.microsoft.com/office/drawing/2014/main" id="{363BD486-D7B6-19C9-517C-404E076C3B83}"/>
              </a:ext>
            </a:extLst>
          </p:cNvPr>
          <p:cNvSpPr/>
          <p:nvPr/>
        </p:nvSpPr>
        <p:spPr>
          <a:xfrm>
            <a:off x="1" y="-1588"/>
            <a:ext cx="7620397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200" y="482600"/>
            <a:ext cx="3962400" cy="1422400"/>
          </a:xfrm>
        </p:spPr>
        <p:txBody>
          <a:bodyPr/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8001" y="482601"/>
            <a:ext cx="6604001" cy="5842001"/>
          </a:xfrm>
          <a:noFill/>
          <a:ln w="952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lvl="0"/>
            <a:r>
              <a:rPr lang="en-US" noProof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3200" y="2108200"/>
            <a:ext cx="3962400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4059611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FD1F2EA-FEBD-833A-E3DB-C9E23EE44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Dr.K.Sathiyamurthy Dept. of CSE, PTU</a:t>
            </a:r>
            <a:endParaRPr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1BA261A-9361-C4D8-4BC5-61A0C76CA9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55505-1100-4A6E-B1CD-899032FB3A12}" type="datetime1">
              <a:rPr lang="en-US" smtClean="0"/>
              <a:t>11/25/2023</a:t>
            </a:fld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748EF-9211-85F8-4F25-CA5292CF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B8AD4-6521-4444-BA95-2C4BA632F0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565732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2658" y="482600"/>
            <a:ext cx="1844462" cy="5791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1" y="482600"/>
            <a:ext cx="9042400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8945A8F-27B7-F073-1099-D9AA50801F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Dr.K.Sathiyamurthy Dept. of CSE, PTU</a:t>
            </a:r>
            <a:endParaRPr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0CFD2A-EBA0-D27B-80E4-9D245C0506E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82775-07AE-47E5-88E2-552ECB0EE029}" type="datetime1">
              <a:rPr lang="en-US" smtClean="0"/>
              <a:t>11/25/2023</a:t>
            </a:fld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9B9B7-827D-9CD6-84BA-5026820A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1BC382-FEA7-4514-BD7F-5560B9CAC4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148058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10CAC72-4A3C-C797-3E5C-63C74BB805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Dr.K.Sathiyamurthy Dept. of CSE, PTU</a:t>
            </a:r>
            <a:endParaRPr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F8D1894-8E73-B702-75C4-B1203B1563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5EB07-217D-4F8C-84FA-1717097991A2}" type="datetime1">
              <a:rPr lang="en-US" smtClean="0"/>
              <a:t>11/25/2023</a:t>
            </a:fld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9E0E9-89EC-220B-9CA8-83426A0B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B86DF-D3A5-4673-AE49-FB11D26C88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866901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5">
            <a:extLst>
              <a:ext uri="{FF2B5EF4-FFF2-40B4-BE49-F238E27FC236}">
                <a16:creationId xmlns:a16="http://schemas.microsoft.com/office/drawing/2014/main" id="{C532C26C-19A5-0A55-60AB-83BC6948287B}"/>
              </a:ext>
            </a:extLst>
          </p:cNvPr>
          <p:cNvSpPr/>
          <p:nvPr/>
        </p:nvSpPr>
        <p:spPr>
          <a:xfrm>
            <a:off x="-1607" y="-1115"/>
            <a:ext cx="12193578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1524001"/>
            <a:ext cx="9753600" cy="1992597"/>
          </a:xfrm>
        </p:spPr>
        <p:txBody>
          <a:bodyPr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3632200"/>
            <a:ext cx="9753600" cy="1016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EBE87-E60E-056A-066F-012AC42B0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Dr.K.Sathiyamurthy Dept. of CSE, PTU</a:t>
            </a:r>
            <a:endParaRPr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2A57099-F4BA-C1E8-26BF-ACFAEC39B02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F73B6-2F1E-4201-BDDD-291A3A9C8964}" type="datetime1">
              <a:rPr lang="en-US" smtClean="0"/>
              <a:t>11/25/2023</a:t>
            </a:fld>
            <a:endParaRPr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30E208-A1A1-4188-1C5E-950738E1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62438-B604-42F4-91F9-A445845234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7555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03401"/>
            <a:ext cx="4978400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1803401"/>
            <a:ext cx="4978400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A6E2-6B8A-D7DD-A39C-7094515062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Dr.K.Sathiyamurthy Dept. of CSE, PTU</a:t>
            </a:r>
            <a:endParaRPr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18F9586-1267-B70B-3796-0E98219F499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ED309-F784-4B6E-95D9-17A06E9E2318}" type="datetime1">
              <a:rPr lang="en-US" smtClean="0"/>
              <a:t>11/25/2023</a:t>
            </a:fld>
            <a:endParaRPr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3B77C5-44FB-64A0-BCE5-250C2CBB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4878E-F10C-4053-888D-E9220FA1CA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649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03400"/>
            <a:ext cx="4978400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717800"/>
            <a:ext cx="4978400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9200" y="1803400"/>
            <a:ext cx="4978400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9200" y="2717800"/>
            <a:ext cx="4978400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0099DF-99F1-B19B-5B63-9F470219F4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Dr.K.Sathiyamurthy Dept. of CSE, PTU</a:t>
            </a:r>
            <a:endParaRPr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D66B626-EF05-E188-7F4E-BC868CC6014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E33B3-AAD7-484B-8849-A7B5639996AD}" type="datetime1">
              <a:rPr lang="en-US" smtClean="0"/>
              <a:t>11/25/2023</a:t>
            </a:fld>
            <a:endParaRPr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521394-3FF7-8A92-E707-579DCD77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C6E43F-E780-4D59-BA06-63CE2AF731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834215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2430B49-4495-6CE6-EA2A-FE987740D3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Dr.K.Sathiyamurthy Dept. of CSE, PTU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6FA84-DA0D-5C36-3A21-DC19EE39E04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EA821-BA23-4F60-A2F4-F360ECDC695B}" type="datetime1">
              <a:rPr lang="en-US" smtClean="0"/>
              <a:t>11/25/2023</a:t>
            </a:fld>
            <a:endParaRPr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78F614A-4387-E74F-DBD7-6CFB1F7F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7CF13-3AD4-4C76-9BFB-A3806E3FA7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059893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128E2-1F07-2A44-9E06-8E314994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F0AAF0-CF3D-4224-8A31-68A74B4760DC}" type="datetime1">
              <a:rPr lang="en-US" smtClean="0"/>
              <a:t>11/25/2023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F70B9-9CFB-45B1-0102-BACE4FEE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Dr.K.Sathiyamurthy Dept. of CSE, PTU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20954-7D13-EEED-A9CA-638F3B90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7A02-E674-449B-9BDB-8EAD2D8EED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985045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5E6061-B927-2390-3A68-FC3D242D212B}"/>
              </a:ext>
            </a:extLst>
          </p:cNvPr>
          <p:cNvSpPr/>
          <p:nvPr/>
        </p:nvSpPr>
        <p:spPr>
          <a:xfrm>
            <a:off x="1" y="-1588"/>
            <a:ext cx="7620397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200" y="482600"/>
            <a:ext cx="3962400" cy="1422400"/>
          </a:xfrm>
        </p:spPr>
        <p:txBody>
          <a:bodyPr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8000" y="482601"/>
            <a:ext cx="660400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3200" y="2108200"/>
            <a:ext cx="3962400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866130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5">
            <a:extLst>
              <a:ext uri="{FF2B5EF4-FFF2-40B4-BE49-F238E27FC236}">
                <a16:creationId xmlns:a16="http://schemas.microsoft.com/office/drawing/2014/main" id="{EF829152-7B3E-8CC7-27D5-343CB4D70CCC}"/>
              </a:ext>
            </a:extLst>
          </p:cNvPr>
          <p:cNvSpPr/>
          <p:nvPr/>
        </p:nvSpPr>
        <p:spPr>
          <a:xfrm>
            <a:off x="-1607" y="-1115"/>
            <a:ext cx="12193578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F22689-7641-99B4-5101-12545DAE3E00}"/>
              </a:ext>
            </a:extLst>
          </p:cNvPr>
          <p:cNvSpPr/>
          <p:nvPr/>
        </p:nvSpPr>
        <p:spPr>
          <a:xfrm>
            <a:off x="1" y="-1588"/>
            <a:ext cx="6094412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1" y="1905000"/>
            <a:ext cx="5181600" cy="1727200"/>
          </a:xfrm>
        </p:spPr>
        <p:txBody>
          <a:bodyPr/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8002" y="482601"/>
            <a:ext cx="5079182" cy="5862706"/>
          </a:xfrm>
          <a:noFill/>
          <a:ln w="952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01" y="3733800"/>
            <a:ext cx="5181600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212809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B8009-F49C-37E0-6912-5DA32B9B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639" y="482600"/>
            <a:ext cx="10362724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291639F-C309-4DE6-5863-8E051AB177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639" y="1803400"/>
            <a:ext cx="10362724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FED1F-0443-922A-353E-357AC828B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638" y="6375401"/>
            <a:ext cx="7417145" cy="19526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defTabSz="1218987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Dr.K.Sathiyamurthy Dept. of CSE, PTU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3306-751B-9305-6B0A-DA4B0E21B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38289" y="6375401"/>
            <a:ext cx="1421182" cy="19526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defTabSz="1218987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79022F0-82B5-483A-9C1F-664E18B828EB}" type="datetime1">
              <a:rPr lang="en-US" smtClean="0"/>
              <a:t>11/25/2023</a:t>
            </a:fld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55341-E704-DAD9-66A1-65B12FCC1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43708" y="6375401"/>
            <a:ext cx="833654" cy="195263"/>
          </a:xfrm>
          <a:prstGeom prst="rect">
            <a:avLst/>
          </a:prstGeom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mbria" panose="02040503050406030204" pitchFamily="18" charset="0"/>
              </a:defRPr>
            </a:lvl1pPr>
          </a:lstStyle>
          <a:p>
            <a:fld id="{1CB27A02-E674-449B-9BDB-8EAD2D8EED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1721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fade/>
  </p:transition>
  <p:hf hdr="0"/>
  <p:txStyles>
    <p:titleStyle>
      <a:lvl1pPr algn="l" defTabSz="1217613" rtl="0" fontAlgn="base">
        <a:lnSpc>
          <a:spcPct val="8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defTabSz="1217613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" panose="02040503050406030204" pitchFamily="18" charset="0"/>
        </a:defRPr>
      </a:lvl2pPr>
      <a:lvl3pPr algn="l" defTabSz="1217613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" panose="02040503050406030204" pitchFamily="18" charset="0"/>
        </a:defRPr>
      </a:lvl3pPr>
      <a:lvl4pPr algn="l" defTabSz="1217613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" panose="02040503050406030204" pitchFamily="18" charset="0"/>
        </a:defRPr>
      </a:lvl4pPr>
      <a:lvl5pPr algn="l" defTabSz="1217613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" panose="02040503050406030204" pitchFamily="18" charset="0"/>
        </a:defRPr>
      </a:lvl5pPr>
      <a:lvl6pPr marL="457200" algn="l" defTabSz="1217613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" panose="02040503050406030204" pitchFamily="18" charset="0"/>
        </a:defRPr>
      </a:lvl6pPr>
      <a:lvl7pPr marL="914400" algn="l" defTabSz="1217613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" panose="02040503050406030204" pitchFamily="18" charset="0"/>
        </a:defRPr>
      </a:lvl7pPr>
      <a:lvl8pPr marL="1371600" algn="l" defTabSz="1217613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" panose="02040503050406030204" pitchFamily="18" charset="0"/>
        </a:defRPr>
      </a:lvl8pPr>
      <a:lvl9pPr marL="1828800" algn="l" defTabSz="1217613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" panose="02040503050406030204" pitchFamily="18" charset="0"/>
        </a:defRPr>
      </a:lvl9pPr>
    </p:titleStyle>
    <p:bodyStyle>
      <a:lvl1pPr marL="273050" indent="-273050" algn="l" defTabSz="1217613" rtl="0" fontAlgn="base">
        <a:lnSpc>
          <a:spcPct val="90000"/>
        </a:lnSpc>
        <a:spcBef>
          <a:spcPts val="1600"/>
        </a:spcBef>
        <a:spcAft>
          <a:spcPct val="0"/>
        </a:spcAft>
        <a:buClr>
          <a:schemeClr val="tx2"/>
        </a:buClr>
        <a:buSzPct val="9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defTabSz="1217613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SzPct val="90000"/>
        <a:buFont typeface="Cambria" panose="02040503050406030204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73050" algn="l" defTabSz="1217613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73050" algn="l" defTabSz="1217613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SzPct val="100000"/>
        <a:buFont typeface="Cambria" panose="02040503050406030204" pitchFamily="18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3050" algn="l" defTabSz="1217613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1">
            <a:extLst>
              <a:ext uri="{FF2B5EF4-FFF2-40B4-BE49-F238E27FC236}">
                <a16:creationId xmlns:a16="http://schemas.microsoft.com/office/drawing/2014/main" id="{775CE76F-849A-73DD-97EF-B3E38E111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1" y="2743201"/>
            <a:ext cx="8305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400" b="1">
                <a:solidFill>
                  <a:srgbClr val="FFFF00"/>
                </a:solidFill>
                <a:cs typeface="Arial" panose="020B0604020202020204" pitchFamily="34" charset="0"/>
              </a:rPr>
              <a:t>ANDROID FRAGMENTS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B241A0-5712-2DF4-1878-875FBD75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5FF1E3-B95F-4B37-80FD-52E3A4C0773C}" type="datetime1">
              <a:rPr lang="en-US" smtClean="0"/>
              <a:t>11/25/2023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71709-48EF-572C-9069-5503D9115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Dr.K.Sathiyamurthy Dept. of CSE, PTU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AD8B7-01AB-6CC9-F254-EE16235F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7A02-E674-449B-9BDB-8EAD2D8EED0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1">
            <a:extLst>
              <a:ext uri="{FF2B5EF4-FFF2-40B4-BE49-F238E27FC236}">
                <a16:creationId xmlns:a16="http://schemas.microsoft.com/office/drawing/2014/main" id="{DCCA05D1-6D3B-9DDC-AF44-F1C0A5A1A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1752600"/>
            <a:ext cx="9601200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1065213" indent="-4572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Two Approaches</a:t>
            </a:r>
          </a:p>
          <a:p>
            <a:pPr lvl="1" defTabSz="121761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XML (less preferred)</a:t>
            </a:r>
          </a:p>
          <a:p>
            <a:pPr lvl="1" defTabSz="121761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Java / Programmatically (More Preferred)</a:t>
            </a:r>
          </a:p>
        </p:txBody>
      </p:sp>
      <p:sp>
        <p:nvSpPr>
          <p:cNvPr id="54275" name="TextBox 2">
            <a:extLst>
              <a:ext uri="{FF2B5EF4-FFF2-40B4-BE49-F238E27FC236}">
                <a16:creationId xmlns:a16="http://schemas.microsoft.com/office/drawing/2014/main" id="{499460D8-FDB0-00E1-0EF4-EC64F6113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1" y="392114"/>
            <a:ext cx="57150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FF00"/>
                </a:solidFill>
                <a:cs typeface="Arial" panose="020B0604020202020204" pitchFamily="34" charset="0"/>
              </a:rPr>
              <a:t>Adding Fragments to Activity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03072-3286-8AA1-8386-21708ADF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4EBDD0-BF50-4A73-885A-36940700E057}" type="datetime1">
              <a:rPr lang="en-US" smtClean="0"/>
              <a:t>11/25/2023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87095-7462-5B7E-20EC-2266FACF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Dr.K.Sathiyamurthy Dept. of CSE, PTU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D095B-8CAD-4CD8-1B55-C2111461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7A02-E674-449B-9BDB-8EAD2D8EED0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1">
            <a:extLst>
              <a:ext uri="{FF2B5EF4-FFF2-40B4-BE49-F238E27FC236}">
                <a16:creationId xmlns:a16="http://schemas.microsoft.com/office/drawing/2014/main" id="{54B4D718-B009-8641-8C95-8CF66581C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1" y="392114"/>
            <a:ext cx="57150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FF00"/>
                </a:solidFill>
                <a:cs typeface="Arial" panose="020B0604020202020204" pitchFamily="34" charset="0"/>
              </a:rPr>
              <a:t>1. Steps to create Fragment by XML </a:t>
            </a:r>
          </a:p>
        </p:txBody>
      </p:sp>
      <p:sp>
        <p:nvSpPr>
          <p:cNvPr id="55299" name="TextBox 2">
            <a:extLst>
              <a:ext uri="{FF2B5EF4-FFF2-40B4-BE49-F238E27FC236}">
                <a16:creationId xmlns:a16="http://schemas.microsoft.com/office/drawing/2014/main" id="{63EDEA0B-6CA2-B455-8536-B35518110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871539"/>
            <a:ext cx="10744200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1065213" indent="-4572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Create a subclass of Fragment</a:t>
            </a:r>
          </a:p>
          <a:p>
            <a:pPr lvl="1" defTabSz="121761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  HelloFragment.java</a:t>
            </a:r>
          </a:p>
          <a:p>
            <a:pPr defTabSz="121761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Create a layout for fragment</a:t>
            </a:r>
          </a:p>
          <a:p>
            <a:pPr lvl="1" defTabSz="121761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fragment hello.xml</a:t>
            </a:r>
          </a:p>
          <a:p>
            <a:pPr defTabSz="121761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Link layout with Fagment subclass</a:t>
            </a:r>
          </a:p>
          <a:p>
            <a:pPr lvl="1" defTabSz="121761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override onCreateView()</a:t>
            </a:r>
          </a:p>
          <a:p>
            <a:pPr defTabSz="121761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Place the Fragment inside an Activity</a:t>
            </a:r>
          </a:p>
          <a:p>
            <a:pPr lvl="1" defTabSz="121761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&lt;fragment&gt; inside activity_main.xml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7C737-8AA2-6BB9-6507-9F997A77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0C7671-D8BE-429C-8D7B-44A61A415464}" type="datetime1">
              <a:rPr lang="en-US" smtClean="0"/>
              <a:t>11/25/2023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59FCEB-501F-798E-A102-9DA9ACF3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Dr.K.Sathiyamurthy Dept. of CSE, PTU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F7EC5-6AE0-06BF-C82A-4036976B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7A02-E674-449B-9BDB-8EAD2D8EED0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4" descr="Fragments - Android Programming Succinctly Ebook | Syncfusion">
            <a:extLst>
              <a:ext uri="{FF2B5EF4-FFF2-40B4-BE49-F238E27FC236}">
                <a16:creationId xmlns:a16="http://schemas.microsoft.com/office/drawing/2014/main" id="{2D9D5241-3E30-3E93-B7EF-C14044BD5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1219201"/>
            <a:ext cx="2971800" cy="511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79043EC-6212-17C2-D4D2-F2C228D2560F}"/>
              </a:ext>
            </a:extLst>
          </p:cNvPr>
          <p:cNvSpPr/>
          <p:nvPr/>
        </p:nvSpPr>
        <p:spPr>
          <a:xfrm>
            <a:off x="990601" y="1600200"/>
            <a:ext cx="2971800" cy="4343400"/>
          </a:xfrm>
          <a:prstGeom prst="rect">
            <a:avLst/>
          </a:prstGeom>
          <a:solidFill>
            <a:srgbClr val="00B05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400">
              <a:solidFill>
                <a:prstClr val="white"/>
              </a:solidFill>
              <a:latin typeface="Cambri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DE942E-86AF-7A62-2A92-84E4CF0ED1BA}"/>
              </a:ext>
            </a:extLst>
          </p:cNvPr>
          <p:cNvSpPr/>
          <p:nvPr/>
        </p:nvSpPr>
        <p:spPr>
          <a:xfrm>
            <a:off x="1524001" y="1905000"/>
            <a:ext cx="1828800" cy="75088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000" dirty="0">
                <a:solidFill>
                  <a:prstClr val="white"/>
                </a:solidFill>
                <a:latin typeface="Cambria"/>
              </a:rPr>
              <a:t>FRAGMENT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80270B-628A-81F8-E285-3F98306DA84C}"/>
              </a:ext>
            </a:extLst>
          </p:cNvPr>
          <p:cNvSpPr/>
          <p:nvPr/>
        </p:nvSpPr>
        <p:spPr>
          <a:xfrm>
            <a:off x="1498601" y="3341688"/>
            <a:ext cx="1854200" cy="5715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000" dirty="0">
                <a:solidFill>
                  <a:prstClr val="white"/>
                </a:solidFill>
                <a:latin typeface="Cambria"/>
              </a:rPr>
              <a:t>FRAGMENT 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672185-BCBB-8EC7-CCA0-07B571101FBF}"/>
              </a:ext>
            </a:extLst>
          </p:cNvPr>
          <p:cNvSpPr/>
          <p:nvPr/>
        </p:nvSpPr>
        <p:spPr>
          <a:xfrm>
            <a:off x="1498601" y="4103688"/>
            <a:ext cx="1854200" cy="500062"/>
          </a:xfrm>
          <a:prstGeom prst="rect">
            <a:avLst/>
          </a:prstGeom>
          <a:solidFill>
            <a:srgbClr val="7030A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000" dirty="0">
                <a:solidFill>
                  <a:prstClr val="white"/>
                </a:solidFill>
                <a:latin typeface="Cambria"/>
              </a:rPr>
              <a:t>FRAGMENT 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6FB824-377B-176C-D5A1-A7CA44075528}"/>
              </a:ext>
            </a:extLst>
          </p:cNvPr>
          <p:cNvSpPr/>
          <p:nvPr/>
        </p:nvSpPr>
        <p:spPr>
          <a:xfrm>
            <a:off x="1511301" y="4889500"/>
            <a:ext cx="1854200" cy="5016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000" dirty="0">
                <a:solidFill>
                  <a:prstClr val="white"/>
                </a:solidFill>
                <a:latin typeface="Cambria"/>
              </a:rPr>
              <a:t>FRAGMENT 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71A109-EA9E-1F2F-1DD4-645B00E66E80}"/>
              </a:ext>
            </a:extLst>
          </p:cNvPr>
          <p:cNvSpPr txBox="1"/>
          <p:nvPr/>
        </p:nvSpPr>
        <p:spPr>
          <a:xfrm>
            <a:off x="4191001" y="1730375"/>
            <a:ext cx="7620000" cy="2419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defTabSz="1218987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srgbClr val="00B0F0"/>
                </a:solidFill>
                <a:latin typeface="Cambria"/>
                <a:cs typeface="Arial" panose="020B0604020202020204" pitchFamily="34" charset="0"/>
              </a:rPr>
              <a:t>Handles all Fragments inside one activity</a:t>
            </a:r>
          </a:p>
          <a:p>
            <a:pPr marL="457200" indent="-457200" defTabSz="1218987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en-US" sz="2800" dirty="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  <a:p>
            <a:pPr marL="457200" indent="-457200" defTabSz="1218987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en-US" sz="2800" dirty="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  <a:p>
            <a:pPr defTabSz="1218987">
              <a:lnSpc>
                <a:spcPct val="90000"/>
              </a:lnSpc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 </a:t>
            </a:r>
          </a:p>
          <a:p>
            <a:pPr marL="457200" indent="-457200" defTabSz="1218987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en-US" sz="2800" dirty="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  <a:p>
            <a:pPr defTabSz="1218987">
              <a:lnSpc>
                <a:spcPct val="90000"/>
              </a:lnSpc>
              <a:defRPr/>
            </a:pPr>
            <a:endParaRPr lang="en-US" sz="2800" dirty="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</p:txBody>
      </p:sp>
      <p:sp>
        <p:nvSpPr>
          <p:cNvPr id="56329" name="TextBox 9">
            <a:extLst>
              <a:ext uri="{FF2B5EF4-FFF2-40B4-BE49-F238E27FC236}">
                <a16:creationId xmlns:a16="http://schemas.microsoft.com/office/drawing/2014/main" id="{F87924F2-3CAD-9FBA-63E3-1C8626890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190501"/>
            <a:ext cx="51816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FF00"/>
                </a:solidFill>
                <a:cs typeface="Arial" panose="020B0604020202020204" pitchFamily="34" charset="0"/>
              </a:rPr>
              <a:t>Fragment Manager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97D09A-9E33-1E7D-FD59-E96165801ECD}"/>
              </a:ext>
            </a:extLst>
          </p:cNvPr>
          <p:cNvSpPr/>
          <p:nvPr/>
        </p:nvSpPr>
        <p:spPr>
          <a:xfrm>
            <a:off x="5867401" y="2895600"/>
            <a:ext cx="2514600" cy="213360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400" dirty="0">
                <a:solidFill>
                  <a:prstClr val="white"/>
                </a:solidFill>
                <a:latin typeface="Cambria"/>
              </a:rPr>
              <a:t>Fragment Manager (interface)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D1B2E-B876-9116-9EF4-70C44943E92C}"/>
              </a:ext>
            </a:extLst>
          </p:cNvPr>
          <p:cNvSpPr/>
          <p:nvPr/>
        </p:nvSpPr>
        <p:spPr>
          <a:xfrm>
            <a:off x="9296401" y="2279650"/>
            <a:ext cx="1828800" cy="75088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000" dirty="0">
                <a:solidFill>
                  <a:prstClr val="white"/>
                </a:solidFill>
                <a:latin typeface="Cambria"/>
              </a:rPr>
              <a:t>FRAGMENT 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DAD9C4-B159-EDCE-BCF6-D78D4F05F0B4}"/>
              </a:ext>
            </a:extLst>
          </p:cNvPr>
          <p:cNvSpPr/>
          <p:nvPr/>
        </p:nvSpPr>
        <p:spPr>
          <a:xfrm>
            <a:off x="9271001" y="3716338"/>
            <a:ext cx="1854200" cy="5715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000" dirty="0">
                <a:solidFill>
                  <a:prstClr val="white"/>
                </a:solidFill>
                <a:latin typeface="Cambria"/>
              </a:rPr>
              <a:t>FRAGMENT 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85B503-C077-9121-39B1-422D3EE9F852}"/>
              </a:ext>
            </a:extLst>
          </p:cNvPr>
          <p:cNvSpPr/>
          <p:nvPr/>
        </p:nvSpPr>
        <p:spPr>
          <a:xfrm>
            <a:off x="9271001" y="4478338"/>
            <a:ext cx="1854200" cy="501650"/>
          </a:xfrm>
          <a:prstGeom prst="rect">
            <a:avLst/>
          </a:prstGeom>
          <a:solidFill>
            <a:srgbClr val="7030A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000" dirty="0">
                <a:solidFill>
                  <a:prstClr val="white"/>
                </a:solidFill>
                <a:latin typeface="Cambria"/>
              </a:rPr>
              <a:t>FRAGMENT 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D0BD61-46A4-F8ED-52CA-2C0790A73B08}"/>
              </a:ext>
            </a:extLst>
          </p:cNvPr>
          <p:cNvSpPr/>
          <p:nvPr/>
        </p:nvSpPr>
        <p:spPr>
          <a:xfrm>
            <a:off x="9283701" y="5265738"/>
            <a:ext cx="1854200" cy="50006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000" dirty="0">
                <a:solidFill>
                  <a:prstClr val="white"/>
                </a:solidFill>
                <a:latin typeface="Cambria"/>
              </a:rPr>
              <a:t>FRAGMENT 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821F55-650D-B0AF-DE17-47F92E8F0B33}"/>
              </a:ext>
            </a:extLst>
          </p:cNvPr>
          <p:cNvCxnSpPr>
            <a:cxnSpLocks/>
            <a:stCxn id="11" idx="6"/>
            <a:endCxn id="12" idx="1"/>
          </p:cNvCxnSpPr>
          <p:nvPr/>
        </p:nvCxnSpPr>
        <p:spPr>
          <a:xfrm flipV="1">
            <a:off x="8382001" y="2655888"/>
            <a:ext cx="914400" cy="1306512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9EE7DE-3E60-BB98-C94A-97D98CC5D301}"/>
              </a:ext>
            </a:extLst>
          </p:cNvPr>
          <p:cNvCxnSpPr>
            <a:endCxn id="13" idx="1"/>
          </p:cNvCxnSpPr>
          <p:nvPr/>
        </p:nvCxnSpPr>
        <p:spPr>
          <a:xfrm flipV="1">
            <a:off x="8382001" y="4002088"/>
            <a:ext cx="889000" cy="6350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690D18-A544-E4A7-79EE-2F8316F6C9AB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8382001" y="3962401"/>
            <a:ext cx="889000" cy="766763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E325DF-B186-6181-E43D-4B7505FDA5AD}"/>
              </a:ext>
            </a:extLst>
          </p:cNvPr>
          <p:cNvCxnSpPr>
            <a:endCxn id="15" idx="1"/>
          </p:cNvCxnSpPr>
          <p:nvPr/>
        </p:nvCxnSpPr>
        <p:spPr>
          <a:xfrm>
            <a:off x="8394701" y="4000501"/>
            <a:ext cx="889000" cy="1516063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39" name="TextBox 28">
            <a:extLst>
              <a:ext uri="{FF2B5EF4-FFF2-40B4-BE49-F238E27FC236}">
                <a16:creationId xmlns:a16="http://schemas.microsoft.com/office/drawing/2014/main" id="{1C41093F-9380-C1B5-5080-99B34C755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982663"/>
            <a:ext cx="71628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>
                <a:solidFill>
                  <a:srgbClr val="00B0F0"/>
                </a:solidFill>
                <a:cs typeface="Arial" panose="020B0604020202020204" pitchFamily="34" charset="0"/>
              </a:rPr>
              <a:t>Interface to interact with fragment objects inside the Activity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5B53F-6AA9-59C9-8088-3141F613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FB5CF7-262E-40A6-9F2F-DCD4866F363D}" type="datetime1">
              <a:rPr lang="en-US" smtClean="0"/>
              <a:t>11/25/2023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B97B2-15C9-4CE4-0BEC-80A1A8FD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Dr.K.Sathiyamurthy Dept. of CSE, PTU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9FC26EB-433F-DBB9-9821-F5D211E0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7A02-E674-449B-9BDB-8EAD2D8EED00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 descr="Fragments - Android Programming Succinctly Ebook | Syncfusion">
            <a:extLst>
              <a:ext uri="{FF2B5EF4-FFF2-40B4-BE49-F238E27FC236}">
                <a16:creationId xmlns:a16="http://schemas.microsoft.com/office/drawing/2014/main" id="{9FC0F216-3C64-B1DB-8553-A5D755BC1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381001"/>
            <a:ext cx="2971800" cy="511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841A36-F537-6BF5-1492-E6BAD24CE320}"/>
              </a:ext>
            </a:extLst>
          </p:cNvPr>
          <p:cNvSpPr/>
          <p:nvPr/>
        </p:nvSpPr>
        <p:spPr>
          <a:xfrm>
            <a:off x="1219201" y="768350"/>
            <a:ext cx="2971800" cy="4343400"/>
          </a:xfrm>
          <a:prstGeom prst="rect">
            <a:avLst/>
          </a:prstGeom>
          <a:solidFill>
            <a:srgbClr val="00B05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400">
              <a:solidFill>
                <a:prstClr val="white"/>
              </a:solidFill>
              <a:latin typeface="Cambri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11EC7E-C5AD-4CC1-785F-D720CC2E28FC}"/>
              </a:ext>
            </a:extLst>
          </p:cNvPr>
          <p:cNvSpPr/>
          <p:nvPr/>
        </p:nvSpPr>
        <p:spPr>
          <a:xfrm>
            <a:off x="1752601" y="1066800"/>
            <a:ext cx="1828800" cy="75088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000" dirty="0">
                <a:solidFill>
                  <a:prstClr val="white"/>
                </a:solidFill>
                <a:latin typeface="Cambria"/>
              </a:rPr>
              <a:t>FRAGMENT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CA89E-1A41-21AC-9749-551C87E8C297}"/>
              </a:ext>
            </a:extLst>
          </p:cNvPr>
          <p:cNvSpPr/>
          <p:nvPr/>
        </p:nvSpPr>
        <p:spPr>
          <a:xfrm>
            <a:off x="1727201" y="2503488"/>
            <a:ext cx="1854200" cy="5715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000" dirty="0">
                <a:solidFill>
                  <a:prstClr val="white"/>
                </a:solidFill>
                <a:latin typeface="Cambria"/>
              </a:rPr>
              <a:t>FRAGMENT 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803062-7E73-8104-1C3D-4F73C2CD837F}"/>
              </a:ext>
            </a:extLst>
          </p:cNvPr>
          <p:cNvSpPr/>
          <p:nvPr/>
        </p:nvSpPr>
        <p:spPr>
          <a:xfrm>
            <a:off x="1727201" y="3265488"/>
            <a:ext cx="1854200" cy="500062"/>
          </a:xfrm>
          <a:prstGeom prst="rect">
            <a:avLst/>
          </a:prstGeom>
          <a:solidFill>
            <a:srgbClr val="7030A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000" dirty="0">
                <a:solidFill>
                  <a:prstClr val="white"/>
                </a:solidFill>
                <a:latin typeface="Cambria"/>
              </a:rPr>
              <a:t>FRAGMENT 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FC8C6B-3104-A5C8-13B4-D6CA5EE467E1}"/>
              </a:ext>
            </a:extLst>
          </p:cNvPr>
          <p:cNvSpPr/>
          <p:nvPr/>
        </p:nvSpPr>
        <p:spPr>
          <a:xfrm>
            <a:off x="1739901" y="4051300"/>
            <a:ext cx="1854200" cy="5016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000" dirty="0">
                <a:solidFill>
                  <a:prstClr val="white"/>
                </a:solidFill>
                <a:latin typeface="Cambria"/>
              </a:rPr>
              <a:t>FRAGMENT 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0D7393-0D7A-923C-3225-5B119BABE2C0}"/>
              </a:ext>
            </a:extLst>
          </p:cNvPr>
          <p:cNvSpPr txBox="1"/>
          <p:nvPr/>
        </p:nvSpPr>
        <p:spPr>
          <a:xfrm>
            <a:off x="4343401" y="498476"/>
            <a:ext cx="7620000" cy="668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defTabSz="1218987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Fragment Transaction takes place</a:t>
            </a:r>
          </a:p>
          <a:p>
            <a:pPr defTabSz="1218987">
              <a:lnSpc>
                <a:spcPct val="90000"/>
              </a:lnSpc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        Fragment A – Add</a:t>
            </a:r>
          </a:p>
          <a:p>
            <a:pPr defTabSz="1218987">
              <a:lnSpc>
                <a:spcPct val="90000"/>
              </a:lnSpc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        Remove    B  - Remove</a:t>
            </a:r>
          </a:p>
          <a:p>
            <a:pPr defTabSz="1218987">
              <a:lnSpc>
                <a:spcPct val="90000"/>
              </a:lnSpc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        Fragment C – Add</a:t>
            </a:r>
          </a:p>
          <a:p>
            <a:pPr defTabSz="1218987">
              <a:lnSpc>
                <a:spcPct val="90000"/>
              </a:lnSpc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        Fragment D - Add</a:t>
            </a:r>
          </a:p>
          <a:p>
            <a:pPr defTabSz="1218987">
              <a:lnSpc>
                <a:spcPct val="90000"/>
              </a:lnSpc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        Fragment E – Add</a:t>
            </a:r>
          </a:p>
          <a:p>
            <a:pPr defTabSz="1218987">
              <a:lnSpc>
                <a:spcPct val="90000"/>
              </a:lnSpc>
              <a:defRPr/>
            </a:pPr>
            <a:endParaRPr lang="en-US" sz="2800" dirty="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  <a:p>
            <a:pPr marL="457200" indent="-457200" defTabSz="1218987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Addition and removal of fragments are known as fragment Transactions</a:t>
            </a:r>
          </a:p>
          <a:p>
            <a:pPr defTabSz="1218987">
              <a:lnSpc>
                <a:spcPct val="90000"/>
              </a:lnSpc>
              <a:defRPr/>
            </a:pPr>
            <a:endParaRPr lang="en-US" sz="2800" dirty="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  <a:p>
            <a:pPr marL="457200" indent="-457200" defTabSz="1218987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Takes place in Main Activity with help of Fragment Transaction class.</a:t>
            </a:r>
          </a:p>
          <a:p>
            <a:pPr defTabSz="1218987">
              <a:lnSpc>
                <a:spcPct val="90000"/>
              </a:lnSpc>
              <a:defRPr/>
            </a:pPr>
            <a:endParaRPr lang="en-US" sz="2800" dirty="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  <a:p>
            <a:pPr marL="457200" indent="-457200" defTabSz="1218987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 Fragment Transaction- API for performing a set of Fragment operations such as add, remove, replace.</a:t>
            </a:r>
          </a:p>
          <a:p>
            <a:pPr defTabSz="1218987">
              <a:lnSpc>
                <a:spcPct val="90000"/>
              </a:lnSpc>
              <a:defRPr/>
            </a:pPr>
            <a:endParaRPr lang="en-US" sz="2800" dirty="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</p:txBody>
      </p:sp>
      <p:sp>
        <p:nvSpPr>
          <p:cNvPr id="57353" name="TextBox 9">
            <a:extLst>
              <a:ext uri="{FF2B5EF4-FFF2-40B4-BE49-F238E27FC236}">
                <a16:creationId xmlns:a16="http://schemas.microsoft.com/office/drawing/2014/main" id="{EEF3681D-E516-A504-9A42-8D789E85E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1" y="-3175"/>
            <a:ext cx="51816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FF00"/>
                </a:solidFill>
                <a:cs typeface="Arial" panose="020B0604020202020204" pitchFamily="34" charset="0"/>
              </a:rPr>
              <a:t>Fragment Transaction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EEEF65-1399-DADE-2EAC-8EE613A7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FE13F9-F755-4DAA-9637-5274E1E304BF}" type="datetime1">
              <a:rPr lang="en-US" smtClean="0"/>
              <a:t>11/25/2023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EE9CF-8AC9-413F-8531-11CDBB40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Dr.K.Sathiyamurthy Dept. of CSE, PTU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659789B-7813-8DC4-B64C-E1AB7452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7A02-E674-449B-9BDB-8EAD2D8EED00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Box 2">
            <a:extLst>
              <a:ext uri="{FF2B5EF4-FFF2-40B4-BE49-F238E27FC236}">
                <a16:creationId xmlns:a16="http://schemas.microsoft.com/office/drawing/2014/main" id="{87D5C25A-6F23-5156-8617-BB974BDD9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1" y="990600"/>
            <a:ext cx="102108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1065213" indent="-4572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Create a subclass of Fragment</a:t>
            </a:r>
          </a:p>
          <a:p>
            <a:pPr lvl="1" defTabSz="121761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  HelloFragment.java</a:t>
            </a:r>
          </a:p>
          <a:p>
            <a:pPr defTabSz="121761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Create a layout for fragment</a:t>
            </a:r>
          </a:p>
          <a:p>
            <a:pPr lvl="1" defTabSz="121761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fragment hello.xml</a:t>
            </a:r>
          </a:p>
          <a:p>
            <a:pPr defTabSz="121761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Link layout with Fagment subclass</a:t>
            </a:r>
          </a:p>
          <a:p>
            <a:pPr lvl="1" defTabSz="121761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override onCreateView()</a:t>
            </a:r>
          </a:p>
          <a:p>
            <a:pPr defTabSz="121761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Place the Fragment inside an Activity</a:t>
            </a:r>
          </a:p>
          <a:p>
            <a:pPr lvl="1" defTabSz="121761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Initialize Fragment Manager</a:t>
            </a:r>
          </a:p>
          <a:p>
            <a:pPr lvl="1" defTabSz="121761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Initialize Fragment Transaction</a:t>
            </a:r>
          </a:p>
          <a:p>
            <a:pPr lvl="1" defTabSz="121761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Start add/remove/replace operation</a:t>
            </a:r>
          </a:p>
          <a:p>
            <a:pPr lvl="1" defTabSz="121761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Commit the transaction</a:t>
            </a:r>
          </a:p>
        </p:txBody>
      </p:sp>
      <p:sp>
        <p:nvSpPr>
          <p:cNvPr id="58371" name="TextBox 3">
            <a:extLst>
              <a:ext uri="{FF2B5EF4-FFF2-40B4-BE49-F238E27FC236}">
                <a16:creationId xmlns:a16="http://schemas.microsoft.com/office/drawing/2014/main" id="{62150602-5547-635D-822F-CF83A99D5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228601"/>
            <a:ext cx="92964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C000"/>
                </a:solidFill>
                <a:cs typeface="Arial" panose="020B0604020202020204" pitchFamily="34" charset="0"/>
              </a:rPr>
              <a:t>2.Steps to create Fragments by Java/Programmatically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C7C79-8CDE-CF78-EE30-7661DB3E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C45ED3-6440-442F-8AB0-4BB0BBC9837F}" type="datetime1">
              <a:rPr lang="en-US" smtClean="0"/>
              <a:t>11/25/2023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72953B-DC04-ED6D-8A72-A936406A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Dr.K.Sathiyamurthy Dept. of CSE, PTU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A293A-DA41-5997-4A0F-72713F4C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7A02-E674-449B-9BDB-8EAD2D8EED00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Box 1">
            <a:extLst>
              <a:ext uri="{FF2B5EF4-FFF2-40B4-BE49-F238E27FC236}">
                <a16:creationId xmlns:a16="http://schemas.microsoft.com/office/drawing/2014/main" id="{1E2FFB4C-70A4-561A-70A1-3E76DBE23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3048001"/>
            <a:ext cx="6172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FFC000"/>
                </a:solidFill>
                <a:cs typeface="Arial" panose="020B0604020202020204" pitchFamily="34" charset="0"/>
              </a:rPr>
              <a:t>FRAGMENTS LIFECYCLE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AD239-2FAD-AE14-EB16-07F16791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C6DAF3-77E3-4AC6-8744-F225EDC972B7}" type="datetime1">
              <a:rPr lang="en-US" smtClean="0"/>
              <a:t>11/25/2023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07421-5F73-260B-A135-D35DD62D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Dr.K.Sathiyamurthy Dept. of CSE, PTU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A643A-B6EA-29A0-868F-31571B7E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7A02-E674-449B-9BDB-8EAD2D8EED00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63BCFA-E095-CBCF-CB7B-60CC9F675327}"/>
              </a:ext>
            </a:extLst>
          </p:cNvPr>
          <p:cNvSpPr/>
          <p:nvPr/>
        </p:nvSpPr>
        <p:spPr>
          <a:xfrm>
            <a:off x="2012951" y="3987800"/>
            <a:ext cx="2286000" cy="393700"/>
          </a:xfrm>
          <a:prstGeom prst="rect">
            <a:avLst/>
          </a:prstGeom>
          <a:gradFill>
            <a:gsLst>
              <a:gs pos="0">
                <a:srgbClr val="87D7D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400" dirty="0" err="1">
                <a:solidFill>
                  <a:srgbClr val="C00000"/>
                </a:solidFill>
                <a:latin typeface="Cambria"/>
              </a:rPr>
              <a:t>OnPause</a:t>
            </a:r>
            <a:endParaRPr lang="en-US" sz="2400" dirty="0">
              <a:solidFill>
                <a:srgbClr val="C00000"/>
              </a:solidFill>
              <a:latin typeface="Cambri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BFBC04-BE18-276B-86D7-5BDED91CF90D}"/>
              </a:ext>
            </a:extLst>
          </p:cNvPr>
          <p:cNvSpPr/>
          <p:nvPr/>
        </p:nvSpPr>
        <p:spPr>
          <a:xfrm>
            <a:off x="1684338" y="3382964"/>
            <a:ext cx="2941638" cy="3571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400" dirty="0">
                <a:solidFill>
                  <a:prstClr val="white"/>
                </a:solidFill>
                <a:latin typeface="Cambria"/>
              </a:rPr>
              <a:t>Fragment </a:t>
            </a:r>
            <a:r>
              <a:rPr lang="en-US" sz="2400" dirty="0" err="1">
                <a:solidFill>
                  <a:prstClr val="white"/>
                </a:solidFill>
                <a:latin typeface="Cambria"/>
              </a:rPr>
              <a:t>Runnning</a:t>
            </a:r>
            <a:endParaRPr lang="en-US" sz="2400" dirty="0">
              <a:solidFill>
                <a:prstClr val="white"/>
              </a:solidFill>
              <a:latin typeface="Cambri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93058-82BB-6552-B312-EFB50A916366}"/>
              </a:ext>
            </a:extLst>
          </p:cNvPr>
          <p:cNvSpPr/>
          <p:nvPr/>
        </p:nvSpPr>
        <p:spPr>
          <a:xfrm>
            <a:off x="1979613" y="1327150"/>
            <a:ext cx="2286000" cy="395288"/>
          </a:xfrm>
          <a:prstGeom prst="rect">
            <a:avLst/>
          </a:prstGeom>
          <a:gradFill>
            <a:gsLst>
              <a:gs pos="0">
                <a:srgbClr val="87D7D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400" dirty="0" err="1">
                <a:solidFill>
                  <a:srgbClr val="C00000"/>
                </a:solidFill>
                <a:latin typeface="Cambria"/>
              </a:rPr>
              <a:t>OnCreateview</a:t>
            </a:r>
            <a:endParaRPr lang="en-US" sz="2400" dirty="0">
              <a:solidFill>
                <a:srgbClr val="C00000"/>
              </a:solidFill>
              <a:latin typeface="Cambri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253806-5F5A-4B77-5660-B940F66F87A3}"/>
              </a:ext>
            </a:extLst>
          </p:cNvPr>
          <p:cNvSpPr/>
          <p:nvPr/>
        </p:nvSpPr>
        <p:spPr>
          <a:xfrm>
            <a:off x="1989138" y="2260600"/>
            <a:ext cx="2286000" cy="395288"/>
          </a:xfrm>
          <a:prstGeom prst="rect">
            <a:avLst/>
          </a:prstGeom>
          <a:gradFill>
            <a:gsLst>
              <a:gs pos="0">
                <a:srgbClr val="87D7D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400" dirty="0" err="1">
                <a:solidFill>
                  <a:srgbClr val="C00000"/>
                </a:solidFill>
                <a:latin typeface="Cambria"/>
              </a:rPr>
              <a:t>OnStart</a:t>
            </a:r>
            <a:endParaRPr lang="en-US" sz="2400" dirty="0">
              <a:solidFill>
                <a:srgbClr val="C00000"/>
              </a:solidFill>
              <a:latin typeface="Cambri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DC0F05-D128-D866-CA48-1FD546B28744}"/>
              </a:ext>
            </a:extLst>
          </p:cNvPr>
          <p:cNvSpPr/>
          <p:nvPr/>
        </p:nvSpPr>
        <p:spPr>
          <a:xfrm>
            <a:off x="2012951" y="2840038"/>
            <a:ext cx="2286000" cy="393700"/>
          </a:xfrm>
          <a:prstGeom prst="rect">
            <a:avLst/>
          </a:prstGeom>
          <a:gradFill>
            <a:gsLst>
              <a:gs pos="0">
                <a:srgbClr val="87D7D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400" dirty="0" err="1">
                <a:solidFill>
                  <a:srgbClr val="C00000"/>
                </a:solidFill>
                <a:latin typeface="Cambria"/>
              </a:rPr>
              <a:t>OnResume</a:t>
            </a:r>
            <a:endParaRPr lang="en-US" sz="2400" dirty="0">
              <a:solidFill>
                <a:srgbClr val="C00000"/>
              </a:solidFill>
              <a:latin typeface="Cambri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087611-4957-F89D-B1AF-EBBB5EC3CDB9}"/>
              </a:ext>
            </a:extLst>
          </p:cNvPr>
          <p:cNvSpPr/>
          <p:nvPr/>
        </p:nvSpPr>
        <p:spPr>
          <a:xfrm>
            <a:off x="2020888" y="4560889"/>
            <a:ext cx="2286000" cy="395287"/>
          </a:xfrm>
          <a:prstGeom prst="rect">
            <a:avLst/>
          </a:prstGeom>
          <a:gradFill>
            <a:gsLst>
              <a:gs pos="0">
                <a:srgbClr val="87D7D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400" dirty="0" err="1">
                <a:solidFill>
                  <a:srgbClr val="C00000"/>
                </a:solidFill>
                <a:latin typeface="Cambria"/>
              </a:rPr>
              <a:t>OnStop</a:t>
            </a:r>
            <a:endParaRPr lang="en-US" sz="2400" dirty="0">
              <a:solidFill>
                <a:srgbClr val="C00000"/>
              </a:solidFill>
              <a:latin typeface="Cambri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AC11D5-78CE-95C4-6E1B-5A8F77D26C44}"/>
              </a:ext>
            </a:extLst>
          </p:cNvPr>
          <p:cNvSpPr/>
          <p:nvPr/>
        </p:nvSpPr>
        <p:spPr>
          <a:xfrm>
            <a:off x="2012951" y="5146675"/>
            <a:ext cx="2286000" cy="395288"/>
          </a:xfrm>
          <a:prstGeom prst="rect">
            <a:avLst/>
          </a:prstGeom>
          <a:gradFill>
            <a:gsLst>
              <a:gs pos="0">
                <a:srgbClr val="87D7D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400" dirty="0" err="1">
                <a:solidFill>
                  <a:srgbClr val="C00000"/>
                </a:solidFill>
                <a:latin typeface="Cambria"/>
              </a:rPr>
              <a:t>OnDestroyView</a:t>
            </a:r>
            <a:endParaRPr lang="en-US" sz="2400" dirty="0">
              <a:solidFill>
                <a:srgbClr val="C00000"/>
              </a:solidFill>
              <a:latin typeface="Cambria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43D3B4-3427-87B2-78F0-C28819C28CEB}"/>
              </a:ext>
            </a:extLst>
          </p:cNvPr>
          <p:cNvSpPr/>
          <p:nvPr/>
        </p:nvSpPr>
        <p:spPr>
          <a:xfrm>
            <a:off x="1979613" y="5716589"/>
            <a:ext cx="2286000" cy="395287"/>
          </a:xfrm>
          <a:prstGeom prst="rect">
            <a:avLst/>
          </a:prstGeom>
          <a:gradFill>
            <a:gsLst>
              <a:gs pos="0">
                <a:srgbClr val="87D7D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400" dirty="0" err="1">
                <a:solidFill>
                  <a:srgbClr val="C00000"/>
                </a:solidFill>
                <a:latin typeface="Cambria"/>
              </a:rPr>
              <a:t>OnDestroy</a:t>
            </a:r>
            <a:endParaRPr lang="en-US" sz="2400" dirty="0">
              <a:solidFill>
                <a:srgbClr val="C00000"/>
              </a:solidFill>
              <a:latin typeface="Cambria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40889C-4B46-8E55-D892-CD75AFC0AF94}"/>
              </a:ext>
            </a:extLst>
          </p:cNvPr>
          <p:cNvSpPr/>
          <p:nvPr/>
        </p:nvSpPr>
        <p:spPr>
          <a:xfrm>
            <a:off x="2012951" y="6294439"/>
            <a:ext cx="2286000" cy="395287"/>
          </a:xfrm>
          <a:prstGeom prst="rect">
            <a:avLst/>
          </a:prstGeom>
          <a:gradFill>
            <a:gsLst>
              <a:gs pos="0">
                <a:srgbClr val="87D7D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400" dirty="0" err="1">
                <a:solidFill>
                  <a:srgbClr val="C00000"/>
                </a:solidFill>
                <a:latin typeface="Cambria"/>
              </a:rPr>
              <a:t>OnDetach</a:t>
            </a:r>
            <a:endParaRPr lang="en-US" sz="2400" dirty="0">
              <a:solidFill>
                <a:srgbClr val="C00000"/>
              </a:solidFill>
              <a:latin typeface="Cambria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6D34AD-F405-2D47-7587-7587D5D2D95E}"/>
              </a:ext>
            </a:extLst>
          </p:cNvPr>
          <p:cNvSpPr/>
          <p:nvPr/>
        </p:nvSpPr>
        <p:spPr>
          <a:xfrm>
            <a:off x="2020889" y="1825626"/>
            <a:ext cx="2436813" cy="309563"/>
          </a:xfrm>
          <a:prstGeom prst="rect">
            <a:avLst/>
          </a:prstGeom>
          <a:gradFill>
            <a:gsLst>
              <a:gs pos="0">
                <a:srgbClr val="87D7D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400" dirty="0" err="1">
                <a:solidFill>
                  <a:srgbClr val="C00000"/>
                </a:solidFill>
                <a:latin typeface="Cambria"/>
              </a:rPr>
              <a:t>OnActivityCreate</a:t>
            </a:r>
            <a:endParaRPr lang="en-US" sz="2400" dirty="0">
              <a:solidFill>
                <a:srgbClr val="C00000"/>
              </a:solidFill>
              <a:latin typeface="Cambria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4B32BA-012F-CD2A-F2B6-198556C49C62}"/>
              </a:ext>
            </a:extLst>
          </p:cNvPr>
          <p:cNvSpPr/>
          <p:nvPr/>
        </p:nvSpPr>
        <p:spPr>
          <a:xfrm>
            <a:off x="2000251" y="825500"/>
            <a:ext cx="2286000" cy="395288"/>
          </a:xfrm>
          <a:prstGeom prst="rect">
            <a:avLst/>
          </a:prstGeom>
          <a:gradFill>
            <a:gsLst>
              <a:gs pos="0">
                <a:srgbClr val="87D7D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400" dirty="0" err="1">
                <a:solidFill>
                  <a:srgbClr val="C00000"/>
                </a:solidFill>
                <a:latin typeface="Cambria"/>
              </a:rPr>
              <a:t>OnCreate</a:t>
            </a:r>
            <a:endParaRPr lang="en-US" sz="2400" dirty="0">
              <a:solidFill>
                <a:srgbClr val="C00000"/>
              </a:solidFill>
              <a:latin typeface="Cambria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CA7344-6D5C-9C91-EE05-2D0EFC9D9A2C}"/>
              </a:ext>
            </a:extLst>
          </p:cNvPr>
          <p:cNvSpPr/>
          <p:nvPr/>
        </p:nvSpPr>
        <p:spPr>
          <a:xfrm>
            <a:off x="1979613" y="288925"/>
            <a:ext cx="2286000" cy="395288"/>
          </a:xfrm>
          <a:prstGeom prst="rect">
            <a:avLst/>
          </a:prstGeom>
          <a:gradFill>
            <a:gsLst>
              <a:gs pos="0">
                <a:srgbClr val="87D7D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400" dirty="0" err="1">
                <a:solidFill>
                  <a:srgbClr val="C00000"/>
                </a:solidFill>
                <a:latin typeface="Cambria"/>
              </a:rPr>
              <a:t>OnAttach</a:t>
            </a:r>
            <a:endParaRPr lang="en-US" sz="2400" dirty="0">
              <a:solidFill>
                <a:srgbClr val="C00000"/>
              </a:solidFill>
              <a:latin typeface="Cambria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6BE79AA-CA99-682E-CB67-4665E8F267DD}"/>
              </a:ext>
            </a:extLst>
          </p:cNvPr>
          <p:cNvCxnSpPr>
            <a:cxnSpLocks/>
          </p:cNvCxnSpPr>
          <p:nvPr/>
        </p:nvCxnSpPr>
        <p:spPr>
          <a:xfrm flipH="1">
            <a:off x="2971802" y="6129339"/>
            <a:ext cx="1587" cy="249237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AA770DD-0D78-4C42-3D22-46B5E39636E1}"/>
              </a:ext>
            </a:extLst>
          </p:cNvPr>
          <p:cNvCxnSpPr>
            <a:cxnSpLocks/>
          </p:cNvCxnSpPr>
          <p:nvPr/>
        </p:nvCxnSpPr>
        <p:spPr>
          <a:xfrm flipH="1">
            <a:off x="2970213" y="5541964"/>
            <a:ext cx="1588" cy="249237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C2CEA5D-6705-F22A-43AC-92C7CE5E0728}"/>
              </a:ext>
            </a:extLst>
          </p:cNvPr>
          <p:cNvCxnSpPr>
            <a:cxnSpLocks/>
          </p:cNvCxnSpPr>
          <p:nvPr/>
        </p:nvCxnSpPr>
        <p:spPr>
          <a:xfrm flipH="1">
            <a:off x="2970213" y="4956176"/>
            <a:ext cx="1588" cy="250825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CD9719D-2DE2-DE3B-65F5-684E8117F840}"/>
              </a:ext>
            </a:extLst>
          </p:cNvPr>
          <p:cNvCxnSpPr>
            <a:cxnSpLocks/>
          </p:cNvCxnSpPr>
          <p:nvPr/>
        </p:nvCxnSpPr>
        <p:spPr>
          <a:xfrm flipH="1">
            <a:off x="2970213" y="4432300"/>
            <a:ext cx="1588" cy="249238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CFFCD92-EED8-0B56-16C4-E012A751A2B4}"/>
              </a:ext>
            </a:extLst>
          </p:cNvPr>
          <p:cNvCxnSpPr>
            <a:cxnSpLocks/>
          </p:cNvCxnSpPr>
          <p:nvPr/>
        </p:nvCxnSpPr>
        <p:spPr>
          <a:xfrm flipH="1">
            <a:off x="2968627" y="3744914"/>
            <a:ext cx="1587" cy="249237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DB0204C-63F2-244E-1ECB-B04D6DE6B8FB}"/>
              </a:ext>
            </a:extLst>
          </p:cNvPr>
          <p:cNvCxnSpPr>
            <a:cxnSpLocks/>
          </p:cNvCxnSpPr>
          <p:nvPr/>
        </p:nvCxnSpPr>
        <p:spPr>
          <a:xfrm flipH="1">
            <a:off x="2938463" y="3170239"/>
            <a:ext cx="1588" cy="249237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FDA361B-2EC0-D93D-F54A-EAFEBE388599}"/>
              </a:ext>
            </a:extLst>
          </p:cNvPr>
          <p:cNvCxnSpPr>
            <a:cxnSpLocks/>
          </p:cNvCxnSpPr>
          <p:nvPr/>
        </p:nvCxnSpPr>
        <p:spPr>
          <a:xfrm flipH="1">
            <a:off x="2952752" y="2628901"/>
            <a:ext cx="14287" cy="207963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26B9595-D872-EABC-961D-D80372E4422E}"/>
              </a:ext>
            </a:extLst>
          </p:cNvPr>
          <p:cNvCxnSpPr>
            <a:cxnSpLocks/>
          </p:cNvCxnSpPr>
          <p:nvPr/>
        </p:nvCxnSpPr>
        <p:spPr>
          <a:xfrm flipH="1">
            <a:off x="2971802" y="2154239"/>
            <a:ext cx="1587" cy="249237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28897D6-1DA1-5894-3FB3-63244C519383}"/>
              </a:ext>
            </a:extLst>
          </p:cNvPr>
          <p:cNvCxnSpPr>
            <a:cxnSpLocks/>
          </p:cNvCxnSpPr>
          <p:nvPr/>
        </p:nvCxnSpPr>
        <p:spPr>
          <a:xfrm flipH="1">
            <a:off x="2952752" y="1643064"/>
            <a:ext cx="1587" cy="249237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F08F132-A08F-2838-8AFC-D625481A1785}"/>
              </a:ext>
            </a:extLst>
          </p:cNvPr>
          <p:cNvCxnSpPr>
            <a:cxnSpLocks/>
          </p:cNvCxnSpPr>
          <p:nvPr/>
        </p:nvCxnSpPr>
        <p:spPr>
          <a:xfrm flipH="1">
            <a:off x="2987677" y="1219200"/>
            <a:ext cx="1587" cy="249238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9292257-CC1F-18B8-AD7A-57A4E1C846CD}"/>
              </a:ext>
            </a:extLst>
          </p:cNvPr>
          <p:cNvCxnSpPr>
            <a:cxnSpLocks/>
          </p:cNvCxnSpPr>
          <p:nvPr/>
        </p:nvCxnSpPr>
        <p:spPr>
          <a:xfrm flipH="1">
            <a:off x="2971802" y="687389"/>
            <a:ext cx="1587" cy="249237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41" name="Picture 4" descr="Fragments - Android Programming Succinctly Ebook | Syncfusion">
            <a:extLst>
              <a:ext uri="{FF2B5EF4-FFF2-40B4-BE49-F238E27FC236}">
                <a16:creationId xmlns:a16="http://schemas.microsoft.com/office/drawing/2014/main" id="{AF910BA6-9765-70AF-1B9F-951552831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1" y="630238"/>
            <a:ext cx="2971800" cy="51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E22BC411-4DF9-B2FD-F5C8-133FE82546C6}"/>
              </a:ext>
            </a:extLst>
          </p:cNvPr>
          <p:cNvSpPr/>
          <p:nvPr/>
        </p:nvSpPr>
        <p:spPr>
          <a:xfrm>
            <a:off x="6267451" y="1011238"/>
            <a:ext cx="2971800" cy="4343400"/>
          </a:xfrm>
          <a:prstGeom prst="rect">
            <a:avLst/>
          </a:prstGeom>
          <a:solidFill>
            <a:srgbClr val="00B05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400">
              <a:solidFill>
                <a:prstClr val="white"/>
              </a:solidFill>
              <a:latin typeface="Cambria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2856CC6-4A68-372E-BCCD-089CD24988D8}"/>
              </a:ext>
            </a:extLst>
          </p:cNvPr>
          <p:cNvSpPr/>
          <p:nvPr/>
        </p:nvSpPr>
        <p:spPr>
          <a:xfrm>
            <a:off x="6821488" y="2028825"/>
            <a:ext cx="1828800" cy="750888"/>
          </a:xfrm>
          <a:prstGeom prst="rect">
            <a:avLst/>
          </a:prstGeom>
          <a:solidFill>
            <a:srgbClr val="FF00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000" dirty="0">
                <a:solidFill>
                  <a:prstClr val="white"/>
                </a:solidFill>
                <a:latin typeface="Cambria"/>
              </a:rPr>
              <a:t>FRAGMENT A</a:t>
            </a:r>
          </a:p>
        </p:txBody>
      </p:sp>
      <p:sp>
        <p:nvSpPr>
          <p:cNvPr id="60444" name="TextBox 72">
            <a:extLst>
              <a:ext uri="{FF2B5EF4-FFF2-40B4-BE49-F238E27FC236}">
                <a16:creationId xmlns:a16="http://schemas.microsoft.com/office/drawing/2014/main" id="{3D2CB462-E644-DFB0-465D-E01CBD748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-41275"/>
            <a:ext cx="617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>
                <a:solidFill>
                  <a:srgbClr val="FFC000"/>
                </a:solidFill>
                <a:cs typeface="Arial" panose="020B0604020202020204" pitchFamily="34" charset="0"/>
              </a:rPr>
              <a:t>FRAGMENTS LIFECYCLE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04BF0-D386-3B96-F1B3-0848B1C0D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94339-BDF2-4F89-8391-50B9A8524892}" type="datetime1">
              <a:rPr lang="en-US" smtClean="0"/>
              <a:t>11/25/2023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CA0D46D-4C56-5A43-3880-018B22395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Dr.K.Sathiyamurthy Dept. of CSE, PTU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5A8AAB8-00A4-1AB7-B1F3-C3B2CC94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7A02-E674-449B-9BDB-8EAD2D8EED00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2146DE43-A6BC-92A9-DCA1-D2D6799AC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1" y="304800"/>
            <a:ext cx="61722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FFC000"/>
                </a:solidFill>
                <a:cs typeface="Arial" panose="020B0604020202020204" pitchFamily="34" charset="0"/>
              </a:rPr>
              <a:t>FRAGMENTS TRANSACTIONS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2FFBE-4AF2-29E8-45B7-E0DE6956932F}"/>
              </a:ext>
            </a:extLst>
          </p:cNvPr>
          <p:cNvSpPr txBox="1"/>
          <p:nvPr/>
        </p:nvSpPr>
        <p:spPr>
          <a:xfrm>
            <a:off x="2209801" y="1524000"/>
            <a:ext cx="8991600" cy="3582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defTabSz="1218987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Transaction Types</a:t>
            </a:r>
          </a:p>
          <a:p>
            <a:pPr marL="1066693" lvl="1" indent="-457200" defTabSz="1218987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Add</a:t>
            </a:r>
          </a:p>
          <a:p>
            <a:pPr marL="1066693" lvl="1" indent="-457200" defTabSz="1218987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Remove</a:t>
            </a:r>
          </a:p>
          <a:p>
            <a:pPr marL="1066693" lvl="1" indent="-457200" defTabSz="1218987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Replace</a:t>
            </a:r>
          </a:p>
          <a:p>
            <a:pPr marL="1066693" lvl="1" indent="-457200" defTabSz="1218987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Attach</a:t>
            </a:r>
          </a:p>
          <a:p>
            <a:pPr marL="1066693" lvl="1" indent="-457200" defTabSz="1218987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Detach</a:t>
            </a:r>
          </a:p>
          <a:p>
            <a:pPr marL="1066693" lvl="1" indent="-457200" defTabSz="1218987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Show</a:t>
            </a:r>
          </a:p>
          <a:p>
            <a:pPr marL="1066693" lvl="1" indent="-457200" defTabSz="1218987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Hide</a:t>
            </a:r>
          </a:p>
          <a:p>
            <a:pPr defTabSz="1218987">
              <a:lnSpc>
                <a:spcPct val="90000"/>
              </a:lnSpc>
              <a:defRPr/>
            </a:pPr>
            <a:endParaRPr lang="en-US" sz="2800" dirty="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F5001-D182-B21D-F6F6-B5E7A3AA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45ACEE-9FA9-4DA3-808E-EAC50A3CA00A}" type="datetime1">
              <a:rPr lang="en-US" smtClean="0"/>
              <a:t>11/25/2023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BFFDC-F8C7-458F-9E7E-5890E779F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Dr.K.Sathiyamurthy Dept. of CSE, PTU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09493-08D5-4FDF-F3E1-26DB6898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7A02-E674-449B-9BDB-8EAD2D8EED0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Box 1">
            <a:extLst>
              <a:ext uri="{FF2B5EF4-FFF2-40B4-BE49-F238E27FC236}">
                <a16:creationId xmlns:a16="http://schemas.microsoft.com/office/drawing/2014/main" id="{81540976-1ECB-0CF0-E280-9A70B494B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1" y="217488"/>
            <a:ext cx="61722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FFC000"/>
                </a:solidFill>
                <a:cs typeface="Arial" panose="020B0604020202020204" pitchFamily="34" charset="0"/>
              </a:rPr>
              <a:t>FRAGMENTS TRANSACTIONS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3D12F-E126-682C-9578-6E1D9BFCFBE1}"/>
              </a:ext>
            </a:extLst>
          </p:cNvPr>
          <p:cNvSpPr txBox="1"/>
          <p:nvPr/>
        </p:nvSpPr>
        <p:spPr>
          <a:xfrm>
            <a:off x="1371601" y="1143001"/>
            <a:ext cx="9601200" cy="4746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defTabSz="1218987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ADD</a:t>
            </a:r>
          </a:p>
          <a:p>
            <a:pPr marL="457200" indent="174625" defTabSz="1218987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  Create a new Fragment</a:t>
            </a:r>
          </a:p>
          <a:p>
            <a:pPr marL="457200" indent="174625" defTabSz="1218987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  Get the id of the container layout</a:t>
            </a:r>
          </a:p>
          <a:p>
            <a:pPr marL="457200" indent="174625" defTabSz="1218987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  Use add( ) to add the fragment</a:t>
            </a:r>
          </a:p>
          <a:p>
            <a:pPr marL="1066693" lvl="1" indent="174625" defTabSz="1218987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The Fragment is added to the container layout</a:t>
            </a:r>
          </a:p>
          <a:p>
            <a:pPr marL="1066693" lvl="1" defTabSz="1218987">
              <a:lnSpc>
                <a:spcPct val="90000"/>
              </a:lnSpc>
              <a:defRPr/>
            </a:pPr>
            <a:endParaRPr lang="en-US" sz="2800" dirty="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  <a:p>
            <a:pPr marL="457200" indent="-457200" defTabSz="1218987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Remove </a:t>
            </a:r>
          </a:p>
          <a:p>
            <a:pPr marL="1066693" lvl="1" indent="-457200" defTabSz="1218987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Get the reference to the fragment to be removed</a:t>
            </a:r>
          </a:p>
          <a:p>
            <a:pPr marL="1066693" lvl="1" indent="-457200" defTabSz="1218987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Use remove() to remove the fragment</a:t>
            </a:r>
          </a:p>
          <a:p>
            <a:pPr marL="1676187" lvl="2" indent="-457200" defTabSz="1218987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The fragment is destroyed</a:t>
            </a:r>
          </a:p>
          <a:p>
            <a:pPr marL="1676187" lvl="2" indent="-457200" defTabSz="1218987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Detached from the host activity</a:t>
            </a:r>
          </a:p>
          <a:p>
            <a:pPr defTabSz="1218987">
              <a:lnSpc>
                <a:spcPct val="90000"/>
              </a:lnSpc>
              <a:defRPr/>
            </a:pPr>
            <a:endParaRPr lang="en-US" sz="2800" dirty="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3E2D7-E683-B866-0DBE-F0753A46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C3313C-92FA-44A2-8F22-DFB99580A7CF}" type="datetime1">
              <a:rPr lang="en-US" smtClean="0"/>
              <a:t>11/25/2023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2F9C-D354-80A5-206F-388BEA5C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Dr.K.Sathiyamurthy Dept. of CSE, PTU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DB3C7-A0A9-7D5B-0E8C-A83539AC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7A02-E674-449B-9BDB-8EAD2D8EED00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1">
            <a:extLst>
              <a:ext uri="{FF2B5EF4-FFF2-40B4-BE49-F238E27FC236}">
                <a16:creationId xmlns:a16="http://schemas.microsoft.com/office/drawing/2014/main" id="{D38FA6F9-0B23-22C0-77F7-0628B7CE0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1" y="217488"/>
            <a:ext cx="61722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FFC000"/>
                </a:solidFill>
                <a:cs typeface="Arial" panose="020B0604020202020204" pitchFamily="34" charset="0"/>
              </a:rPr>
              <a:t>FRAGMENTS TRANSACTIONS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8DD25-4EAD-7D58-7A61-DE64FF3925C4}"/>
              </a:ext>
            </a:extLst>
          </p:cNvPr>
          <p:cNvSpPr txBox="1"/>
          <p:nvPr/>
        </p:nvSpPr>
        <p:spPr>
          <a:xfrm>
            <a:off x="1371601" y="1143000"/>
            <a:ext cx="9601200" cy="3582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defTabSz="1218987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Replace</a:t>
            </a:r>
          </a:p>
          <a:p>
            <a:pPr marL="457200" indent="174625" defTabSz="1218987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  Get the id of the container layout</a:t>
            </a:r>
          </a:p>
          <a:p>
            <a:pPr marL="457200" indent="174625" defTabSz="1218987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  Get a reference to the new Fragment</a:t>
            </a:r>
          </a:p>
          <a:p>
            <a:pPr marL="860425" indent="-349250" defTabSz="1218987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Use  replace( ) to replace the content fragment of the  container layout</a:t>
            </a:r>
          </a:p>
          <a:p>
            <a:pPr marL="1066693" lvl="1" indent="174625" defTabSz="1218987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The new Fragment fills the container</a:t>
            </a:r>
          </a:p>
          <a:p>
            <a:pPr marL="1066693" lvl="1" indent="174625" defTabSz="1218987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 The old fragment if any is destroyed</a:t>
            </a:r>
          </a:p>
          <a:p>
            <a:pPr marL="1066693" lvl="1" defTabSz="1218987">
              <a:lnSpc>
                <a:spcPct val="90000"/>
              </a:lnSpc>
              <a:defRPr/>
            </a:pPr>
            <a:endParaRPr lang="en-US" sz="2800" dirty="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  <a:p>
            <a:pPr defTabSz="1218987">
              <a:lnSpc>
                <a:spcPct val="90000"/>
              </a:lnSpc>
              <a:defRPr/>
            </a:pPr>
            <a:endParaRPr lang="en-US" sz="2800" dirty="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23EC8-9CAF-C198-FC7B-F509B0DD0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DAF226-566C-45BF-BE61-18FD3142288F}" type="datetime1">
              <a:rPr lang="en-US" smtClean="0"/>
              <a:t>11/25/2023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E5B44-4B85-DF94-76D3-928554038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Dr.K.Sathiyamurthy Dept. of CSE, PTU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ECC38-9E70-70D0-43FD-5D370630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7A02-E674-449B-9BDB-8EAD2D8EED00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1">
            <a:extLst>
              <a:ext uri="{FF2B5EF4-FFF2-40B4-BE49-F238E27FC236}">
                <a16:creationId xmlns:a16="http://schemas.microsoft.com/office/drawing/2014/main" id="{C72D74C0-6B70-9DB7-EBB7-45CD13045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304801"/>
            <a:ext cx="67056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ANDROID FRAGMENTS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35031-1A2E-023D-897E-8F30BCFBB05A}"/>
              </a:ext>
            </a:extLst>
          </p:cNvPr>
          <p:cNvSpPr txBox="1"/>
          <p:nvPr/>
        </p:nvSpPr>
        <p:spPr>
          <a:xfrm>
            <a:off x="1066801" y="933451"/>
            <a:ext cx="10058400" cy="1643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defTabSz="1218987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Fragments are found inside activity</a:t>
            </a:r>
          </a:p>
          <a:p>
            <a:pPr marL="457200" indent="-457200" defTabSz="1218987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One Activity can contain multiple Fragments</a:t>
            </a:r>
          </a:p>
          <a:p>
            <a:pPr marL="457200" indent="-457200" defTabSz="1218987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endParaRPr lang="en-US" sz="2800" dirty="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  <a:p>
            <a:pPr defTabSz="1218987">
              <a:lnSpc>
                <a:spcPct val="90000"/>
              </a:lnSpc>
              <a:defRPr/>
            </a:pPr>
            <a:endParaRPr lang="en-US" sz="2800" dirty="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</p:txBody>
      </p:sp>
      <p:pic>
        <p:nvPicPr>
          <p:cNvPr id="46084" name="Picture 4" descr="Fragments - Android Programming Succinctly Ebook | Syncfusion">
            <a:extLst>
              <a:ext uri="{FF2B5EF4-FFF2-40B4-BE49-F238E27FC236}">
                <a16:creationId xmlns:a16="http://schemas.microsoft.com/office/drawing/2014/main" id="{E19CFC1C-F5F4-392B-95FB-D4E98EE38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2514600"/>
            <a:ext cx="2165350" cy="372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4" descr="Fragments - Android Programming Succinctly Ebook | Syncfusion">
            <a:extLst>
              <a:ext uri="{FF2B5EF4-FFF2-40B4-BE49-F238E27FC236}">
                <a16:creationId xmlns:a16="http://schemas.microsoft.com/office/drawing/2014/main" id="{CB8A3AED-3C00-8C4B-2CF5-8AB0658D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2514600"/>
            <a:ext cx="2165350" cy="372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TextBox 3">
            <a:extLst>
              <a:ext uri="{FF2B5EF4-FFF2-40B4-BE49-F238E27FC236}">
                <a16:creationId xmlns:a16="http://schemas.microsoft.com/office/drawing/2014/main" id="{91C57AD2-E333-466B-E7C3-D850A329C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3429001"/>
            <a:ext cx="1752600" cy="479425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  </a:t>
            </a:r>
            <a:r>
              <a:rPr lang="en-US" altLang="en-US" sz="2000">
                <a:solidFill>
                  <a:prstClr val="white"/>
                </a:solidFill>
                <a:cs typeface="Arial" panose="020B0604020202020204" pitchFamily="34" charset="0"/>
              </a:rPr>
              <a:t>Fragment A</a:t>
            </a:r>
          </a:p>
        </p:txBody>
      </p:sp>
      <p:sp>
        <p:nvSpPr>
          <p:cNvPr id="46087" name="TextBox 7">
            <a:extLst>
              <a:ext uri="{FF2B5EF4-FFF2-40B4-BE49-F238E27FC236}">
                <a16:creationId xmlns:a16="http://schemas.microsoft.com/office/drawing/2014/main" id="{EC55E98C-08DE-0A09-378B-66A218CE5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4576" y="4994276"/>
            <a:ext cx="1752600" cy="47942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  </a:t>
            </a:r>
            <a:r>
              <a:rPr lang="en-US" altLang="en-US" sz="2000">
                <a:solidFill>
                  <a:prstClr val="white"/>
                </a:solidFill>
                <a:cs typeface="Arial" panose="020B0604020202020204" pitchFamily="34" charset="0"/>
              </a:rPr>
              <a:t>Fragment 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BD9FB6-1447-AD4A-8183-A93119340C1A}"/>
              </a:ext>
            </a:extLst>
          </p:cNvPr>
          <p:cNvSpPr/>
          <p:nvPr/>
        </p:nvSpPr>
        <p:spPr>
          <a:xfrm>
            <a:off x="4929188" y="2992439"/>
            <a:ext cx="1676400" cy="2619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000" dirty="0">
                <a:solidFill>
                  <a:srgbClr val="C00000"/>
                </a:solidFill>
                <a:latin typeface="Cambria"/>
              </a:rPr>
              <a:t>act_main.xml</a:t>
            </a:r>
          </a:p>
        </p:txBody>
      </p:sp>
      <p:sp>
        <p:nvSpPr>
          <p:cNvPr id="46089" name="TextBox 6">
            <a:extLst>
              <a:ext uri="{FF2B5EF4-FFF2-40B4-BE49-F238E27FC236}">
                <a16:creationId xmlns:a16="http://schemas.microsoft.com/office/drawing/2014/main" id="{A46DF3A8-523E-ED76-A6F7-3F819EDEB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1" y="3254376"/>
            <a:ext cx="3200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Fragment A – Add</a:t>
            </a: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Fragment B -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C93A5-184A-E3B6-CA1A-BCFDABBBB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D91205-A0F2-4F37-A1D5-ED558369BE09}" type="datetime1">
              <a:rPr lang="en-US" smtClean="0"/>
              <a:t>11/25/2023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52702-9DB3-EF4A-7F71-F22012F0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Dr.K.Sathiyamurthy Dept. of CSE, PTU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3F490-878A-65D4-CCB9-B124BBFD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7A02-E674-449B-9BDB-8EAD2D8EED0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Box 1">
            <a:extLst>
              <a:ext uri="{FF2B5EF4-FFF2-40B4-BE49-F238E27FC236}">
                <a16:creationId xmlns:a16="http://schemas.microsoft.com/office/drawing/2014/main" id="{AF13B6A1-3399-AFEB-E5D8-3D573CF48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1" y="217488"/>
            <a:ext cx="61722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FFC000"/>
                </a:solidFill>
                <a:cs typeface="Arial" panose="020B0604020202020204" pitchFamily="34" charset="0"/>
              </a:rPr>
              <a:t>FRAGMENTS TRANSACTIONS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50252-7959-48D6-6690-7DD034E061A0}"/>
              </a:ext>
            </a:extLst>
          </p:cNvPr>
          <p:cNvSpPr txBox="1"/>
          <p:nvPr/>
        </p:nvSpPr>
        <p:spPr>
          <a:xfrm>
            <a:off x="1295401" y="838201"/>
            <a:ext cx="9601200" cy="5521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defTabSz="1218987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Detach</a:t>
            </a:r>
          </a:p>
          <a:p>
            <a:pPr marL="457200" indent="174625" defTabSz="1218987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  Get the reference to the fragment</a:t>
            </a:r>
          </a:p>
          <a:p>
            <a:pPr marL="457200" indent="174625" defTabSz="1218987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  Use detach() to detach the fragment from Activity UI</a:t>
            </a:r>
          </a:p>
          <a:p>
            <a:pPr marL="1469918" lvl="1" indent="-349250" defTabSz="1218987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The fragment’s  view is  destroyed</a:t>
            </a:r>
          </a:p>
          <a:p>
            <a:pPr marL="1469918" lvl="1" indent="-349250" defTabSz="1218987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The Fragment and its UI is detached from the host   Activity</a:t>
            </a:r>
          </a:p>
          <a:p>
            <a:pPr marL="1120668" lvl="1" defTabSz="1218987">
              <a:lnSpc>
                <a:spcPct val="90000"/>
              </a:lnSpc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(object is present and it is not visible to the user)	</a:t>
            </a:r>
          </a:p>
          <a:p>
            <a:pPr marL="1469918" lvl="1" indent="-349250" defTabSz="1218987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endParaRPr lang="en-US" sz="2800" dirty="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  <a:p>
            <a:pPr marL="457200" indent="-457200" defTabSz="1218987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Attach</a:t>
            </a:r>
          </a:p>
          <a:p>
            <a:pPr marL="457200" indent="174625" defTabSz="1218987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  Get the reference to the Detached fragment</a:t>
            </a:r>
          </a:p>
          <a:p>
            <a:pPr marL="457200" indent="174625" defTabSz="1218987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  Use attach() to reattach the fragment</a:t>
            </a:r>
          </a:p>
          <a:p>
            <a:pPr marL="1469918" lvl="1" indent="-349250" defTabSz="1218987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The fragment’s  view is  recreated</a:t>
            </a:r>
          </a:p>
          <a:p>
            <a:pPr marL="1469918" lvl="1" indent="-349250" defTabSz="1218987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The Fragment is re-attached to the activity and is visible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F662A0-CAD9-F23E-CA72-664840CD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CE4F99-E9FF-47A7-8602-D8025C9FE29C}" type="datetime1">
              <a:rPr lang="en-US" smtClean="0"/>
              <a:t>11/25/2023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426BC-FDD6-4B14-8E1F-D6854B7C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Dr.K.Sathiyamurthy Dept. of CSE, PTU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880FF-E9A1-5D4F-FD8D-3FDA2E69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7A02-E674-449B-9BDB-8EAD2D8EED00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Box 1">
            <a:extLst>
              <a:ext uri="{FF2B5EF4-FFF2-40B4-BE49-F238E27FC236}">
                <a16:creationId xmlns:a16="http://schemas.microsoft.com/office/drawing/2014/main" id="{1E2D3F98-3A89-4A6F-C9E1-F5AD78094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1" y="217488"/>
            <a:ext cx="61722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FFC000"/>
                </a:solidFill>
                <a:cs typeface="Arial" panose="020B0604020202020204" pitchFamily="34" charset="0"/>
              </a:rPr>
              <a:t>FRAGMENTS TRANSACTIONS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D5801C-65AC-F531-0401-6285C900AB93}"/>
              </a:ext>
            </a:extLst>
          </p:cNvPr>
          <p:cNvSpPr txBox="1"/>
          <p:nvPr/>
        </p:nvSpPr>
        <p:spPr>
          <a:xfrm>
            <a:off x="914401" y="838201"/>
            <a:ext cx="9982200" cy="62976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defTabSz="1218987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Hide</a:t>
            </a:r>
          </a:p>
          <a:p>
            <a:pPr marL="457200" indent="174625" defTabSz="1218987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  Get the reference to the fragment to hide</a:t>
            </a:r>
          </a:p>
          <a:p>
            <a:pPr marL="457200" indent="174625" defTabSz="1218987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  Use hide() to hide the fragment from Activity UI</a:t>
            </a:r>
          </a:p>
          <a:p>
            <a:pPr marL="1469918" lvl="1" indent="-349250" defTabSz="1218987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The fragment’s  view becomes invisible</a:t>
            </a:r>
          </a:p>
          <a:p>
            <a:pPr marL="1469918" lvl="1" indent="-349250" defTabSz="1218987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The Fragment continue to be in Resumed state</a:t>
            </a:r>
          </a:p>
          <a:p>
            <a:pPr marL="457200" indent="-457200" defTabSz="1218987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Show</a:t>
            </a:r>
          </a:p>
          <a:p>
            <a:pPr marL="457200" indent="174625" defTabSz="1218987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  Get the reference to the Hidden fragment</a:t>
            </a:r>
          </a:p>
          <a:p>
            <a:pPr marL="457200" indent="174625" defTabSz="1218987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  Use show() to make it visible</a:t>
            </a:r>
          </a:p>
          <a:p>
            <a:pPr marL="1469918" lvl="1" indent="-349250" defTabSz="1218987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The  view of the fragment is now visible</a:t>
            </a:r>
          </a:p>
          <a:p>
            <a:pPr marL="1469918" lvl="1" indent="-349250" defTabSz="1218987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Remains in Resumed state as it was earlier</a:t>
            </a:r>
          </a:p>
          <a:p>
            <a:pPr marL="1120668" lvl="1" defTabSz="1218987">
              <a:lnSpc>
                <a:spcPct val="90000"/>
              </a:lnSpc>
              <a:defRPr/>
            </a:pPr>
            <a:endParaRPr lang="en-US" sz="2800" dirty="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  <a:p>
            <a:pPr marL="282575" indent="-228600" defTabSz="1218987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srgbClr val="00B050"/>
                </a:solidFill>
                <a:latin typeface="Cambria"/>
                <a:cs typeface="Arial" panose="020B0604020202020204" pitchFamily="34" charset="0"/>
              </a:rPr>
              <a:t>Hide and show does not affect the states of the transactions </a:t>
            </a:r>
          </a:p>
          <a:p>
            <a:pPr marL="1469918" lvl="1" indent="-349250" defTabSz="1218987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endParaRPr lang="en-US" sz="2800" dirty="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  <a:p>
            <a:pPr marL="1469918" lvl="1" indent="-349250" defTabSz="1218987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endParaRPr lang="en-US" sz="2800" dirty="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  <a:p>
            <a:pPr marL="1469918" lvl="1" indent="-349250" defTabSz="1218987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endParaRPr lang="en-US" sz="2800" dirty="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  <a:p>
            <a:pPr marL="860425" indent="-860425" defTabSz="1218987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endParaRPr lang="en-US" sz="2800" dirty="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0D5418-016A-7B27-F9D9-84A4F29A3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BD8C4B-F37B-4EA3-A638-D53D44D5C5EA}" type="datetime1">
              <a:rPr lang="en-US" smtClean="0"/>
              <a:t>11/25/2023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41E7F-3623-64C1-FB71-E77A10E4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Dr.K.Sathiyamurthy Dept. of CSE, PTU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08E5B-D388-EE8A-3811-E2542C61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7A02-E674-449B-9BDB-8EAD2D8EED00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7">
            <a:extLst>
              <a:ext uri="{FF2B5EF4-FFF2-40B4-BE49-F238E27FC236}">
                <a16:creationId xmlns:a16="http://schemas.microsoft.com/office/drawing/2014/main" id="{E3906DD3-5D78-20C4-ECE2-13B632018473}"/>
              </a:ext>
            </a:extLst>
          </p:cNvPr>
          <p:cNvGrpSpPr>
            <a:grpSpLocks/>
          </p:cNvGrpSpPr>
          <p:nvPr/>
        </p:nvGrpSpPr>
        <p:grpSpPr bwMode="auto">
          <a:xfrm>
            <a:off x="1219201" y="293688"/>
            <a:ext cx="2971800" cy="5116512"/>
            <a:chOff x="1217612" y="293914"/>
            <a:chExt cx="2971800" cy="5116851"/>
          </a:xfrm>
        </p:grpSpPr>
        <p:pic>
          <p:nvPicPr>
            <p:cNvPr id="47108" name="Picture 4" descr="Fragments - Android Programming Succinctly Ebook | Syncfusion">
              <a:extLst>
                <a:ext uri="{FF2B5EF4-FFF2-40B4-BE49-F238E27FC236}">
                  <a16:creationId xmlns:a16="http://schemas.microsoft.com/office/drawing/2014/main" id="{CD1E249A-E8D5-6601-F6E8-57C9ABBB16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7612" y="293914"/>
              <a:ext cx="2971800" cy="5116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A62EFC2-E911-E9A7-8DA1-7D28B9242E6F}"/>
                </a:ext>
              </a:extLst>
            </p:cNvPr>
            <p:cNvSpPr/>
            <p:nvPr/>
          </p:nvSpPr>
          <p:spPr>
            <a:xfrm>
              <a:off x="1217612" y="674939"/>
              <a:ext cx="2971800" cy="4343688"/>
            </a:xfrm>
            <a:prstGeom prst="rect">
              <a:avLst/>
            </a:prstGeom>
            <a:solidFill>
              <a:srgbClr val="00B050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987">
                <a:defRPr/>
              </a:pPr>
              <a:endParaRPr lang="en-US" sz="2400">
                <a:solidFill>
                  <a:prstClr val="white"/>
                </a:solidFill>
                <a:latin typeface="Cambria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553A2C-B7CE-5238-1715-B73AD80978DE}"/>
                </a:ext>
              </a:extLst>
            </p:cNvPr>
            <p:cNvSpPr/>
            <p:nvPr/>
          </p:nvSpPr>
          <p:spPr>
            <a:xfrm>
              <a:off x="1751012" y="979759"/>
              <a:ext cx="1828800" cy="750937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987">
                <a:defRPr/>
              </a:pPr>
              <a:r>
                <a:rPr lang="en-US" sz="2000" dirty="0">
                  <a:solidFill>
                    <a:prstClr val="white"/>
                  </a:solidFill>
                  <a:latin typeface="Cambria"/>
                </a:rPr>
                <a:t>FRAGMENT 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3F7D1E9-0336-787F-1E40-303090BA341E}"/>
                </a:ext>
              </a:extLst>
            </p:cNvPr>
            <p:cNvSpPr/>
            <p:nvPr/>
          </p:nvSpPr>
          <p:spPr>
            <a:xfrm>
              <a:off x="1725612" y="2416542"/>
              <a:ext cx="1854200" cy="57153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987">
                <a:defRPr/>
              </a:pPr>
              <a:r>
                <a:rPr lang="en-US" sz="2000" dirty="0">
                  <a:solidFill>
                    <a:prstClr val="white"/>
                  </a:solidFill>
                  <a:latin typeface="Cambria"/>
                </a:rPr>
                <a:t>FRAGMENT 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FED8E8-C156-0011-EDB9-846D55F8F24D}"/>
                </a:ext>
              </a:extLst>
            </p:cNvPr>
            <p:cNvSpPr/>
            <p:nvPr/>
          </p:nvSpPr>
          <p:spPr>
            <a:xfrm>
              <a:off x="1725612" y="3178592"/>
              <a:ext cx="1854200" cy="500096"/>
            </a:xfrm>
            <a:prstGeom prst="rect">
              <a:avLst/>
            </a:prstGeom>
            <a:solidFill>
              <a:srgbClr val="7030A0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987">
                <a:defRPr/>
              </a:pPr>
              <a:r>
                <a:rPr lang="en-US" sz="2000" dirty="0">
                  <a:solidFill>
                    <a:prstClr val="white"/>
                  </a:solidFill>
                  <a:latin typeface="Cambria"/>
                </a:rPr>
                <a:t>FRAGMENT 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0D22D4-4951-CBDF-67B2-7D2E64CB5F51}"/>
                </a:ext>
              </a:extLst>
            </p:cNvPr>
            <p:cNvSpPr/>
            <p:nvPr/>
          </p:nvSpPr>
          <p:spPr>
            <a:xfrm>
              <a:off x="1738312" y="3964457"/>
              <a:ext cx="1854200" cy="50168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987">
                <a:defRPr/>
              </a:pPr>
              <a:r>
                <a:rPr lang="en-US" sz="2000" dirty="0">
                  <a:solidFill>
                    <a:prstClr val="white"/>
                  </a:solidFill>
                  <a:latin typeface="Cambria"/>
                </a:rPr>
                <a:t>FRAGMENT 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F9027B7-0881-FF0B-ACF7-2E0909B352C0}"/>
              </a:ext>
            </a:extLst>
          </p:cNvPr>
          <p:cNvSpPr txBox="1"/>
          <p:nvPr/>
        </p:nvSpPr>
        <p:spPr>
          <a:xfrm>
            <a:off x="4495801" y="1444625"/>
            <a:ext cx="7620000" cy="4745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8987">
              <a:lnSpc>
                <a:spcPct val="90000"/>
              </a:lnSpc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Fragment A – Add</a:t>
            </a:r>
          </a:p>
          <a:p>
            <a:pPr defTabSz="1218987">
              <a:lnSpc>
                <a:spcPct val="90000"/>
              </a:lnSpc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Remove    B  - Remove</a:t>
            </a:r>
          </a:p>
          <a:p>
            <a:pPr defTabSz="1218987">
              <a:lnSpc>
                <a:spcPct val="90000"/>
              </a:lnSpc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Fragment C – Add</a:t>
            </a:r>
          </a:p>
          <a:p>
            <a:pPr defTabSz="1218987">
              <a:lnSpc>
                <a:spcPct val="90000"/>
              </a:lnSpc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Fragment D - Add</a:t>
            </a:r>
          </a:p>
          <a:p>
            <a:pPr defTabSz="1218987">
              <a:lnSpc>
                <a:spcPct val="90000"/>
              </a:lnSpc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Fragment E – Add</a:t>
            </a:r>
          </a:p>
          <a:p>
            <a:pPr defTabSz="1218987">
              <a:lnSpc>
                <a:spcPct val="90000"/>
              </a:lnSpc>
              <a:defRPr/>
            </a:pPr>
            <a:endParaRPr lang="en-US" sz="2800" dirty="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  <a:p>
            <a:pPr marL="457200" indent="-457200" defTabSz="1218987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Acts as a small chunk of UI</a:t>
            </a:r>
          </a:p>
          <a:p>
            <a:pPr marL="457200" indent="-457200" defTabSz="1218987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All Fragments are integral part of the main_activity.java (</a:t>
            </a:r>
            <a:r>
              <a:rPr lang="en-US" sz="2800" dirty="0" err="1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i.e</a:t>
            </a: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 its child elements)</a:t>
            </a:r>
          </a:p>
          <a:p>
            <a:pPr defTabSz="1218987">
              <a:lnSpc>
                <a:spcPct val="90000"/>
              </a:lnSpc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 </a:t>
            </a:r>
          </a:p>
          <a:p>
            <a:pPr marL="457200" indent="-457200" defTabSz="1218987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en-US" sz="2800" dirty="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  <a:p>
            <a:pPr defTabSz="1218987">
              <a:lnSpc>
                <a:spcPct val="90000"/>
              </a:lnSpc>
              <a:defRPr/>
            </a:pPr>
            <a:endParaRPr lang="en-US" sz="2800" dirty="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661CBE-B0DB-604C-F4C3-8C58165D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0FAD6F-3D85-4B52-B85B-6B4DEACBF6CD}" type="datetime1">
              <a:rPr lang="en-US" smtClean="0"/>
              <a:t>11/25/2023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1521C9-3641-5AEF-9D78-528DB666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Dr.K.Sathiyamurthy Dept. of CSE, PTU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D2FEE47-9DC5-843E-4F54-28B0E6C8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7A02-E674-449B-9BDB-8EAD2D8EED0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Box 2">
            <a:extLst>
              <a:ext uri="{FF2B5EF4-FFF2-40B4-BE49-F238E27FC236}">
                <a16:creationId xmlns:a16="http://schemas.microsoft.com/office/drawing/2014/main" id="{D58D364A-D5E8-273B-9435-A877C34D2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201614"/>
            <a:ext cx="50292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FRAGMENTS</a:t>
            </a:r>
          </a:p>
        </p:txBody>
      </p:sp>
      <p:sp>
        <p:nvSpPr>
          <p:cNvPr id="48131" name="TextBox 3">
            <a:extLst>
              <a:ext uri="{FF2B5EF4-FFF2-40B4-BE49-F238E27FC236}">
                <a16:creationId xmlns:a16="http://schemas.microsoft.com/office/drawing/2014/main" id="{C936EC81-EEF0-6BBD-7F5E-E47CAE9C1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1" y="1295400"/>
            <a:ext cx="83058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Small Chunk of UI</a:t>
            </a: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Has its own life cycle</a:t>
            </a: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Can process its own events</a:t>
            </a: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Can be added/removed while parent activity is running</a:t>
            </a: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Introduced in API 11 – Honeycomb with the introduction of tablets</a:t>
            </a: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Backward compatible upto API 7</a:t>
            </a: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Act as a mini	Activity</a:t>
            </a: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80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4E417-4908-20A9-E0D6-FE36041C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F1080B-3FF6-42E7-97BC-583B7ED88481}" type="datetime1">
              <a:rPr lang="en-US" smtClean="0"/>
              <a:t>11/25/2023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B63DD-8FF6-6F44-8D6F-DD186EFF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Dr.K.Sathiyamurthy Dept. of CSE, PTU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12545-1699-9E3F-077E-86EF6E8E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7A02-E674-449B-9BDB-8EAD2D8EED0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1">
            <a:extLst>
              <a:ext uri="{FF2B5EF4-FFF2-40B4-BE49-F238E27FC236}">
                <a16:creationId xmlns:a16="http://schemas.microsoft.com/office/drawing/2014/main" id="{A890C28F-67B8-43FB-FDF7-B53035AFD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6" y="1219200"/>
            <a:ext cx="194945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2">
            <a:extLst>
              <a:ext uri="{FF2B5EF4-FFF2-40B4-BE49-F238E27FC236}">
                <a16:creationId xmlns:a16="http://schemas.microsoft.com/office/drawing/2014/main" id="{634414D7-643F-2DAD-06B2-22079DB40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1" y="1250950"/>
            <a:ext cx="19494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F03F8-4B08-6EB0-05E0-62E5B59B5E4E}"/>
              </a:ext>
            </a:extLst>
          </p:cNvPr>
          <p:cNvCxnSpPr>
            <a:cxnSpLocks/>
          </p:cNvCxnSpPr>
          <p:nvPr/>
        </p:nvCxnSpPr>
        <p:spPr>
          <a:xfrm flipV="1">
            <a:off x="3094038" y="3014663"/>
            <a:ext cx="1143000" cy="0"/>
          </a:xfrm>
          <a:prstGeom prst="line">
            <a:avLst/>
          </a:prstGeom>
          <a:ln w="38100">
            <a:solidFill>
              <a:srgbClr val="FF0000"/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157" name="Picture 10">
            <a:extLst>
              <a:ext uri="{FF2B5EF4-FFF2-40B4-BE49-F238E27FC236}">
                <a16:creationId xmlns:a16="http://schemas.microsoft.com/office/drawing/2014/main" id="{FC37033A-80DE-7EF6-45FE-82D8FC65CE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726" y="1344613"/>
            <a:ext cx="19431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12">
            <a:extLst>
              <a:ext uri="{FF2B5EF4-FFF2-40B4-BE49-F238E27FC236}">
                <a16:creationId xmlns:a16="http://schemas.microsoft.com/office/drawing/2014/main" id="{B9F95637-CFEB-4E54-E8D4-E4DA263494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614" y="1273175"/>
            <a:ext cx="19716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A6F320-1915-BFF0-1B49-18358447B160}"/>
              </a:ext>
            </a:extLst>
          </p:cNvPr>
          <p:cNvCxnSpPr/>
          <p:nvPr/>
        </p:nvCxnSpPr>
        <p:spPr>
          <a:xfrm>
            <a:off x="6781801" y="152400"/>
            <a:ext cx="0" cy="6172200"/>
          </a:xfrm>
          <a:prstGeom prst="line">
            <a:avLst/>
          </a:prstGeom>
          <a:ln w="19050"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0" name="TextBox 15">
            <a:extLst>
              <a:ext uri="{FF2B5EF4-FFF2-40B4-BE49-F238E27FC236}">
                <a16:creationId xmlns:a16="http://schemas.microsoft.com/office/drawing/2014/main" id="{55E7B2CE-93A2-5B76-7E7C-0C62890FF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381001"/>
            <a:ext cx="38100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Activity</a:t>
            </a:r>
          </a:p>
        </p:txBody>
      </p:sp>
      <p:sp>
        <p:nvSpPr>
          <p:cNvPr id="49161" name="TextBox 16">
            <a:extLst>
              <a:ext uri="{FF2B5EF4-FFF2-40B4-BE49-F238E27FC236}">
                <a16:creationId xmlns:a16="http://schemas.microsoft.com/office/drawing/2014/main" id="{2F09A5A1-C1D5-1407-B0BD-B703A8FA0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0176" y="304801"/>
            <a:ext cx="38100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Activity + Fragment</a:t>
            </a:r>
          </a:p>
        </p:txBody>
      </p:sp>
      <p:sp>
        <p:nvSpPr>
          <p:cNvPr id="49162" name="TextBox 17">
            <a:extLst>
              <a:ext uri="{FF2B5EF4-FFF2-40B4-BE49-F238E27FC236}">
                <a16:creationId xmlns:a16="http://schemas.microsoft.com/office/drawing/2014/main" id="{7EB652BA-92EC-CD80-3CD8-4ECC9C8B9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5029201"/>
            <a:ext cx="5562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Need two activities to display two kinds of layouts</a:t>
            </a:r>
          </a:p>
        </p:txBody>
      </p:sp>
      <p:sp>
        <p:nvSpPr>
          <p:cNvPr id="49163" name="TextBox 18">
            <a:extLst>
              <a:ext uri="{FF2B5EF4-FFF2-40B4-BE49-F238E27FC236}">
                <a16:creationId xmlns:a16="http://schemas.microsoft.com/office/drawing/2014/main" id="{5A36EB2D-F983-E175-668A-D5024E67F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76" y="5075239"/>
            <a:ext cx="55626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Need only one Main activity to display two kinds of layouts</a:t>
            </a:r>
          </a:p>
        </p:txBody>
      </p:sp>
      <p:sp>
        <p:nvSpPr>
          <p:cNvPr id="49164" name="TextBox 19">
            <a:extLst>
              <a:ext uri="{FF2B5EF4-FFF2-40B4-BE49-F238E27FC236}">
                <a16:creationId xmlns:a16="http://schemas.microsoft.com/office/drawing/2014/main" id="{1A8184C1-F5FD-C24D-FC07-FBBA6363B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3" y="4560888"/>
            <a:ext cx="38100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300">
                <a:solidFill>
                  <a:srgbClr val="FFFF00"/>
                </a:solidFill>
                <a:cs typeface="Arial" panose="020B0604020202020204" pitchFamily="34" charset="0"/>
              </a:rPr>
              <a:t>Main Activity</a:t>
            </a:r>
          </a:p>
        </p:txBody>
      </p:sp>
      <p:sp>
        <p:nvSpPr>
          <p:cNvPr id="49165" name="TextBox 21">
            <a:extLst>
              <a:ext uri="{FF2B5EF4-FFF2-40B4-BE49-F238E27FC236}">
                <a16:creationId xmlns:a16="http://schemas.microsoft.com/office/drawing/2014/main" id="{25553E51-9A8A-28CD-F210-E4722FF04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2" y="4489450"/>
            <a:ext cx="63134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300">
                <a:solidFill>
                  <a:srgbClr val="FFFF00"/>
                </a:solidFill>
                <a:cs typeface="Arial" panose="020B0604020202020204" pitchFamily="34" charset="0"/>
              </a:rPr>
              <a:t>Second Activity</a:t>
            </a:r>
          </a:p>
        </p:txBody>
      </p:sp>
      <p:sp>
        <p:nvSpPr>
          <p:cNvPr id="49166" name="TextBox 22">
            <a:extLst>
              <a:ext uri="{FF2B5EF4-FFF2-40B4-BE49-F238E27FC236}">
                <a16:creationId xmlns:a16="http://schemas.microsoft.com/office/drawing/2014/main" id="{110B3901-BCE6-ECDE-4D73-0C680A9D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1" y="4686301"/>
            <a:ext cx="38100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300">
                <a:solidFill>
                  <a:srgbClr val="FFFF00"/>
                </a:solidFill>
                <a:cs typeface="Arial" panose="020B0604020202020204" pitchFamily="34" charset="0"/>
              </a:rPr>
              <a:t>Main Activity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7B3DB0-D198-1CF7-F322-50995ED1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443BCF-F0A0-48C1-81A0-04DFDE045AB6}" type="datetime1">
              <a:rPr lang="en-US" smtClean="0"/>
              <a:t>11/25/2023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3061B4-B26D-7608-3CF2-664712FA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Dr.K.Sathiyamurthy Dept. of CSE, PTU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72F26-8691-C056-1D17-0FC2BCF7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7A02-E674-449B-9BDB-8EAD2D8EED0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>
            <a:extLst>
              <a:ext uri="{FF2B5EF4-FFF2-40B4-BE49-F238E27FC236}">
                <a16:creationId xmlns:a16="http://schemas.microsoft.com/office/drawing/2014/main" id="{C4AF13CA-3760-5A40-27AC-1A5080329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990601"/>
            <a:ext cx="79248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B6D4B-7330-87A2-5C68-3828D163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73804C-6EA8-41D1-B0CA-47025F8DB02C}" type="datetime1">
              <a:rPr lang="en-US" smtClean="0"/>
              <a:t>11/25/2023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440FD-EBD5-2F5F-755A-13537C93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Dr.K.Sathiyamurthy Dept. of CSE, PTU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B36EC-9625-E1D0-A704-04592F27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7A02-E674-449B-9BDB-8EAD2D8EED0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1">
            <a:extLst>
              <a:ext uri="{FF2B5EF4-FFF2-40B4-BE49-F238E27FC236}">
                <a16:creationId xmlns:a16="http://schemas.microsoft.com/office/drawing/2014/main" id="{2159AFF3-64A3-7404-4051-D4656426E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1" y="123826"/>
            <a:ext cx="59436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FFFF00"/>
                </a:solidFill>
                <a:cs typeface="Arial" panose="020B0604020202020204" pitchFamily="34" charset="0"/>
              </a:rPr>
              <a:t>Image Gallery App </a:t>
            </a:r>
          </a:p>
        </p:txBody>
      </p:sp>
      <p:sp>
        <p:nvSpPr>
          <p:cNvPr id="51203" name="TextBox 2">
            <a:extLst>
              <a:ext uri="{FF2B5EF4-FFF2-40B4-BE49-F238E27FC236}">
                <a16:creationId xmlns:a16="http://schemas.microsoft.com/office/drawing/2014/main" id="{D7F3C2F0-FE38-6FB6-DBD6-A7AE398CD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1" y="6138863"/>
            <a:ext cx="26670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Main Activity</a:t>
            </a:r>
          </a:p>
        </p:txBody>
      </p:sp>
      <p:pic>
        <p:nvPicPr>
          <p:cNvPr id="51204" name="Picture 4">
            <a:extLst>
              <a:ext uri="{FF2B5EF4-FFF2-40B4-BE49-F238E27FC236}">
                <a16:creationId xmlns:a16="http://schemas.microsoft.com/office/drawing/2014/main" id="{EA8DA008-B18F-99B8-B8EE-B0B6CEE4C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6" y="881063"/>
            <a:ext cx="744855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TextBox 6">
            <a:extLst>
              <a:ext uri="{FF2B5EF4-FFF2-40B4-BE49-F238E27FC236}">
                <a16:creationId xmlns:a16="http://schemas.microsoft.com/office/drawing/2014/main" id="{B8446BC0-CD8A-A50E-F64E-3D022ABD0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4288" y="6138863"/>
            <a:ext cx="26670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Second Activity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FE31C-4862-48A8-329A-3C3E6B12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ECBF20-FA2B-49AF-9912-3CD64656EF75}" type="datetime1">
              <a:rPr lang="en-US" smtClean="0"/>
              <a:t>11/25/2023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5DF7C-301A-97A4-F624-0FF33B3E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Dr.K.Sathiyamurthy Dept. of CSE, PTU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FD048-8016-CA3F-9A10-8AA800FE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7A02-E674-449B-9BDB-8EAD2D8EED00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C557C-4D8D-6271-8468-0D4395ECB25B}"/>
              </a:ext>
            </a:extLst>
          </p:cNvPr>
          <p:cNvSpPr txBox="1"/>
          <p:nvPr/>
        </p:nvSpPr>
        <p:spPr>
          <a:xfrm>
            <a:off x="7823201" y="482600"/>
            <a:ext cx="3960812" cy="1422400"/>
          </a:xfrm>
          <a:prstGeom prst="rect">
            <a:avLst/>
          </a:prstGeom>
          <a:effectLst/>
        </p:spPr>
        <p:txBody>
          <a:bodyPr lIns="121899" tIns="60949" rIns="121899" bIns="60949" anchor="b">
            <a:normAutofit/>
          </a:bodyPr>
          <a:lstStyle/>
          <a:p>
            <a:pPr defTabSz="1218987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200" cap="all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Image Gallery App - Tablet </a:t>
            </a:r>
          </a:p>
        </p:txBody>
      </p:sp>
      <p:pic>
        <p:nvPicPr>
          <p:cNvPr id="52227" name="Picture 2" descr="21.5 Inch Industrial computer Tablet PC Widescreen Resistance Touch Screen  i3/i5/i7 Bulit in Wifi Win7/Win8 Embedded Mounting|Industrial Computer &amp;amp;  Accessories| - AliExpress">
            <a:extLst>
              <a:ext uri="{FF2B5EF4-FFF2-40B4-BE49-F238E27FC236}">
                <a16:creationId xmlns:a16="http://schemas.microsoft.com/office/drawing/2014/main" id="{9D87D707-5D7B-55C7-444A-67C94D732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1" y="482600"/>
            <a:ext cx="6731000" cy="5842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Text Placeholder 3">
            <a:extLst>
              <a:ext uri="{FF2B5EF4-FFF2-40B4-BE49-F238E27FC236}">
                <a16:creationId xmlns:a16="http://schemas.microsoft.com/office/drawing/2014/main" id="{AEFAD274-6E5D-7877-3F95-8DAC1539F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3201" y="2108200"/>
            <a:ext cx="3960812" cy="4267200"/>
          </a:xfrm>
        </p:spPr>
        <p:txBody>
          <a:bodyPr/>
          <a:lstStyle/>
          <a:p>
            <a:r>
              <a:rPr lang="en-US" altLang="en-US"/>
              <a:t>Major Advantage of Fragments introduced with tablets</a:t>
            </a:r>
          </a:p>
          <a:p>
            <a:r>
              <a:rPr lang="en-US" altLang="en-US"/>
              <a:t>Enabling developers to effectively use space in the tablets</a:t>
            </a:r>
          </a:p>
          <a:p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A649A9-2924-7848-39DD-6299CCD639CC}"/>
              </a:ext>
            </a:extLst>
          </p:cNvPr>
          <p:cNvSpPr/>
          <p:nvPr/>
        </p:nvSpPr>
        <p:spPr>
          <a:xfrm>
            <a:off x="1524001" y="2209800"/>
            <a:ext cx="2438400" cy="25908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400">
              <a:solidFill>
                <a:prstClr val="white"/>
              </a:solidFill>
              <a:latin typeface="Cambri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A0D70A-6474-82D8-88C4-1B652464169E}"/>
              </a:ext>
            </a:extLst>
          </p:cNvPr>
          <p:cNvSpPr/>
          <p:nvPr/>
        </p:nvSpPr>
        <p:spPr>
          <a:xfrm>
            <a:off x="1752601" y="2362200"/>
            <a:ext cx="1143000" cy="4572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000" dirty="0">
                <a:solidFill>
                  <a:prstClr val="white"/>
                </a:solidFill>
                <a:latin typeface="Cambria"/>
              </a:rPr>
              <a:t>Image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B17D4-B6C1-1F1A-AC7B-8E9CF29B91C5}"/>
              </a:ext>
            </a:extLst>
          </p:cNvPr>
          <p:cNvSpPr/>
          <p:nvPr/>
        </p:nvSpPr>
        <p:spPr>
          <a:xfrm>
            <a:off x="1762126" y="3095625"/>
            <a:ext cx="1143000" cy="4572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000" dirty="0">
                <a:solidFill>
                  <a:prstClr val="white"/>
                </a:solidFill>
                <a:latin typeface="Cambria"/>
              </a:rPr>
              <a:t>Image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89E459-F877-F950-9493-34AD65587362}"/>
              </a:ext>
            </a:extLst>
          </p:cNvPr>
          <p:cNvSpPr/>
          <p:nvPr/>
        </p:nvSpPr>
        <p:spPr>
          <a:xfrm>
            <a:off x="1752601" y="3673475"/>
            <a:ext cx="1143000" cy="4572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000" dirty="0">
                <a:solidFill>
                  <a:prstClr val="white"/>
                </a:solidFill>
                <a:latin typeface="Cambria"/>
              </a:rPr>
              <a:t>Image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88D91B-A0C5-63BA-88AF-6C87849E3649}"/>
              </a:ext>
            </a:extLst>
          </p:cNvPr>
          <p:cNvSpPr/>
          <p:nvPr/>
        </p:nvSpPr>
        <p:spPr>
          <a:xfrm>
            <a:off x="1762126" y="4262438"/>
            <a:ext cx="1143000" cy="4572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000" dirty="0">
                <a:solidFill>
                  <a:prstClr val="white"/>
                </a:solidFill>
                <a:latin typeface="Cambria"/>
              </a:rPr>
              <a:t>Image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3AAAB8-4F65-AC04-5F39-68F04D142254}"/>
              </a:ext>
            </a:extLst>
          </p:cNvPr>
          <p:cNvSpPr/>
          <p:nvPr/>
        </p:nvSpPr>
        <p:spPr>
          <a:xfrm>
            <a:off x="4165601" y="2209800"/>
            <a:ext cx="2438400" cy="25908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400">
              <a:solidFill>
                <a:prstClr val="white"/>
              </a:solidFill>
              <a:latin typeface="Cambri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A998F8-FEFA-C307-C056-C0BF49CEE30D}"/>
              </a:ext>
            </a:extLst>
          </p:cNvPr>
          <p:cNvSpPr/>
          <p:nvPr/>
        </p:nvSpPr>
        <p:spPr>
          <a:xfrm>
            <a:off x="4556127" y="2362200"/>
            <a:ext cx="1844675" cy="22098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000" dirty="0">
                <a:solidFill>
                  <a:prstClr val="white"/>
                </a:solidFill>
                <a:latin typeface="Cambria"/>
              </a:rPr>
              <a:t>Image 2</a:t>
            </a:r>
          </a:p>
        </p:txBody>
      </p:sp>
      <p:sp>
        <p:nvSpPr>
          <p:cNvPr id="52236" name="TextBox 5">
            <a:extLst>
              <a:ext uri="{FF2B5EF4-FFF2-40B4-BE49-F238E27FC236}">
                <a16:creationId xmlns:a16="http://schemas.microsoft.com/office/drawing/2014/main" id="{66E9A170-E866-17EB-2C25-AAB5F9339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1" y="5207001"/>
            <a:ext cx="284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C00000"/>
                </a:solidFill>
                <a:cs typeface="Arial" panose="020B0604020202020204" pitchFamily="34" charset="0"/>
              </a:rPr>
              <a:t>Fragment A-List</a:t>
            </a:r>
          </a:p>
        </p:txBody>
      </p:sp>
      <p:sp>
        <p:nvSpPr>
          <p:cNvPr id="52237" name="TextBox 13">
            <a:extLst>
              <a:ext uri="{FF2B5EF4-FFF2-40B4-BE49-F238E27FC236}">
                <a16:creationId xmlns:a16="http://schemas.microsoft.com/office/drawing/2014/main" id="{8C09E865-15DA-AB7C-F3D4-3B60FD2CF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5195889"/>
            <a:ext cx="3505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C00000"/>
                </a:solidFill>
                <a:cs typeface="Arial" panose="020B0604020202020204" pitchFamily="34" charset="0"/>
              </a:rPr>
              <a:t>Fragment B- Detailed View</a:t>
            </a:r>
          </a:p>
        </p:txBody>
      </p:sp>
      <p:sp>
        <p:nvSpPr>
          <p:cNvPr id="52238" name="TextBox 14">
            <a:extLst>
              <a:ext uri="{FF2B5EF4-FFF2-40B4-BE49-F238E27FC236}">
                <a16:creationId xmlns:a16="http://schemas.microsoft.com/office/drawing/2014/main" id="{C10BA48A-6F19-BC62-ACFD-2C5D2B8C3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1" y="5686426"/>
            <a:ext cx="284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>
                <a:solidFill>
                  <a:srgbClr val="C00000"/>
                </a:solidFill>
                <a:cs typeface="Arial" panose="020B0604020202020204" pitchFamily="34" charset="0"/>
              </a:rPr>
              <a:t>Main Activity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1">
            <a:extLst>
              <a:ext uri="{FF2B5EF4-FFF2-40B4-BE49-F238E27FC236}">
                <a16:creationId xmlns:a16="http://schemas.microsoft.com/office/drawing/2014/main" id="{ABE92820-B41B-C018-3353-FC830156F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1" y="304801"/>
            <a:ext cx="33528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Why Fragments?</a:t>
            </a:r>
          </a:p>
        </p:txBody>
      </p:sp>
      <p:sp>
        <p:nvSpPr>
          <p:cNvPr id="53251" name="TextBox 2">
            <a:extLst>
              <a:ext uri="{FF2B5EF4-FFF2-40B4-BE49-F238E27FC236}">
                <a16:creationId xmlns:a16="http://schemas.microsoft.com/office/drawing/2014/main" id="{59955F69-4827-1607-10C0-3A44579B2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1" y="1295400"/>
            <a:ext cx="9906000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Combine several fragments in single activity</a:t>
            </a:r>
          </a:p>
          <a:p>
            <a:pPr defTabSz="121761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Reuse same fragment across several activities</a:t>
            </a:r>
          </a:p>
          <a:p>
            <a:pPr defTabSz="121761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Make better use of larger screen space in Tablets</a:t>
            </a:r>
          </a:p>
          <a:p>
            <a:pPr defTabSz="121761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Support different layouts on portrait and landscape modes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22300A-8BB1-731C-504C-AC61AD74A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F6B43B-3D96-4CF1-9B08-2DE630366FDA}" type="datetime1">
              <a:rPr lang="en-US" smtClean="0"/>
              <a:t>11/25/2023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683FD-CB37-A531-D95F-7CD9049B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Dr.K.Sathiyamurthy Dept. of CSE, PTU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19602-EDE9-EDA7-0A95-6291461C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7A02-E674-449B-9BDB-8EAD2D8EED00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Red Radial 16x9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5.potx" id="{50B211C3-0308-4A23-B662-EA2AE6F4DF70}" vid="{1581190B-70AB-4E5E-B6DA-D42AF0078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1047</Words>
  <Application>Microsoft Office PowerPoint</Application>
  <PresentationFormat>Widescreen</PresentationFormat>
  <Paragraphs>244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</vt:lpstr>
      <vt:lpstr>Wingdings</vt:lpstr>
      <vt:lpstr>Red Radial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sathiyamurthy k</dc:creator>
  <cp:lastModifiedBy>sathiyamurthy k</cp:lastModifiedBy>
  <cp:revision>1</cp:revision>
  <dcterms:created xsi:type="dcterms:W3CDTF">2023-11-25T06:24:39Z</dcterms:created>
  <dcterms:modified xsi:type="dcterms:W3CDTF">2023-11-25T06:26:33Z</dcterms:modified>
</cp:coreProperties>
</file>