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p:scale>
          <a:sx n="99" d="100"/>
          <a:sy n="99" d="100"/>
        </p:scale>
        <p:origin x="-536" y="160"/>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4/11/2024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microsoft.com/office/2007/relationships/diagramDrawing" Target="../diagrams/drawing1.xml"/><Relationship Id="rId5" Type="http://schemas.openxmlformats.org/officeDocument/2006/relationships/diagramQuickStyle" Target="../diagrams/quickStyle1.xml"/><Relationship Id="rId10" Type="http://schemas.openxmlformats.org/officeDocument/2006/relationships/image" Target="../media/image10.png"/><Relationship Id="rId4" Type="http://schemas.openxmlformats.org/officeDocument/2006/relationships/diagramLayout" Target="../diagrams/layout1.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1125286" y="1081314"/>
            <a:ext cx="6545514"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320800" y="3606801"/>
            <a:ext cx="180340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473200" y="3956068"/>
            <a:ext cx="249133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M.Sathiyajothi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au951221104047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25DFC7D9-4EA2-DEB3-0D9F-54FC3D9F2AF2}"/>
              </a:ext>
            </a:extLst>
          </p:cNvPr>
          <p:cNvSpPr txBox="1"/>
          <p:nvPr/>
        </p:nvSpPr>
        <p:spPr>
          <a:xfrm>
            <a:off x="465005" y="1591565"/>
            <a:ext cx="8427535" cy="2462213"/>
          </a:xfrm>
          <a:prstGeom prst="rect">
            <a:avLst/>
          </a:prstGeom>
          <a:noFill/>
        </p:spPr>
        <p:txBody>
          <a:bodyPr wrap="square">
            <a:spAutoFit/>
          </a:bodyPr>
          <a:lstStyle/>
          <a:p>
            <a:pPr marL="342900" indent="-342900">
              <a:buFont typeface="Arial" panose="020B0604020202020204" pitchFamily="34" charset="0"/>
              <a:buChar char="•"/>
            </a:pPr>
            <a:r>
              <a:rPr lang="en-IN" dirty="0"/>
              <a:t>In developing a voting application using Django, meticulous attention is directed towards both </a:t>
            </a:r>
            <a:r>
              <a:rPr lang="en-IN" dirty="0" err="1"/>
              <a:t>modeling</a:t>
            </a:r>
            <a:r>
              <a:rPr lang="en-IN" dirty="0"/>
              <a:t> the underlying data structure and effectively presenting the voting results to users. </a:t>
            </a:r>
            <a:endParaRPr lang="en-US" dirty="0"/>
          </a:p>
          <a:p>
            <a:pPr marL="342900" indent="-342900">
              <a:buFont typeface="Arial" panose="020B0604020202020204" pitchFamily="34" charset="0"/>
              <a:buChar char="•"/>
            </a:pPr>
            <a:r>
              <a:rPr lang="en-IN" dirty="0"/>
              <a:t>Through Django's model system, the application's data architecture is meticulously crafted, typically featuring models like Question and Choice to represent the polls and available choices.</a:t>
            </a:r>
            <a:r>
              <a:rPr lang="en-GB" dirty="0"/>
              <a:t> </a:t>
            </a:r>
            <a:endParaRPr lang="en-US" dirty="0"/>
          </a:p>
          <a:p>
            <a:pPr marL="342900" indent="-342900">
              <a:buFont typeface="Arial" panose="020B0604020202020204" pitchFamily="34" charset="0"/>
              <a:buChar char="•"/>
            </a:pPr>
            <a:r>
              <a:rPr lang="en-GB" dirty="0"/>
              <a:t>Once users have participated in the voting process, conveying the results to them becomes paramount. </a:t>
            </a:r>
            <a:endParaRPr lang="en-US" dirty="0"/>
          </a:p>
          <a:p>
            <a:pPr marL="342900" indent="-342900">
              <a:buFont typeface="Arial" panose="020B0604020202020204" pitchFamily="34" charset="0"/>
              <a:buChar char="•"/>
            </a:pPr>
            <a:r>
              <a:rPr lang="en-GB" dirty="0"/>
              <a:t>Leveraging Django's templating system, the application dynamically generates HTML templates that vividly present the voting outcomes in an intuitive and visually engaging manner. </a:t>
            </a:r>
            <a:endParaRPr lang="en-US" dirty="0"/>
          </a:p>
          <a:p>
            <a:pPr marL="342900" indent="-342900">
              <a:buFont typeface="Arial" panose="020B0604020202020204" pitchFamily="34" charset="0"/>
              <a:buChar char="•"/>
            </a:pPr>
            <a:r>
              <a:rPr lang="en-GB" dirty="0"/>
              <a:t>Furthermore, the application may utilize charting libraries or custom visualization techniques to elucidate the distribution of votes across different options, offering users valuable insights into the voting process's outcome. </a:t>
            </a:r>
            <a:endParaRPr lang="en-IN" dirty="0"/>
          </a:p>
        </p:txBody>
      </p:sp>
    </p:spTree>
    <p:extLst>
      <p:ext uri="{BB962C8B-B14F-4D97-AF65-F5344CB8AC3E}">
        <p14:creationId xmlns="" xmlns:p14="http://schemas.microsoft.com/office/powerpoint/2010/main" val="2863725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7" name="Picture 6" descr="A screen shot of a computer&#10;&#10;Description automatically generated">
            <a:extLst>
              <a:ext uri="{FF2B5EF4-FFF2-40B4-BE49-F238E27FC236}">
                <a16:creationId xmlns="" xmlns:a16="http://schemas.microsoft.com/office/drawing/2014/main" id="{59AC462A-6C4E-DD52-8EC8-540B3CBC0C69}"/>
              </a:ext>
            </a:extLst>
          </p:cNvPr>
          <p:cNvPicPr>
            <a:picLocks noChangeAspect="1"/>
          </p:cNvPicPr>
          <p:nvPr/>
        </p:nvPicPr>
        <p:blipFill>
          <a:blip r:embed="rId2"/>
          <a:stretch>
            <a:fillRect/>
          </a:stretch>
        </p:blipFill>
        <p:spPr>
          <a:xfrm>
            <a:off x="1196340" y="1308210"/>
            <a:ext cx="6111240" cy="3504364"/>
          </a:xfrm>
          <a:prstGeom prst="rect">
            <a:avLst/>
          </a:prstGeom>
        </p:spPr>
      </p:pic>
    </p:spTree>
    <p:extLst>
      <p:ext uri="{BB962C8B-B14F-4D97-AF65-F5344CB8AC3E}">
        <p14:creationId xmlns="" xmlns:p14="http://schemas.microsoft.com/office/powerpoint/2010/main" val="690875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 xmlns:a16="http://schemas.microsoft.com/office/drawing/2014/main" id="{D877B778-BE51-0795-F152-CAFD32B44CD5}"/>
              </a:ext>
            </a:extLst>
          </p:cNvPr>
          <p:cNvSpPr txBox="1"/>
          <p:nvPr/>
        </p:nvSpPr>
        <p:spPr>
          <a:xfrm>
            <a:off x="1198244" y="1326773"/>
            <a:ext cx="6353175" cy="3323987"/>
          </a:xfrm>
          <a:prstGeom prst="rect">
            <a:avLst/>
          </a:prstGeom>
          <a:noFill/>
        </p:spPr>
        <p:txBody>
          <a:bodyPr wrap="square">
            <a:spAutoFit/>
          </a:bodyPr>
          <a:lstStyle/>
          <a:p>
            <a:r>
              <a:rPr lang="en-IN" dirty="0"/>
              <a:t>1.Credibility: </a:t>
            </a:r>
          </a:p>
          <a:p>
            <a:r>
              <a:rPr lang="en-IN" dirty="0"/>
              <a:t>                The "About Us" page establishes credibility by providing information about the organization's history, mission, and team members</a:t>
            </a:r>
          </a:p>
          <a:p>
            <a:r>
              <a:rPr lang="en-IN" dirty="0"/>
              <a:t>2.Mission and Values:  </a:t>
            </a:r>
          </a:p>
          <a:p>
            <a:r>
              <a:rPr lang="en-IN" dirty="0"/>
              <a:t>                   It communicates the organization's mission, values, and objectives in promoting democratic participation and decision-making.</a:t>
            </a:r>
          </a:p>
          <a:p>
            <a:r>
              <a:rPr lang="en-IN" dirty="0"/>
              <a:t>3. Community Engagement: </a:t>
            </a:r>
          </a:p>
          <a:p>
            <a:r>
              <a:rPr lang="en-IN" dirty="0"/>
              <a:t>                    The page showcases the organization's commitment to community engagement and empowerment through the voting process, inspiring active participation.</a:t>
            </a:r>
          </a:p>
          <a:p>
            <a:r>
              <a:rPr lang="en-IN" dirty="0"/>
              <a:t>4. Contact Information: </a:t>
            </a:r>
          </a:p>
          <a:p>
            <a:r>
              <a:rPr lang="en-IN" dirty="0"/>
              <a:t>                   Users can easily reach out with questions, feedback, or inquiries about the voting application through the contact information provided on the page.</a:t>
            </a:r>
          </a:p>
          <a:p>
            <a:endParaRPr lang="en-IN" dirty="0"/>
          </a:p>
        </p:txBody>
      </p:sp>
    </p:spTree>
    <p:extLst>
      <p:ext uri="{BB962C8B-B14F-4D97-AF65-F5344CB8AC3E}">
        <p14:creationId xmlns="" xmlns:p14="http://schemas.microsoft.com/office/powerpoint/2010/main" val="2120792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273780"/>
            <a:ext cx="7886430" cy="993870"/>
          </a:xfrm>
        </p:spPr>
        <p:txBody>
          <a:bodyPr anchor="ctr">
            <a:normAutofit/>
          </a:bodyPr>
          <a:lstStyle/>
          <a:p>
            <a:r>
              <a:rPr lang="en-US" sz="2000" b="1" dirty="0"/>
              <a:t>Service-Page</a:t>
            </a:r>
          </a:p>
        </p:txBody>
      </p:sp>
      <p:sp>
        <p:nvSpPr>
          <p:cNvPr id="9" name="Subtitle 2">
            <a:extLst>
              <a:ext uri="{FF2B5EF4-FFF2-40B4-BE49-F238E27FC236}">
                <a16:creationId xmlns="" xmlns:a16="http://schemas.microsoft.com/office/drawing/2014/main" id="{43B7CBA8-8C43-FF85-EB08-2C10D2C7F421}"/>
              </a:ext>
            </a:extLst>
          </p:cNvPr>
          <p:cNvSpPr>
            <a:spLocks noGrp="1"/>
          </p:cNvSpPr>
          <p:nvPr>
            <p:ph type="subTitle"/>
          </p:nvPr>
        </p:nvSpPr>
        <p:spPr>
          <a:xfrm>
            <a:off x="1516380" y="1775460"/>
            <a:ext cx="5524500" cy="2057400"/>
          </a:xfrm>
        </p:spPr>
        <p:txBody>
          <a:bodyPr/>
          <a:lstStyle/>
          <a:p>
            <a:r>
              <a:rPr lang="en-US" b="1" dirty="0"/>
              <a:t>1.Header Section </a:t>
            </a:r>
          </a:p>
          <a:p>
            <a:r>
              <a:rPr lang="en-US" b="1" dirty="0"/>
              <a:t>2.Introduction section</a:t>
            </a:r>
          </a:p>
          <a:p>
            <a:r>
              <a:rPr lang="en-US" b="1" dirty="0"/>
              <a:t>3.User Services</a:t>
            </a:r>
          </a:p>
          <a:p>
            <a:r>
              <a:rPr lang="en-US" b="1" dirty="0"/>
              <a:t>4.Administrator Services</a:t>
            </a:r>
          </a:p>
          <a:p>
            <a:r>
              <a:rPr lang="en-US" b="1" dirty="0"/>
              <a:t>5.Organizational Services</a:t>
            </a:r>
          </a:p>
          <a:p>
            <a:r>
              <a:rPr lang="en-US" b="1" dirty="0"/>
              <a:t>6.Technical Services</a:t>
            </a:r>
          </a:p>
          <a:p>
            <a:r>
              <a:rPr lang="en-US" b="1" dirty="0"/>
              <a:t>7.Consulting Services</a:t>
            </a:r>
          </a:p>
          <a:p>
            <a:r>
              <a:rPr lang="en-US" b="1" dirty="0"/>
              <a:t>8.Call to Action Services</a:t>
            </a:r>
          </a:p>
          <a:p>
            <a:r>
              <a:rPr lang="en-US" b="1" dirty="0"/>
              <a:t> </a:t>
            </a:r>
          </a:p>
        </p:txBody>
      </p:sp>
    </p:spTree>
    <p:extLst>
      <p:ext uri="{BB962C8B-B14F-4D97-AF65-F5344CB8AC3E}">
        <p14:creationId xmlns="" xmlns:p14="http://schemas.microsoft.com/office/powerpoint/2010/main" val="1072815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311700" y="555600"/>
            <a:ext cx="2808000" cy="755700"/>
          </a:xfrm>
        </p:spPr>
        <p:txBody>
          <a:bodyPr wrap="square" anchor="b">
            <a:normAutofit/>
          </a:bodyPr>
          <a:lstStyle/>
          <a:p>
            <a:r>
              <a:rPr lang="en-US" sz="2200" b="1"/>
              <a:t>Departments-Page</a:t>
            </a:r>
          </a:p>
        </p:txBody>
      </p:sp>
      <p:sp>
        <p:nvSpPr>
          <p:cNvPr id="7" name="Text Placeholder 2">
            <a:extLst>
              <a:ext uri="{FF2B5EF4-FFF2-40B4-BE49-F238E27FC236}">
                <a16:creationId xmlns="" xmlns:a16="http://schemas.microsoft.com/office/drawing/2014/main" id="{53D9ADDF-4652-E6A9-200A-CC5ADAE10D7C}"/>
              </a:ext>
            </a:extLst>
          </p:cNvPr>
          <p:cNvSpPr>
            <a:spLocks noGrp="1"/>
          </p:cNvSpPr>
          <p:nvPr>
            <p:ph type="body" idx="1"/>
          </p:nvPr>
        </p:nvSpPr>
        <p:spPr>
          <a:xfrm>
            <a:off x="311700" y="1389600"/>
            <a:ext cx="7498800" cy="3179400"/>
          </a:xfrm>
        </p:spPr>
        <p:txBody>
          <a:bodyPr/>
          <a:lstStyle/>
          <a:p>
            <a:r>
              <a:rPr lang="en-US" sz="1800" dirty="0"/>
              <a:t>Header Section</a:t>
            </a:r>
          </a:p>
          <a:p>
            <a:r>
              <a:rPr lang="en-US" sz="1800" dirty="0"/>
              <a:t>Introduction Section</a:t>
            </a:r>
          </a:p>
          <a:p>
            <a:r>
              <a:rPr lang="en-US" sz="1800" dirty="0"/>
              <a:t>Department Listings</a:t>
            </a:r>
          </a:p>
          <a:p>
            <a:r>
              <a:rPr lang="en-US" sz="1800" dirty="0"/>
              <a:t>Department Details</a:t>
            </a:r>
          </a:p>
          <a:p>
            <a:r>
              <a:rPr lang="en-US" sz="1800" dirty="0"/>
              <a:t>Key  Personnel</a:t>
            </a:r>
          </a:p>
          <a:p>
            <a:r>
              <a:rPr lang="en-US" sz="1800" dirty="0"/>
              <a:t>Collaboration Opportunities</a:t>
            </a:r>
          </a:p>
          <a:p>
            <a:r>
              <a:rPr lang="en-US" sz="1800" dirty="0"/>
              <a:t>Footer Section</a:t>
            </a:r>
          </a:p>
        </p:txBody>
      </p:sp>
    </p:spTree>
    <p:extLst>
      <p:ext uri="{BB962C8B-B14F-4D97-AF65-F5344CB8AC3E}">
        <p14:creationId xmlns="" xmlns:p14="http://schemas.microsoft.com/office/powerpoint/2010/main" val="1213150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vote">
            <a:extLst>
              <a:ext uri="{FF2B5EF4-FFF2-40B4-BE49-F238E27FC236}">
                <a16:creationId xmlns="" xmlns:a16="http://schemas.microsoft.com/office/drawing/2014/main" id="{D97798B8-3A59-36BC-2D39-A29A66A76766}"/>
              </a:ext>
            </a:extLst>
          </p:cNvPr>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extLst>
      <p:ext uri="{BB962C8B-B14F-4D97-AF65-F5344CB8AC3E}">
        <p14:creationId xmlns="" xmlns:p14="http://schemas.microsoft.com/office/powerpoint/2010/main" val="299461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r>
              <a:rPr lang="en-US" sz="2000" b="0" i="0" dirty="0">
                <a:solidFill>
                  <a:srgbClr val="374151"/>
                </a:solidFill>
                <a:effectLst/>
                <a:latin typeface="Söhne"/>
              </a:rPr>
              <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 xmlns:a16="http://schemas.microsoft.com/office/drawing/2014/main" id="{9F8BEC68-596F-A18E-55F8-BEEC8DA5498E}"/>
              </a:ext>
            </a:extLst>
          </p:cNvPr>
          <p:cNvSpPr txBox="1"/>
          <p:nvPr/>
        </p:nvSpPr>
        <p:spPr>
          <a:xfrm>
            <a:off x="1224776" y="1374929"/>
            <a:ext cx="7168375" cy="2677656"/>
          </a:xfrm>
          <a:prstGeom prst="rect">
            <a:avLst/>
          </a:prstGeom>
          <a:noFill/>
        </p:spPr>
        <p:txBody>
          <a:bodyPr wrap="square">
            <a:spAutoFit/>
          </a:bodyPr>
          <a:lstStyle/>
          <a:p>
            <a:pPr marL="285750" indent="-285750">
              <a:buFont typeface="Arial" panose="020B0604020202020204" pitchFamily="34" charset="0"/>
              <a:buChar char="•"/>
            </a:pPr>
            <a:r>
              <a:rPr lang="en-IN" dirty="0"/>
              <a:t>In the pursuit of advancing the voting application, several avenues for enhancement present themselves to enrich its functionality and user engagement. </a:t>
            </a:r>
            <a:endParaRPr lang="en-US" dirty="0"/>
          </a:p>
          <a:p>
            <a:pPr marL="285750" indent="-285750">
              <a:buFont typeface="Arial" panose="020B0604020202020204" pitchFamily="34" charset="0"/>
              <a:buChar char="•"/>
            </a:pPr>
            <a:r>
              <a:rPr lang="en-IN" dirty="0"/>
              <a:t>One promising direction is the integration of advanced analytics tools, enabling administrators to glean deeper insights into voting </a:t>
            </a:r>
            <a:r>
              <a:rPr lang="en-IN" dirty="0" err="1"/>
              <a:t>behaviors</a:t>
            </a:r>
            <a:r>
              <a:rPr lang="en-IN" dirty="0"/>
              <a:t>, demographic trends, and predictive </a:t>
            </a:r>
            <a:r>
              <a:rPr lang="en-IN" dirty="0" err="1"/>
              <a:t>modeling</a:t>
            </a:r>
            <a:r>
              <a:rPr lang="en-IN" dirty="0"/>
              <a:t> for future electoral outcomes. </a:t>
            </a:r>
            <a:endParaRPr lang="en-US" dirty="0"/>
          </a:p>
          <a:p>
            <a:pPr marL="285750" indent="-285750">
              <a:buFont typeface="Arial" panose="020B0604020202020204" pitchFamily="34" charset="0"/>
              <a:buChar char="•"/>
            </a:pPr>
            <a:r>
              <a:rPr lang="en-IN"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dirty="0"/>
          </a:p>
          <a:p>
            <a:pPr marL="285750" indent="-285750">
              <a:buFont typeface="Arial" panose="020B0604020202020204" pitchFamily="34" charset="0"/>
              <a:buChar char="•"/>
            </a:pPr>
            <a:r>
              <a:rPr lang="en-IN" dirty="0"/>
              <a:t>Real-time collaboration features offer another avenue for enhancement, empowering teams or committees to collaboratively create and refine polls, enhancing decision-making processes.</a:t>
            </a:r>
          </a:p>
        </p:txBody>
      </p:sp>
    </p:spTree>
    <p:extLst>
      <p:ext uri="{BB962C8B-B14F-4D97-AF65-F5344CB8AC3E}">
        <p14:creationId xmlns="" xmlns:p14="http://schemas.microsoft.com/office/powerpoint/2010/main" val="1323128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F57B8798-22F0-8C78-AE14-0113EA68044A}"/>
              </a:ext>
            </a:extLst>
          </p:cNvPr>
          <p:cNvSpPr txBox="1"/>
          <p:nvPr/>
        </p:nvSpPr>
        <p:spPr>
          <a:xfrm>
            <a:off x="912728" y="1556087"/>
            <a:ext cx="7666278" cy="2031325"/>
          </a:xfrm>
          <a:prstGeom prst="rect">
            <a:avLst/>
          </a:prstGeom>
          <a:noFill/>
        </p:spPr>
        <p:txBody>
          <a:bodyPr wrap="square">
            <a:spAutoFit/>
          </a:bodyPr>
          <a:lstStyle/>
          <a:p>
            <a:r>
              <a:rPr lang="en-IN" dirty="0"/>
              <a:t>In conclusion, the development of the voting application using the Django framework has provided a solid foundation for facilitating democratic participation and decision-making processes. Through meticulous </a:t>
            </a:r>
            <a:r>
              <a:rPr lang="en-IN" dirty="0" err="1"/>
              <a:t>modeling</a:t>
            </a:r>
            <a:r>
              <a:rPr lang="en-IN" dirty="0"/>
              <a:t> of the data structure and thoughtful presentation of voting results, the application delivers a seamless and transparent user experience. However, the journey does not end here. By embracing future enhancements such as advanced analytics, social media integration, real-time collaboration, and mobile accessibility, the application can evolve to meet the evolving needs of its users and administrators. Ultimately, the voting application stands as a testament to the power of technology in fostering civic engagement, empowering individuals, and upholding the principles of democracy.</a:t>
            </a:r>
          </a:p>
        </p:txBody>
      </p:sp>
    </p:spTree>
    <p:extLst>
      <p:ext uri="{BB962C8B-B14F-4D97-AF65-F5344CB8AC3E}">
        <p14:creationId xmlns="" xmlns:p14="http://schemas.microsoft.com/office/powerpoint/2010/main" val="2018878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3800D7B0-45E5-4FE2-F95E-5DDE9DB148F4}"/>
              </a:ext>
            </a:extLst>
          </p:cNvPr>
          <p:cNvSpPr txBox="1"/>
          <p:nvPr/>
        </p:nvSpPr>
        <p:spPr>
          <a:xfrm>
            <a:off x="845820" y="1544448"/>
            <a:ext cx="7529376" cy="1815882"/>
          </a:xfrm>
          <a:prstGeom prst="rect">
            <a:avLst/>
          </a:prstGeom>
          <a:noFill/>
        </p:spPr>
        <p:txBody>
          <a:bodyPr wrap="square">
            <a:spAutoFit/>
          </a:bodyPr>
          <a:lstStyle/>
          <a:p>
            <a:r>
              <a:rPr lang="en-IN" dirty="0"/>
              <a:t>In the realm of web development, the Django framework stands as a formidable tool for crafting dynamic and feature-rich applications. Django's robust ecosystem accelerates development through its "batteries included" approach, providing built-in solutions for common tasks like authentication and database management. The framework's Object-Relational Mapping (ORM) simplifies database interactions, enhancing productivity while ensuring security through its in-built protection mechanisms. However, Django's opinionated structure may present a learning curve for newcomers, and its monolithic nature could introduce performance overhead in certain scenarios.</a:t>
            </a: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 xmlns:a16="http://schemas.microsoft.com/office/drawing/2014/main" id="{D408C8ED-B9F3-CAC6-FDA7-7CBF4FD3EAE7}"/>
              </a:ext>
            </a:extLst>
          </p:cNvPr>
          <p:cNvSpPr txBox="1"/>
          <p:nvPr/>
        </p:nvSpPr>
        <p:spPr>
          <a:xfrm>
            <a:off x="1003609" y="1679143"/>
            <a:ext cx="6824546" cy="2893100"/>
          </a:xfrm>
          <a:prstGeom prst="rect">
            <a:avLst/>
          </a:prstGeom>
          <a:noFill/>
        </p:spPr>
        <p:txBody>
          <a:bodyPr wrap="square">
            <a:spAutoFit/>
          </a:bodyPr>
          <a:lstStyle/>
          <a:p>
            <a:pPr marL="285750" indent="-285750">
              <a:buFont typeface="Arial" panose="020B0604020202020204" pitchFamily="34" charset="0"/>
              <a:buChar char="•"/>
            </a:pPr>
            <a:r>
              <a:rPr lang="en-IN" dirty="0"/>
              <a:t>The problem at hand is to design and develop a robust web-based voting application using the Django framework. </a:t>
            </a:r>
            <a:endParaRPr lang="en-US" dirty="0"/>
          </a:p>
          <a:p>
            <a:pPr marL="285750" indent="-285750">
              <a:buFont typeface="Arial" panose="020B0604020202020204" pitchFamily="34" charset="0"/>
              <a:buChar char="•"/>
            </a:pPr>
            <a:r>
              <a:rPr lang="en-IN" dirty="0"/>
              <a:t>The objective is to create a platform where users can participate in polls or surveys by casting their votes on various questions or topics. </a:t>
            </a:r>
            <a:endParaRPr lang="en-US" dirty="0"/>
          </a:p>
          <a:p>
            <a:pPr marL="285750" indent="-285750">
              <a:buFont typeface="Arial" panose="020B0604020202020204" pitchFamily="34" charset="0"/>
              <a:buChar char="•"/>
            </a:pPr>
            <a:r>
              <a:rPr lang="en-IN" dirty="0"/>
              <a:t>The application should allow users to view a list of available questions, select a question of interest, and submit their votes for one or more choices provided for that question.</a:t>
            </a:r>
            <a:r>
              <a:rPr lang="en-GB" dirty="0"/>
              <a:t> </a:t>
            </a:r>
            <a:endParaRPr lang="en-US" dirty="0"/>
          </a:p>
          <a:p>
            <a:pPr marL="285750" indent="-285750">
              <a:buFont typeface="Arial" panose="020B0604020202020204" pitchFamily="34" charset="0"/>
              <a:buChar char="•"/>
            </a:pPr>
            <a:r>
              <a:rPr lang="en-GB" dirty="0"/>
              <a:t>The goal is to deliver a voting application that is intuitive, secure, and scalable, providing an engaging user experience while enabling administrators to effectively manage the voting process.</a:t>
            </a:r>
            <a:endParaRPr lang="en-IN" dirty="0"/>
          </a:p>
          <a:p>
            <a:endParaRPr lang="en-IN" dirty="0"/>
          </a:p>
          <a:p>
            <a:endParaRPr lang="en-IN" dirty="0"/>
          </a:p>
          <a:p>
            <a:endParaRPr lang="en-IN"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31AB11B2-4A1C-6A94-515E-31FA57758CCF}"/>
              </a:ext>
            </a:extLst>
          </p:cNvPr>
          <p:cNvSpPr txBox="1"/>
          <p:nvPr/>
        </p:nvSpPr>
        <p:spPr>
          <a:xfrm>
            <a:off x="931769" y="1330524"/>
            <a:ext cx="7149148" cy="2462213"/>
          </a:xfrm>
          <a:prstGeom prst="rect">
            <a:avLst/>
          </a:prstGeom>
          <a:noFill/>
        </p:spPr>
        <p:txBody>
          <a:bodyPr wrap="square">
            <a:spAutoFit/>
          </a:bodyPr>
          <a:lstStyle/>
          <a:p>
            <a:pPr marL="285750" indent="-285750">
              <a:buFont typeface="Arial" panose="020B0604020202020204" pitchFamily="34" charset="0"/>
              <a:buChar char="•"/>
            </a:pPr>
            <a:r>
              <a:rPr lang="en-IN" dirty="0"/>
              <a:t>The project aims to develop a sophisticated web-based voting application leveraging the Django framework, designed to facilitate digital polls, surveys, or elections for organizations, institutions, or communities.</a:t>
            </a:r>
            <a:endParaRPr lang="en-US" dirty="0"/>
          </a:p>
          <a:p>
            <a:pPr marL="285750" indent="-285750">
              <a:buFont typeface="Arial" panose="020B0604020202020204" pitchFamily="34" charset="0"/>
              <a:buChar char="•"/>
            </a:pPr>
            <a:r>
              <a:rPr lang="en-IN" dirty="0"/>
              <a:t> With a focus on user engagement and transparency, the application's key features include robust user authentication and registration functionalities, ensuring secure access to the voting platform. </a:t>
            </a:r>
            <a:endParaRPr lang="en-US" dirty="0"/>
          </a:p>
          <a:p>
            <a:pPr marL="285750" indent="-285750">
              <a:buFont typeface="Arial" panose="020B0604020202020204" pitchFamily="34" charset="0"/>
              <a:buChar char="•"/>
            </a:pPr>
            <a:r>
              <a:rPr lang="en-IN" dirty="0"/>
              <a:t>Administrators will have comprehensive control over the poll creation and management process, enabling customization of poll parameters such as titles, descriptions, and question types. </a:t>
            </a:r>
            <a:endParaRPr lang="en-US" dirty="0"/>
          </a:p>
          <a:p>
            <a:pPr marL="285750" indent="-285750">
              <a:buFont typeface="Arial" panose="020B0604020202020204" pitchFamily="34" charset="0"/>
              <a:buChar char="•"/>
            </a:pPr>
            <a:r>
              <a:rPr lang="en-IN" dirty="0"/>
              <a:t>Participants will interact with an intuitive voting interface, equipped to handle various question formats and provide real-time feedback on active polls.</a:t>
            </a: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 xmlns:a16="http://schemas.microsoft.com/office/drawing/2014/main" id="{6867BF95-1312-044E-EBE3-1140D022082A}"/>
              </a:ext>
            </a:extLst>
          </p:cNvPr>
          <p:cNvSpPr txBox="1"/>
          <p:nvPr/>
        </p:nvSpPr>
        <p:spPr>
          <a:xfrm>
            <a:off x="845820" y="1290637"/>
            <a:ext cx="6036527" cy="3108543"/>
          </a:xfrm>
          <a:prstGeom prst="rect">
            <a:avLst/>
          </a:prstGeom>
          <a:noFill/>
        </p:spPr>
        <p:txBody>
          <a:bodyPr wrap="square">
            <a:spAutoFit/>
          </a:bodyPr>
          <a:lstStyle/>
          <a:p>
            <a:r>
              <a:rPr lang="en-IN" dirty="0"/>
              <a:t>The proposed solution involves the development of a comprehensive web-based voting application using Django, tailored to meet the diverse needs of organizations, institutions, or communities seeking efficient and transparent voting processes. The solution will comprise the following components and functionalities:</a:t>
            </a:r>
          </a:p>
          <a:p>
            <a:endParaRPr lang="en-IN" dirty="0"/>
          </a:p>
          <a:p>
            <a:r>
              <a:rPr lang="en-IN" dirty="0"/>
              <a:t>1.User Authentication and Registration.</a:t>
            </a:r>
          </a:p>
          <a:p>
            <a:r>
              <a:rPr lang="en-IN" dirty="0"/>
              <a:t>2.Poll Creation and Management.</a:t>
            </a:r>
          </a:p>
          <a:p>
            <a:r>
              <a:rPr lang="en-IN" dirty="0"/>
              <a:t>3.Voting Interface.</a:t>
            </a:r>
          </a:p>
          <a:p>
            <a:r>
              <a:rPr lang="en-IN" dirty="0"/>
              <a:t>4.Real-time Updates and Notifications. </a:t>
            </a:r>
          </a:p>
          <a:p>
            <a:r>
              <a:rPr lang="en-IN" dirty="0"/>
              <a:t>5.Transparent and Auditable Process.</a:t>
            </a:r>
          </a:p>
          <a:p>
            <a:r>
              <a:rPr lang="en-IN" dirty="0"/>
              <a:t>6.Scalability and Performance Optimization.</a:t>
            </a:r>
          </a:p>
          <a:p>
            <a:r>
              <a:rPr lang="en-IN" dirty="0"/>
              <a:t>7.Reporting and Analytics.</a:t>
            </a:r>
          </a:p>
          <a:p>
            <a:r>
              <a:rPr lang="en-IN" dirty="0"/>
              <a:t>8.Compliance and Security.</a:t>
            </a: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360556" y="688093"/>
            <a:ext cx="8017933" cy="379315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Efficiency: Utilizing the Django framework allows for rapid development of the voting application, thanks to its built-in features and conventions. This accelerates the development process and reduces time-to-market.</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Security: Django incorporates security features by default, such as protection against common web vulnerabilities like SQL injection and cross-site scripting (XSS). Additionally, Django's authentication system helps in securely managing user accounts and permissions</a:t>
            </a:r>
            <a:r>
              <a:rPr lang="en-GB" sz="1600" b="1" dirty="0">
                <a:solidFill>
                  <a:srgbClr val="374151"/>
                </a:solidFill>
                <a:latin typeface="Times New Roman" panose="02020603050405020304" pitchFamily="18" charset="0"/>
                <a:cs typeface="Times New Roman" panose="02020603050405020304" pitchFamily="18" charset="0"/>
              </a:rPr>
              <a:t>.</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Community Support: Django has a large and active community of developers who contribute to its ecosystem. This ensures the availability of extensive documentation, third-party packages, and community support, making it easier to troubleshoot issues and implement new features.</a:t>
            </a: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487481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3423822"/>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p>
          <a:p>
            <a:pPr marL="742950" lvl="1" indent="-285750" algn="l">
              <a:lnSpc>
                <a:spcPct val="150000"/>
              </a:lnSpc>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b="1"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endParaRPr lang="en-US"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3832645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1215112389"/>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38652" y="1669288"/>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28" name="Picture 4" descr="Bootstrap Logo png images | PNGEgg">
            <a:extLst>
              <a:ext uri="{FF2B5EF4-FFF2-40B4-BE49-F238E27FC236}">
                <a16:creationId xmlns="" xmlns:a16="http://schemas.microsoft.com/office/drawing/2014/main" id="{862F205B-68ED-936B-81CD-5FF54C99D19A}"/>
              </a:ext>
            </a:extLst>
          </p:cNvPr>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Microsoft SQL Server Microsoft Azure SQL Database, microsoft, text, logo  png | PNGEgg">
            <a:extLst>
              <a:ext uri="{FF2B5EF4-FFF2-40B4-BE49-F238E27FC236}">
                <a16:creationId xmlns="" xmlns:a16="http://schemas.microsoft.com/office/drawing/2014/main" id="{E3E85C1D-8788-FBF9-C84D-E4F631CF8EE7}"/>
              </a:ext>
            </a:extLst>
          </p:cNvPr>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83245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260</TotalTime>
  <Words>1231</Words>
  <Application>Microsoft Office PowerPoint</Application>
  <PresentationFormat>On-screen Show (16:9)</PresentationFormat>
  <Paragraphs>103</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                        </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16</cp:revision>
  <dcterms:modified xsi:type="dcterms:W3CDTF">2024-04-11T16:31:46Z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