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8" r:id="rId9"/>
    <p:sldId id="260" r:id="rId10"/>
    <p:sldId id="259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91" autoAdjust="0"/>
    <p:restoredTop sz="95852" autoAdjust="0"/>
  </p:normalViewPr>
  <p:slideViewPr>
    <p:cSldViewPr>
      <p:cViewPr varScale="1">
        <p:scale>
          <a:sx n="73" d="100"/>
          <a:sy n="73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1045-04FB-494C-92C2-1C2A063676CE}" type="datetimeFigureOut">
              <a:rPr lang="en-IN" smtClean="0"/>
              <a:pPr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2D7EF-3C76-487A-8C93-677BC0A75C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56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C950-A930-4EBE-8B6B-5D19E4566523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FFEE-673E-4DC9-9E61-B3A3AD02EBEB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6C59-B0E5-46C7-BE7E-F966655FCF16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C5-FB15-40E5-8429-58DAC854C154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9C50-0A7B-488D-BB2E-C1AFC3A8736E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E6D0-4C39-4046-B55B-95B044AA6E9B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C726-4A44-4EB5-8886-A668B4A458E0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5E66-8335-44B3-B9F8-E521DE01EA98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6A87-5228-429F-A32E-8105CA1D5AA3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B919-DB1F-42C9-AEFC-65228D90B894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F324-B867-49DB-9A68-46C85AE2FDE6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C7B5-84F3-406A-8A69-61BC15D7A027}" type="datetime1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E330-7550-49B4-A28E-8ADEB92D9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F482066-FF57-4010-8BE2-5105AA855E6B}"/>
              </a:ext>
            </a:extLst>
          </p:cNvPr>
          <p:cNvSpPr txBox="1">
            <a:spLocks/>
          </p:cNvSpPr>
          <p:nvPr/>
        </p:nvSpPr>
        <p:spPr>
          <a:xfrm>
            <a:off x="762000" y="1999767"/>
            <a:ext cx="7924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DISCOVERY</a:t>
            </a:r>
          </a:p>
          <a:p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Domain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388640-4668-4B20-90D3-CC95E396BEBC}"/>
              </a:ext>
            </a:extLst>
          </p:cNvPr>
          <p:cNvSpPr txBox="1"/>
          <p:nvPr/>
        </p:nvSpPr>
        <p:spPr>
          <a:xfrm>
            <a:off x="1143000" y="513546"/>
            <a:ext cx="7010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PANIMALAR ENGINEERING COLLEGE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973897-C2B0-4A0D-A18C-32E17B43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" y="196876"/>
            <a:ext cx="1491929" cy="1252121"/>
          </a:xfrm>
          <a:prstGeom prst="rect">
            <a:avLst/>
          </a:prstGeom>
        </p:spPr>
      </p:pic>
      <p:pic>
        <p:nvPicPr>
          <p:cNvPr id="7" name="Picture 6" descr="Anna University - Wikipedia">
            <a:extLst>
              <a:ext uri="{FF2B5EF4-FFF2-40B4-BE49-F238E27FC236}">
                <a16:creationId xmlns:a16="http://schemas.microsoft.com/office/drawing/2014/main" xmlns="" id="{E865C996-F66C-4390-BE1C-340DC0C8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1164051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BF68BD-497D-4E31-8E84-2841AED56BB7}"/>
              </a:ext>
            </a:extLst>
          </p:cNvPr>
          <p:cNvSpPr txBox="1"/>
          <p:nvPr/>
        </p:nvSpPr>
        <p:spPr>
          <a:xfrm>
            <a:off x="4191000" y="370657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YATHIN (2017PECCS256)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K. SATHIYAN (2017PECCS262)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SANTHOSH (2017PECCS287)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Guide: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A. KARTHIKEYAN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7AA8119-F889-408D-B007-FDB6EC6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HARWARE REQUIREMENTS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Processor	: Intel Pentium Dual Core 2.00GHz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Hard disk	: 500 GB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RAM	: 8 GB (minimum)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 SOFTWARE REQUIREMENTS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Python 3.6.4 Version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Anaconda</a:t>
            </a:r>
          </a:p>
          <a:p>
            <a:pPr>
              <a:buNone/>
            </a:pPr>
            <a:r>
              <a:rPr lang="en-IN" sz="2400" dirty="0"/>
              <a:t> 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667B13-A2CE-4E00-A1FE-B831468E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     ML-based techniques seek to revitalize the development of drugs. These methods are based on separate applications in target discovery, lead compound discovery, synthesis, protein-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ligand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interactions, etc. ML applications are paving the way for algorithm-enhanced data query, analysis, and generation. One such example is ML incorporated into target discovery, based heavily on the refinement and search of existing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omics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and medical data. </a:t>
            </a:r>
            <a:r>
              <a:rPr lang="en-IN" sz="2000" dirty="0"/>
              <a:t>Owing to more precise algorithms, more powerful supercomputers, and substantial private and public investment into the field, these applications are becoming more intelligent, cost-effective, and time-efficient while boosting efficacy.</a:t>
            </a:r>
            <a:endParaRPr lang="en-US" sz="2000" dirty="0"/>
          </a:p>
          <a:p>
            <a:pPr>
              <a:lnSpc>
                <a:spcPct val="150000"/>
              </a:lnSpc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C6B32-2147-4252-BF21-62A92DAC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875F2-1255-4016-834B-90BA3B8F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93C66B-0476-4232-93DB-B9C7A36A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Fayyad, J.;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Jaradat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M.A.;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Gruyer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Najjaran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 Deep Learning Sensor               Fusion for Autonomous Vehicle Perception and Localization: A Review. Sensors 2020, 20, 4220. [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Deng, L.; Li, X. Machine Learning Paradigms for Speech Recognition: An Overview. IEEE Trans. Audio Speech Lang. Process. 2013, 21, 1060–1089. [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Afouras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T.; Chung, J.S.; Senior, A.;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Vinyals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O.; Zisserman, A. Deep Audio-visual Speech Recognition. IEEE Trans. Pattern Anal. Mach.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2018, 1. [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6AF3A4-E07A-4772-BAD9-46337313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423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E2AF3-AF7E-4B1A-9D24-6947F497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Joachims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T.;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Radlinski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 Search Engines that Learn from Implicit Feedback. Computer 2007, 40, 34–40.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Morgan, S.; Grootendorst, P.;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Lexchin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J.; Cunningham, C.; Greyson, D. The cost of drug development: A systematic review. Health Policy 2011, 100, 4–17.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Ng, H.W.; Zhang, W.; Shu, M.; Luo, H.; Ge, W.; Perkins, R.; Tong, W.; Hong, H. Competitive molecular docking approach for predicting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estrogen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receptor subtype α agonists and antagonists. BMC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Bioinform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2014, 15, S4.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[PubMed]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Ng, H.W.; Shu, M.; Luo, H.; Ye, H.; Ge, W.; Perkins, R.; Tong, W.; Hong, H. Estrogenic activity data extraction and in silico prediction show the endocrine disruption potential of bisphenol A replacement compounds. Chem. Res.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Toxicol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2015, 28, 1784–1795. [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CrossRef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] [PubMed]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B8E1BA-A2B3-490C-B2DF-1E3CBD18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3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At present, There are many diseases in the world for which the vaccine or the drug to cure those disease is not found and also for a new diseases which can come in future it takes Time and more Capital to find a cure for these diseases. The concept of DRUG DISCOVERY benefits the society, particularly the aging society in a very significant manner. The general meaning of Drug Discovery is the process underpins the entire pharmaceutical industry, encompassing the early stages of research from target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discovert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validation, right through to the identification of a drug candidate or lead compound.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293998-3F6A-47CC-BEDC-2D34D76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) is the study of computer algorithms that improve automatically through experience and by the use of data. It is seen as a part of </a:t>
            </a:r>
            <a:r>
              <a:rPr lang="en-IN" sz="1900" u="sng" dirty="0">
                <a:latin typeface="Times New Roman" pitchFamily="18" charset="0"/>
                <a:cs typeface="Times New Roman" pitchFamily="18" charset="0"/>
              </a:rPr>
              <a:t>artificial intelligence.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Machine learning algorithms build a model based on sample data, known as "</a:t>
            </a:r>
            <a:r>
              <a:rPr lang="en-IN" sz="1900" u="sng" dirty="0"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", in order to make predictions or decisions without being explicitly programmed to do so.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Machine learning algorithms are classified into four categories:</a:t>
            </a:r>
          </a:p>
          <a:p>
            <a:pPr marL="457200" lvl="0" indent="-457200">
              <a:buNone/>
            </a:pPr>
            <a:r>
              <a:rPr lang="en-IN" sz="2000" dirty="0"/>
              <a:t>1. Supervised learning, </a:t>
            </a:r>
            <a:endParaRPr lang="en-US" sz="2000" dirty="0"/>
          </a:p>
          <a:p>
            <a:pPr lvl="0">
              <a:buNone/>
            </a:pPr>
            <a:r>
              <a:rPr lang="en-IN" sz="2000" dirty="0"/>
              <a:t>2. Un-supervised learning, </a:t>
            </a:r>
            <a:endParaRPr lang="en-US" sz="2000" dirty="0"/>
          </a:p>
          <a:p>
            <a:pPr lvl="0">
              <a:buNone/>
            </a:pPr>
            <a:r>
              <a:rPr lang="en-IN" sz="2000" dirty="0"/>
              <a:t>3. Semi-supervised learning, </a:t>
            </a:r>
            <a:endParaRPr lang="en-US" sz="2000" dirty="0"/>
          </a:p>
          <a:p>
            <a:pPr lvl="0">
              <a:buNone/>
            </a:pPr>
            <a:r>
              <a:rPr lang="en-IN" sz="2000" dirty="0"/>
              <a:t>4. Reinforcement learning.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32AC6D5-095D-463C-B373-5DD3ABF6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/>
              <a:t>                                                  </a:t>
            </a:r>
            <a:r>
              <a:rPr lang="en-IN" sz="2000" b="1" dirty="0"/>
              <a:t>MODULE</a:t>
            </a:r>
            <a:endParaRPr lang="en-US" sz="2000" b="1" dirty="0"/>
          </a:p>
          <a:p>
            <a:pPr lvl="0" algn="just">
              <a:lnSpc>
                <a:spcPct val="150000"/>
              </a:lnSpc>
            </a:pPr>
            <a:r>
              <a:rPr lang="en-IN" sz="2000" dirty="0"/>
              <a:t>Dataset</a:t>
            </a:r>
            <a:endParaRPr lang="en-US" sz="2000" dirty="0"/>
          </a:p>
          <a:p>
            <a:pPr lvl="0" algn="just">
              <a:lnSpc>
                <a:spcPct val="150000"/>
              </a:lnSpc>
            </a:pPr>
            <a:r>
              <a:rPr lang="en-IN" sz="2000" dirty="0"/>
              <a:t>SMILES Representation of Molecules</a:t>
            </a:r>
            <a:endParaRPr lang="en-US" sz="2000" dirty="0"/>
          </a:p>
          <a:p>
            <a:pPr lvl="0" algn="just">
              <a:lnSpc>
                <a:spcPct val="150000"/>
              </a:lnSpc>
            </a:pPr>
            <a:r>
              <a:rPr lang="en-IN" sz="2000" dirty="0"/>
              <a:t>Model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BE8A61-73FE-49FD-87A7-B120EF10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8600" y="0"/>
            <a:ext cx="8229600" cy="6629400"/>
          </a:xfrm>
        </p:spPr>
        <p:txBody>
          <a:bodyPr>
            <a:normAutofit fontScale="25000" lnSpcReduction="20000"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marL="0" lvl="0" indent="0" algn="ctr">
              <a:lnSpc>
                <a:spcPct val="170000"/>
              </a:lnSpc>
              <a:buNone/>
            </a:pPr>
            <a:endParaRPr lang="en-US" sz="11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A dataset containing drug molecules (encoded as SMILES) and their binding affinities. The task is to use this dataset to make a regression model for binding affinity prediction. </a:t>
            </a:r>
          </a:p>
          <a:p>
            <a:pPr marL="0" lvl="0" indent="0" algn="just">
              <a:lnSpc>
                <a:spcPct val="170000"/>
              </a:lnSpc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The protein functions can be stopped by introducing drug molecules that are capable of blocking the protein. In other words, preparation of a drug involves finding molecules that can effectively bind to the protein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have a high binding affinity. </a:t>
            </a:r>
          </a:p>
          <a:p>
            <a:pPr lvl="0" algn="just">
              <a:lnSpc>
                <a:spcPct val="170000"/>
              </a:lnSpc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The data has been generated using Protein-Ligand docking</a:t>
            </a:r>
          </a:p>
          <a:p>
            <a:pPr lvl="0" algn="just">
              <a:lnSpc>
                <a:spcPct val="120000"/>
              </a:lnSpc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04AE424-51B1-4A18-B385-D669BF4C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 Representation of Molecules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  <a:buNone/>
            </a:pPr>
            <a:r>
              <a:rPr lang="en-US" sz="2000" dirty="0"/>
              <a:t>      SMILES are character strings to represent drug molecules. For example, carbon atom can be represented as “C”, an oxygen atom can be represented as “O”, double bond by “=”. The molecule Carbon dioxide is represented as “C(=O)=O”.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392BDFB-7927-4D4A-9996-B418A63B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DB6184D-10B9-49EB-9F28-31D43366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7880615"/>
              </p:ext>
            </p:extLst>
          </p:nvPr>
        </p:nvGraphicFramePr>
        <p:xfrm>
          <a:off x="2754132" y="3962400"/>
          <a:ext cx="3809365" cy="1957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291">
                  <a:extLst>
                    <a:ext uri="{9D8B030D-6E8A-4147-A177-3AD203B41FA5}">
                      <a16:colId xmlns:a16="http://schemas.microsoft.com/office/drawing/2014/main" xmlns="" val="3667866226"/>
                    </a:ext>
                  </a:extLst>
                </a:gridCol>
                <a:gridCol w="1905074">
                  <a:extLst>
                    <a:ext uri="{9D8B030D-6E8A-4147-A177-3AD203B41FA5}">
                      <a16:colId xmlns:a16="http://schemas.microsoft.com/office/drawing/2014/main" xmlns="" val="3330684360"/>
                    </a:ext>
                  </a:extLst>
                </a:gridCol>
              </a:tblGrid>
              <a:tr h="4128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SMILES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14370922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ethane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4398614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O=C=O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Carbon dioxide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23444407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C#N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Hydrogen cyanide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2551248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CCN(CC)CC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Acetic acid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71479193"/>
                  </a:ext>
                </a:extLst>
              </a:tr>
              <a:tr h="308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[OH3+]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Hydronium 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64440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We load trained mol2vec which is trained on Morgan fingerprints with radius = 1 to yield 300 dimensional embeddings. Link to load trained mol2vec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2E27A-337F-4E42-ADD2-20F22AEE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40B5ED-D730-4CD2-AD26-1E66C25D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EDF16C3-1AE9-4EDB-8259-DE6A67FBA70A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C3B2EC9-6ACF-4C60-8A8A-B6DCD375B929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 into train and validate and analyze with various different regression algorithms like Ridge,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lasso,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with their different parameters.</a:t>
            </a:r>
          </a:p>
        </p:txBody>
      </p:sp>
    </p:spTree>
    <p:extLst>
      <p:ext uri="{BB962C8B-B14F-4D97-AF65-F5344CB8AC3E}">
        <p14:creationId xmlns:p14="http://schemas.microsoft.com/office/powerpoint/2010/main" xmlns="" val="10483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4F7763-F45B-44BF-AAD0-090EFE0F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E330-7550-49B4-A28E-8ADEB92D90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919A574C-4D53-4B90-BF2B-3BF6B5F3658B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1"/>
            <a:ext cx="8285205" cy="475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851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ABSTRACT</vt:lpstr>
      <vt:lpstr>TECHNOLOGY STACK</vt:lpstr>
      <vt:lpstr>MODULE DESCRIPTION</vt:lpstr>
      <vt:lpstr>Slide 5</vt:lpstr>
      <vt:lpstr>SMILES Representation of Molecules </vt:lpstr>
      <vt:lpstr>Model </vt:lpstr>
      <vt:lpstr>Slide 8</vt:lpstr>
      <vt:lpstr>SYSTEM  ARCHITECTURE </vt:lpstr>
      <vt:lpstr>DEVELOPMENT ENVIRONMENT</vt:lpstr>
      <vt:lpstr>CONCLUSION</vt:lpstr>
      <vt:lpstr>REFERENCE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29</cp:revision>
  <dcterms:created xsi:type="dcterms:W3CDTF">2021-03-29T10:23:14Z</dcterms:created>
  <dcterms:modified xsi:type="dcterms:W3CDTF">2021-06-16T14:18:13Z</dcterms:modified>
</cp:coreProperties>
</file>