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71" r:id="rId4"/>
    <p:sldId id="283" r:id="rId5"/>
    <p:sldId id="284" r:id="rId6"/>
    <p:sldId id="272" r:id="rId7"/>
    <p:sldId id="273" r:id="rId8"/>
    <p:sldId id="274" r:id="rId9"/>
    <p:sldId id="258" r:id="rId10"/>
    <p:sldId id="259" r:id="rId11"/>
    <p:sldId id="260" r:id="rId12"/>
    <p:sldId id="281" r:id="rId13"/>
    <p:sldId id="275" r:id="rId14"/>
    <p:sldId id="276" r:id="rId15"/>
    <p:sldId id="277" r:id="rId16"/>
    <p:sldId id="262" r:id="rId17"/>
    <p:sldId id="261" r:id="rId18"/>
    <p:sldId id="263" r:id="rId19"/>
    <p:sldId id="264" r:id="rId20"/>
    <p:sldId id="268" r:id="rId21"/>
    <p:sldId id="279" r:id="rId22"/>
    <p:sldId id="280" r:id="rId23"/>
    <p:sldId id="285" r:id="rId24"/>
    <p:sldId id="267" r:id="rId25"/>
    <p:sldId id="269" r:id="rId26"/>
    <p:sldId id="2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591" autoAdjust="0"/>
    <p:restoredTop sz="95852" autoAdjust="0"/>
  </p:normalViewPr>
  <p:slideViewPr>
    <p:cSldViewPr>
      <p:cViewPr varScale="1">
        <p:scale>
          <a:sx n="73" d="100"/>
          <a:sy n="73" d="100"/>
        </p:scale>
        <p:origin x="-141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D1045-04FB-494C-92C2-1C2A063676CE}" type="datetimeFigureOut">
              <a:rPr lang="en-IN" smtClean="0"/>
              <a:pPr/>
              <a:t>17-06-2021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2D7EF-3C76-487A-8C93-677BC0A75C90}" type="slidenum">
              <a:rPr lang="en-IN" smtClean="0"/>
              <a:pPr/>
              <a:t>‹#›</a:t>
            </a:fld>
            <a:endParaRPr lang="en-IN"/>
          </a:p>
        </p:txBody>
      </p:sp>
    </p:spTree>
    <p:extLst>
      <p:ext uri="{BB962C8B-B14F-4D97-AF65-F5344CB8AC3E}">
        <p14:creationId xmlns="" xmlns:p14="http://schemas.microsoft.com/office/powerpoint/2010/main" val="2545659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F9C950-A930-4EBE-8B6B-5D19E4566523}" type="datetime1">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8E330-7550-49B4-A28E-8ADEB92D90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D0FFEE-673E-4DC9-9E61-B3A3AD02EBEB}" type="datetime1">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8E330-7550-49B4-A28E-8ADEB92D90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346C59-B0E5-46C7-BE7E-F966655FCF16}" type="datetime1">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8E330-7550-49B4-A28E-8ADEB92D90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E748C5-FB15-40E5-8429-58DAC854C154}" type="datetime1">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8E330-7550-49B4-A28E-8ADEB92D90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89C50-0A7B-488D-BB2E-C1AFC3A8736E}" type="datetime1">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8E330-7550-49B4-A28E-8ADEB92D901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59E6D0-4C39-4046-B55B-95B044AA6E9B}" type="datetime1">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8E330-7550-49B4-A28E-8ADEB92D90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27C726-4A44-4EB5-8886-A668B4A458E0}" type="datetime1">
              <a:rPr lang="en-US" smtClean="0"/>
              <a:pPr/>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8E330-7550-49B4-A28E-8ADEB92D90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AC5E66-8335-44B3-B9F8-E521DE01EA98}" type="datetime1">
              <a:rPr lang="en-US" smtClean="0"/>
              <a:pPr/>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8E330-7550-49B4-A28E-8ADEB92D90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46A87-5228-429F-A32E-8105CA1D5AA3}" type="datetime1">
              <a:rPr lang="en-US" smtClean="0"/>
              <a:pPr/>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8E330-7550-49B4-A28E-8ADEB92D90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0B919-DB1F-42C9-AEFC-65228D90B894}" type="datetime1">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8E330-7550-49B4-A28E-8ADEB92D90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FF324-B867-49DB-9A68-46C85AE2FDE6}" type="datetime1">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8E330-7550-49B4-A28E-8ADEB92D901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CC7B5-84F3-406A-8A69-61BC15D7A027}" type="datetime1">
              <a:rPr lang="en-US" smtClean="0"/>
              <a:pPr/>
              <a:t>6/17/2021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8E330-7550-49B4-A28E-8ADEB92D90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088492312" TargetMode="External"/><Relationship Id="rId2" Type="http://schemas.openxmlformats.org/officeDocument/2006/relationships/hyperlink" Target="https://ieeexplore.ieee.org/author/37086930333" TargetMode="External"/><Relationship Id="rId1" Type="http://schemas.openxmlformats.org/officeDocument/2006/relationships/slideLayout" Target="../slideLayouts/slideLayout2.xml"/><Relationship Id="rId5" Type="http://schemas.openxmlformats.org/officeDocument/2006/relationships/hyperlink" Target="https://ieeexplore.ieee.org/author/37088490832" TargetMode="External"/><Relationship Id="rId4" Type="http://schemas.openxmlformats.org/officeDocument/2006/relationships/hyperlink" Target="https://ieeexplore.ieee.org/author/37086930623"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5769101" TargetMode="External"/><Relationship Id="rId2" Type="http://schemas.openxmlformats.org/officeDocument/2006/relationships/hyperlink" Target="https://ieeexplore.ieee.org/xpl/conhome/6449399/proceed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F482066-FF57-4010-8BE2-5105AA855E6B}"/>
              </a:ext>
            </a:extLst>
          </p:cNvPr>
          <p:cNvSpPr txBox="1">
            <a:spLocks/>
          </p:cNvSpPr>
          <p:nvPr/>
        </p:nvSpPr>
        <p:spPr>
          <a:xfrm>
            <a:off x="228600" y="1999767"/>
            <a:ext cx="8686800" cy="153888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300" b="1" dirty="0">
                <a:latin typeface="Times New Roman" panose="02020603050405020304" pitchFamily="18" charset="0"/>
                <a:cs typeface="Times New Roman" panose="02020603050405020304" pitchFamily="18" charset="0"/>
              </a:rPr>
              <a:t>DRUG DISCOVERY</a:t>
            </a:r>
          </a:p>
          <a:p>
            <a:endParaRPr lang="en-GB" sz="2800" b="1" dirty="0">
              <a:latin typeface="Times New Roman" panose="02020603050405020304" pitchFamily="18" charset="0"/>
              <a:cs typeface="Times New Roman" panose="02020603050405020304" pitchFamily="18" charset="0"/>
            </a:endParaRPr>
          </a:p>
          <a:p>
            <a:pPr algn="l"/>
            <a:r>
              <a:rPr lang="en-GB" sz="2800" b="1" dirty="0">
                <a:latin typeface="Times New Roman" panose="02020603050405020304" pitchFamily="18" charset="0"/>
                <a:cs typeface="Times New Roman" panose="02020603050405020304" pitchFamily="18" charset="0"/>
              </a:rPr>
              <a:t> Domain: </a:t>
            </a:r>
          </a:p>
          <a:p>
            <a:pPr algn="l"/>
            <a:r>
              <a:rPr lang="en-GB" sz="2800" dirty="0">
                <a:latin typeface="Times New Roman" panose="02020603050405020304" pitchFamily="18" charset="0"/>
                <a:cs typeface="Times New Roman" panose="02020603050405020304" pitchFamily="18" charset="0"/>
              </a:rPr>
              <a:t>(Machine Learning)</a:t>
            </a:r>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02388640-4668-4B20-90D3-CC95E396BEBC}"/>
              </a:ext>
            </a:extLst>
          </p:cNvPr>
          <p:cNvSpPr txBox="1"/>
          <p:nvPr/>
        </p:nvSpPr>
        <p:spPr>
          <a:xfrm>
            <a:off x="1143000" y="513546"/>
            <a:ext cx="7010400" cy="1477328"/>
          </a:xfrm>
          <a:prstGeom prst="rect">
            <a:avLst/>
          </a:prstGeom>
          <a:noFill/>
        </p:spPr>
        <p:txBody>
          <a:bodyPr wrap="square">
            <a:spAutoFit/>
          </a:bodyPr>
          <a:lstStyle/>
          <a:p>
            <a:pPr algn="ctr"/>
            <a:r>
              <a:rPr lang="en-US" sz="2800" dirty="0">
                <a:solidFill>
                  <a:schemeClr val="tx2">
                    <a:lumMod val="75000"/>
                  </a:schemeClr>
                </a:solidFill>
                <a:latin typeface="Times New Roman" panose="02020603050405020304" pitchFamily="18" charset="0"/>
                <a:cs typeface="Times New Roman" panose="02020603050405020304" pitchFamily="18" charset="0"/>
              </a:rPr>
              <a:t>PANIMALAR ENGINEERING COLLEGE</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200" i="1" dirty="0">
                <a:solidFill>
                  <a:schemeClr val="accent2">
                    <a:lumMod val="75000"/>
                  </a:schemeClr>
                </a:solidFill>
                <a:latin typeface="Times New Roman" panose="02020603050405020304" pitchFamily="18" charset="0"/>
                <a:cs typeface="Times New Roman" panose="02020603050405020304" pitchFamily="18" charset="0"/>
              </a:rPr>
              <a:t>Department of Computer Science and Engineering</a:t>
            </a:r>
          </a:p>
          <a:p>
            <a:pPr algn="ctr"/>
            <a:r>
              <a:rPr lang="en-US" sz="2200" dirty="0">
                <a:solidFill>
                  <a:schemeClr val="accent4">
                    <a:lumMod val="75000"/>
                  </a:schemeClr>
                </a:solidFill>
                <a:latin typeface="Times New Roman" panose="02020603050405020304" pitchFamily="18" charset="0"/>
                <a:cs typeface="Times New Roman" panose="02020603050405020304" pitchFamily="18" charset="0"/>
              </a:rPr>
              <a:t>Third Project Review</a:t>
            </a:r>
          </a:p>
          <a:p>
            <a:pPr algn="ct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94973897-C2B0-4A0D-A18C-32E17B435B5E}"/>
              </a:ext>
            </a:extLst>
          </p:cNvPr>
          <p:cNvPicPr>
            <a:picLocks noChangeAspect="1"/>
          </p:cNvPicPr>
          <p:nvPr/>
        </p:nvPicPr>
        <p:blipFill>
          <a:blip r:embed="rId2"/>
          <a:stretch>
            <a:fillRect/>
          </a:stretch>
        </p:blipFill>
        <p:spPr>
          <a:xfrm>
            <a:off x="16035" y="196876"/>
            <a:ext cx="1491929" cy="1252121"/>
          </a:xfrm>
          <a:prstGeom prst="rect">
            <a:avLst/>
          </a:prstGeom>
        </p:spPr>
      </p:pic>
      <p:pic>
        <p:nvPicPr>
          <p:cNvPr id="7" name="Picture 6" descr="Anna University - Wikipedia">
            <a:extLst>
              <a:ext uri="{FF2B5EF4-FFF2-40B4-BE49-F238E27FC236}">
                <a16:creationId xmlns="" xmlns:a16="http://schemas.microsoft.com/office/drawing/2014/main" id="{E865C996-F66C-4390-BE1C-340DC0C8C2F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848600" y="228600"/>
            <a:ext cx="1164051" cy="115887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ABF68BD-497D-4E31-8E84-2841AED56BB7}"/>
              </a:ext>
            </a:extLst>
          </p:cNvPr>
          <p:cNvSpPr txBox="1"/>
          <p:nvPr/>
        </p:nvSpPr>
        <p:spPr>
          <a:xfrm>
            <a:off x="3886200" y="3734283"/>
            <a:ext cx="4953000" cy="286232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Project Guide</a:t>
            </a:r>
            <a:r>
              <a:rPr lang="en-US" sz="1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A.KARTHIKEYAN</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Team Members</a:t>
            </a:r>
            <a:r>
              <a:rPr lang="en-US" sz="1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 YATHIN	     (2017PECCS287)</a:t>
            </a:r>
          </a:p>
          <a:p>
            <a:r>
              <a:rPr lang="en-US" sz="1800" dirty="0">
                <a:latin typeface="Times New Roman" panose="02020603050405020304" pitchFamily="18" charset="0"/>
                <a:cs typeface="Times New Roman" panose="02020603050405020304" pitchFamily="18" charset="0"/>
              </a:rPr>
              <a:t>        K. SATHIYAN     (2017PECCS262)</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 SANTHOSH    (2017PECCS256)</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17AA8119-F889-408D-B007-FDB6EC6C9C1A}"/>
              </a:ext>
            </a:extLst>
          </p:cNvPr>
          <p:cNvSpPr>
            <a:spLocks noGrp="1"/>
          </p:cNvSpPr>
          <p:nvPr>
            <p:ph type="sldNum" sz="quarter" idx="12"/>
          </p:nvPr>
        </p:nvSpPr>
        <p:spPr/>
        <p:txBody>
          <a:bodyPr/>
          <a:lstStyle/>
          <a:p>
            <a:fld id="{AF38E330-7550-49B4-A28E-8ADEB92D9011}"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DEVELOPMENT ENVIRONMENT</a:t>
            </a:r>
          </a:p>
        </p:txBody>
      </p:sp>
      <p:sp>
        <p:nvSpPr>
          <p:cNvPr id="3" name="Content Placeholder 2"/>
          <p:cNvSpPr>
            <a:spLocks noGrp="1"/>
          </p:cNvSpPr>
          <p:nvPr>
            <p:ph idx="1"/>
          </p:nvPr>
        </p:nvSpPr>
        <p:spPr/>
        <p:txBody>
          <a:bodyPr>
            <a:normAutofit lnSpcReduction="10000"/>
          </a:bodyPr>
          <a:lstStyle/>
          <a:p>
            <a:pPr>
              <a:lnSpc>
                <a:spcPct val="150000"/>
              </a:lnSpc>
              <a:buNone/>
            </a:pPr>
            <a:r>
              <a:rPr lang="en-IN" sz="2000" b="1" dirty="0">
                <a:latin typeface="Times New Roman" pitchFamily="18" charset="0"/>
                <a:cs typeface="Times New Roman" pitchFamily="18" charset="0"/>
              </a:rPr>
              <a:t>                             HARWARE REQUIREMENTS</a:t>
            </a:r>
            <a:endParaRPr lang="en-US"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Processor	: Intel Pentium Dual Core 2.00GHz</a:t>
            </a:r>
            <a:endParaRPr lang="en-US"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Hard disk	: 500 GB </a:t>
            </a:r>
            <a:endParaRPr lang="en-US"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RAM	: 8 GB (minimum)</a:t>
            </a:r>
            <a:endParaRPr lang="en-US" sz="2000" dirty="0">
              <a:latin typeface="Times New Roman" pitchFamily="18" charset="0"/>
              <a:cs typeface="Times New Roman" pitchFamily="18" charset="0"/>
            </a:endParaRPr>
          </a:p>
          <a:p>
            <a:pPr algn="just">
              <a:lnSpc>
                <a:spcPct val="150000"/>
              </a:lnSpc>
              <a:buNone/>
            </a:pP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lnSpc>
                <a:spcPct val="150000"/>
              </a:lnSpc>
              <a:buNone/>
            </a:pPr>
            <a:r>
              <a:rPr lang="en-IN" sz="2000" b="1" dirty="0">
                <a:latin typeface="Times New Roman" pitchFamily="18" charset="0"/>
                <a:cs typeface="Times New Roman" pitchFamily="18" charset="0"/>
              </a:rPr>
              <a:t>                             SOFTWARE REQUIREMENTS</a:t>
            </a:r>
            <a:endParaRPr lang="en-US" sz="2000" dirty="0">
              <a:latin typeface="Times New Roman" pitchFamily="18" charset="0"/>
              <a:cs typeface="Times New Roman" pitchFamily="18" charset="0"/>
            </a:endParaRPr>
          </a:p>
          <a:p>
            <a:pPr lvl="0" algn="just">
              <a:lnSpc>
                <a:spcPct val="150000"/>
              </a:lnSpc>
            </a:pPr>
            <a:r>
              <a:rPr lang="en-IN" sz="2000" dirty="0">
                <a:latin typeface="Times New Roman" pitchFamily="18" charset="0"/>
                <a:cs typeface="Times New Roman" pitchFamily="18" charset="0"/>
              </a:rPr>
              <a:t>Python 3.6.4 Version</a:t>
            </a:r>
          </a:p>
          <a:p>
            <a:pPr lvl="0" algn="just">
              <a:lnSpc>
                <a:spcPct val="150000"/>
              </a:lnSpc>
            </a:pPr>
            <a:r>
              <a:rPr lang="en-US" sz="2000" dirty="0">
                <a:latin typeface="Times New Roman" pitchFamily="18" charset="0"/>
                <a:cs typeface="Times New Roman" pitchFamily="18" charset="0"/>
              </a:rPr>
              <a:t>Anaconda</a:t>
            </a:r>
          </a:p>
          <a:p>
            <a:pPr>
              <a:buNone/>
            </a:pPr>
            <a:r>
              <a:rPr lang="en-IN" sz="2400" dirty="0"/>
              <a:t> </a:t>
            </a:r>
            <a:endParaRPr lang="en-US" sz="2400" dirty="0"/>
          </a:p>
          <a:p>
            <a:endParaRPr lang="en-US" dirty="0"/>
          </a:p>
        </p:txBody>
      </p:sp>
      <p:sp>
        <p:nvSpPr>
          <p:cNvPr id="4" name="Slide Number Placeholder 3">
            <a:extLst>
              <a:ext uri="{FF2B5EF4-FFF2-40B4-BE49-F238E27FC236}">
                <a16:creationId xmlns="" xmlns:a16="http://schemas.microsoft.com/office/drawing/2014/main" id="{73667B13-A2CE-4E00-A1FE-B831468EE01F}"/>
              </a:ext>
            </a:extLst>
          </p:cNvPr>
          <p:cNvSpPr>
            <a:spLocks noGrp="1"/>
          </p:cNvSpPr>
          <p:nvPr>
            <p:ph type="sldNum" sz="quarter" idx="12"/>
          </p:nvPr>
        </p:nvSpPr>
        <p:spPr/>
        <p:txBody>
          <a:bodyPr/>
          <a:lstStyle/>
          <a:p>
            <a:fld id="{AF38E330-7550-49B4-A28E-8ADEB92D9011}" type="slidenum">
              <a:rPr lang="en-US" smtClean="0"/>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SYSTEM  ARCHITECTURE </a:t>
            </a:r>
          </a:p>
        </p:txBody>
      </p:sp>
      <p:sp>
        <p:nvSpPr>
          <p:cNvPr id="3" name="Content Placeholder 2"/>
          <p:cNvSpPr>
            <a:spLocks noGrp="1"/>
          </p:cNvSpPr>
          <p:nvPr>
            <p:ph idx="1"/>
          </p:nvPr>
        </p:nvSpPr>
        <p:spPr/>
        <p:txBody>
          <a:bodyPr/>
          <a:lstStyle/>
          <a:p>
            <a:pPr algn="just">
              <a:lnSpc>
                <a:spcPct val="150000"/>
              </a:lnSpc>
              <a:buNone/>
            </a:pPr>
            <a:r>
              <a:rPr lang="en-IN" sz="2400" dirty="0">
                <a:latin typeface="Times New Roman" pitchFamily="18" charset="0"/>
                <a:cs typeface="Times New Roman" pitchFamily="18" charset="0"/>
              </a:rPr>
              <a:t>    </a:t>
            </a:r>
            <a:endParaRPr lang="en-US" dirty="0"/>
          </a:p>
          <a:p>
            <a:endParaRPr lang="en-US" dirty="0"/>
          </a:p>
          <a:p>
            <a:pPr marL="0" indent="0">
              <a:buNone/>
            </a:pPr>
            <a:endParaRPr lang="en-US" dirty="0"/>
          </a:p>
        </p:txBody>
      </p:sp>
      <p:sp>
        <p:nvSpPr>
          <p:cNvPr id="4" name="Slide Number Placeholder 3">
            <a:extLst>
              <a:ext uri="{FF2B5EF4-FFF2-40B4-BE49-F238E27FC236}">
                <a16:creationId xmlns="" xmlns:a16="http://schemas.microsoft.com/office/drawing/2014/main" id="{DD4F7763-F45B-44BF-AAD0-090EFE0FBD22}"/>
              </a:ext>
            </a:extLst>
          </p:cNvPr>
          <p:cNvSpPr>
            <a:spLocks noGrp="1"/>
          </p:cNvSpPr>
          <p:nvPr>
            <p:ph type="sldNum" sz="quarter" idx="12"/>
          </p:nvPr>
        </p:nvSpPr>
        <p:spPr/>
        <p:txBody>
          <a:bodyPr/>
          <a:lstStyle/>
          <a:p>
            <a:fld id="{AF38E330-7550-49B4-A28E-8ADEB92D9011}" type="slidenum">
              <a:rPr lang="en-US" smtClean="0"/>
              <a:pPr/>
              <a:t>11</a:t>
            </a:fld>
            <a:endParaRPr lang="en-US"/>
          </a:p>
        </p:txBody>
      </p:sp>
      <p:pic>
        <p:nvPicPr>
          <p:cNvPr id="5" name="Content Placeholder 3">
            <a:extLst>
              <a:ext uri="{FF2B5EF4-FFF2-40B4-BE49-F238E27FC236}">
                <a16:creationId xmlns="" xmlns:a16="http://schemas.microsoft.com/office/drawing/2014/main" id="{919A574C-4D53-4B90-BF2B-3BF6B5F3658B}"/>
              </a:ext>
            </a:extLst>
          </p:cNvPr>
          <p:cNvPicPr>
            <a:picLocks/>
          </p:cNvPicPr>
          <p:nvPr/>
        </p:nvPicPr>
        <p:blipFill>
          <a:blip r:embed="rId2"/>
          <a:srcRect/>
          <a:stretch>
            <a:fillRect/>
          </a:stretch>
        </p:blipFill>
        <p:spPr bwMode="auto">
          <a:xfrm>
            <a:off x="381000" y="1600201"/>
            <a:ext cx="8285205" cy="475688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CF41CFB-BBEC-4807-BC84-E4383EFFB043}"/>
              </a:ext>
            </a:extLst>
          </p:cNvPr>
          <p:cNvSpPr>
            <a:spLocks noGrp="1"/>
          </p:cNvSpPr>
          <p:nvPr>
            <p:ph idx="1"/>
          </p:nvPr>
        </p:nvSpPr>
        <p:spPr>
          <a:xfrm>
            <a:off x="266700" y="747712"/>
            <a:ext cx="8610600" cy="5791200"/>
          </a:xfrm>
        </p:spPr>
        <p:txBody>
          <a:bodyPr>
            <a:normAutofit fontScale="92500"/>
          </a:bodyPr>
          <a:lstStyle/>
          <a:p>
            <a:pPr>
              <a:lnSpc>
                <a:spcPct val="150000"/>
              </a:lnSpc>
            </a:pPr>
            <a:r>
              <a:rPr lang="en-IN" sz="2000" b="1" dirty="0"/>
              <a:t>Anaconda: </a:t>
            </a:r>
            <a:r>
              <a:rPr lang="en-US" sz="2000" dirty="0">
                <a:latin typeface="Times New Roman" panose="02020603050405020304" pitchFamily="18" charset="0"/>
                <a:cs typeface="Times New Roman" panose="02020603050405020304" pitchFamily="18" charset="0"/>
              </a:rPr>
              <a:t>Anaconda is a free and open source distribution of the Python and R programming languages for data science and machine learning related applications.</a:t>
            </a:r>
          </a:p>
          <a:p>
            <a:pPr>
              <a:lnSpc>
                <a:spcPct val="150000"/>
              </a:lnSpc>
            </a:pPr>
            <a:r>
              <a:rPr lang="en-US" sz="2000" b="1" dirty="0">
                <a:latin typeface="Times New Roman" panose="02020603050405020304" pitchFamily="18" charset="0"/>
                <a:cs typeface="Times New Roman" panose="02020603050405020304" pitchFamily="18" charset="0"/>
              </a:rPr>
              <a:t>Bayesian networks: </a:t>
            </a:r>
            <a:r>
              <a:rPr lang="en-US" sz="2000" dirty="0">
                <a:latin typeface="Times New Roman" panose="02020603050405020304" pitchFamily="18" charset="0"/>
                <a:cs typeface="Times New Roman" panose="02020603050405020304" pitchFamily="18" charset="0"/>
              </a:rPr>
              <a:t>Bayesian networks are a type of probabilistic graphical model comprised of nodes and directed edges.</a:t>
            </a:r>
          </a:p>
          <a:p>
            <a:pPr>
              <a:lnSpc>
                <a:spcPct val="150000"/>
              </a:lnSpc>
            </a:pPr>
            <a:r>
              <a:rPr lang="en-US" sz="2000" b="1" dirty="0">
                <a:latin typeface="Times New Roman" panose="02020603050405020304" pitchFamily="18" charset="0"/>
                <a:cs typeface="Times New Roman" panose="02020603050405020304" pitchFamily="18" charset="0"/>
              </a:rPr>
              <a:t>Microsomal stability: </a:t>
            </a:r>
            <a:r>
              <a:rPr lang="en-US" sz="2000" dirty="0">
                <a:latin typeface="Times New Roman" panose="02020603050405020304" pitchFamily="18" charset="0"/>
                <a:cs typeface="Times New Roman" panose="02020603050405020304" pitchFamily="18" charset="0"/>
              </a:rPr>
              <a:t>The results showed that in vitro Phase I microsomal stability t(1/2) is significantly correlated to in vivo clearance with a p-value&lt;0.001. For compounds with low in vitro rat microsomal stability (t(1/2)&lt;15 min), 87% showed high clearance in vivo (CL&gt;25 mL/min/kg).</a:t>
            </a:r>
          </a:p>
          <a:p>
            <a:pPr>
              <a:lnSpc>
                <a:spcPct val="150000"/>
              </a:lnSpc>
            </a:pPr>
            <a:r>
              <a:rPr lang="en-US" sz="2200" b="1" dirty="0">
                <a:latin typeface="Times New Roman" panose="02020603050405020304" pitchFamily="18" charset="0"/>
                <a:cs typeface="Times New Roman" panose="02020603050405020304" pitchFamily="18" charset="0"/>
              </a:rPr>
              <a:t>Feature Extraction: </a:t>
            </a:r>
            <a:r>
              <a:rPr lang="en-US" sz="2000" b="0" i="0" dirty="0">
                <a:solidFill>
                  <a:srgbClr val="202122"/>
                </a:solidFill>
                <a:effectLst/>
                <a:latin typeface="Times New Roman" panose="02020603050405020304" pitchFamily="18" charset="0"/>
                <a:cs typeface="Times New Roman" panose="02020603050405020304" pitchFamily="18" charset="0"/>
              </a:rPr>
              <a:t>Feature extraction involves reducing the number of resources required to describe a large set of data. When performing analysis of complex data one of the major problems stems from the number of variables involved.</a:t>
            </a: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B48F32EA-954F-4F15-A1D8-D51AD78B2E1D}"/>
              </a:ext>
            </a:extLst>
          </p:cNvPr>
          <p:cNvSpPr>
            <a:spLocks noGrp="1"/>
          </p:cNvSpPr>
          <p:nvPr>
            <p:ph type="sldNum" sz="quarter" idx="12"/>
          </p:nvPr>
        </p:nvSpPr>
        <p:spPr/>
        <p:txBody>
          <a:bodyPr/>
          <a:lstStyle/>
          <a:p>
            <a:fld id="{AF38E330-7550-49B4-A28E-8ADEB92D9011}" type="slidenum">
              <a:rPr lang="en-US" smtClean="0"/>
              <a:pPr/>
              <a:t>12</a:t>
            </a:fld>
            <a:endParaRPr lang="en-US"/>
          </a:p>
        </p:txBody>
      </p:sp>
    </p:spTree>
    <p:extLst>
      <p:ext uri="{BB962C8B-B14F-4D97-AF65-F5344CB8AC3E}">
        <p14:creationId xmlns="" xmlns:p14="http://schemas.microsoft.com/office/powerpoint/2010/main" val="24708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2012B-3C97-401F-9D01-332EA7D20CC4}"/>
              </a:ext>
            </a:extLst>
          </p:cNvPr>
          <p:cNvSpPr>
            <a:spLocks noGrp="1"/>
          </p:cNvSpPr>
          <p:nvPr>
            <p:ph type="title"/>
          </p:nvPr>
        </p:nvSpPr>
        <p:spPr>
          <a:xfrm>
            <a:off x="381000" y="2667000"/>
            <a:ext cx="8229600" cy="1143000"/>
          </a:xfrm>
        </p:spPr>
        <p:txBody>
          <a:bodyPr/>
          <a:lstStyle/>
          <a:p>
            <a:r>
              <a:rPr lang="en-IN" b="1" dirty="0"/>
              <a:t>System Design</a:t>
            </a:r>
          </a:p>
        </p:txBody>
      </p:sp>
      <p:sp>
        <p:nvSpPr>
          <p:cNvPr id="4" name="Slide Number Placeholder 3">
            <a:extLst>
              <a:ext uri="{FF2B5EF4-FFF2-40B4-BE49-F238E27FC236}">
                <a16:creationId xmlns="" xmlns:a16="http://schemas.microsoft.com/office/drawing/2014/main" id="{3E324181-3E59-4187-8E7C-A409AFD2D52A}"/>
              </a:ext>
            </a:extLst>
          </p:cNvPr>
          <p:cNvSpPr>
            <a:spLocks noGrp="1"/>
          </p:cNvSpPr>
          <p:nvPr>
            <p:ph type="sldNum" sz="quarter" idx="12"/>
          </p:nvPr>
        </p:nvSpPr>
        <p:spPr/>
        <p:txBody>
          <a:bodyPr/>
          <a:lstStyle/>
          <a:p>
            <a:fld id="{AF38E330-7550-49B4-A28E-8ADEB92D9011}" type="slidenum">
              <a:rPr lang="en-US" smtClean="0"/>
              <a:pPr/>
              <a:t>13</a:t>
            </a:fld>
            <a:endParaRPr lang="en-US"/>
          </a:p>
        </p:txBody>
      </p:sp>
    </p:spTree>
    <p:extLst>
      <p:ext uri="{BB962C8B-B14F-4D97-AF65-F5344CB8AC3E}">
        <p14:creationId xmlns="" xmlns:p14="http://schemas.microsoft.com/office/powerpoint/2010/main" val="2899488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08321C-346C-4A3B-8E61-40755A4D84B6}"/>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Activity Diagram</a:t>
            </a:r>
          </a:p>
        </p:txBody>
      </p:sp>
      <p:sp>
        <p:nvSpPr>
          <p:cNvPr id="4" name="Slide Number Placeholder 3">
            <a:extLst>
              <a:ext uri="{FF2B5EF4-FFF2-40B4-BE49-F238E27FC236}">
                <a16:creationId xmlns="" xmlns:a16="http://schemas.microsoft.com/office/drawing/2014/main" id="{2D0A04FA-9E19-4F0D-A586-3D16E2AA461A}"/>
              </a:ext>
            </a:extLst>
          </p:cNvPr>
          <p:cNvSpPr>
            <a:spLocks noGrp="1"/>
          </p:cNvSpPr>
          <p:nvPr>
            <p:ph type="sldNum" sz="quarter" idx="12"/>
          </p:nvPr>
        </p:nvSpPr>
        <p:spPr/>
        <p:txBody>
          <a:bodyPr/>
          <a:lstStyle/>
          <a:p>
            <a:fld id="{AF38E330-7550-49B4-A28E-8ADEB92D9011}" type="slidenum">
              <a:rPr lang="en-US" smtClean="0"/>
              <a:pPr/>
              <a:t>14</a:t>
            </a:fld>
            <a:endParaRPr lang="en-US"/>
          </a:p>
        </p:txBody>
      </p:sp>
      <p:pic>
        <p:nvPicPr>
          <p:cNvPr id="5" name="Content Placeholder 4">
            <a:extLst>
              <a:ext uri="{FF2B5EF4-FFF2-40B4-BE49-F238E27FC236}">
                <a16:creationId xmlns="" xmlns:a16="http://schemas.microsoft.com/office/drawing/2014/main" id="{96A6F658-90B0-41D1-BD02-A5A52A290848}"/>
              </a:ext>
            </a:extLst>
          </p:cNvPr>
          <p:cNvPicPr>
            <a:picLocks noGrp="1"/>
          </p:cNvPicPr>
          <p:nvPr>
            <p:ph idx="1"/>
          </p:nvPr>
        </p:nvPicPr>
        <p:blipFill>
          <a:blip r:embed="rId2"/>
          <a:srcRect/>
          <a:stretch>
            <a:fillRect/>
          </a:stretch>
        </p:blipFill>
        <p:spPr bwMode="auto">
          <a:xfrm>
            <a:off x="3276600" y="1219200"/>
            <a:ext cx="2133600" cy="5137150"/>
          </a:xfrm>
          <a:prstGeom prst="rect">
            <a:avLst/>
          </a:prstGeom>
          <a:noFill/>
          <a:ln w="9525">
            <a:noFill/>
            <a:miter lim="800000"/>
            <a:headEnd/>
            <a:tailEnd/>
          </a:ln>
        </p:spPr>
      </p:pic>
    </p:spTree>
    <p:extLst>
      <p:ext uri="{BB962C8B-B14F-4D97-AF65-F5344CB8AC3E}">
        <p14:creationId xmlns="" xmlns:p14="http://schemas.microsoft.com/office/powerpoint/2010/main" val="393782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783D47-89EF-4380-9C76-1EDC5FD7D794}"/>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Use Case Diagram</a:t>
            </a:r>
          </a:p>
        </p:txBody>
      </p:sp>
      <p:sp>
        <p:nvSpPr>
          <p:cNvPr id="4" name="Slide Number Placeholder 3">
            <a:extLst>
              <a:ext uri="{FF2B5EF4-FFF2-40B4-BE49-F238E27FC236}">
                <a16:creationId xmlns="" xmlns:a16="http://schemas.microsoft.com/office/drawing/2014/main" id="{71EFFA89-41F2-4EF2-96BC-F0CC65447DE2}"/>
              </a:ext>
            </a:extLst>
          </p:cNvPr>
          <p:cNvSpPr>
            <a:spLocks noGrp="1"/>
          </p:cNvSpPr>
          <p:nvPr>
            <p:ph type="sldNum" sz="quarter" idx="12"/>
          </p:nvPr>
        </p:nvSpPr>
        <p:spPr/>
        <p:txBody>
          <a:bodyPr/>
          <a:lstStyle/>
          <a:p>
            <a:fld id="{AF38E330-7550-49B4-A28E-8ADEB92D9011}" type="slidenum">
              <a:rPr lang="en-US" smtClean="0"/>
              <a:pPr/>
              <a:t>15</a:t>
            </a:fld>
            <a:endParaRPr lang="en-US"/>
          </a:p>
        </p:txBody>
      </p:sp>
      <p:pic>
        <p:nvPicPr>
          <p:cNvPr id="5" name="Content Placeholder 4">
            <a:extLst>
              <a:ext uri="{FF2B5EF4-FFF2-40B4-BE49-F238E27FC236}">
                <a16:creationId xmlns="" xmlns:a16="http://schemas.microsoft.com/office/drawing/2014/main" id="{C9EFA54A-653C-49E9-B765-15FEE32E8A10}"/>
              </a:ext>
            </a:extLst>
          </p:cNvPr>
          <p:cNvPicPr>
            <a:picLocks noGrp="1"/>
          </p:cNvPicPr>
          <p:nvPr>
            <p:ph idx="1"/>
          </p:nvPr>
        </p:nvPicPr>
        <p:blipFill>
          <a:blip r:embed="rId2"/>
          <a:srcRect/>
          <a:stretch>
            <a:fillRect/>
          </a:stretch>
        </p:blipFill>
        <p:spPr bwMode="auto">
          <a:xfrm>
            <a:off x="2286000" y="1563052"/>
            <a:ext cx="3809999" cy="4602163"/>
          </a:xfrm>
          <a:prstGeom prst="rect">
            <a:avLst/>
          </a:prstGeom>
          <a:noFill/>
          <a:ln w="9525">
            <a:noFill/>
            <a:miter lim="800000"/>
            <a:headEnd/>
            <a:tailEnd/>
          </a:ln>
        </p:spPr>
      </p:pic>
    </p:spTree>
    <p:extLst>
      <p:ext uri="{BB962C8B-B14F-4D97-AF65-F5344CB8AC3E}">
        <p14:creationId xmlns="" xmlns:p14="http://schemas.microsoft.com/office/powerpoint/2010/main" val="423561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800" b="1" dirty="0">
                <a:latin typeface="Times New Roman" pitchFamily="18" charset="0"/>
                <a:cs typeface="Times New Roman" pitchFamily="18" charset="0"/>
              </a:rPr>
              <a:t>MODULE DESCRIPTION</a:t>
            </a:r>
            <a:endParaRPr lang="en-US" sz="2800" dirty="0"/>
          </a:p>
        </p:txBody>
      </p:sp>
      <p:sp>
        <p:nvSpPr>
          <p:cNvPr id="7" name="Content Placeholder 6"/>
          <p:cNvSpPr>
            <a:spLocks noGrp="1"/>
          </p:cNvSpPr>
          <p:nvPr>
            <p:ph idx="1"/>
          </p:nvPr>
        </p:nvSpPr>
        <p:spPr/>
        <p:txBody>
          <a:bodyPr/>
          <a:lstStyle/>
          <a:p>
            <a:pPr algn="just">
              <a:lnSpc>
                <a:spcPct val="150000"/>
              </a:lnSpc>
              <a:buNone/>
            </a:pPr>
            <a:r>
              <a:rPr lang="en-IN" sz="2000" dirty="0"/>
              <a:t>                                                 </a:t>
            </a:r>
            <a:endParaRPr lang="en-US" sz="2000" b="1" dirty="0"/>
          </a:p>
          <a:p>
            <a:pPr lvl="0" algn="just">
              <a:lnSpc>
                <a:spcPct val="150000"/>
              </a:lnSpc>
            </a:pPr>
            <a:r>
              <a:rPr lang="en-IN" sz="2000" dirty="0"/>
              <a:t>Dataset</a:t>
            </a:r>
            <a:endParaRPr lang="en-US" sz="2000" dirty="0"/>
          </a:p>
          <a:p>
            <a:pPr lvl="0" algn="just">
              <a:lnSpc>
                <a:spcPct val="150000"/>
              </a:lnSpc>
            </a:pPr>
            <a:r>
              <a:rPr lang="en-IN" sz="2000" dirty="0"/>
              <a:t>SMILES Representation of Molecules</a:t>
            </a:r>
            <a:endParaRPr lang="en-US" sz="2000" dirty="0"/>
          </a:p>
          <a:p>
            <a:pPr lvl="0" algn="just">
              <a:lnSpc>
                <a:spcPct val="150000"/>
              </a:lnSpc>
            </a:pPr>
            <a:r>
              <a:rPr lang="en-IN" sz="2000" dirty="0"/>
              <a:t>Model</a:t>
            </a:r>
            <a:endParaRPr lang="en-US" sz="2000" dirty="0"/>
          </a:p>
          <a:p>
            <a:pPr>
              <a:buNone/>
            </a:pPr>
            <a:endParaRPr lang="en-US" dirty="0"/>
          </a:p>
        </p:txBody>
      </p:sp>
      <p:sp>
        <p:nvSpPr>
          <p:cNvPr id="2" name="Slide Number Placeholder 1">
            <a:extLst>
              <a:ext uri="{FF2B5EF4-FFF2-40B4-BE49-F238E27FC236}">
                <a16:creationId xmlns="" xmlns:a16="http://schemas.microsoft.com/office/drawing/2014/main" id="{A2BE8A61-73FE-49FD-87A7-B120EF107026}"/>
              </a:ext>
            </a:extLst>
          </p:cNvPr>
          <p:cNvSpPr>
            <a:spLocks noGrp="1"/>
          </p:cNvSpPr>
          <p:nvPr>
            <p:ph type="sldNum" sz="quarter" idx="12"/>
          </p:nvPr>
        </p:nvSpPr>
        <p:spPr/>
        <p:txBody>
          <a:bodyPr/>
          <a:lstStyle/>
          <a:p>
            <a:fld id="{AF38E330-7550-49B4-A28E-8ADEB92D9011}"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152400" y="304799"/>
            <a:ext cx="8686800" cy="6416675"/>
          </a:xfrm>
        </p:spPr>
        <p:txBody>
          <a:bodyPr>
            <a:normAutofit fontScale="25000" lnSpcReduction="20000"/>
          </a:bodyPr>
          <a:lstStyle/>
          <a:p>
            <a:pPr marL="0" lvl="0" indent="0" algn="ctr">
              <a:lnSpc>
                <a:spcPct val="170000"/>
              </a:lnSpc>
              <a:buNone/>
            </a:pPr>
            <a:r>
              <a:rPr lang="en-US" sz="11200" b="1" dirty="0">
                <a:latin typeface="Times New Roman" pitchFamily="18" charset="0"/>
                <a:cs typeface="Times New Roman" pitchFamily="18" charset="0"/>
              </a:rPr>
              <a:t>DATASET</a:t>
            </a:r>
            <a:endParaRPr lang="en-US" sz="11200" b="1" dirty="0">
              <a:solidFill>
                <a:schemeClr val="tx2">
                  <a:lumMod val="60000"/>
                  <a:lumOff val="40000"/>
                </a:schemeClr>
              </a:solidFill>
              <a:latin typeface="Times New Roman" pitchFamily="18" charset="0"/>
              <a:cs typeface="Times New Roman" pitchFamily="18" charset="0"/>
            </a:endParaRPr>
          </a:p>
          <a:p>
            <a:pPr lvl="0">
              <a:lnSpc>
                <a:spcPct val="170000"/>
              </a:lnSpc>
            </a:pPr>
            <a:r>
              <a:rPr lang="en-US" sz="8000" dirty="0">
                <a:latin typeface="Times New Roman" pitchFamily="18" charset="0"/>
                <a:cs typeface="Times New Roman" pitchFamily="18" charset="0"/>
              </a:rPr>
              <a:t>A dataset containing drug molecules (encoded as SMILES) and their binding affinities. </a:t>
            </a:r>
          </a:p>
          <a:p>
            <a:pPr lvl="0">
              <a:lnSpc>
                <a:spcPct val="170000"/>
              </a:lnSpc>
            </a:pPr>
            <a:r>
              <a:rPr lang="en-US" sz="8000" dirty="0">
                <a:latin typeface="Times New Roman" pitchFamily="18" charset="0"/>
                <a:cs typeface="Times New Roman" pitchFamily="18" charset="0"/>
              </a:rPr>
              <a:t>The task is to use this dataset to make a regression model for binding affinity prediction. </a:t>
            </a:r>
          </a:p>
          <a:p>
            <a:pPr lvl="0">
              <a:lnSpc>
                <a:spcPct val="170000"/>
              </a:lnSpc>
            </a:pPr>
            <a:r>
              <a:rPr lang="en-US" sz="8000" dirty="0">
                <a:latin typeface="Times New Roman" pitchFamily="18" charset="0"/>
                <a:cs typeface="Times New Roman" pitchFamily="18" charset="0"/>
              </a:rPr>
              <a:t>The protein functions can be stopped by introducing drug molecules that are capable of blocking the protein. </a:t>
            </a:r>
          </a:p>
          <a:p>
            <a:pPr lvl="0">
              <a:lnSpc>
                <a:spcPct val="170000"/>
              </a:lnSpc>
            </a:pPr>
            <a:r>
              <a:rPr lang="en-US" sz="8000" dirty="0">
                <a:latin typeface="Times New Roman" pitchFamily="18" charset="0"/>
                <a:cs typeface="Times New Roman" pitchFamily="18" charset="0"/>
              </a:rPr>
              <a:t>In other words, preparation of a drug involves finding molecules that can effectively bind to the protein i.e. have a high binding affinity. </a:t>
            </a:r>
          </a:p>
          <a:p>
            <a:pPr>
              <a:lnSpc>
                <a:spcPct val="170000"/>
              </a:lnSpc>
            </a:pPr>
            <a:r>
              <a:rPr lang="en-US" sz="8000" dirty="0">
                <a:latin typeface="Times New Roman" pitchFamily="18" charset="0"/>
                <a:cs typeface="Times New Roman" pitchFamily="18" charset="0"/>
              </a:rPr>
              <a:t>The data has been generated using Protein-Ligand docking</a:t>
            </a:r>
          </a:p>
          <a:p>
            <a:pPr lvl="0" algn="just">
              <a:lnSpc>
                <a:spcPct val="120000"/>
              </a:lnSpc>
            </a:pPr>
            <a:endParaRPr lang="en-US" sz="9600" dirty="0">
              <a:latin typeface="Times New Roman" pitchFamily="18" charset="0"/>
              <a:cs typeface="Times New Roman" pitchFamily="18" charset="0"/>
            </a:endParaRPr>
          </a:p>
          <a:p>
            <a:endParaRPr lang="en-US" sz="3400" dirty="0">
              <a:latin typeface="Times New Roman" pitchFamily="18" charset="0"/>
              <a:cs typeface="Times New Roman" pitchFamily="18" charset="0"/>
            </a:endParaRPr>
          </a:p>
        </p:txBody>
      </p:sp>
      <p:sp>
        <p:nvSpPr>
          <p:cNvPr id="2" name="Slide Number Placeholder 1">
            <a:extLst>
              <a:ext uri="{FF2B5EF4-FFF2-40B4-BE49-F238E27FC236}">
                <a16:creationId xmlns="" xmlns:a16="http://schemas.microsoft.com/office/drawing/2014/main" id="{904AE424-51B1-4A18-B385-D669BF4C6715}"/>
              </a:ext>
            </a:extLst>
          </p:cNvPr>
          <p:cNvSpPr>
            <a:spLocks noGrp="1"/>
          </p:cNvSpPr>
          <p:nvPr>
            <p:ph type="sldNum" sz="quarter" idx="12"/>
          </p:nvPr>
        </p:nvSpPr>
        <p:spPr/>
        <p:txBody>
          <a:bodyPr/>
          <a:lstStyle/>
          <a:p>
            <a:fld id="{AF38E330-7550-49B4-A28E-8ADEB92D9011}"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18998"/>
          </a:xfrm>
        </p:spPr>
        <p:txBody>
          <a:bodyPr>
            <a:normAutofit/>
          </a:bodyPr>
          <a:lstStyle/>
          <a:p>
            <a:r>
              <a:rPr lang="en-IN" sz="3100" b="1" dirty="0">
                <a:latin typeface="Times New Roman" panose="02020603050405020304" pitchFamily="18" charset="0"/>
                <a:cs typeface="Times New Roman" panose="02020603050405020304" pitchFamily="18" charset="0"/>
              </a:rPr>
              <a:t>SMILES Representation of Molecules</a:t>
            </a:r>
            <a:endParaRPr lang="en-US" dirty="0"/>
          </a:p>
        </p:txBody>
      </p:sp>
      <p:sp>
        <p:nvSpPr>
          <p:cNvPr id="5" name="Content Placeholder 4"/>
          <p:cNvSpPr>
            <a:spLocks noGrp="1"/>
          </p:cNvSpPr>
          <p:nvPr>
            <p:ph idx="1"/>
          </p:nvPr>
        </p:nvSpPr>
        <p:spPr/>
        <p:txBody>
          <a:bodyPr/>
          <a:lstStyle/>
          <a:p>
            <a:pPr lvl="0" algn="just">
              <a:lnSpc>
                <a:spcPct val="150000"/>
              </a:lnSpc>
              <a:buNone/>
            </a:pPr>
            <a:r>
              <a:rPr lang="en-US" sz="2000" dirty="0">
                <a:latin typeface="Times New Roman" pitchFamily="18" charset="0"/>
                <a:cs typeface="Times New Roman" pitchFamily="18" charset="0"/>
              </a:rPr>
              <a:t>      SMILES are character strings to represent drug molecules. For example, carbon atom can be represented as “C”, an oxygen atom can be represented as “O”, double bond by “=”. The molecule Carbon dioxide is represented as “C(=O)=O”.</a:t>
            </a:r>
          </a:p>
          <a:p>
            <a:endParaRPr lang="en-US" dirty="0"/>
          </a:p>
        </p:txBody>
      </p:sp>
      <p:sp>
        <p:nvSpPr>
          <p:cNvPr id="2" name="Slide Number Placeholder 1">
            <a:extLst>
              <a:ext uri="{FF2B5EF4-FFF2-40B4-BE49-F238E27FC236}">
                <a16:creationId xmlns="" xmlns:a16="http://schemas.microsoft.com/office/drawing/2014/main" id="{A392BDFB-7927-4D4A-9996-B418A63B7582}"/>
              </a:ext>
            </a:extLst>
          </p:cNvPr>
          <p:cNvSpPr>
            <a:spLocks noGrp="1"/>
          </p:cNvSpPr>
          <p:nvPr>
            <p:ph type="sldNum" sz="quarter" idx="12"/>
          </p:nvPr>
        </p:nvSpPr>
        <p:spPr/>
        <p:txBody>
          <a:bodyPr/>
          <a:lstStyle/>
          <a:p>
            <a:fld id="{AF38E330-7550-49B4-A28E-8ADEB92D9011}" type="slidenum">
              <a:rPr lang="en-US" smtClean="0"/>
              <a:pPr/>
              <a:t>18</a:t>
            </a:fld>
            <a:endParaRPr lang="en-US"/>
          </a:p>
        </p:txBody>
      </p:sp>
      <p:graphicFrame>
        <p:nvGraphicFramePr>
          <p:cNvPr id="3" name="Table 2">
            <a:extLst>
              <a:ext uri="{FF2B5EF4-FFF2-40B4-BE49-F238E27FC236}">
                <a16:creationId xmlns="" xmlns:a16="http://schemas.microsoft.com/office/drawing/2014/main" id="{5DB6184D-10B9-49EB-9F28-31D433663558}"/>
              </a:ext>
            </a:extLst>
          </p:cNvPr>
          <p:cNvGraphicFramePr>
            <a:graphicFrameLocks noGrp="1"/>
          </p:cNvGraphicFramePr>
          <p:nvPr>
            <p:extLst>
              <p:ext uri="{D42A27DB-BD31-4B8C-83A1-F6EECF244321}">
                <p14:modId xmlns="" xmlns:p14="http://schemas.microsoft.com/office/powerpoint/2010/main" val="947880615"/>
              </p:ext>
            </p:extLst>
          </p:nvPr>
        </p:nvGraphicFramePr>
        <p:xfrm>
          <a:off x="2754132" y="3962400"/>
          <a:ext cx="3809365" cy="1957199"/>
        </p:xfrm>
        <a:graphic>
          <a:graphicData uri="http://schemas.openxmlformats.org/drawingml/2006/table">
            <a:tbl>
              <a:tblPr firstRow="1" firstCol="1" bandRow="1">
                <a:tableStyleId>{5C22544A-7EE6-4342-B048-85BDC9FD1C3A}</a:tableStyleId>
              </a:tblPr>
              <a:tblGrid>
                <a:gridCol w="1904291">
                  <a:extLst>
                    <a:ext uri="{9D8B030D-6E8A-4147-A177-3AD203B41FA5}">
                      <a16:colId xmlns="" xmlns:a16="http://schemas.microsoft.com/office/drawing/2014/main" val="3667866226"/>
                    </a:ext>
                  </a:extLst>
                </a:gridCol>
                <a:gridCol w="1905074">
                  <a:extLst>
                    <a:ext uri="{9D8B030D-6E8A-4147-A177-3AD203B41FA5}">
                      <a16:colId xmlns="" xmlns:a16="http://schemas.microsoft.com/office/drawing/2014/main" val="3330684360"/>
                    </a:ext>
                  </a:extLst>
                </a:gridCol>
              </a:tblGrid>
              <a:tr h="412839">
                <a:tc>
                  <a:txBody>
                    <a:bodyPr/>
                    <a:lstStyle/>
                    <a:p>
                      <a:pPr algn="just">
                        <a:lnSpc>
                          <a:spcPct val="150000"/>
                        </a:lnSpc>
                        <a:spcAft>
                          <a:spcPts val="800"/>
                        </a:spcAft>
                      </a:pPr>
                      <a:r>
                        <a:rPr lang="en-US" sz="1200">
                          <a:effectLst/>
                        </a:rPr>
                        <a:t>SMILES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114370922"/>
                  </a:ext>
                </a:extLst>
              </a:tr>
              <a:tr h="308872">
                <a:tc>
                  <a:txBody>
                    <a:bodyPr/>
                    <a:lstStyle/>
                    <a:p>
                      <a:pPr algn="just">
                        <a:lnSpc>
                          <a:spcPct val="150000"/>
                        </a:lnSpc>
                        <a:spcAft>
                          <a:spcPts val="800"/>
                        </a:spcAft>
                      </a:pPr>
                      <a:r>
                        <a:rPr lang="en-US" sz="1200">
                          <a:effectLst/>
                        </a:rPr>
                        <a:t>CC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ethane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114398614"/>
                  </a:ext>
                </a:extLst>
              </a:tr>
              <a:tr h="308872">
                <a:tc>
                  <a:txBody>
                    <a:bodyPr/>
                    <a:lstStyle/>
                    <a:p>
                      <a:pPr algn="just">
                        <a:lnSpc>
                          <a:spcPct val="150000"/>
                        </a:lnSpc>
                        <a:spcAft>
                          <a:spcPts val="800"/>
                        </a:spcAft>
                      </a:pPr>
                      <a:r>
                        <a:rPr lang="en-US" sz="1200">
                          <a:effectLst/>
                        </a:rPr>
                        <a:t>O=C=O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Carbon dioxide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523444407"/>
                  </a:ext>
                </a:extLst>
              </a:tr>
              <a:tr h="308872">
                <a:tc>
                  <a:txBody>
                    <a:bodyPr/>
                    <a:lstStyle/>
                    <a:p>
                      <a:pPr algn="just">
                        <a:lnSpc>
                          <a:spcPct val="150000"/>
                        </a:lnSpc>
                        <a:spcAft>
                          <a:spcPts val="800"/>
                        </a:spcAft>
                      </a:pPr>
                      <a:r>
                        <a:rPr lang="en-US" sz="1200">
                          <a:effectLst/>
                        </a:rPr>
                        <a:t>C#N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Hydrogen cyanide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02551248"/>
                  </a:ext>
                </a:extLst>
              </a:tr>
              <a:tr h="308872">
                <a:tc>
                  <a:txBody>
                    <a:bodyPr/>
                    <a:lstStyle/>
                    <a:p>
                      <a:pPr algn="just">
                        <a:lnSpc>
                          <a:spcPct val="150000"/>
                        </a:lnSpc>
                        <a:spcAft>
                          <a:spcPts val="800"/>
                        </a:spcAft>
                      </a:pPr>
                      <a:r>
                        <a:rPr lang="en-US" sz="1200">
                          <a:effectLst/>
                        </a:rPr>
                        <a:t>CCN(CC)CC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Acetic acid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71479193"/>
                  </a:ext>
                </a:extLst>
              </a:tr>
              <a:tr h="308872">
                <a:tc>
                  <a:txBody>
                    <a:bodyPr/>
                    <a:lstStyle/>
                    <a:p>
                      <a:pPr algn="just">
                        <a:lnSpc>
                          <a:spcPct val="150000"/>
                        </a:lnSpc>
                        <a:spcAft>
                          <a:spcPts val="800"/>
                        </a:spcAft>
                      </a:pPr>
                      <a:r>
                        <a:rPr lang="en-US" sz="1200">
                          <a:effectLst/>
                        </a:rPr>
                        <a:t>[OH3+]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dirty="0">
                          <a:effectLst/>
                        </a:rPr>
                        <a:t>Hydronium 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6444024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IN" sz="3600" b="1" dirty="0">
                <a:latin typeface="Times New Roman" pitchFamily="18" charset="0"/>
                <a:cs typeface="Times New Roman" pitchFamily="18" charset="0"/>
              </a:rPr>
              <a:t>Model</a:t>
            </a:r>
            <a:r>
              <a:rPr lang="en-US" dirty="0"/>
              <a:t/>
            </a:r>
            <a:br>
              <a:rPr lang="en-US" dirty="0"/>
            </a:br>
            <a:endParaRPr lang="en-US" dirty="0"/>
          </a:p>
        </p:txBody>
      </p:sp>
      <p:sp>
        <p:nvSpPr>
          <p:cNvPr id="3" name="Content Placeholder 2"/>
          <p:cNvSpPr>
            <a:spLocks noGrp="1"/>
          </p:cNvSpPr>
          <p:nvPr>
            <p:ph idx="1"/>
          </p:nvPr>
        </p:nvSpPr>
        <p:spPr>
          <a:xfrm>
            <a:off x="457200" y="1624012"/>
            <a:ext cx="8229600" cy="4525963"/>
          </a:xfrm>
        </p:spPr>
        <p:txBody>
          <a:bodyPr/>
          <a:lstStyle/>
          <a:p>
            <a:pPr>
              <a:lnSpc>
                <a:spcPct val="150000"/>
              </a:lnSpc>
            </a:pPr>
            <a:r>
              <a:rPr lang="en-IN" sz="2000" dirty="0">
                <a:latin typeface="Times New Roman" pitchFamily="18" charset="0"/>
                <a:cs typeface="Times New Roman" pitchFamily="18" charset="0"/>
              </a:rPr>
              <a:t>We load trained mol2vec which is trained on Morgan fingerprints with radius = 1 to yield 300 dimensional embeddings. Link to load trained mol2vec.</a:t>
            </a:r>
          </a:p>
          <a:p>
            <a:pPr>
              <a:lnSpc>
                <a:spcPct val="150000"/>
              </a:lnSpc>
            </a:pPr>
            <a:r>
              <a:rPr lang="en-IN" sz="2000" b="1" dirty="0">
                <a:latin typeface="Times New Roman" pitchFamily="18" charset="0"/>
                <a:cs typeface="Times New Roman" pitchFamily="18" charset="0"/>
              </a:rPr>
              <a:t>Morgan Fingerprints:  </a:t>
            </a:r>
            <a:r>
              <a:rPr lang="en-US" sz="2000" dirty="0">
                <a:latin typeface="Times New Roman" pitchFamily="18" charset="0"/>
                <a:cs typeface="Times New Roman" pitchFamily="18" charset="0"/>
              </a:rPr>
              <a:t>The Morgan fingerprint is basically a reimplementation of the extended connectivity fingerprint (ECFP).</a:t>
            </a:r>
          </a:p>
          <a:p>
            <a:pPr>
              <a:lnSpc>
                <a:spcPct val="150000"/>
              </a:lnSpc>
            </a:pPr>
            <a:r>
              <a:rPr lang="en-US" sz="2000" b="1" dirty="0">
                <a:latin typeface="Times New Roman" pitchFamily="18" charset="0"/>
                <a:cs typeface="Times New Roman" pitchFamily="18" charset="0"/>
              </a:rPr>
              <a:t>Mol2vec:</a:t>
            </a:r>
            <a:r>
              <a:rPr lang="en-US" sz="2000" dirty="0">
                <a:latin typeface="Times New Roman" pitchFamily="18" charset="0"/>
                <a:cs typeface="Times New Roman" pitchFamily="18" charset="0"/>
              </a:rPr>
              <a:t> Mol2vec is an unsupervised machine learning approach to learn vector representations of molecular substructures.</a:t>
            </a:r>
            <a:endParaRPr lang="en-IN" sz="2000"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a:p>
            <a:endParaRPr lang="en-US" dirty="0"/>
          </a:p>
        </p:txBody>
      </p:sp>
      <p:sp>
        <p:nvSpPr>
          <p:cNvPr id="4" name="Slide Number Placeholder 3">
            <a:extLst>
              <a:ext uri="{FF2B5EF4-FFF2-40B4-BE49-F238E27FC236}">
                <a16:creationId xmlns="" xmlns:a16="http://schemas.microsoft.com/office/drawing/2014/main" id="{86A2E27A-337F-4E42-ADD2-20F22AEE8D8E}"/>
              </a:ext>
            </a:extLst>
          </p:cNvPr>
          <p:cNvSpPr>
            <a:spLocks noGrp="1"/>
          </p:cNvSpPr>
          <p:nvPr>
            <p:ph type="sldNum" sz="quarter" idx="12"/>
          </p:nvPr>
        </p:nvSpPr>
        <p:spPr/>
        <p:txBody>
          <a:bodyPr/>
          <a:lstStyle/>
          <a:p>
            <a:fld id="{AF38E330-7550-49B4-A28E-8ADEB92D9011}"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304800" y="1295400"/>
            <a:ext cx="8382000" cy="4648200"/>
          </a:xfrm>
        </p:spPr>
        <p:txBody>
          <a:bodyPr>
            <a:normAutofit fontScale="70000" lnSpcReduction="20000"/>
          </a:bodyPr>
          <a:lstStyle/>
          <a:p>
            <a:endParaRPr lang="en-US" dirty="0"/>
          </a:p>
          <a:p>
            <a:pPr algn="just">
              <a:lnSpc>
                <a:spcPct val="170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A great variety of experimental data, at a chemical, transcriptomic, or genomic-level is available to readily use for drug development. </a:t>
            </a:r>
          </a:p>
          <a:p>
            <a:pPr algn="just">
              <a:lnSpc>
                <a:spcPct val="170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Summarizing the huge amount of biological data at hand into meaningful models, to grasp the full mechanism of diseases, seems harder and harder. </a:t>
            </a:r>
          </a:p>
          <a:p>
            <a:pPr algn="just">
              <a:lnSpc>
                <a:spcPct val="170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However, systems biology and machine learning approaches are continuously enhanced in order to accelerate the path to efficient drug development. </a:t>
            </a:r>
          </a:p>
          <a:p>
            <a:pPr algn="just">
              <a:lnSpc>
                <a:spcPct val="170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We will focus on three significant related and intermingled questions, that can be subject to automation: drug discovery, drug testing, and drug repurposing. </a:t>
            </a:r>
            <a:r>
              <a:rPr lang="en-US" sz="2600" dirty="0">
                <a:latin typeface="Times New Roman" pitchFamily="18" charset="0"/>
                <a:cs typeface="Times New Roman" pitchFamily="18" charset="0"/>
              </a:rPr>
              <a:t> </a:t>
            </a:r>
          </a:p>
        </p:txBody>
      </p:sp>
      <p:sp>
        <p:nvSpPr>
          <p:cNvPr id="4" name="Slide Number Placeholder 3">
            <a:extLst>
              <a:ext uri="{FF2B5EF4-FFF2-40B4-BE49-F238E27FC236}">
                <a16:creationId xmlns="" xmlns:a16="http://schemas.microsoft.com/office/drawing/2014/main" id="{96293998-3F6A-47CC-BEDC-2D34D763508B}"/>
              </a:ext>
            </a:extLst>
          </p:cNvPr>
          <p:cNvSpPr>
            <a:spLocks noGrp="1"/>
          </p:cNvSpPr>
          <p:nvPr>
            <p:ph type="sldNum" sz="quarter" idx="12"/>
          </p:nvPr>
        </p:nvSpPr>
        <p:spPr/>
        <p:txBody>
          <a:bodyPr/>
          <a:lstStyle/>
          <a:p>
            <a:fld id="{AF38E330-7550-49B4-A28E-8ADEB92D9011}"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740B5ED-D730-4CD2-AD26-1E66C25D1713}"/>
              </a:ext>
            </a:extLst>
          </p:cNvPr>
          <p:cNvSpPr>
            <a:spLocks noGrp="1"/>
          </p:cNvSpPr>
          <p:nvPr>
            <p:ph type="sldNum" sz="quarter" idx="12"/>
          </p:nvPr>
        </p:nvSpPr>
        <p:spPr/>
        <p:txBody>
          <a:bodyPr/>
          <a:lstStyle/>
          <a:p>
            <a:fld id="{AF38E330-7550-49B4-A28E-8ADEB92D9011}" type="slidenum">
              <a:rPr lang="en-US" smtClean="0"/>
              <a:pPr/>
              <a:t>20</a:t>
            </a:fld>
            <a:endParaRPr lang="en-US"/>
          </a:p>
        </p:txBody>
      </p:sp>
      <p:sp>
        <p:nvSpPr>
          <p:cNvPr id="5" name="Title 1">
            <a:extLst>
              <a:ext uri="{FF2B5EF4-FFF2-40B4-BE49-F238E27FC236}">
                <a16:creationId xmlns="" xmlns:a16="http://schemas.microsoft.com/office/drawing/2014/main" id="{0EDF16C3-1AE9-4EDB-8259-DE6A67FBA70A}"/>
              </a:ext>
            </a:extLst>
          </p:cNvPr>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ALGORITHM</a:t>
            </a:r>
          </a:p>
        </p:txBody>
      </p:sp>
      <p:sp>
        <p:nvSpPr>
          <p:cNvPr id="6" name="Content Placeholder 2">
            <a:extLst>
              <a:ext uri="{FF2B5EF4-FFF2-40B4-BE49-F238E27FC236}">
                <a16:creationId xmlns="" xmlns:a16="http://schemas.microsoft.com/office/drawing/2014/main" id="{8C3B2EC9-6ACF-4C60-8A8A-B6DCD375B929}"/>
              </a:ext>
            </a:extLst>
          </p:cNvPr>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000" dirty="0">
                <a:latin typeface="Times New Roman" panose="02020603050405020304" pitchFamily="18" charset="0"/>
                <a:cs typeface="Times New Roman" panose="02020603050405020304" pitchFamily="18" charset="0"/>
              </a:rPr>
              <a:t>We split the data into train and validate and analyze with various different regression algorithms like Ridge, Support Vector Machine(SVM), Least Absolute Shrinkage and Selection Algorithm(LASSO), etc. and also with their different parameters.</a:t>
            </a:r>
          </a:p>
        </p:txBody>
      </p:sp>
    </p:spTree>
    <p:extLst>
      <p:ext uri="{BB962C8B-B14F-4D97-AF65-F5344CB8AC3E}">
        <p14:creationId xmlns="" xmlns:p14="http://schemas.microsoft.com/office/powerpoint/2010/main" val="104835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10E66-29B1-4A53-A8F0-CBAB48FEEE9C}"/>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Screenshots</a:t>
            </a:r>
          </a:p>
        </p:txBody>
      </p:sp>
      <p:sp>
        <p:nvSpPr>
          <p:cNvPr id="4" name="Slide Number Placeholder 3">
            <a:extLst>
              <a:ext uri="{FF2B5EF4-FFF2-40B4-BE49-F238E27FC236}">
                <a16:creationId xmlns="" xmlns:a16="http://schemas.microsoft.com/office/drawing/2014/main" id="{E5AD13C9-332E-4F71-9D92-854F23CA56E9}"/>
              </a:ext>
            </a:extLst>
          </p:cNvPr>
          <p:cNvSpPr>
            <a:spLocks noGrp="1"/>
          </p:cNvSpPr>
          <p:nvPr>
            <p:ph type="sldNum" sz="quarter" idx="12"/>
          </p:nvPr>
        </p:nvSpPr>
        <p:spPr/>
        <p:txBody>
          <a:bodyPr/>
          <a:lstStyle/>
          <a:p>
            <a:fld id="{AF38E330-7550-49B4-A28E-8ADEB92D9011}" type="slidenum">
              <a:rPr lang="en-US" smtClean="0"/>
              <a:pPr/>
              <a:t>21</a:t>
            </a:fld>
            <a:endParaRPr lang="en-US"/>
          </a:p>
        </p:txBody>
      </p:sp>
      <p:pic>
        <p:nvPicPr>
          <p:cNvPr id="8" name="Picture 7">
            <a:extLst>
              <a:ext uri="{FF2B5EF4-FFF2-40B4-BE49-F238E27FC236}">
                <a16:creationId xmlns="" xmlns:a16="http://schemas.microsoft.com/office/drawing/2014/main" id="{97483B94-0039-4799-89D5-F73C3810DAC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8600" y="1523999"/>
            <a:ext cx="4876800" cy="3211155"/>
          </a:xfrm>
          <a:prstGeom prst="rect">
            <a:avLst/>
          </a:prstGeom>
        </p:spPr>
      </p:pic>
      <p:pic>
        <p:nvPicPr>
          <p:cNvPr id="10" name="Picture 9">
            <a:extLst>
              <a:ext uri="{FF2B5EF4-FFF2-40B4-BE49-F238E27FC236}">
                <a16:creationId xmlns="" xmlns:a16="http://schemas.microsoft.com/office/drawing/2014/main" id="{F33422A6-55A9-41CF-AE51-5212F5EB26A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818160" y="1417638"/>
            <a:ext cx="3470079" cy="4800600"/>
          </a:xfrm>
          <a:prstGeom prst="rect">
            <a:avLst/>
          </a:prstGeom>
        </p:spPr>
      </p:pic>
    </p:spTree>
    <p:extLst>
      <p:ext uri="{BB962C8B-B14F-4D97-AF65-F5344CB8AC3E}">
        <p14:creationId xmlns="" xmlns:p14="http://schemas.microsoft.com/office/powerpoint/2010/main" val="3142682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AA421FF0-F74E-47FF-98FE-A5F0346CFC89}"/>
              </a:ext>
            </a:extLst>
          </p:cNvPr>
          <p:cNvSpPr>
            <a:spLocks noGrp="1"/>
          </p:cNvSpPr>
          <p:nvPr>
            <p:ph type="sldNum" sz="quarter" idx="12"/>
          </p:nvPr>
        </p:nvSpPr>
        <p:spPr/>
        <p:txBody>
          <a:bodyPr/>
          <a:lstStyle/>
          <a:p>
            <a:fld id="{AF38E330-7550-49B4-A28E-8ADEB92D9011}" type="slidenum">
              <a:rPr lang="en-US" smtClean="0"/>
              <a:pPr/>
              <a:t>22</a:t>
            </a:fld>
            <a:endParaRPr lang="en-US"/>
          </a:p>
        </p:txBody>
      </p:sp>
      <p:pic>
        <p:nvPicPr>
          <p:cNvPr id="6" name="Picture 5">
            <a:extLst>
              <a:ext uri="{FF2B5EF4-FFF2-40B4-BE49-F238E27FC236}">
                <a16:creationId xmlns="" xmlns:a16="http://schemas.microsoft.com/office/drawing/2014/main" id="{E6B61C1C-9B28-415C-949A-4FB5A973223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1000" y="762000"/>
            <a:ext cx="3786742" cy="5867400"/>
          </a:xfrm>
          <a:prstGeom prst="rect">
            <a:avLst/>
          </a:prstGeom>
        </p:spPr>
      </p:pic>
      <p:pic>
        <p:nvPicPr>
          <p:cNvPr id="8" name="Picture 7">
            <a:extLst>
              <a:ext uri="{FF2B5EF4-FFF2-40B4-BE49-F238E27FC236}">
                <a16:creationId xmlns="" xmlns:a16="http://schemas.microsoft.com/office/drawing/2014/main" id="{F624E052-DD15-46B1-96A3-E2B04F961B6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267200" y="762000"/>
            <a:ext cx="4724400" cy="5869694"/>
          </a:xfrm>
          <a:prstGeom prst="rect">
            <a:avLst/>
          </a:prstGeom>
        </p:spPr>
      </p:pic>
    </p:spTree>
    <p:extLst>
      <p:ext uri="{BB962C8B-B14F-4D97-AF65-F5344CB8AC3E}">
        <p14:creationId xmlns="" xmlns:p14="http://schemas.microsoft.com/office/powerpoint/2010/main" val="4272982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43D7500-57A3-4F3E-97BB-44CB95D10F6D}"/>
              </a:ext>
            </a:extLst>
          </p:cNvPr>
          <p:cNvSpPr>
            <a:spLocks noGrp="1"/>
          </p:cNvSpPr>
          <p:nvPr>
            <p:ph type="sldNum" sz="quarter" idx="12"/>
          </p:nvPr>
        </p:nvSpPr>
        <p:spPr/>
        <p:txBody>
          <a:bodyPr/>
          <a:lstStyle/>
          <a:p>
            <a:fld id="{AF38E330-7550-49B4-A28E-8ADEB92D9011}" type="slidenum">
              <a:rPr lang="en-US" smtClean="0"/>
              <a:pPr/>
              <a:t>23</a:t>
            </a:fld>
            <a:endParaRPr lang="en-US"/>
          </a:p>
        </p:txBody>
      </p:sp>
      <p:pic>
        <p:nvPicPr>
          <p:cNvPr id="6" name="Picture 5">
            <a:extLst>
              <a:ext uri="{FF2B5EF4-FFF2-40B4-BE49-F238E27FC236}">
                <a16:creationId xmlns="" xmlns:a16="http://schemas.microsoft.com/office/drawing/2014/main" id="{54EAFB53-AEBF-442D-8779-D162FDA7543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1000" y="168275"/>
            <a:ext cx="3763038" cy="6553200"/>
          </a:xfrm>
          <a:prstGeom prst="rect">
            <a:avLst/>
          </a:prstGeom>
        </p:spPr>
      </p:pic>
      <p:pic>
        <p:nvPicPr>
          <p:cNvPr id="8" name="Picture 7">
            <a:extLst>
              <a:ext uri="{FF2B5EF4-FFF2-40B4-BE49-F238E27FC236}">
                <a16:creationId xmlns="" xmlns:a16="http://schemas.microsoft.com/office/drawing/2014/main" id="{5D510F31-62F4-4D46-9872-F9205E7145D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648200" y="136525"/>
            <a:ext cx="3279618" cy="6584950"/>
          </a:xfrm>
          <a:prstGeom prst="rect">
            <a:avLst/>
          </a:prstGeom>
        </p:spPr>
      </p:pic>
    </p:spTree>
    <p:extLst>
      <p:ext uri="{BB962C8B-B14F-4D97-AF65-F5344CB8AC3E}">
        <p14:creationId xmlns="" xmlns:p14="http://schemas.microsoft.com/office/powerpoint/2010/main" val="1081764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lnSpcReduction="10000"/>
          </a:bodyPr>
          <a:lstStyle/>
          <a:p>
            <a:pPr>
              <a:lnSpc>
                <a:spcPct val="150000"/>
              </a:lnSpc>
              <a:buNone/>
            </a:pPr>
            <a:r>
              <a:rPr lang="en-IN" sz="1900" dirty="0">
                <a:latin typeface="Times New Roman" pitchFamily="18" charset="0"/>
                <a:cs typeface="Times New Roman" pitchFamily="18" charset="0"/>
              </a:rPr>
              <a:t>      ML-based techniques seek to revitalize the development of drugs. These methods are based on separate applications in target discovery, lead compound discovery, synthesis, protein-ligand interactions, etc. ML applications are paving the way for algorithm-enhanced data query, analysis, and generation. One such example is ML incorporated into target discovery, based heavily on the refinement and search of existing omics and medical data. </a:t>
            </a:r>
            <a:r>
              <a:rPr lang="en-IN" sz="2000" dirty="0"/>
              <a:t>Owing to more precise algorithms, more powerful supercomputers, and substantial private and public investment into the field, these applications are becoming more intelligent, cost-effective, and time-efficient while boosting efficacy.</a:t>
            </a:r>
            <a:endParaRPr lang="en-US" sz="2000" dirty="0"/>
          </a:p>
          <a:p>
            <a:pPr>
              <a:lnSpc>
                <a:spcPct val="150000"/>
              </a:lnSpc>
              <a:buNone/>
            </a:pPr>
            <a:endParaRPr lang="en-US" sz="19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AE1C6B32-2147-4252-BF21-62A92DACF36F}"/>
              </a:ext>
            </a:extLst>
          </p:cNvPr>
          <p:cNvSpPr>
            <a:spLocks noGrp="1"/>
          </p:cNvSpPr>
          <p:nvPr>
            <p:ph type="sldNum" sz="quarter" idx="12"/>
          </p:nvPr>
        </p:nvSpPr>
        <p:spPr/>
        <p:txBody>
          <a:bodyPr/>
          <a:lstStyle/>
          <a:p>
            <a:fld id="{AF38E330-7550-49B4-A28E-8ADEB92D9011}"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E875F2-1255-4016-834B-90BA3B8F44B9}"/>
              </a:ext>
            </a:extLst>
          </p:cNvPr>
          <p:cNvSpPr>
            <a:spLocks noGrp="1"/>
          </p:cNvSpPr>
          <p:nvPr>
            <p:ph type="title"/>
          </p:nvPr>
        </p:nvSpPr>
        <p:spPr/>
        <p:txBody>
          <a:bodyPr>
            <a:normAutofit/>
          </a:bodyPr>
          <a:lstStyle/>
          <a:p>
            <a:r>
              <a:rPr lang="en-IN" sz="2800" dirty="0"/>
              <a:t>REFERENCE</a:t>
            </a:r>
          </a:p>
        </p:txBody>
      </p:sp>
      <p:sp>
        <p:nvSpPr>
          <p:cNvPr id="3" name="Content Placeholder 2">
            <a:extLst>
              <a:ext uri="{FF2B5EF4-FFF2-40B4-BE49-F238E27FC236}">
                <a16:creationId xmlns="" xmlns:a16="http://schemas.microsoft.com/office/drawing/2014/main" id="{2993C66B-0476-4232-93DB-B9C7A36A03D0}"/>
              </a:ext>
            </a:extLst>
          </p:cNvPr>
          <p:cNvSpPr>
            <a:spLocks noGrp="1"/>
          </p:cNvSpPr>
          <p:nvPr>
            <p:ph idx="1"/>
          </p:nvPr>
        </p:nvSpPr>
        <p:spPr/>
        <p:txBody>
          <a:bodyPr>
            <a:noAutofit/>
          </a:bodyPr>
          <a:lstStyle/>
          <a:p>
            <a:pPr marL="0" indent="0" algn="just">
              <a:lnSpc>
                <a:spcPct val="150000"/>
              </a:lnSpc>
              <a:spcAft>
                <a:spcPts val="8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Fayyad, J.;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Jaradat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Gruyer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Najjaran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 Deep Learning Sensor               Fusion for Autonomous Vehicle Perception and Localization: A Review. Sensors 2020, 20, 4220.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CrossRef</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[PubMed]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Deng, L.; Li, X. Machine Learning Paradigms for Speech Recognition: An Overview. IEEE Trans. Audio Speech Lang. Process. 2013, 21, 1060–1089.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CrossRef</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Afouras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 Chung, J.S.; Senior, 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Vinyals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 Zisserman, A. Deep Audio-visual Speech Recognition. IEEE Trans. Pattern Anal. Mach.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2018, 1.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CrossRef</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[PubMed]</a:t>
            </a:r>
          </a:p>
          <a:p>
            <a:pPr marL="0" indent="0" algn="just">
              <a:lnSpc>
                <a:spcPct val="150000"/>
              </a:lnSpc>
              <a:spcAft>
                <a:spcPts val="800"/>
              </a:spcAft>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dirty="0"/>
          </a:p>
        </p:txBody>
      </p:sp>
      <p:sp>
        <p:nvSpPr>
          <p:cNvPr id="4" name="Slide Number Placeholder 3">
            <a:extLst>
              <a:ext uri="{FF2B5EF4-FFF2-40B4-BE49-F238E27FC236}">
                <a16:creationId xmlns="" xmlns:a16="http://schemas.microsoft.com/office/drawing/2014/main" id="{F66AF3A4-E07A-4772-BAD9-46337313935E}"/>
              </a:ext>
            </a:extLst>
          </p:cNvPr>
          <p:cNvSpPr>
            <a:spLocks noGrp="1"/>
          </p:cNvSpPr>
          <p:nvPr>
            <p:ph type="sldNum" sz="quarter" idx="12"/>
          </p:nvPr>
        </p:nvSpPr>
        <p:spPr/>
        <p:txBody>
          <a:bodyPr/>
          <a:lstStyle/>
          <a:p>
            <a:fld id="{AF38E330-7550-49B4-A28E-8ADEB92D9011}" type="slidenum">
              <a:rPr lang="en-US" smtClean="0"/>
              <a:pPr/>
              <a:t>25</a:t>
            </a:fld>
            <a:endParaRPr lang="en-US"/>
          </a:p>
        </p:txBody>
      </p:sp>
    </p:spTree>
    <p:extLst>
      <p:ext uri="{BB962C8B-B14F-4D97-AF65-F5344CB8AC3E}">
        <p14:creationId xmlns="" xmlns:p14="http://schemas.microsoft.com/office/powerpoint/2010/main" val="3224237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64E2AF3-AF7E-4B1A-9D24-6947F49764E8}"/>
              </a:ext>
            </a:extLst>
          </p:cNvPr>
          <p:cNvSpPr>
            <a:spLocks noGrp="1"/>
          </p:cNvSpPr>
          <p:nvPr>
            <p:ph idx="1"/>
          </p:nvPr>
        </p:nvSpPr>
        <p:spPr>
          <a:xfrm>
            <a:off x="457200" y="762000"/>
            <a:ext cx="8229600" cy="5594350"/>
          </a:xfrm>
        </p:spPr>
        <p:txBody>
          <a:bodyPr>
            <a:normAutofit fontScale="85000" lnSpcReduction="20000"/>
          </a:bodyPr>
          <a:lstStyle/>
          <a:p>
            <a:pPr marL="0" indent="0" algn="just">
              <a:lnSpc>
                <a:spcPct val="150000"/>
              </a:lnSpc>
              <a:spcAft>
                <a:spcPts val="8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Joachims</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Radlinski</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F. Search Engines that Learn from Implicit Feedback. Computer 2007, 40, 34–40.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CrossRef</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Morgan, S.; Grootendorst, P.;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Lexchin</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J.; Cunningham, C.; Greyson, D. The cost of drug development: A systematic review. Health Policy 2011, 100, 4–17.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CrossRef</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[PubMed]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Ng, H.W.; Zhang, W.; Shu, M.; Luo, H.; Ge, W.; Perkins, R.; Tong, W.; Hong, H. Competitive molecular docking approach for predicting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estrogen</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receptor subtype α agonists and antagonists. BMC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Bioinform</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2014, 15, S4.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CrossRef</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[PubMed] </a:t>
            </a:r>
          </a:p>
          <a:p>
            <a:pPr marL="0" indent="0" algn="just">
              <a:lnSpc>
                <a:spcPct val="150000"/>
              </a:lnSpc>
              <a:spcAft>
                <a:spcPts val="800"/>
              </a:spcAft>
              <a:buNone/>
            </a:pPr>
            <a:r>
              <a:rPr lang="en-IN" sz="2200" b="1" dirty="0">
                <a:effectLst/>
                <a:latin typeface="Times New Roman" panose="02020603050405020304" pitchFamily="18" charset="0"/>
                <a:ea typeface="Calibri" panose="020F0502020204030204" pitchFamily="34" charset="0"/>
              </a:rPr>
              <a:t>7. </a:t>
            </a:r>
            <a:r>
              <a:rPr lang="en-IN" sz="2200" dirty="0">
                <a:effectLst/>
                <a:latin typeface="Times New Roman" panose="02020603050405020304" pitchFamily="18" charset="0"/>
                <a:ea typeface="Calibri" panose="020F0502020204030204" pitchFamily="34" charset="0"/>
              </a:rPr>
              <a:t>Ng, H.W.; Shu, M.; Luo, H.; Ye, H.; Ge, W.; Perkins, R.; Tong, W.; Hong, H. Estrogenic activity data extraction and in silico prediction show the endocrine disruption potential of bisphenol A replacement compounds. Chem. Res. </a:t>
            </a:r>
            <a:r>
              <a:rPr lang="en-IN" sz="2200" dirty="0" err="1">
                <a:effectLst/>
                <a:latin typeface="Times New Roman" panose="02020603050405020304" pitchFamily="18" charset="0"/>
                <a:ea typeface="Calibri" panose="020F0502020204030204" pitchFamily="34" charset="0"/>
              </a:rPr>
              <a:t>Toxicol</a:t>
            </a:r>
            <a:r>
              <a:rPr lang="en-IN" sz="2200" dirty="0">
                <a:effectLst/>
                <a:latin typeface="Times New Roman" panose="02020603050405020304" pitchFamily="18" charset="0"/>
                <a:ea typeface="Calibri" panose="020F0502020204030204" pitchFamily="34" charset="0"/>
              </a:rPr>
              <a:t>. 2015, 28, 1784–1795. [</a:t>
            </a:r>
            <a:r>
              <a:rPr lang="en-IN" sz="2200" dirty="0" err="1">
                <a:effectLst/>
                <a:latin typeface="Times New Roman" panose="02020603050405020304" pitchFamily="18" charset="0"/>
                <a:ea typeface="Calibri" panose="020F0502020204030204" pitchFamily="34" charset="0"/>
              </a:rPr>
              <a:t>CrossRef</a:t>
            </a:r>
            <a:r>
              <a:rPr lang="en-IN" sz="2200" dirty="0">
                <a:effectLst/>
                <a:latin typeface="Times New Roman" panose="02020603050405020304" pitchFamily="18" charset="0"/>
                <a:ea typeface="Calibri" panose="020F0502020204030204" pitchFamily="34" charset="0"/>
              </a:rPr>
              <a:t>] [PubMed]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42B8E1BA-A2B3-490C-B2DF-1E3CBD18CB19}"/>
              </a:ext>
            </a:extLst>
          </p:cNvPr>
          <p:cNvSpPr>
            <a:spLocks noGrp="1"/>
          </p:cNvSpPr>
          <p:nvPr>
            <p:ph type="sldNum" sz="quarter" idx="12"/>
          </p:nvPr>
        </p:nvSpPr>
        <p:spPr/>
        <p:txBody>
          <a:bodyPr/>
          <a:lstStyle/>
          <a:p>
            <a:fld id="{AF38E330-7550-49B4-A28E-8ADEB92D9011}" type="slidenum">
              <a:rPr lang="en-US" smtClean="0"/>
              <a:pPr/>
              <a:t>26</a:t>
            </a:fld>
            <a:endParaRPr lang="en-US"/>
          </a:p>
        </p:txBody>
      </p:sp>
    </p:spTree>
    <p:extLst>
      <p:ext uri="{BB962C8B-B14F-4D97-AF65-F5344CB8AC3E}">
        <p14:creationId xmlns="" xmlns:p14="http://schemas.microsoft.com/office/powerpoint/2010/main" val="1366304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673BD9F-D3E0-4A25-99B8-8563B6E0EF49}"/>
              </a:ext>
            </a:extLst>
          </p:cNvPr>
          <p:cNvSpPr>
            <a:spLocks noGrp="1"/>
          </p:cNvSpPr>
          <p:nvPr>
            <p:ph idx="1"/>
          </p:nvPr>
        </p:nvSpPr>
        <p:spPr>
          <a:xfrm>
            <a:off x="472440" y="914400"/>
            <a:ext cx="8229600" cy="4525963"/>
          </a:xfrm>
        </p:spPr>
        <p:txBody>
          <a:bodyPr>
            <a:normAutofit/>
          </a:bodyPr>
          <a:lstStyle/>
          <a:p>
            <a:pPr>
              <a:lnSpc>
                <a:spcPct val="150000"/>
              </a:lnSpc>
            </a:pPr>
            <a:r>
              <a:rPr lang="en-IN" sz="2000" dirty="0">
                <a:effectLst/>
                <a:latin typeface="Times New Roman" pitchFamily="18" charset="0"/>
                <a:ea typeface="Calibri" panose="020F0502020204030204" pitchFamily="34" charset="0"/>
                <a:cs typeface="Times New Roman" pitchFamily="18" charset="0"/>
              </a:rPr>
              <a:t>Firstly, this review briefly dwells on the current context in drug development. </a:t>
            </a:r>
          </a:p>
          <a:p>
            <a:pPr>
              <a:lnSpc>
                <a:spcPct val="150000"/>
              </a:lnSpc>
            </a:pPr>
            <a:r>
              <a:rPr lang="en-IN" sz="2000" dirty="0">
                <a:effectLst/>
                <a:latin typeface="Times New Roman" pitchFamily="18" charset="0"/>
                <a:ea typeface="Calibri" panose="020F0502020204030204" pitchFamily="34" charset="0"/>
                <a:cs typeface="Times New Roman" pitchFamily="18" charset="0"/>
              </a:rPr>
              <a:t>Later, we will review generic machine learning algorithms, and more specifically, we will focus on sequential learning algorithms and recommender systems. </a:t>
            </a:r>
          </a:p>
          <a:p>
            <a:pPr>
              <a:lnSpc>
                <a:spcPct val="150000"/>
              </a:lnSpc>
            </a:pPr>
            <a:r>
              <a:rPr lang="en-IN" sz="2000" dirty="0">
                <a:effectLst/>
                <a:latin typeface="Times New Roman" pitchFamily="18" charset="0"/>
                <a:ea typeface="Calibri" panose="020F0502020204030204" pitchFamily="34" charset="0"/>
                <a:cs typeface="Times New Roman" pitchFamily="18" charset="0"/>
              </a:rPr>
              <a:t>These algorithms have also proven themselves useful in other research fields, and are active biomedical fields of research.</a:t>
            </a:r>
          </a:p>
          <a:p>
            <a:endParaRPr lang="en-IN" dirty="0"/>
          </a:p>
        </p:txBody>
      </p:sp>
      <p:sp>
        <p:nvSpPr>
          <p:cNvPr id="4" name="Slide Number Placeholder 3">
            <a:extLst>
              <a:ext uri="{FF2B5EF4-FFF2-40B4-BE49-F238E27FC236}">
                <a16:creationId xmlns="" xmlns:a16="http://schemas.microsoft.com/office/drawing/2014/main" id="{E12E3A07-69A1-4D4F-8545-C413CFCE6D9C}"/>
              </a:ext>
            </a:extLst>
          </p:cNvPr>
          <p:cNvSpPr>
            <a:spLocks noGrp="1"/>
          </p:cNvSpPr>
          <p:nvPr>
            <p:ph type="sldNum" sz="quarter" idx="12"/>
          </p:nvPr>
        </p:nvSpPr>
        <p:spPr/>
        <p:txBody>
          <a:bodyPr/>
          <a:lstStyle/>
          <a:p>
            <a:fld id="{AF38E330-7550-49B4-A28E-8ADEB92D9011}" type="slidenum">
              <a:rPr lang="en-US" smtClean="0"/>
              <a:pPr/>
              <a:t>3</a:t>
            </a:fld>
            <a:endParaRPr lang="en-US"/>
          </a:p>
        </p:txBody>
      </p:sp>
    </p:spTree>
    <p:extLst>
      <p:ext uri="{BB962C8B-B14F-4D97-AF65-F5344CB8AC3E}">
        <p14:creationId xmlns="" xmlns:p14="http://schemas.microsoft.com/office/powerpoint/2010/main" val="352774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9D86D9-517A-4D08-9DD3-E14C4E83E55D}"/>
              </a:ext>
            </a:extLst>
          </p:cNvPr>
          <p:cNvSpPr>
            <a:spLocks noGrp="1"/>
          </p:cNvSpPr>
          <p:nvPr>
            <p:ph type="title"/>
          </p:nvPr>
        </p:nvSpPr>
        <p:spPr/>
        <p:txBody>
          <a:bodyPr>
            <a:normAutofit fontScale="90000"/>
          </a:bodyPr>
          <a:lstStyle/>
          <a:p>
            <a:r>
              <a:rPr lang="en-IN" sz="4400" b="1" dirty="0">
                <a:latin typeface="Times New Roman" panose="02020603050405020304" pitchFamily="18" charset="0"/>
                <a:cs typeface="Times New Roman" panose="02020603050405020304" pitchFamily="18" charset="0"/>
              </a:rPr>
              <a:t>Literature Survey</a:t>
            </a:r>
            <a:br>
              <a:rPr lang="en-IN" sz="4400" b="1" dirty="0">
                <a:latin typeface="Times New Roman" panose="02020603050405020304" pitchFamily="18" charset="0"/>
                <a:cs typeface="Times New Roman" panose="02020603050405020304" pitchFamily="18" charset="0"/>
              </a:rPr>
            </a:br>
            <a:endParaRPr lang="en-IN" dirty="0"/>
          </a:p>
        </p:txBody>
      </p:sp>
      <p:sp>
        <p:nvSpPr>
          <p:cNvPr id="4" name="Slide Number Placeholder 3">
            <a:extLst>
              <a:ext uri="{FF2B5EF4-FFF2-40B4-BE49-F238E27FC236}">
                <a16:creationId xmlns="" xmlns:a16="http://schemas.microsoft.com/office/drawing/2014/main" id="{84B16A85-A801-43B5-9D0D-029776A9FC13}"/>
              </a:ext>
            </a:extLst>
          </p:cNvPr>
          <p:cNvSpPr>
            <a:spLocks noGrp="1"/>
          </p:cNvSpPr>
          <p:nvPr>
            <p:ph type="sldNum" sz="quarter" idx="12"/>
          </p:nvPr>
        </p:nvSpPr>
        <p:spPr/>
        <p:txBody>
          <a:bodyPr/>
          <a:lstStyle/>
          <a:p>
            <a:fld id="{AF38E330-7550-49B4-A28E-8ADEB92D9011}" type="slidenum">
              <a:rPr lang="en-US" smtClean="0"/>
              <a:pPr/>
              <a:t>4</a:t>
            </a:fld>
            <a:endParaRPr lang="en-US"/>
          </a:p>
        </p:txBody>
      </p:sp>
      <p:graphicFrame>
        <p:nvGraphicFramePr>
          <p:cNvPr id="8" name="Content Placeholder 7">
            <a:extLst>
              <a:ext uri="{FF2B5EF4-FFF2-40B4-BE49-F238E27FC236}">
                <a16:creationId xmlns="" xmlns:a16="http://schemas.microsoft.com/office/drawing/2014/main" id="{69839430-7FA9-4531-ABBD-C8225B185EC4}"/>
              </a:ext>
            </a:extLst>
          </p:cNvPr>
          <p:cNvGraphicFramePr>
            <a:graphicFrameLocks noGrp="1"/>
          </p:cNvGraphicFramePr>
          <p:nvPr>
            <p:ph idx="1"/>
            <p:extLst>
              <p:ext uri="{D42A27DB-BD31-4B8C-83A1-F6EECF244321}">
                <p14:modId xmlns="" xmlns:p14="http://schemas.microsoft.com/office/powerpoint/2010/main" val="804781523"/>
              </p:ext>
            </p:extLst>
          </p:nvPr>
        </p:nvGraphicFramePr>
        <p:xfrm>
          <a:off x="990600" y="1371601"/>
          <a:ext cx="6858000" cy="5432410"/>
        </p:xfrm>
        <a:graphic>
          <a:graphicData uri="http://schemas.openxmlformats.org/drawingml/2006/table">
            <a:tbl>
              <a:tblPr firstRow="1" firstCol="1" bandRow="1">
                <a:tableStyleId>{5C22544A-7EE6-4342-B048-85BDC9FD1C3A}</a:tableStyleId>
              </a:tblPr>
              <a:tblGrid>
                <a:gridCol w="406023">
                  <a:extLst>
                    <a:ext uri="{9D8B030D-6E8A-4147-A177-3AD203B41FA5}">
                      <a16:colId xmlns="" xmlns:a16="http://schemas.microsoft.com/office/drawing/2014/main" val="3640826623"/>
                    </a:ext>
                  </a:extLst>
                </a:gridCol>
                <a:gridCol w="2437538">
                  <a:extLst>
                    <a:ext uri="{9D8B030D-6E8A-4147-A177-3AD203B41FA5}">
                      <a16:colId xmlns="" xmlns:a16="http://schemas.microsoft.com/office/drawing/2014/main" val="1672430110"/>
                    </a:ext>
                  </a:extLst>
                </a:gridCol>
                <a:gridCol w="1317194">
                  <a:extLst>
                    <a:ext uri="{9D8B030D-6E8A-4147-A177-3AD203B41FA5}">
                      <a16:colId xmlns="" xmlns:a16="http://schemas.microsoft.com/office/drawing/2014/main" val="3297154459"/>
                    </a:ext>
                  </a:extLst>
                </a:gridCol>
                <a:gridCol w="2697245">
                  <a:extLst>
                    <a:ext uri="{9D8B030D-6E8A-4147-A177-3AD203B41FA5}">
                      <a16:colId xmlns="" xmlns:a16="http://schemas.microsoft.com/office/drawing/2014/main" val="1221674358"/>
                    </a:ext>
                  </a:extLst>
                </a:gridCol>
              </a:tblGrid>
              <a:tr h="223734">
                <a:tc>
                  <a:txBody>
                    <a:bodyPr/>
                    <a:lstStyle/>
                    <a:p>
                      <a:pPr>
                        <a:lnSpc>
                          <a:spcPct val="115000"/>
                        </a:lnSpc>
                        <a:spcAft>
                          <a:spcPts val="800"/>
                        </a:spcAft>
                      </a:pPr>
                      <a:r>
                        <a:rPr lang="en-IN" sz="700">
                          <a:effectLst/>
                        </a:rPr>
                        <a:t>S.No</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695" marR="48695" marT="0" marB="0"/>
                </a:tc>
                <a:tc>
                  <a:txBody>
                    <a:bodyPr/>
                    <a:lstStyle/>
                    <a:p>
                      <a:pPr algn="ctr">
                        <a:lnSpc>
                          <a:spcPct val="115000"/>
                        </a:lnSpc>
                        <a:spcAft>
                          <a:spcPts val="800"/>
                        </a:spcAft>
                      </a:pPr>
                      <a:r>
                        <a:rPr lang="en-IN" sz="700">
                          <a:effectLst/>
                        </a:rPr>
                        <a:t>Journal Details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695" marR="48695" marT="0" marB="0"/>
                </a:tc>
                <a:tc>
                  <a:txBody>
                    <a:bodyPr/>
                    <a:lstStyle/>
                    <a:p>
                      <a:pPr algn="ctr">
                        <a:lnSpc>
                          <a:spcPct val="115000"/>
                        </a:lnSpc>
                        <a:spcAft>
                          <a:spcPts val="800"/>
                        </a:spcAft>
                      </a:pPr>
                      <a:r>
                        <a:rPr lang="en-IN" sz="700">
                          <a:effectLst/>
                        </a:rPr>
                        <a:t>Technique Used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695" marR="48695" marT="0" marB="0"/>
                </a:tc>
                <a:tc>
                  <a:txBody>
                    <a:bodyPr/>
                    <a:lstStyle/>
                    <a:p>
                      <a:pPr algn="ctr">
                        <a:lnSpc>
                          <a:spcPct val="115000"/>
                        </a:lnSpc>
                        <a:spcAft>
                          <a:spcPts val="800"/>
                        </a:spcAft>
                      </a:pPr>
                      <a:r>
                        <a:rPr lang="en-IN" sz="700">
                          <a:effectLst/>
                        </a:rPr>
                        <a:t>Inference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695" marR="48695" marT="0" marB="0"/>
                </a:tc>
                <a:extLst>
                  <a:ext uri="{0D108BD9-81ED-4DB2-BD59-A6C34878D82A}">
                    <a16:rowId xmlns="" xmlns:a16="http://schemas.microsoft.com/office/drawing/2014/main" val="1787034624"/>
                  </a:ext>
                </a:extLst>
              </a:tr>
              <a:tr h="2251343">
                <a:tc>
                  <a:txBody>
                    <a:bodyPr/>
                    <a:lstStyle/>
                    <a:p>
                      <a:pPr>
                        <a:lnSpc>
                          <a:spcPct val="115000"/>
                        </a:lnSpc>
                        <a:spcAft>
                          <a:spcPts val="800"/>
                        </a:spcAft>
                      </a:pPr>
                      <a:r>
                        <a:rPr lang="en-IN" sz="700">
                          <a:effectLst/>
                        </a:rPr>
                        <a:t>1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695" marR="48695" marT="0" marB="0"/>
                </a:tc>
                <a:tc>
                  <a:txBody>
                    <a:bodyPr/>
                    <a:lstStyle/>
                    <a:p>
                      <a:r>
                        <a:rPr lang="en-IN" sz="1200" dirty="0">
                          <a:effectLst/>
                        </a:rPr>
                        <a:t>Application of Machine learning in Drug Discovery.</a:t>
                      </a:r>
                    </a:p>
                    <a:p>
                      <a:pPr>
                        <a:lnSpc>
                          <a:spcPct val="115000"/>
                        </a:lnSpc>
                        <a:spcAft>
                          <a:spcPts val="800"/>
                        </a:spcAft>
                      </a:pPr>
                      <a:r>
                        <a:rPr lang="en-IN" sz="1200" dirty="0">
                          <a:effectLst/>
                        </a:rPr>
                        <a:t>Nature reviews drug discovery</a:t>
                      </a:r>
                      <a:r>
                        <a:rPr lang="en-IN" sz="700" dirty="0">
                          <a:effectLst/>
                        </a:rPr>
                        <a: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95" marR="48695" marT="0" marB="0"/>
                </a:tc>
                <a:tc>
                  <a:txBody>
                    <a:bodyPr/>
                    <a:lstStyle/>
                    <a:p>
                      <a:pPr algn="ctr">
                        <a:lnSpc>
                          <a:spcPct val="115000"/>
                        </a:lnSpc>
                        <a:spcAft>
                          <a:spcPts val="800"/>
                        </a:spcAft>
                      </a:pPr>
                      <a:r>
                        <a:rPr lang="en-IN" sz="1400" dirty="0">
                          <a:effectLst/>
                        </a:rPr>
                        <a:t>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695" marR="48695" marT="0" marB="0"/>
                </a:tc>
                <a:tc>
                  <a:txBody>
                    <a:bodyPr/>
                    <a:lstStyle/>
                    <a:p>
                      <a:pPr>
                        <a:lnSpc>
                          <a:spcPct val="115000"/>
                        </a:lnSpc>
                        <a:spcAft>
                          <a:spcPts val="800"/>
                        </a:spcAft>
                      </a:pPr>
                      <a:r>
                        <a:rPr lang="en-IN" sz="1100" dirty="0">
                          <a:effectLst/>
                        </a:rPr>
                        <a:t>Drug discovery and development pipelines are long, complex and depend on numerous factors. Machine learning (ML) approaches provide a set of tools that can improve discovery and decision making for well-specified questions with abundant, high-quality data. Opportunities to apply ML occur in all stages of drug discovery. Examples include target validation, identification of prognostic biomarkers and analysis of digital pathology data in clinical trials. Applications have ranged in context and methodology, with some approaches yielding accurate predictions and insights.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695" marR="48695" marT="0" marB="0"/>
                </a:tc>
                <a:extLst>
                  <a:ext uri="{0D108BD9-81ED-4DB2-BD59-A6C34878D82A}">
                    <a16:rowId xmlns="" xmlns:a16="http://schemas.microsoft.com/office/drawing/2014/main" val="2639653949"/>
                  </a:ext>
                </a:extLst>
              </a:tr>
              <a:tr h="2509672">
                <a:tc>
                  <a:txBody>
                    <a:bodyPr/>
                    <a:lstStyle/>
                    <a:p>
                      <a:pPr>
                        <a:lnSpc>
                          <a:spcPct val="115000"/>
                        </a:lnSpc>
                        <a:spcAft>
                          <a:spcPts val="800"/>
                        </a:spcAft>
                      </a:pPr>
                      <a:r>
                        <a:rPr lang="en-IN" sz="700">
                          <a:effectLst/>
                        </a:rPr>
                        <a:t>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695" marR="48695" marT="0" marB="0"/>
                </a:tc>
                <a:tc>
                  <a:txBody>
                    <a:bodyPr/>
                    <a:lstStyle/>
                    <a:p>
                      <a:pPr>
                        <a:lnSpc>
                          <a:spcPct val="107000"/>
                        </a:lnSpc>
                        <a:spcAft>
                          <a:spcPts val="800"/>
                        </a:spcAft>
                      </a:pPr>
                      <a:r>
                        <a:rPr lang="en-IN" sz="1200" kern="1800" dirty="0">
                          <a:effectLst/>
                        </a:rPr>
                        <a:t>Drug Discovery and Drug Identification using AI.</a:t>
                      </a:r>
                      <a:endParaRPr lang="en-IN" sz="1200" dirty="0">
                        <a:effectLst/>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200" kern="1800" dirty="0">
                          <a:effectLst/>
                        </a:rPr>
                        <a:t> </a:t>
                      </a:r>
                      <a:r>
                        <a:rPr lang="en-IN" sz="1200" u="sng" dirty="0" err="1">
                          <a:effectLst/>
                          <a:hlinkClick r:id="rId2"/>
                        </a:rPr>
                        <a:t>Risab</a:t>
                      </a:r>
                      <a:r>
                        <a:rPr lang="en-IN" sz="1200" u="sng" dirty="0">
                          <a:effectLst/>
                          <a:hlinkClick r:id="rId2"/>
                        </a:rPr>
                        <a:t> Biswas</a:t>
                      </a:r>
                      <a:r>
                        <a:rPr lang="en-IN" sz="1200" dirty="0">
                          <a:effectLst/>
                        </a:rPr>
                        <a:t>, </a:t>
                      </a:r>
                      <a:r>
                        <a:rPr lang="en-IN" sz="1200" u="sng" dirty="0" err="1">
                          <a:effectLst/>
                          <a:hlinkClick r:id="rId3"/>
                        </a:rPr>
                        <a:t>Avirup</a:t>
                      </a:r>
                      <a:r>
                        <a:rPr lang="en-IN" sz="1200" u="sng" dirty="0">
                          <a:effectLst/>
                          <a:hlinkClick r:id="rId3"/>
                        </a:rPr>
                        <a:t> </a:t>
                      </a:r>
                      <a:r>
                        <a:rPr lang="en-IN" sz="1200" u="sng" dirty="0" err="1">
                          <a:effectLst/>
                          <a:hlinkClick r:id="rId3"/>
                        </a:rPr>
                        <a:t>Basu</a:t>
                      </a:r>
                      <a:r>
                        <a:rPr lang="en-IN" sz="1200" dirty="0">
                          <a:effectLst/>
                        </a:rPr>
                        <a:t>, </a:t>
                      </a:r>
                      <a:r>
                        <a:rPr lang="en-IN" sz="1200" u="sng" dirty="0">
                          <a:effectLst/>
                          <a:hlinkClick r:id="rId4"/>
                        </a:rPr>
                        <a:t>Abhishek </a:t>
                      </a:r>
                      <a:r>
                        <a:rPr lang="en-IN" sz="1200" u="sng" dirty="0" err="1">
                          <a:effectLst/>
                          <a:hlinkClick r:id="rId4"/>
                        </a:rPr>
                        <a:t>Nandy</a:t>
                      </a:r>
                      <a:r>
                        <a:rPr lang="en-IN" sz="1200" dirty="0">
                          <a:effectLst/>
                        </a:rPr>
                        <a:t>, </a:t>
                      </a:r>
                      <a:r>
                        <a:rPr lang="en-IN" sz="1200" u="sng" dirty="0" err="1">
                          <a:effectLst/>
                          <a:hlinkClick r:id="rId5"/>
                        </a:rPr>
                        <a:t>Arkaprova</a:t>
                      </a:r>
                      <a:r>
                        <a:rPr lang="en-IN" sz="1200" u="sng" dirty="0">
                          <a:effectLst/>
                          <a:hlinkClick r:id="rId5"/>
                        </a:rPr>
                        <a:t> Deb</a:t>
                      </a:r>
                      <a:r>
                        <a:rPr lang="en-IN" sz="1200" dirty="0">
                          <a:effectLst/>
                        </a:rPr>
                        <a:t>.</a:t>
                      </a:r>
                    </a:p>
                    <a:p>
                      <a:pPr>
                        <a:lnSpc>
                          <a:spcPct val="115000"/>
                        </a:lnSpc>
                        <a:spcAft>
                          <a:spcPts val="800"/>
                        </a:spcAft>
                      </a:pPr>
                      <a:r>
                        <a:rPr lang="en-IN" sz="7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95" marR="48695" marT="0" marB="0"/>
                </a:tc>
                <a:tc>
                  <a:txBody>
                    <a:bodyPr/>
                    <a:lstStyle/>
                    <a:p>
                      <a:pPr algn="ctr">
                        <a:lnSpc>
                          <a:spcPct val="115000"/>
                        </a:lnSpc>
                        <a:spcAft>
                          <a:spcPts val="800"/>
                        </a:spcAft>
                      </a:pPr>
                      <a:r>
                        <a:rPr lang="en-IN" sz="1400" dirty="0">
                          <a:effectLst/>
                        </a:rPr>
                        <a:t>Artificial Intelligence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695" marR="48695" marT="0" marB="0"/>
                </a:tc>
                <a:tc>
                  <a:txBody>
                    <a:bodyPr/>
                    <a:lstStyle/>
                    <a:p>
                      <a:pPr>
                        <a:lnSpc>
                          <a:spcPct val="115000"/>
                        </a:lnSpc>
                        <a:spcAft>
                          <a:spcPts val="800"/>
                        </a:spcAft>
                      </a:pPr>
                      <a:r>
                        <a:rPr lang="en-IN" sz="1100" dirty="0">
                          <a:effectLst/>
                        </a:rPr>
                        <a:t>The paper deals with identifying and creating new drugs using AI technique. We are implementing a process using Intel Open VINO toolkit for identification of drugs. With this detection technique we can identify the reactants which are added as drugs and automates the entire flow.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95" marR="48695" marT="0" marB="0"/>
                </a:tc>
                <a:extLst>
                  <a:ext uri="{0D108BD9-81ED-4DB2-BD59-A6C34878D82A}">
                    <a16:rowId xmlns="" xmlns:a16="http://schemas.microsoft.com/office/drawing/2014/main" val="1587645803"/>
                  </a:ext>
                </a:extLst>
              </a:tr>
            </a:tbl>
          </a:graphicData>
        </a:graphic>
      </p:graphicFrame>
    </p:spTree>
    <p:extLst>
      <p:ext uri="{BB962C8B-B14F-4D97-AF65-F5344CB8AC3E}">
        <p14:creationId xmlns="" xmlns:p14="http://schemas.microsoft.com/office/powerpoint/2010/main" val="3146939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 xmlns:a16="http://schemas.microsoft.com/office/drawing/2014/main" id="{6819D63A-A62F-4D8B-B7B2-467F5ED79755}"/>
              </a:ext>
            </a:extLst>
          </p:cNvPr>
          <p:cNvGraphicFramePr>
            <a:graphicFrameLocks noGrp="1"/>
          </p:cNvGraphicFramePr>
          <p:nvPr>
            <p:ph idx="1"/>
            <p:extLst>
              <p:ext uri="{D42A27DB-BD31-4B8C-83A1-F6EECF244321}">
                <p14:modId xmlns="" xmlns:p14="http://schemas.microsoft.com/office/powerpoint/2010/main" val="1756114809"/>
              </p:ext>
            </p:extLst>
          </p:nvPr>
        </p:nvGraphicFramePr>
        <p:xfrm>
          <a:off x="685800" y="914400"/>
          <a:ext cx="8077199" cy="5410200"/>
        </p:xfrm>
        <a:graphic>
          <a:graphicData uri="http://schemas.openxmlformats.org/drawingml/2006/table">
            <a:tbl>
              <a:tblPr firstRow="1" firstCol="1" bandRow="1">
                <a:tableStyleId>{5C22544A-7EE6-4342-B048-85BDC9FD1C3A}</a:tableStyleId>
              </a:tblPr>
              <a:tblGrid>
                <a:gridCol w="478205">
                  <a:extLst>
                    <a:ext uri="{9D8B030D-6E8A-4147-A177-3AD203B41FA5}">
                      <a16:colId xmlns="" xmlns:a16="http://schemas.microsoft.com/office/drawing/2014/main" val="1884019743"/>
                    </a:ext>
                  </a:extLst>
                </a:gridCol>
                <a:gridCol w="2896905">
                  <a:extLst>
                    <a:ext uri="{9D8B030D-6E8A-4147-A177-3AD203B41FA5}">
                      <a16:colId xmlns="" xmlns:a16="http://schemas.microsoft.com/office/drawing/2014/main" val="2193622621"/>
                    </a:ext>
                  </a:extLst>
                </a:gridCol>
                <a:gridCol w="1525334">
                  <a:extLst>
                    <a:ext uri="{9D8B030D-6E8A-4147-A177-3AD203B41FA5}">
                      <a16:colId xmlns="" xmlns:a16="http://schemas.microsoft.com/office/drawing/2014/main" val="2047385570"/>
                    </a:ext>
                  </a:extLst>
                </a:gridCol>
                <a:gridCol w="3176755">
                  <a:extLst>
                    <a:ext uri="{9D8B030D-6E8A-4147-A177-3AD203B41FA5}">
                      <a16:colId xmlns="" xmlns:a16="http://schemas.microsoft.com/office/drawing/2014/main" val="3441468121"/>
                    </a:ext>
                  </a:extLst>
                </a:gridCol>
              </a:tblGrid>
              <a:tr h="2193631">
                <a:tc>
                  <a:txBody>
                    <a:bodyPr/>
                    <a:lstStyle/>
                    <a:p>
                      <a:pPr>
                        <a:lnSpc>
                          <a:spcPct val="115000"/>
                        </a:lnSpc>
                        <a:spcAft>
                          <a:spcPts val="800"/>
                        </a:spcAft>
                      </a:pPr>
                      <a:r>
                        <a:rPr lang="en-IN" sz="10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u="sng" dirty="0" err="1">
                          <a:effectLst/>
                        </a:rPr>
                        <a:t>Assemblable</a:t>
                      </a:r>
                      <a:r>
                        <a:rPr lang="en-IN" sz="1400" u="sng" dirty="0">
                          <a:effectLst/>
                        </a:rPr>
                        <a:t> project formulation for drug target discovery</a:t>
                      </a:r>
                      <a:endParaRPr lang="en-IN" sz="1400" dirty="0">
                        <a:effectLst/>
                      </a:endParaRPr>
                    </a:p>
                    <a:p>
                      <a:r>
                        <a:rPr lang="en-IN" sz="1400" dirty="0">
                          <a:effectLst/>
                        </a:rPr>
                        <a:t> </a:t>
                      </a:r>
                    </a:p>
                    <a:p>
                      <a:pPr>
                        <a:lnSpc>
                          <a:spcPct val="115000"/>
                        </a:lnSpc>
                        <a:spcAft>
                          <a:spcPts val="800"/>
                        </a:spcAft>
                      </a:pPr>
                      <a:r>
                        <a:rPr lang="en-IN" sz="1400" dirty="0">
                          <a:effectLst/>
                        </a:rPr>
                        <a:t>“</a:t>
                      </a:r>
                      <a:r>
                        <a:rPr lang="en-IN" sz="1400" u="none" strike="noStrike" dirty="0">
                          <a:effectLst/>
                          <a:hlinkClick r:id="rId2"/>
                        </a:rPr>
                        <a:t>IEEE International Conference on Bioinformatics and Biomedicine Workshops</a:t>
                      </a:r>
                      <a:r>
                        <a:rPr lang="en-IN" sz="10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dirty="0">
                          <a:effectLst/>
                        </a:rPr>
                        <a:t>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100" dirty="0">
                          <a:effectLst/>
                        </a:rPr>
                        <a:t>An ever increasing hardness of drug approval processes and criteria leads to a systemic approach to novel target identification and validation. This involves a variety of methods, tools, and related data which collectively pre-validate a drug target in multiple aspects so that it can finally be approved as a new drug. Thus, a key to success of novel drug targets is to establish a target production framework in which heterogeneous methodologies work in concert with one another.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245992259"/>
                  </a:ext>
                </a:extLst>
              </a:tr>
              <a:tr h="3216569">
                <a:tc>
                  <a:txBody>
                    <a:bodyPr/>
                    <a:lstStyle/>
                    <a:p>
                      <a:pPr>
                        <a:lnSpc>
                          <a:spcPct val="115000"/>
                        </a:lnSpc>
                        <a:spcAft>
                          <a:spcPts val="800"/>
                        </a:spcAft>
                      </a:pPr>
                      <a:r>
                        <a:rPr lang="en-IN" sz="10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Automating antivirals</a:t>
                      </a:r>
                    </a:p>
                    <a:p>
                      <a:endParaRPr lang="en-IN" sz="14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effectLst/>
                        </a:rPr>
                        <a:t>“ </a:t>
                      </a:r>
                      <a:r>
                        <a:rPr lang="en-IN" sz="1400" u="none" strike="noStrike" dirty="0">
                          <a:effectLst/>
                          <a:hlinkClick r:id="rId3"/>
                        </a:rPr>
                        <a:t>Megan </a:t>
                      </a:r>
                      <a:r>
                        <a:rPr lang="en-IN" sz="1400" u="none" strike="noStrike" dirty="0" err="1">
                          <a:effectLst/>
                          <a:hlinkClick r:id="rId3"/>
                        </a:rPr>
                        <a:t>Scudellari</a:t>
                      </a:r>
                      <a:r>
                        <a:rPr lang="en-IN" sz="1400" u="none" strike="noStrike" dirty="0">
                          <a:effectLst/>
                        </a:rPr>
                        <a:t>”</a:t>
                      </a:r>
                      <a:endParaRPr lang="en-IN" sz="1400" dirty="0">
                        <a:effectLst/>
                      </a:endParaRPr>
                    </a:p>
                    <a:p>
                      <a:endParaRPr lang="en-IN" sz="1400" dirty="0">
                        <a:effectLst/>
                      </a:endParaRPr>
                    </a:p>
                    <a:p>
                      <a:endParaRPr lang="en-IN" sz="1400" dirty="0">
                        <a:effectLst/>
                      </a:endParaRPr>
                    </a:p>
                    <a:p>
                      <a:pPr>
                        <a:lnSpc>
                          <a:spcPct val="115000"/>
                        </a:lnSpc>
                        <a:spcAft>
                          <a:spcPts val="800"/>
                        </a:spcAft>
                      </a:pPr>
                      <a:r>
                        <a:rPr lang="en-IN" sz="10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dirty="0">
                          <a:effectLst/>
                        </a:rPr>
                        <a:t>Artificial Intelligence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200" dirty="0">
                          <a:effectLst/>
                        </a:rPr>
                        <a:t>Gaston-</a:t>
                      </a:r>
                      <a:r>
                        <a:rPr lang="en-IN" sz="1200" dirty="0" err="1">
                          <a:effectLst/>
                        </a:rPr>
                        <a:t>Mathé</a:t>
                      </a:r>
                      <a:r>
                        <a:rPr lang="en-IN" sz="1200" dirty="0">
                          <a:effectLst/>
                        </a:rPr>
                        <a:t> runs a </a:t>
                      </a:r>
                      <a:r>
                        <a:rPr lang="en-IN" sz="1200" dirty="0" err="1">
                          <a:effectLst/>
                        </a:rPr>
                        <a:t>startup</a:t>
                      </a:r>
                      <a:r>
                        <a:rPr lang="en-IN" sz="1200" dirty="0">
                          <a:effectLst/>
                        </a:rPr>
                        <a:t> that applies automated software to the design of new drug candidates. Collins leads a team that uses an automated chemistry platform to synthesize new drug candidates. · “There was an obvious synergy between their technology and ours,” recalls Gaston-</a:t>
                      </a:r>
                      <a:r>
                        <a:rPr lang="en-IN" sz="1200" dirty="0" err="1">
                          <a:effectLst/>
                        </a:rPr>
                        <a:t>Mathé</a:t>
                      </a:r>
                      <a:r>
                        <a:rPr lang="en-IN" sz="1200" dirty="0">
                          <a:effectLst/>
                        </a:rPr>
                        <a:t>, CEO and cofounder of Paris-based </a:t>
                      </a:r>
                      <a:r>
                        <a:rPr lang="en-IN" sz="1200" dirty="0" err="1">
                          <a:effectLst/>
                        </a:rPr>
                        <a:t>Iktos</a:t>
                      </a:r>
                      <a:r>
                        <a:rPr lang="en-IN" sz="1200" dirty="0">
                          <a:effectLst/>
                        </a:rPr>
                        <a:t>. · In late 2019, the pair launched a project to create a brand-new antiviral drug that would block a specific protein exploited by influenza viruses.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945862954"/>
                  </a:ext>
                </a:extLst>
              </a:tr>
            </a:tbl>
          </a:graphicData>
        </a:graphic>
      </p:graphicFrame>
      <p:sp>
        <p:nvSpPr>
          <p:cNvPr id="4" name="Slide Number Placeholder 3">
            <a:extLst>
              <a:ext uri="{FF2B5EF4-FFF2-40B4-BE49-F238E27FC236}">
                <a16:creationId xmlns="" xmlns:a16="http://schemas.microsoft.com/office/drawing/2014/main" id="{0FBB728E-CA0E-4BD8-9A7A-3B34163CFFBA}"/>
              </a:ext>
            </a:extLst>
          </p:cNvPr>
          <p:cNvSpPr>
            <a:spLocks noGrp="1"/>
          </p:cNvSpPr>
          <p:nvPr>
            <p:ph type="sldNum" sz="quarter" idx="12"/>
          </p:nvPr>
        </p:nvSpPr>
        <p:spPr/>
        <p:txBody>
          <a:bodyPr/>
          <a:lstStyle/>
          <a:p>
            <a:fld id="{AF38E330-7550-49B4-A28E-8ADEB92D9011}" type="slidenum">
              <a:rPr lang="en-US" smtClean="0"/>
              <a:pPr/>
              <a:t>5</a:t>
            </a:fld>
            <a:endParaRPr lang="en-US"/>
          </a:p>
        </p:txBody>
      </p:sp>
    </p:spTree>
    <p:extLst>
      <p:ext uri="{BB962C8B-B14F-4D97-AF65-F5344CB8AC3E}">
        <p14:creationId xmlns="" xmlns:p14="http://schemas.microsoft.com/office/powerpoint/2010/main" val="2625118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E84C5-4F8F-4323-BEE3-71E6EB34C575}"/>
              </a:ext>
            </a:extLst>
          </p:cNvPr>
          <p:cNvSpPr>
            <a:spLocks noGrp="1"/>
          </p:cNvSpPr>
          <p:nvPr>
            <p:ph type="title"/>
          </p:nvPr>
        </p:nvSpPr>
        <p:spPr>
          <a:xfrm>
            <a:off x="457200" y="274638"/>
            <a:ext cx="8229600" cy="1096962"/>
          </a:xfrm>
        </p:spPr>
        <p:txBody>
          <a:bodyPr>
            <a:normAutofit/>
          </a:bodyPr>
          <a:lstStyle/>
          <a:p>
            <a:r>
              <a:rPr lang="en-IN" sz="28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 xmlns:a16="http://schemas.microsoft.com/office/drawing/2014/main" id="{CC504BCA-BEB8-4652-B64C-D34EFAF0EA7D}"/>
              </a:ext>
            </a:extLst>
          </p:cNvPr>
          <p:cNvSpPr>
            <a:spLocks noGrp="1"/>
          </p:cNvSpPr>
          <p:nvPr>
            <p:ph idx="1"/>
          </p:nvPr>
        </p:nvSpPr>
        <p:spPr>
          <a:xfrm>
            <a:off x="457200" y="1447800"/>
            <a:ext cx="8229600" cy="4983162"/>
          </a:xfrm>
        </p:spPr>
        <p:txBody>
          <a:bodyPr>
            <a:normAutofit fontScale="25000" lnSpcReduction="20000"/>
          </a:bodyPr>
          <a:lstStyle/>
          <a:p>
            <a:pPr algn="just">
              <a:lnSpc>
                <a:spcPct val="150000"/>
              </a:lnSpc>
            </a:pPr>
            <a:r>
              <a:rPr lang="en-US" sz="8000" dirty="0">
                <a:latin typeface="Times New Roman" pitchFamily="18" charset="0"/>
                <a:cs typeface="Times New Roman" pitchFamily="18" charset="0"/>
              </a:rPr>
              <a:t>At present, There are many diseases in the world for which the vaccine or the drug to cure those disease is not found and also for a new diseases which can come in future it takes Time and more Capital to find a cure for these diseases. </a:t>
            </a:r>
          </a:p>
          <a:p>
            <a:pPr algn="just">
              <a:lnSpc>
                <a:spcPct val="150000"/>
              </a:lnSpc>
            </a:pPr>
            <a:r>
              <a:rPr lang="en-US" sz="8000" dirty="0">
                <a:latin typeface="Times New Roman" pitchFamily="18" charset="0"/>
                <a:cs typeface="Times New Roman" pitchFamily="18" charset="0"/>
              </a:rPr>
              <a:t>The concept of DRUG DISCOVERY benefits the society, particularly the aging society in a very significant manner. </a:t>
            </a:r>
          </a:p>
          <a:p>
            <a:pPr algn="just">
              <a:lnSpc>
                <a:spcPct val="150000"/>
              </a:lnSpc>
            </a:pPr>
            <a:r>
              <a:rPr lang="en-US" sz="8000" dirty="0">
                <a:latin typeface="Times New Roman" pitchFamily="18" charset="0"/>
                <a:cs typeface="Times New Roman" pitchFamily="18" charset="0"/>
              </a:rPr>
              <a:t>The general meaning of Drug Discovery is the process underpins the entire pharmaceutical industry, encompassing the early stages of research from target discover and validation, right through to the identification of a drug candidate or lead compound.</a:t>
            </a:r>
            <a:endParaRPr lang="en-IN" dirty="0"/>
          </a:p>
        </p:txBody>
      </p:sp>
      <p:sp>
        <p:nvSpPr>
          <p:cNvPr id="4" name="Slide Number Placeholder 3">
            <a:extLst>
              <a:ext uri="{FF2B5EF4-FFF2-40B4-BE49-F238E27FC236}">
                <a16:creationId xmlns="" xmlns:a16="http://schemas.microsoft.com/office/drawing/2014/main" id="{91DEE7AC-AB25-45BC-AFE1-36518B42669E}"/>
              </a:ext>
            </a:extLst>
          </p:cNvPr>
          <p:cNvSpPr>
            <a:spLocks noGrp="1"/>
          </p:cNvSpPr>
          <p:nvPr>
            <p:ph type="sldNum" sz="quarter" idx="12"/>
          </p:nvPr>
        </p:nvSpPr>
        <p:spPr/>
        <p:txBody>
          <a:bodyPr/>
          <a:lstStyle/>
          <a:p>
            <a:fld id="{AF38E330-7550-49B4-A28E-8ADEB92D9011}" type="slidenum">
              <a:rPr lang="en-US" smtClean="0"/>
              <a:pPr/>
              <a:t>6</a:t>
            </a:fld>
            <a:endParaRPr lang="en-US"/>
          </a:p>
        </p:txBody>
      </p:sp>
    </p:spTree>
    <p:extLst>
      <p:ext uri="{BB962C8B-B14F-4D97-AF65-F5344CB8AC3E}">
        <p14:creationId xmlns="" xmlns:p14="http://schemas.microsoft.com/office/powerpoint/2010/main" val="223980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FB1808-B0CA-4316-AA2D-FE121D5BA1EE}"/>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 xmlns:a16="http://schemas.microsoft.com/office/drawing/2014/main" id="{969F1ABB-6389-4274-A4C8-2EFD0B9032EA}"/>
              </a:ext>
            </a:extLst>
          </p:cNvPr>
          <p:cNvSpPr>
            <a:spLocks noGrp="1"/>
          </p:cNvSpPr>
          <p:nvPr>
            <p:ph idx="1"/>
          </p:nvPr>
        </p:nvSpPr>
        <p:spPr/>
        <p:txBody>
          <a:bodyPr>
            <a:normAutofit fontScale="92500"/>
          </a:bodyPr>
          <a:lstStyle/>
          <a:p>
            <a:pPr>
              <a:lnSpc>
                <a:spcPct val="150000"/>
              </a:lnSpc>
            </a:pPr>
            <a:r>
              <a:rPr lang="en-IN" sz="2000" dirty="0">
                <a:effectLst/>
                <a:latin typeface="Times New Roman" panose="02020603050405020304" pitchFamily="18" charset="0"/>
                <a:ea typeface="Calibri" panose="020F0502020204030204" pitchFamily="34" charset="0"/>
              </a:rPr>
              <a:t>The advancements of information technology and related processing techniques have created a fertile base for progress in many scientific fields and industries.</a:t>
            </a:r>
          </a:p>
          <a:p>
            <a:pPr>
              <a:lnSpc>
                <a:spcPct val="150000"/>
              </a:lnSpc>
            </a:pPr>
            <a:r>
              <a:rPr lang="en-IN" sz="2000" dirty="0">
                <a:effectLst/>
                <a:latin typeface="Times New Roman" panose="02020603050405020304" pitchFamily="18" charset="0"/>
                <a:ea typeface="Calibri" panose="020F0502020204030204" pitchFamily="34" charset="0"/>
              </a:rPr>
              <a:t>In the fields of drug discovery and development, machine learning techniques have been used for the development of novel drug candidates.</a:t>
            </a:r>
          </a:p>
          <a:p>
            <a:pPr>
              <a:lnSpc>
                <a:spcPct val="150000"/>
              </a:lnSpc>
            </a:pPr>
            <a:r>
              <a:rPr lang="en-IN" sz="2000" dirty="0">
                <a:effectLst/>
                <a:latin typeface="Times New Roman" panose="02020603050405020304" pitchFamily="18" charset="0"/>
                <a:ea typeface="Calibri" panose="020F0502020204030204" pitchFamily="34" charset="0"/>
              </a:rPr>
              <a:t>The methods for designing drug targets and novel drug discovery now routinely combine machine learning and deep learning algorithms to enhance the efficiency, efficacy, and quality of developed outputs.</a:t>
            </a:r>
          </a:p>
          <a:p>
            <a:pPr>
              <a:lnSpc>
                <a:spcPct val="150000"/>
              </a:lnSpc>
            </a:pPr>
            <a:r>
              <a:rPr lang="en-IN" sz="2000" dirty="0">
                <a:effectLst/>
                <a:latin typeface="Times New Roman" panose="02020603050405020304" pitchFamily="18" charset="0"/>
                <a:ea typeface="Calibri" panose="020F0502020204030204" pitchFamily="34" charset="0"/>
              </a:rPr>
              <a:t>The use of these virtual screening and encompassing online information has also been highlighted in developing lead synthesis pathways.</a:t>
            </a:r>
            <a:endParaRPr lang="en-IN" sz="2000" dirty="0"/>
          </a:p>
        </p:txBody>
      </p:sp>
      <p:sp>
        <p:nvSpPr>
          <p:cNvPr id="4" name="Slide Number Placeholder 3">
            <a:extLst>
              <a:ext uri="{FF2B5EF4-FFF2-40B4-BE49-F238E27FC236}">
                <a16:creationId xmlns="" xmlns:a16="http://schemas.microsoft.com/office/drawing/2014/main" id="{A6854E7B-3E80-4713-9496-05B6E45198FF}"/>
              </a:ext>
            </a:extLst>
          </p:cNvPr>
          <p:cNvSpPr>
            <a:spLocks noGrp="1"/>
          </p:cNvSpPr>
          <p:nvPr>
            <p:ph type="sldNum" sz="quarter" idx="12"/>
          </p:nvPr>
        </p:nvSpPr>
        <p:spPr/>
        <p:txBody>
          <a:bodyPr/>
          <a:lstStyle/>
          <a:p>
            <a:fld id="{AF38E330-7550-49B4-A28E-8ADEB92D9011}" type="slidenum">
              <a:rPr lang="en-US" smtClean="0"/>
              <a:pPr/>
              <a:t>7</a:t>
            </a:fld>
            <a:endParaRPr lang="en-US" dirty="0"/>
          </a:p>
        </p:txBody>
      </p:sp>
    </p:spTree>
    <p:extLst>
      <p:ext uri="{BB962C8B-B14F-4D97-AF65-F5344CB8AC3E}">
        <p14:creationId xmlns="" xmlns:p14="http://schemas.microsoft.com/office/powerpoint/2010/main" val="143924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5067F-9FA2-4B8F-B220-D9C4B171E8CA}"/>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 xmlns:a16="http://schemas.microsoft.com/office/drawing/2014/main" id="{4C59CE17-EFD4-4769-8358-43892B4B533D}"/>
              </a:ext>
            </a:extLst>
          </p:cNvPr>
          <p:cNvSpPr>
            <a:spLocks noGrp="1"/>
          </p:cNvSpPr>
          <p:nvPr>
            <p:ph idx="1"/>
          </p:nvPr>
        </p:nvSpPr>
        <p:spPr>
          <a:xfrm>
            <a:off x="457200" y="1600200"/>
            <a:ext cx="8229600" cy="4756150"/>
          </a:xfrm>
        </p:spPr>
        <p:txBody>
          <a:bodyPr>
            <a:normAutofit fontScale="85000" lnSpcReduction="10000"/>
          </a:bodyPr>
          <a:lstStyle/>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Drug discovery and development pipelines are long, complex and depend on numerous factors. </a:t>
            </a: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Machine learning (ML) approaches provide a set of tools that can improve discovery and decision making for well-specified questions with abundant, high-quality data. </a:t>
            </a: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Opportunities to apply ML occur in all stages of drug discovery.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challenges of applying ML lie primarily with the lack of interpretability and repeatability of ML-generated results, which may limit their application.</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In all areas, systematic and comprehensive high-dimensional data still need to be generated.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1593239A-AE39-47F3-883E-A8DD38A3D329}"/>
              </a:ext>
            </a:extLst>
          </p:cNvPr>
          <p:cNvSpPr>
            <a:spLocks noGrp="1"/>
          </p:cNvSpPr>
          <p:nvPr>
            <p:ph type="sldNum" sz="quarter" idx="12"/>
          </p:nvPr>
        </p:nvSpPr>
        <p:spPr/>
        <p:txBody>
          <a:bodyPr/>
          <a:lstStyle/>
          <a:p>
            <a:fld id="{AF38E330-7550-49B4-A28E-8ADEB92D9011}" type="slidenum">
              <a:rPr lang="en-US" smtClean="0"/>
              <a:pPr/>
              <a:t>8</a:t>
            </a:fld>
            <a:endParaRPr lang="en-US"/>
          </a:p>
        </p:txBody>
      </p:sp>
    </p:spTree>
    <p:extLst>
      <p:ext uri="{BB962C8B-B14F-4D97-AF65-F5344CB8AC3E}">
        <p14:creationId xmlns="" xmlns:p14="http://schemas.microsoft.com/office/powerpoint/2010/main" val="233714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TECHNOLOGY STACK</a:t>
            </a:r>
          </a:p>
        </p:txBody>
      </p:sp>
      <p:sp>
        <p:nvSpPr>
          <p:cNvPr id="7" name="Content Placeholder 6"/>
          <p:cNvSpPr>
            <a:spLocks noGrp="1"/>
          </p:cNvSpPr>
          <p:nvPr>
            <p:ph idx="1"/>
          </p:nvPr>
        </p:nvSpPr>
        <p:spPr/>
        <p:txBody>
          <a:bodyPr>
            <a:normAutofit lnSpcReduction="10000"/>
          </a:bodyPr>
          <a:lstStyle/>
          <a:p>
            <a:pPr>
              <a:lnSpc>
                <a:spcPct val="150000"/>
              </a:lnSpc>
            </a:pPr>
            <a:r>
              <a:rPr lang="en-IN" sz="1900" b="1" dirty="0">
                <a:latin typeface="Times New Roman" pitchFamily="18" charset="0"/>
                <a:cs typeface="Times New Roman" pitchFamily="18" charset="0"/>
              </a:rPr>
              <a:t>Machine learning</a:t>
            </a:r>
            <a:r>
              <a:rPr lang="en-IN" sz="1900" dirty="0">
                <a:latin typeface="Times New Roman" pitchFamily="18" charset="0"/>
                <a:cs typeface="Times New Roman" pitchFamily="18" charset="0"/>
              </a:rPr>
              <a:t> (</a:t>
            </a:r>
            <a:r>
              <a:rPr lang="en-IN" sz="1900" b="1" dirty="0">
                <a:latin typeface="Times New Roman" pitchFamily="18" charset="0"/>
                <a:cs typeface="Times New Roman" pitchFamily="18" charset="0"/>
              </a:rPr>
              <a:t>ML</a:t>
            </a:r>
            <a:r>
              <a:rPr lang="en-IN" sz="1900" dirty="0">
                <a:latin typeface="Times New Roman" pitchFamily="18" charset="0"/>
                <a:cs typeface="Times New Roman" pitchFamily="18" charset="0"/>
              </a:rPr>
              <a:t>) is the study of computer algorithms that improve automatically through experience and by the use of data. It is seen as a part of artificial intelligence</a:t>
            </a:r>
            <a:r>
              <a:rPr lang="en-IN" sz="1900" u="sng" dirty="0">
                <a:latin typeface="Times New Roman" pitchFamily="18" charset="0"/>
                <a:cs typeface="Times New Roman" pitchFamily="18" charset="0"/>
              </a:rPr>
              <a:t>.</a:t>
            </a:r>
            <a:r>
              <a:rPr lang="en-IN" sz="1900" dirty="0">
                <a:latin typeface="Times New Roman" pitchFamily="18" charset="0"/>
                <a:cs typeface="Times New Roman" pitchFamily="18" charset="0"/>
              </a:rPr>
              <a:t> Machine learning algorithms build a model based on sample data, known as "training data", in order to make predictions or decisions without being explicitly programmed to do so.</a:t>
            </a:r>
          </a:p>
          <a:p>
            <a:pPr marL="0" indent="0">
              <a:lnSpc>
                <a:spcPct val="150000"/>
              </a:lnSpc>
              <a:buNone/>
            </a:pPr>
            <a:endParaRPr lang="en-IN" sz="1900" dirty="0">
              <a:latin typeface="Times New Roman" pitchFamily="18" charset="0"/>
              <a:cs typeface="Times New Roman" pitchFamily="18" charset="0"/>
            </a:endParaRPr>
          </a:p>
          <a:p>
            <a:pPr>
              <a:lnSpc>
                <a:spcPct val="150000"/>
              </a:lnSpc>
            </a:pPr>
            <a:r>
              <a:rPr lang="en-IN" sz="1900" dirty="0">
                <a:latin typeface="Times New Roman" pitchFamily="18" charset="0"/>
                <a:cs typeface="Times New Roman" pitchFamily="18" charset="0"/>
              </a:rPr>
              <a:t>Machine learning algorithms are classified into four categories:</a:t>
            </a:r>
          </a:p>
          <a:p>
            <a:pPr marL="457200" lvl="0" indent="-457200">
              <a:buNone/>
            </a:pPr>
            <a:r>
              <a:rPr lang="en-IN" sz="2000" dirty="0">
                <a:latin typeface="Times New Roman" pitchFamily="18" charset="0"/>
                <a:cs typeface="Times New Roman" pitchFamily="18" charset="0"/>
              </a:rPr>
              <a:t>1. Supervised learning, </a:t>
            </a:r>
            <a:endParaRPr lang="en-US" sz="2000" dirty="0">
              <a:latin typeface="Times New Roman" pitchFamily="18" charset="0"/>
              <a:cs typeface="Times New Roman" pitchFamily="18" charset="0"/>
            </a:endParaRPr>
          </a:p>
          <a:p>
            <a:pPr lvl="0">
              <a:buNone/>
            </a:pPr>
            <a:r>
              <a:rPr lang="en-IN" sz="2000" dirty="0">
                <a:latin typeface="Times New Roman" pitchFamily="18" charset="0"/>
                <a:cs typeface="Times New Roman" pitchFamily="18" charset="0"/>
              </a:rPr>
              <a:t>2. Un-supervised learning, </a:t>
            </a:r>
            <a:endParaRPr lang="en-US" sz="2000" dirty="0">
              <a:latin typeface="Times New Roman" pitchFamily="18" charset="0"/>
              <a:cs typeface="Times New Roman" pitchFamily="18" charset="0"/>
            </a:endParaRPr>
          </a:p>
          <a:p>
            <a:pPr lvl="0">
              <a:buNone/>
            </a:pPr>
            <a:r>
              <a:rPr lang="en-IN" sz="2000" dirty="0">
                <a:latin typeface="Times New Roman" pitchFamily="18" charset="0"/>
                <a:cs typeface="Times New Roman" pitchFamily="18" charset="0"/>
              </a:rPr>
              <a:t>3. Semi-supervised learning, </a:t>
            </a:r>
            <a:endParaRPr lang="en-US" sz="2000" dirty="0">
              <a:latin typeface="Times New Roman" pitchFamily="18" charset="0"/>
              <a:cs typeface="Times New Roman" pitchFamily="18" charset="0"/>
            </a:endParaRPr>
          </a:p>
          <a:p>
            <a:pPr lvl="0">
              <a:buNone/>
            </a:pPr>
            <a:r>
              <a:rPr lang="en-IN" sz="2000" dirty="0">
                <a:latin typeface="Times New Roman" pitchFamily="18" charset="0"/>
                <a:cs typeface="Times New Roman" pitchFamily="18" charset="0"/>
              </a:rPr>
              <a:t>4. Reinforcement learning.</a:t>
            </a:r>
            <a:endParaRPr lang="en-US" sz="2000" dirty="0">
              <a:latin typeface="Times New Roman" pitchFamily="18" charset="0"/>
              <a:cs typeface="Times New Roman" pitchFamily="18" charset="0"/>
            </a:endParaRPr>
          </a:p>
          <a:p>
            <a:pPr>
              <a:lnSpc>
                <a:spcPct val="150000"/>
              </a:lnSpc>
            </a:pPr>
            <a:endParaRPr lang="en-US" sz="1900" dirty="0">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F32AC6D5-095D-463C-B373-5DD3ABF6C2A7}"/>
              </a:ext>
            </a:extLst>
          </p:cNvPr>
          <p:cNvSpPr>
            <a:spLocks noGrp="1"/>
          </p:cNvSpPr>
          <p:nvPr>
            <p:ph type="sldNum" sz="quarter" idx="12"/>
          </p:nvPr>
        </p:nvSpPr>
        <p:spPr/>
        <p:txBody>
          <a:bodyPr/>
          <a:lstStyle/>
          <a:p>
            <a:fld id="{AF38E330-7550-49B4-A28E-8ADEB92D9011}"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1712</Words>
  <Application>Microsoft Office PowerPoint</Application>
  <PresentationFormat>On-screen Show (4:3)</PresentationFormat>
  <Paragraphs>168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Introduction</vt:lpstr>
      <vt:lpstr>Slide 3</vt:lpstr>
      <vt:lpstr>Literature Survey </vt:lpstr>
      <vt:lpstr>Slide 5</vt:lpstr>
      <vt:lpstr>Objective</vt:lpstr>
      <vt:lpstr>Existing System</vt:lpstr>
      <vt:lpstr>Proposed System</vt:lpstr>
      <vt:lpstr>TECHNOLOGY STACK</vt:lpstr>
      <vt:lpstr>DEVELOPMENT ENVIRONMENT</vt:lpstr>
      <vt:lpstr>SYSTEM  ARCHITECTURE </vt:lpstr>
      <vt:lpstr>Slide 12</vt:lpstr>
      <vt:lpstr>System Design</vt:lpstr>
      <vt:lpstr>Activity Diagram</vt:lpstr>
      <vt:lpstr>Use Case Diagram</vt:lpstr>
      <vt:lpstr>MODULE DESCRIPTION</vt:lpstr>
      <vt:lpstr>Slide 17</vt:lpstr>
      <vt:lpstr>SMILES Representation of Molecules</vt:lpstr>
      <vt:lpstr>Model </vt:lpstr>
      <vt:lpstr>Slide 20</vt:lpstr>
      <vt:lpstr>Screenshots</vt:lpstr>
      <vt:lpstr>Slide 22</vt:lpstr>
      <vt:lpstr>Slide 23</vt:lpstr>
      <vt:lpstr>CONCLUSION</vt:lpstr>
      <vt:lpstr>REFERENCE</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46</cp:revision>
  <dcterms:created xsi:type="dcterms:W3CDTF">2021-03-29T10:23:14Z</dcterms:created>
  <dcterms:modified xsi:type="dcterms:W3CDTF">2021-06-17T07:43:19Z</dcterms:modified>
</cp:coreProperties>
</file>