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0" r:id="rId3"/>
    <p:sldId id="258" r:id="rId4"/>
    <p:sldId id="271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271532-C0BE-4C01-8F72-3EC7B6787C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7979B524-4069-468E-90AA-0D6DBDBE9BE4}">
      <dgm:prSet/>
      <dgm:spPr/>
      <dgm:t>
        <a:bodyPr/>
        <a:lstStyle/>
        <a:p>
          <a:r>
            <a:rPr lang="en-US"/>
            <a:t>Our consumer finance company faces the challenge of credit loss, where loan approvals to unlikely repayers may result in credit losses. </a:t>
          </a:r>
        </a:p>
      </dgm:t>
    </dgm:pt>
    <dgm:pt modelId="{178A88EB-2544-4868-9BA3-759F2B336DD5}" type="parTrans" cxnId="{CD5BD6E5-85F2-4845-86B7-46C0A68D70D4}">
      <dgm:prSet/>
      <dgm:spPr/>
      <dgm:t>
        <a:bodyPr/>
        <a:lstStyle/>
        <a:p>
          <a:endParaRPr lang="en-US" sz="1400"/>
        </a:p>
      </dgm:t>
    </dgm:pt>
    <dgm:pt modelId="{1A4D0186-23B8-406C-8180-A3DBDBC5FC90}" type="sibTrans" cxnId="{CD5BD6E5-85F2-4845-86B7-46C0A68D70D4}">
      <dgm:prSet/>
      <dgm:spPr/>
      <dgm:t>
        <a:bodyPr/>
        <a:lstStyle/>
        <a:p>
          <a:endParaRPr lang="en-US"/>
        </a:p>
      </dgm:t>
    </dgm:pt>
    <dgm:pt modelId="{EC837449-42FA-40FD-9D38-4A1CDEA6C32D}">
      <dgm:prSet/>
      <dgm:spPr/>
      <dgm:t>
        <a:bodyPr/>
        <a:lstStyle/>
        <a:p>
          <a:r>
            <a:rPr lang="en-US"/>
            <a:t>The dataset given contains information on past loan applicants and their default status.</a:t>
          </a:r>
        </a:p>
      </dgm:t>
    </dgm:pt>
    <dgm:pt modelId="{FBBC2237-CC84-4914-847D-1AE5A3B03C12}" type="parTrans" cxnId="{EB879CA2-3049-4122-B83E-CB666631CFC8}">
      <dgm:prSet/>
      <dgm:spPr/>
      <dgm:t>
        <a:bodyPr/>
        <a:lstStyle/>
        <a:p>
          <a:endParaRPr lang="en-US" sz="1400"/>
        </a:p>
      </dgm:t>
    </dgm:pt>
    <dgm:pt modelId="{85C7BCF3-2163-41D6-B182-B9250C4E0DD7}" type="sibTrans" cxnId="{EB879CA2-3049-4122-B83E-CB666631CFC8}">
      <dgm:prSet/>
      <dgm:spPr/>
      <dgm:t>
        <a:bodyPr/>
        <a:lstStyle/>
        <a:p>
          <a:endParaRPr lang="en-US"/>
        </a:p>
      </dgm:t>
    </dgm:pt>
    <dgm:pt modelId="{705FA6B5-5F7E-498B-BBF1-7ED1ABCBD4F6}">
      <dgm:prSet/>
      <dgm:spPr/>
      <dgm:t>
        <a:bodyPr/>
        <a:lstStyle/>
        <a:p>
          <a:r>
            <a:rPr lang="en-US"/>
            <a:t>Our objective is to understand how consumer and loan attributes influence loan default tendencies. Our goal is to mitigate credit loss by identifying the driver variables behind loan default</a:t>
          </a:r>
        </a:p>
      </dgm:t>
    </dgm:pt>
    <dgm:pt modelId="{ACC0F881-0A5D-4E3B-B89C-129D07A10CBA}" type="parTrans" cxnId="{26CEF561-F649-40F6-9F3B-2B0F4EE597B3}">
      <dgm:prSet/>
      <dgm:spPr/>
      <dgm:t>
        <a:bodyPr/>
        <a:lstStyle/>
        <a:p>
          <a:endParaRPr lang="en-US" sz="1400"/>
        </a:p>
      </dgm:t>
    </dgm:pt>
    <dgm:pt modelId="{594AD18E-1056-4E77-95ED-AA75303BADEA}" type="sibTrans" cxnId="{26CEF561-F649-40F6-9F3B-2B0F4EE597B3}">
      <dgm:prSet/>
      <dgm:spPr/>
      <dgm:t>
        <a:bodyPr/>
        <a:lstStyle/>
        <a:p>
          <a:endParaRPr lang="en-US"/>
        </a:p>
      </dgm:t>
    </dgm:pt>
    <dgm:pt modelId="{A0096539-1F5E-4454-A4F5-81AE40E986D3}" type="pres">
      <dgm:prSet presAssocID="{26271532-C0BE-4C01-8F72-3EC7B6787CD9}" presName="root" presStyleCnt="0">
        <dgm:presLayoutVars>
          <dgm:dir/>
          <dgm:resizeHandles val="exact"/>
        </dgm:presLayoutVars>
      </dgm:prSet>
      <dgm:spPr/>
    </dgm:pt>
    <dgm:pt modelId="{BF1CE4DA-B396-49F5-A9C9-7EC7017650F1}" type="pres">
      <dgm:prSet presAssocID="{7979B524-4069-468E-90AA-0D6DBDBE9BE4}" presName="compNode" presStyleCnt="0"/>
      <dgm:spPr/>
    </dgm:pt>
    <dgm:pt modelId="{7FD14F0E-A052-45B3-ABC1-E0D6721A99A4}" type="pres">
      <dgm:prSet presAssocID="{7979B524-4069-468E-90AA-0D6DBDBE9BE4}" presName="bgRect" presStyleLbl="bgShp" presStyleIdx="0" presStyleCnt="3" custLinFactNeighborX="-1283" custLinFactNeighborY="-50043"/>
      <dgm:spPr/>
    </dgm:pt>
    <dgm:pt modelId="{57189208-3E80-4C14-A7CB-83BB979DE933}" type="pres">
      <dgm:prSet presAssocID="{7979B524-4069-468E-90AA-0D6DBDBE9B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AE743FD-A7BA-43AD-8FDA-7E302CBB2BAC}" type="pres">
      <dgm:prSet presAssocID="{7979B524-4069-468E-90AA-0D6DBDBE9BE4}" presName="spaceRect" presStyleCnt="0"/>
      <dgm:spPr/>
    </dgm:pt>
    <dgm:pt modelId="{85099054-EA42-45C4-82DE-63D7FF971A40}" type="pres">
      <dgm:prSet presAssocID="{7979B524-4069-468E-90AA-0D6DBDBE9BE4}" presName="parTx" presStyleLbl="revTx" presStyleIdx="0" presStyleCnt="3">
        <dgm:presLayoutVars>
          <dgm:chMax val="0"/>
          <dgm:chPref val="0"/>
        </dgm:presLayoutVars>
      </dgm:prSet>
      <dgm:spPr/>
    </dgm:pt>
    <dgm:pt modelId="{1C9E2868-9F0B-4136-9EEB-EF23879E9CDD}" type="pres">
      <dgm:prSet presAssocID="{1A4D0186-23B8-406C-8180-A3DBDBC5FC90}" presName="sibTrans" presStyleCnt="0"/>
      <dgm:spPr/>
    </dgm:pt>
    <dgm:pt modelId="{1CF7D2DE-EE4B-42FB-BF8B-055C2EBD5E09}" type="pres">
      <dgm:prSet presAssocID="{EC837449-42FA-40FD-9D38-4A1CDEA6C32D}" presName="compNode" presStyleCnt="0"/>
      <dgm:spPr/>
    </dgm:pt>
    <dgm:pt modelId="{4DE49307-4818-42AB-8703-F99FECB9A807}" type="pres">
      <dgm:prSet presAssocID="{EC837449-42FA-40FD-9D38-4A1CDEA6C32D}" presName="bgRect" presStyleLbl="bgShp" presStyleIdx="1" presStyleCnt="3"/>
      <dgm:spPr/>
    </dgm:pt>
    <dgm:pt modelId="{8981AAED-1952-4B07-9BBA-3521F54054E2}" type="pres">
      <dgm:prSet presAssocID="{EC837449-42FA-40FD-9D38-4A1CDEA6C3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69E4E30-B196-451E-AE44-C2D0DA9DA628}" type="pres">
      <dgm:prSet presAssocID="{EC837449-42FA-40FD-9D38-4A1CDEA6C32D}" presName="spaceRect" presStyleCnt="0"/>
      <dgm:spPr/>
    </dgm:pt>
    <dgm:pt modelId="{0B633009-7B3D-4B79-9E34-95B2F9DB96BB}" type="pres">
      <dgm:prSet presAssocID="{EC837449-42FA-40FD-9D38-4A1CDEA6C32D}" presName="parTx" presStyleLbl="revTx" presStyleIdx="1" presStyleCnt="3">
        <dgm:presLayoutVars>
          <dgm:chMax val="0"/>
          <dgm:chPref val="0"/>
        </dgm:presLayoutVars>
      </dgm:prSet>
      <dgm:spPr/>
    </dgm:pt>
    <dgm:pt modelId="{98BE45F1-D0C4-4835-9051-DDA50B870B8D}" type="pres">
      <dgm:prSet presAssocID="{85C7BCF3-2163-41D6-B182-B9250C4E0DD7}" presName="sibTrans" presStyleCnt="0"/>
      <dgm:spPr/>
    </dgm:pt>
    <dgm:pt modelId="{1E10D930-7B79-4259-A438-152126A56FEC}" type="pres">
      <dgm:prSet presAssocID="{705FA6B5-5F7E-498B-BBF1-7ED1ABCBD4F6}" presName="compNode" presStyleCnt="0"/>
      <dgm:spPr/>
    </dgm:pt>
    <dgm:pt modelId="{E5E39D3D-6F8F-4C8C-9566-F3A9876083FF}" type="pres">
      <dgm:prSet presAssocID="{705FA6B5-5F7E-498B-BBF1-7ED1ABCBD4F6}" presName="bgRect" presStyleLbl="bgShp" presStyleIdx="2" presStyleCnt="3"/>
      <dgm:spPr/>
    </dgm:pt>
    <dgm:pt modelId="{A1AF2B22-0347-45B5-B6B0-139D95923051}" type="pres">
      <dgm:prSet presAssocID="{705FA6B5-5F7E-498B-BBF1-7ED1ABCBD4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B64A8DA-D6C7-48F9-9DC6-B0F546AE222C}" type="pres">
      <dgm:prSet presAssocID="{705FA6B5-5F7E-498B-BBF1-7ED1ABCBD4F6}" presName="spaceRect" presStyleCnt="0"/>
      <dgm:spPr/>
    </dgm:pt>
    <dgm:pt modelId="{043948A5-DC8A-435C-BFEB-A7320FFBB0E3}" type="pres">
      <dgm:prSet presAssocID="{705FA6B5-5F7E-498B-BBF1-7ED1ABCBD4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49EF07-C687-438A-AAB6-33D97374D988}" type="presOf" srcId="{705FA6B5-5F7E-498B-BBF1-7ED1ABCBD4F6}" destId="{043948A5-DC8A-435C-BFEB-A7320FFBB0E3}" srcOrd="0" destOrd="0" presId="urn:microsoft.com/office/officeart/2018/2/layout/IconVerticalSolidList"/>
    <dgm:cxn modelId="{8B5E0D09-ADD0-486A-9EB0-B9364D704D40}" type="presOf" srcId="{26271532-C0BE-4C01-8F72-3EC7B6787CD9}" destId="{A0096539-1F5E-4454-A4F5-81AE40E986D3}" srcOrd="0" destOrd="0" presId="urn:microsoft.com/office/officeart/2018/2/layout/IconVerticalSolidList"/>
    <dgm:cxn modelId="{039D3314-D310-4FFC-8D53-9C9218C342D6}" type="presOf" srcId="{EC837449-42FA-40FD-9D38-4A1CDEA6C32D}" destId="{0B633009-7B3D-4B79-9E34-95B2F9DB96BB}" srcOrd="0" destOrd="0" presId="urn:microsoft.com/office/officeart/2018/2/layout/IconVerticalSolidList"/>
    <dgm:cxn modelId="{26CEF561-F649-40F6-9F3B-2B0F4EE597B3}" srcId="{26271532-C0BE-4C01-8F72-3EC7B6787CD9}" destId="{705FA6B5-5F7E-498B-BBF1-7ED1ABCBD4F6}" srcOrd="2" destOrd="0" parTransId="{ACC0F881-0A5D-4E3B-B89C-129D07A10CBA}" sibTransId="{594AD18E-1056-4E77-95ED-AA75303BADEA}"/>
    <dgm:cxn modelId="{EB879CA2-3049-4122-B83E-CB666631CFC8}" srcId="{26271532-C0BE-4C01-8F72-3EC7B6787CD9}" destId="{EC837449-42FA-40FD-9D38-4A1CDEA6C32D}" srcOrd="1" destOrd="0" parTransId="{FBBC2237-CC84-4914-847D-1AE5A3B03C12}" sibTransId="{85C7BCF3-2163-41D6-B182-B9250C4E0DD7}"/>
    <dgm:cxn modelId="{DF78BFBD-9EF5-45E7-B859-2E534EF35D02}" type="presOf" srcId="{7979B524-4069-468E-90AA-0D6DBDBE9BE4}" destId="{85099054-EA42-45C4-82DE-63D7FF971A40}" srcOrd="0" destOrd="0" presId="urn:microsoft.com/office/officeart/2018/2/layout/IconVerticalSolidList"/>
    <dgm:cxn modelId="{CD5BD6E5-85F2-4845-86B7-46C0A68D70D4}" srcId="{26271532-C0BE-4C01-8F72-3EC7B6787CD9}" destId="{7979B524-4069-468E-90AA-0D6DBDBE9BE4}" srcOrd="0" destOrd="0" parTransId="{178A88EB-2544-4868-9BA3-759F2B336DD5}" sibTransId="{1A4D0186-23B8-406C-8180-A3DBDBC5FC90}"/>
    <dgm:cxn modelId="{1972ABA5-0BA2-49AA-A0A8-1B2029B67CE6}" type="presParOf" srcId="{A0096539-1F5E-4454-A4F5-81AE40E986D3}" destId="{BF1CE4DA-B396-49F5-A9C9-7EC7017650F1}" srcOrd="0" destOrd="0" presId="urn:microsoft.com/office/officeart/2018/2/layout/IconVerticalSolidList"/>
    <dgm:cxn modelId="{7907B94F-3F74-4EAF-8742-6B222B574094}" type="presParOf" srcId="{BF1CE4DA-B396-49F5-A9C9-7EC7017650F1}" destId="{7FD14F0E-A052-45B3-ABC1-E0D6721A99A4}" srcOrd="0" destOrd="0" presId="urn:microsoft.com/office/officeart/2018/2/layout/IconVerticalSolidList"/>
    <dgm:cxn modelId="{58BAA458-79D1-4C54-809C-9F10A5B55302}" type="presParOf" srcId="{BF1CE4DA-B396-49F5-A9C9-7EC7017650F1}" destId="{57189208-3E80-4C14-A7CB-83BB979DE933}" srcOrd="1" destOrd="0" presId="urn:microsoft.com/office/officeart/2018/2/layout/IconVerticalSolidList"/>
    <dgm:cxn modelId="{4B0756D0-EB43-47D4-8ADD-CF4421DDDF81}" type="presParOf" srcId="{BF1CE4DA-B396-49F5-A9C9-7EC7017650F1}" destId="{4AE743FD-A7BA-43AD-8FDA-7E302CBB2BAC}" srcOrd="2" destOrd="0" presId="urn:microsoft.com/office/officeart/2018/2/layout/IconVerticalSolidList"/>
    <dgm:cxn modelId="{D4F779F6-91C0-4809-98B7-F3ADAE03A75E}" type="presParOf" srcId="{BF1CE4DA-B396-49F5-A9C9-7EC7017650F1}" destId="{85099054-EA42-45C4-82DE-63D7FF971A40}" srcOrd="3" destOrd="0" presId="urn:microsoft.com/office/officeart/2018/2/layout/IconVerticalSolidList"/>
    <dgm:cxn modelId="{679F4ECD-233C-442F-AEDF-A36FEBD047D9}" type="presParOf" srcId="{A0096539-1F5E-4454-A4F5-81AE40E986D3}" destId="{1C9E2868-9F0B-4136-9EEB-EF23879E9CDD}" srcOrd="1" destOrd="0" presId="urn:microsoft.com/office/officeart/2018/2/layout/IconVerticalSolidList"/>
    <dgm:cxn modelId="{1BA5D699-F55F-47A1-8B24-503E94A493F1}" type="presParOf" srcId="{A0096539-1F5E-4454-A4F5-81AE40E986D3}" destId="{1CF7D2DE-EE4B-42FB-BF8B-055C2EBD5E09}" srcOrd="2" destOrd="0" presId="urn:microsoft.com/office/officeart/2018/2/layout/IconVerticalSolidList"/>
    <dgm:cxn modelId="{A1FBFCCB-0881-4DBD-BB08-DD2A413D4E32}" type="presParOf" srcId="{1CF7D2DE-EE4B-42FB-BF8B-055C2EBD5E09}" destId="{4DE49307-4818-42AB-8703-F99FECB9A807}" srcOrd="0" destOrd="0" presId="urn:microsoft.com/office/officeart/2018/2/layout/IconVerticalSolidList"/>
    <dgm:cxn modelId="{07A240F2-CE6E-4C81-A19D-051816D89915}" type="presParOf" srcId="{1CF7D2DE-EE4B-42FB-BF8B-055C2EBD5E09}" destId="{8981AAED-1952-4B07-9BBA-3521F54054E2}" srcOrd="1" destOrd="0" presId="urn:microsoft.com/office/officeart/2018/2/layout/IconVerticalSolidList"/>
    <dgm:cxn modelId="{883914E1-FE7D-4C19-8436-1473A7BAC1FB}" type="presParOf" srcId="{1CF7D2DE-EE4B-42FB-BF8B-055C2EBD5E09}" destId="{E69E4E30-B196-451E-AE44-C2D0DA9DA628}" srcOrd="2" destOrd="0" presId="urn:microsoft.com/office/officeart/2018/2/layout/IconVerticalSolidList"/>
    <dgm:cxn modelId="{AE7C7F7D-A71F-4A22-9373-0FF053C5B0CE}" type="presParOf" srcId="{1CF7D2DE-EE4B-42FB-BF8B-055C2EBD5E09}" destId="{0B633009-7B3D-4B79-9E34-95B2F9DB96BB}" srcOrd="3" destOrd="0" presId="urn:microsoft.com/office/officeart/2018/2/layout/IconVerticalSolidList"/>
    <dgm:cxn modelId="{D1FF3EE6-A84A-48D9-B9F3-4F249E4E1400}" type="presParOf" srcId="{A0096539-1F5E-4454-A4F5-81AE40E986D3}" destId="{98BE45F1-D0C4-4835-9051-DDA50B870B8D}" srcOrd="3" destOrd="0" presId="urn:microsoft.com/office/officeart/2018/2/layout/IconVerticalSolidList"/>
    <dgm:cxn modelId="{FEC76A95-75BC-41F9-B8AD-80890B895127}" type="presParOf" srcId="{A0096539-1F5E-4454-A4F5-81AE40E986D3}" destId="{1E10D930-7B79-4259-A438-152126A56FEC}" srcOrd="4" destOrd="0" presId="urn:microsoft.com/office/officeart/2018/2/layout/IconVerticalSolidList"/>
    <dgm:cxn modelId="{1C1FBE90-344C-481F-BDED-78865A8D34A6}" type="presParOf" srcId="{1E10D930-7B79-4259-A438-152126A56FEC}" destId="{E5E39D3D-6F8F-4C8C-9566-F3A9876083FF}" srcOrd="0" destOrd="0" presId="urn:microsoft.com/office/officeart/2018/2/layout/IconVerticalSolidList"/>
    <dgm:cxn modelId="{345C6C76-0EDA-4CFA-9AB0-98E379BECB9D}" type="presParOf" srcId="{1E10D930-7B79-4259-A438-152126A56FEC}" destId="{A1AF2B22-0347-45B5-B6B0-139D95923051}" srcOrd="1" destOrd="0" presId="urn:microsoft.com/office/officeart/2018/2/layout/IconVerticalSolidList"/>
    <dgm:cxn modelId="{17046483-07CE-420B-B772-07DB8D734C98}" type="presParOf" srcId="{1E10D930-7B79-4259-A438-152126A56FEC}" destId="{4B64A8DA-D6C7-48F9-9DC6-B0F546AE222C}" srcOrd="2" destOrd="0" presId="urn:microsoft.com/office/officeart/2018/2/layout/IconVerticalSolidList"/>
    <dgm:cxn modelId="{8A1E9A27-F5E7-46AC-BA64-96BBCEC3F4E5}" type="presParOf" srcId="{1E10D930-7B79-4259-A438-152126A56FEC}" destId="{043948A5-DC8A-435C-BFEB-A7320FFBB0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6F664-01CC-4DEE-8CEC-2EF78F4F6C4F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484AC-9757-4DCF-A68E-0C5CAF4ABFE9}">
      <dgm:prSet custT="1"/>
      <dgm:spPr/>
      <dgm:t>
        <a:bodyPr/>
        <a:lstStyle/>
        <a:p>
          <a:r>
            <a:rPr lang="en-US" sz="1400" dirty="0"/>
            <a:t>Ignored all null columns – There are 55 columns that are completely null </a:t>
          </a:r>
        </a:p>
      </dgm:t>
    </dgm:pt>
    <dgm:pt modelId="{DAECB292-BD8C-447A-91B6-5CE4D56B664B}" type="parTrans" cxnId="{56FA61B8-B34E-4CD9-A328-4F45D0419D6D}">
      <dgm:prSet/>
      <dgm:spPr/>
      <dgm:t>
        <a:bodyPr/>
        <a:lstStyle/>
        <a:p>
          <a:endParaRPr lang="en-US" sz="1400"/>
        </a:p>
      </dgm:t>
    </dgm:pt>
    <dgm:pt modelId="{527DCAA0-5D73-4CCD-B97A-7A01D8221991}" type="sibTrans" cxnId="{56FA61B8-B34E-4CD9-A328-4F45D0419D6D}">
      <dgm:prSet/>
      <dgm:spPr/>
      <dgm:t>
        <a:bodyPr/>
        <a:lstStyle/>
        <a:p>
          <a:endParaRPr lang="en-US" sz="1400"/>
        </a:p>
      </dgm:t>
    </dgm:pt>
    <dgm:pt modelId="{C5204E31-56F0-481A-8E41-F72EF91A4DAE}">
      <dgm:prSet custT="1"/>
      <dgm:spPr/>
      <dgm:t>
        <a:bodyPr/>
        <a:lstStyle/>
        <a:p>
          <a:r>
            <a:rPr lang="en-US" sz="1400" b="0" i="0" dirty="0"/>
            <a:t>Ensured target variable integrity: No incorrect/null values identified</a:t>
          </a:r>
          <a:endParaRPr lang="en-US" sz="1400" dirty="0"/>
        </a:p>
      </dgm:t>
    </dgm:pt>
    <dgm:pt modelId="{865BF959-1D6A-418C-B6FC-83DC0655C876}" type="parTrans" cxnId="{5771EF8C-E420-4721-B3BA-1945E33FE992}">
      <dgm:prSet/>
      <dgm:spPr/>
      <dgm:t>
        <a:bodyPr/>
        <a:lstStyle/>
        <a:p>
          <a:endParaRPr lang="en-US" sz="1400"/>
        </a:p>
      </dgm:t>
    </dgm:pt>
    <dgm:pt modelId="{C0DDAF8C-C9CD-4797-A906-282E2E9BB9DF}" type="sibTrans" cxnId="{5771EF8C-E420-4721-B3BA-1945E33FE992}">
      <dgm:prSet/>
      <dgm:spPr/>
      <dgm:t>
        <a:bodyPr/>
        <a:lstStyle/>
        <a:p>
          <a:endParaRPr lang="en-US" sz="1400"/>
        </a:p>
      </dgm:t>
    </dgm:pt>
    <dgm:pt modelId="{44A84BDB-0488-4CDC-99E5-392E51FCF344}">
      <dgm:prSet custT="1"/>
      <dgm:spPr/>
      <dgm:t>
        <a:bodyPr/>
        <a:lstStyle/>
        <a:p>
          <a:r>
            <a:rPr lang="en-US" sz="1400" b="0" i="0" dirty="0"/>
            <a:t>Removed columns with only one unique value across all records.</a:t>
          </a:r>
          <a:endParaRPr lang="en-US" sz="1400" dirty="0"/>
        </a:p>
      </dgm:t>
    </dgm:pt>
    <dgm:pt modelId="{C539D6D7-2354-4202-ABAB-9E3856339D44}" type="parTrans" cxnId="{AFAAFFA5-2566-469F-A9F6-99DBF8A2C550}">
      <dgm:prSet/>
      <dgm:spPr/>
      <dgm:t>
        <a:bodyPr/>
        <a:lstStyle/>
        <a:p>
          <a:endParaRPr lang="en-US" sz="1400"/>
        </a:p>
      </dgm:t>
    </dgm:pt>
    <dgm:pt modelId="{FD5554BD-4836-4C80-989A-349770A7A8BB}" type="sibTrans" cxnId="{AFAAFFA5-2566-469F-A9F6-99DBF8A2C550}">
      <dgm:prSet/>
      <dgm:spPr/>
      <dgm:t>
        <a:bodyPr/>
        <a:lstStyle/>
        <a:p>
          <a:endParaRPr lang="en-US" sz="1400"/>
        </a:p>
      </dgm:t>
    </dgm:pt>
    <dgm:pt modelId="{0DBD6725-715F-4CA8-98F1-6E417A54EF29}">
      <dgm:prSet custT="1"/>
      <dgm:spPr/>
      <dgm:t>
        <a:bodyPr/>
        <a:lstStyle/>
        <a:p>
          <a:r>
            <a:rPr lang="en-US" sz="1400" dirty="0"/>
            <a:t>Columns with Categorical variables and high values for all records were removed </a:t>
          </a:r>
          <a:br>
            <a:rPr lang="en-US" sz="1400" dirty="0"/>
          </a:br>
          <a:r>
            <a:rPr lang="en-US" sz="1400" dirty="0"/>
            <a:t>Ex: ‘</a:t>
          </a:r>
          <a:r>
            <a:rPr lang="en-US" sz="1400" dirty="0" err="1"/>
            <a:t>member_id</a:t>
          </a:r>
          <a:r>
            <a:rPr lang="en-US" sz="1400" dirty="0"/>
            <a:t> ‘ this would have unique value for all rows unique</a:t>
          </a:r>
        </a:p>
      </dgm:t>
    </dgm:pt>
    <dgm:pt modelId="{D2A5CDA3-1BA3-467E-9D1E-9FD3989A53AA}" type="parTrans" cxnId="{259D9337-FCBA-42A7-B74E-FB3DC813D6A1}">
      <dgm:prSet/>
      <dgm:spPr/>
      <dgm:t>
        <a:bodyPr/>
        <a:lstStyle/>
        <a:p>
          <a:endParaRPr lang="en-US" sz="1400"/>
        </a:p>
      </dgm:t>
    </dgm:pt>
    <dgm:pt modelId="{5FC546F9-6380-4532-9F96-9DD1EBA09868}" type="sibTrans" cxnId="{259D9337-FCBA-42A7-B74E-FB3DC813D6A1}">
      <dgm:prSet/>
      <dgm:spPr/>
      <dgm:t>
        <a:bodyPr/>
        <a:lstStyle/>
        <a:p>
          <a:endParaRPr lang="en-US" sz="1400"/>
        </a:p>
      </dgm:t>
    </dgm:pt>
    <dgm:pt modelId="{9474F277-ACC6-437F-AA7D-26759B171143}">
      <dgm:prSet custT="1"/>
      <dgm:spPr/>
      <dgm:t>
        <a:bodyPr/>
        <a:lstStyle/>
        <a:p>
          <a:r>
            <a:rPr lang="en-US" sz="1400" b="0" i="0" dirty="0"/>
            <a:t>Removed variables related to post-loan recovery (e.g., 'recoveries', '</a:t>
          </a:r>
          <a:r>
            <a:rPr lang="en-US" sz="1400" b="0" i="0" dirty="0" err="1"/>
            <a:t>collection_recovery_fee</a:t>
          </a:r>
          <a:r>
            <a:rPr lang="en-US" sz="1400" b="0" i="0" dirty="0"/>
            <a:t>') as they don't influence loan approval. Confirmed unique member IDs, ensuring each user has only one loan with the company.</a:t>
          </a:r>
          <a:endParaRPr lang="en-US" sz="1400" dirty="0"/>
        </a:p>
      </dgm:t>
    </dgm:pt>
    <dgm:pt modelId="{1CE3EA97-F05A-45CF-96B7-9DDCA61088A3}" type="parTrans" cxnId="{0A1007D4-3E7C-4B44-96E5-06E607CA2AF0}">
      <dgm:prSet/>
      <dgm:spPr/>
      <dgm:t>
        <a:bodyPr/>
        <a:lstStyle/>
        <a:p>
          <a:endParaRPr lang="en-US" sz="1400"/>
        </a:p>
      </dgm:t>
    </dgm:pt>
    <dgm:pt modelId="{E7F80059-DBCF-4C52-88DD-0C5AE75A6E12}" type="sibTrans" cxnId="{0A1007D4-3E7C-4B44-96E5-06E607CA2AF0}">
      <dgm:prSet/>
      <dgm:spPr/>
      <dgm:t>
        <a:bodyPr/>
        <a:lstStyle/>
        <a:p>
          <a:endParaRPr lang="en-US" sz="1400"/>
        </a:p>
      </dgm:t>
    </dgm:pt>
    <dgm:pt modelId="{18DB941D-8E08-4A2C-9207-21A05D9EA4CC}" type="pres">
      <dgm:prSet presAssocID="{AFA6F664-01CC-4DEE-8CEC-2EF78F4F6C4F}" presName="linear" presStyleCnt="0">
        <dgm:presLayoutVars>
          <dgm:animLvl val="lvl"/>
          <dgm:resizeHandles val="exact"/>
        </dgm:presLayoutVars>
      </dgm:prSet>
      <dgm:spPr/>
    </dgm:pt>
    <dgm:pt modelId="{FB29F0C4-B6EF-4569-8B22-F52FF6EC24E6}" type="pres">
      <dgm:prSet presAssocID="{5AA484AC-9757-4DCF-A68E-0C5CAF4ABFE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9A40164-8741-49C6-B005-885C129B4A3E}" type="pres">
      <dgm:prSet presAssocID="{527DCAA0-5D73-4CCD-B97A-7A01D8221991}" presName="spacer" presStyleCnt="0"/>
      <dgm:spPr/>
    </dgm:pt>
    <dgm:pt modelId="{0AD34971-20CD-450B-8D37-629579962781}" type="pres">
      <dgm:prSet presAssocID="{C5204E31-56F0-481A-8E41-F72EF91A4DA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E4A1D54-AFF2-4629-A5B0-4425116C5C28}" type="pres">
      <dgm:prSet presAssocID="{C0DDAF8C-C9CD-4797-A906-282E2E9BB9DF}" presName="spacer" presStyleCnt="0"/>
      <dgm:spPr/>
    </dgm:pt>
    <dgm:pt modelId="{E8B1EE4F-F371-4B25-9765-E50E79BF8079}" type="pres">
      <dgm:prSet presAssocID="{44A84BDB-0488-4CDC-99E5-392E51FCF34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2B06AEE-9845-49DC-901A-A1006CC7D0E1}" type="pres">
      <dgm:prSet presAssocID="{FD5554BD-4836-4C80-989A-349770A7A8BB}" presName="spacer" presStyleCnt="0"/>
      <dgm:spPr/>
    </dgm:pt>
    <dgm:pt modelId="{08B68B84-6323-4C49-AF51-13950A09BF59}" type="pres">
      <dgm:prSet presAssocID="{0DBD6725-715F-4CA8-98F1-6E417A54EF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31039AF-32A4-4D28-8C2C-F79AB24030CC}" type="pres">
      <dgm:prSet presAssocID="{5FC546F9-6380-4532-9F96-9DD1EBA09868}" presName="spacer" presStyleCnt="0"/>
      <dgm:spPr/>
    </dgm:pt>
    <dgm:pt modelId="{BFE3A464-19C7-41E4-B0E1-06C01C018434}" type="pres">
      <dgm:prSet presAssocID="{9474F277-ACC6-437F-AA7D-26759B17114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59D9337-FCBA-42A7-B74E-FB3DC813D6A1}" srcId="{AFA6F664-01CC-4DEE-8CEC-2EF78F4F6C4F}" destId="{0DBD6725-715F-4CA8-98F1-6E417A54EF29}" srcOrd="3" destOrd="0" parTransId="{D2A5CDA3-1BA3-467E-9D1E-9FD3989A53AA}" sibTransId="{5FC546F9-6380-4532-9F96-9DD1EBA09868}"/>
    <dgm:cxn modelId="{5805E541-DCE0-4962-8291-62937961E3AE}" type="presOf" srcId="{9474F277-ACC6-437F-AA7D-26759B171143}" destId="{BFE3A464-19C7-41E4-B0E1-06C01C018434}" srcOrd="0" destOrd="0" presId="urn:microsoft.com/office/officeart/2005/8/layout/vList2"/>
    <dgm:cxn modelId="{6ADF484A-5A4A-4C46-A41C-21FA50F1D580}" type="presOf" srcId="{44A84BDB-0488-4CDC-99E5-392E51FCF344}" destId="{E8B1EE4F-F371-4B25-9765-E50E79BF8079}" srcOrd="0" destOrd="0" presId="urn:microsoft.com/office/officeart/2005/8/layout/vList2"/>
    <dgm:cxn modelId="{85FFB655-0DC7-4633-9B03-429DCA463B29}" type="presOf" srcId="{0DBD6725-715F-4CA8-98F1-6E417A54EF29}" destId="{08B68B84-6323-4C49-AF51-13950A09BF59}" srcOrd="0" destOrd="0" presId="urn:microsoft.com/office/officeart/2005/8/layout/vList2"/>
    <dgm:cxn modelId="{7E53F98A-AB42-4A37-9AEB-33FF4089DBEA}" type="presOf" srcId="{5AA484AC-9757-4DCF-A68E-0C5CAF4ABFE9}" destId="{FB29F0C4-B6EF-4569-8B22-F52FF6EC24E6}" srcOrd="0" destOrd="0" presId="urn:microsoft.com/office/officeart/2005/8/layout/vList2"/>
    <dgm:cxn modelId="{5771EF8C-E420-4721-B3BA-1945E33FE992}" srcId="{AFA6F664-01CC-4DEE-8CEC-2EF78F4F6C4F}" destId="{C5204E31-56F0-481A-8E41-F72EF91A4DAE}" srcOrd="1" destOrd="0" parTransId="{865BF959-1D6A-418C-B6FC-83DC0655C876}" sibTransId="{C0DDAF8C-C9CD-4797-A906-282E2E9BB9DF}"/>
    <dgm:cxn modelId="{AFAAFFA5-2566-469F-A9F6-99DBF8A2C550}" srcId="{AFA6F664-01CC-4DEE-8CEC-2EF78F4F6C4F}" destId="{44A84BDB-0488-4CDC-99E5-392E51FCF344}" srcOrd="2" destOrd="0" parTransId="{C539D6D7-2354-4202-ABAB-9E3856339D44}" sibTransId="{FD5554BD-4836-4C80-989A-349770A7A8BB}"/>
    <dgm:cxn modelId="{506B9DB7-547A-48C4-B91C-9FF7EA2042EC}" type="presOf" srcId="{C5204E31-56F0-481A-8E41-F72EF91A4DAE}" destId="{0AD34971-20CD-450B-8D37-629579962781}" srcOrd="0" destOrd="0" presId="urn:microsoft.com/office/officeart/2005/8/layout/vList2"/>
    <dgm:cxn modelId="{56FA61B8-B34E-4CD9-A328-4F45D0419D6D}" srcId="{AFA6F664-01CC-4DEE-8CEC-2EF78F4F6C4F}" destId="{5AA484AC-9757-4DCF-A68E-0C5CAF4ABFE9}" srcOrd="0" destOrd="0" parTransId="{DAECB292-BD8C-447A-91B6-5CE4D56B664B}" sibTransId="{527DCAA0-5D73-4CCD-B97A-7A01D8221991}"/>
    <dgm:cxn modelId="{093AC0C2-6AEF-4DD4-8653-23A2EDC22A28}" type="presOf" srcId="{AFA6F664-01CC-4DEE-8CEC-2EF78F4F6C4F}" destId="{18DB941D-8E08-4A2C-9207-21A05D9EA4CC}" srcOrd="0" destOrd="0" presId="urn:microsoft.com/office/officeart/2005/8/layout/vList2"/>
    <dgm:cxn modelId="{0A1007D4-3E7C-4B44-96E5-06E607CA2AF0}" srcId="{AFA6F664-01CC-4DEE-8CEC-2EF78F4F6C4F}" destId="{9474F277-ACC6-437F-AA7D-26759B171143}" srcOrd="4" destOrd="0" parTransId="{1CE3EA97-F05A-45CF-96B7-9DDCA61088A3}" sibTransId="{E7F80059-DBCF-4C52-88DD-0C5AE75A6E12}"/>
    <dgm:cxn modelId="{163C44F5-ADFC-4735-B6C6-FFD7F339FFF1}" type="presParOf" srcId="{18DB941D-8E08-4A2C-9207-21A05D9EA4CC}" destId="{FB29F0C4-B6EF-4569-8B22-F52FF6EC24E6}" srcOrd="0" destOrd="0" presId="urn:microsoft.com/office/officeart/2005/8/layout/vList2"/>
    <dgm:cxn modelId="{E1026062-51F2-4972-AB6C-D9DCB87583D6}" type="presParOf" srcId="{18DB941D-8E08-4A2C-9207-21A05D9EA4CC}" destId="{B9A40164-8741-49C6-B005-885C129B4A3E}" srcOrd="1" destOrd="0" presId="urn:microsoft.com/office/officeart/2005/8/layout/vList2"/>
    <dgm:cxn modelId="{2D64967D-887C-4AAB-ABBB-AC0769443656}" type="presParOf" srcId="{18DB941D-8E08-4A2C-9207-21A05D9EA4CC}" destId="{0AD34971-20CD-450B-8D37-629579962781}" srcOrd="2" destOrd="0" presId="urn:microsoft.com/office/officeart/2005/8/layout/vList2"/>
    <dgm:cxn modelId="{82EBC5B4-AD3E-49F1-AD50-51E712CA84EC}" type="presParOf" srcId="{18DB941D-8E08-4A2C-9207-21A05D9EA4CC}" destId="{6E4A1D54-AFF2-4629-A5B0-4425116C5C28}" srcOrd="3" destOrd="0" presId="urn:microsoft.com/office/officeart/2005/8/layout/vList2"/>
    <dgm:cxn modelId="{1AF133A1-3379-42E8-A918-43E07CE823E1}" type="presParOf" srcId="{18DB941D-8E08-4A2C-9207-21A05D9EA4CC}" destId="{E8B1EE4F-F371-4B25-9765-E50E79BF8079}" srcOrd="4" destOrd="0" presId="urn:microsoft.com/office/officeart/2005/8/layout/vList2"/>
    <dgm:cxn modelId="{50568B75-984A-4AA5-A93D-E412ECC2BA9D}" type="presParOf" srcId="{18DB941D-8E08-4A2C-9207-21A05D9EA4CC}" destId="{E2B06AEE-9845-49DC-901A-A1006CC7D0E1}" srcOrd="5" destOrd="0" presId="urn:microsoft.com/office/officeart/2005/8/layout/vList2"/>
    <dgm:cxn modelId="{47969CC7-C447-4387-A1BA-EBC2FE48B286}" type="presParOf" srcId="{18DB941D-8E08-4A2C-9207-21A05D9EA4CC}" destId="{08B68B84-6323-4C49-AF51-13950A09BF59}" srcOrd="6" destOrd="0" presId="urn:microsoft.com/office/officeart/2005/8/layout/vList2"/>
    <dgm:cxn modelId="{C72F53D5-4DD6-404C-A95A-6F50A08D91F4}" type="presParOf" srcId="{18DB941D-8E08-4A2C-9207-21A05D9EA4CC}" destId="{031039AF-32A4-4D28-8C2C-F79AB24030CC}" srcOrd="7" destOrd="0" presId="urn:microsoft.com/office/officeart/2005/8/layout/vList2"/>
    <dgm:cxn modelId="{F385F264-3FAC-4A82-8E5E-D303AC8D5B59}" type="presParOf" srcId="{18DB941D-8E08-4A2C-9207-21A05D9EA4CC}" destId="{BFE3A464-19C7-41E4-B0E1-06C01C01843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C29B2-16D1-448A-A947-18DFB0E8972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D6CABA-45E2-400E-B56F-BD8FB6A6249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Manipulation of Datatypes:</a:t>
          </a:r>
          <a:endParaRPr lang="en-US"/>
        </a:p>
      </dgm:t>
    </dgm:pt>
    <dgm:pt modelId="{87E4C1C7-0330-4111-9C92-32C5F173158B}" type="parTrans" cxnId="{7C3B3BD9-9B80-4A63-B212-B4C84D795EB7}">
      <dgm:prSet/>
      <dgm:spPr/>
      <dgm:t>
        <a:bodyPr/>
        <a:lstStyle/>
        <a:p>
          <a:endParaRPr lang="en-US"/>
        </a:p>
      </dgm:t>
    </dgm:pt>
    <dgm:pt modelId="{B13FECD5-5482-48CA-830C-AD8CD3A9AB20}" type="sibTrans" cxnId="{7C3B3BD9-9B80-4A63-B212-B4C84D795EB7}">
      <dgm:prSet/>
      <dgm:spPr/>
      <dgm:t>
        <a:bodyPr/>
        <a:lstStyle/>
        <a:p>
          <a:endParaRPr lang="en-US"/>
        </a:p>
      </dgm:t>
    </dgm:pt>
    <dgm:pt modelId="{E8DDB238-C11E-4A3B-9490-4848E3971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Handling Date and String Variables Appropriately</a:t>
          </a:r>
        </a:p>
        <a:p>
          <a:pPr>
            <a:lnSpc>
              <a:spcPct val="100000"/>
            </a:lnSpc>
          </a:pPr>
          <a:endParaRPr lang="en-US" b="0" i="0" dirty="0"/>
        </a:p>
      </dgm:t>
    </dgm:pt>
    <dgm:pt modelId="{AE260A6C-8E43-47D4-A68C-AC3E69F8646E}" type="parTrans" cxnId="{482319AE-22EE-45DB-9556-0C85A5F3AF64}">
      <dgm:prSet/>
      <dgm:spPr/>
      <dgm:t>
        <a:bodyPr/>
        <a:lstStyle/>
        <a:p>
          <a:endParaRPr lang="en-US"/>
        </a:p>
      </dgm:t>
    </dgm:pt>
    <dgm:pt modelId="{906E83F7-6943-4786-8D48-C1828A6DE6B2}" type="sibTrans" cxnId="{482319AE-22EE-45DB-9556-0C85A5F3AF64}">
      <dgm:prSet/>
      <dgm:spPr/>
      <dgm:t>
        <a:bodyPr/>
        <a:lstStyle/>
        <a:p>
          <a:endParaRPr lang="en-US"/>
        </a:p>
      </dgm:t>
    </dgm:pt>
    <dgm:pt modelId="{21257D82-55C6-4410-9488-84C42C9130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Data Quality Checks:</a:t>
          </a:r>
          <a:endParaRPr lang="en-US"/>
        </a:p>
      </dgm:t>
    </dgm:pt>
    <dgm:pt modelId="{AE271AB1-7775-40B1-B4D3-1B9589B1FF59}" type="parTrans" cxnId="{93BCC6BB-0CD5-4AB8-AA8C-097E05F019E7}">
      <dgm:prSet/>
      <dgm:spPr/>
      <dgm:t>
        <a:bodyPr/>
        <a:lstStyle/>
        <a:p>
          <a:endParaRPr lang="en-US"/>
        </a:p>
      </dgm:t>
    </dgm:pt>
    <dgm:pt modelId="{F0FA0D40-21B0-4DEB-B0BE-8CA1B7E85F70}" type="sibTrans" cxnId="{93BCC6BB-0CD5-4AB8-AA8C-097E05F019E7}">
      <dgm:prSet/>
      <dgm:spPr/>
      <dgm:t>
        <a:bodyPr/>
        <a:lstStyle/>
        <a:p>
          <a:endParaRPr lang="en-US"/>
        </a:p>
      </dgm:t>
    </dgm:pt>
    <dgm:pt modelId="{6329CD42-6FDF-49AF-AAB0-DE3304EA06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Identification and Treatment of Missing Values</a:t>
          </a:r>
          <a:endParaRPr lang="en-US" dirty="0"/>
        </a:p>
      </dgm:t>
    </dgm:pt>
    <dgm:pt modelId="{01115990-88F6-4F27-A9A6-910A86ED573B}" type="parTrans" cxnId="{14379F73-3A85-4AC8-AC2F-8ACC8DD2D68D}">
      <dgm:prSet/>
      <dgm:spPr/>
      <dgm:t>
        <a:bodyPr/>
        <a:lstStyle/>
        <a:p>
          <a:endParaRPr lang="en-US"/>
        </a:p>
      </dgm:t>
    </dgm:pt>
    <dgm:pt modelId="{730E4F51-E380-48BD-8BB4-A840D1A1D5AD}" type="sibTrans" cxnId="{14379F73-3A85-4AC8-AC2F-8ACC8DD2D68D}">
      <dgm:prSet/>
      <dgm:spPr/>
      <dgm:t>
        <a:bodyPr/>
        <a:lstStyle/>
        <a:p>
          <a:endParaRPr lang="en-US"/>
        </a:p>
      </dgm:t>
    </dgm:pt>
    <dgm:pt modelId="{E10EA2CF-C007-4AC6-9F2D-1730A21111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Removal of Rows with 'current' Loan Status</a:t>
          </a:r>
          <a:endParaRPr lang="en-US"/>
        </a:p>
      </dgm:t>
    </dgm:pt>
    <dgm:pt modelId="{E393C4C5-D22E-425B-ACA3-F78673B6EABF}" type="parTrans" cxnId="{E2490903-420C-4D9E-8284-F223CA1F12A3}">
      <dgm:prSet/>
      <dgm:spPr/>
      <dgm:t>
        <a:bodyPr/>
        <a:lstStyle/>
        <a:p>
          <a:endParaRPr lang="en-US"/>
        </a:p>
      </dgm:t>
    </dgm:pt>
    <dgm:pt modelId="{B61456F9-BCDA-450D-B5FF-4AD1C64E5555}" type="sibTrans" cxnId="{E2490903-420C-4D9E-8284-F223CA1F12A3}">
      <dgm:prSet/>
      <dgm:spPr/>
      <dgm:t>
        <a:bodyPr/>
        <a:lstStyle/>
        <a:p>
          <a:endParaRPr lang="en-US"/>
        </a:p>
      </dgm:t>
    </dgm:pt>
    <dgm:pt modelId="{6D9BD367-5A8B-46C5-8EFB-78DBB6B640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Treat outliners </a:t>
          </a:r>
          <a:endParaRPr lang="en-US" dirty="0"/>
        </a:p>
      </dgm:t>
    </dgm:pt>
    <dgm:pt modelId="{C076CF7C-BC82-4529-9D98-5F966D07EE35}" type="parTrans" cxnId="{77D988B2-F93A-4DFB-8A84-3074E75C1247}">
      <dgm:prSet/>
      <dgm:spPr/>
      <dgm:t>
        <a:bodyPr/>
        <a:lstStyle/>
        <a:p>
          <a:endParaRPr lang="en-US"/>
        </a:p>
      </dgm:t>
    </dgm:pt>
    <dgm:pt modelId="{89B2BCB1-002A-49EB-8EBF-3079DBF0C070}" type="sibTrans" cxnId="{77D988B2-F93A-4DFB-8A84-3074E75C1247}">
      <dgm:prSet/>
      <dgm:spPr/>
      <dgm:t>
        <a:bodyPr/>
        <a:lstStyle/>
        <a:p>
          <a:endParaRPr lang="en-US"/>
        </a:p>
      </dgm:t>
    </dgm:pt>
    <dgm:pt modelId="{F4EACD42-254D-4375-9DC0-493B16BB932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Data Segmentation:</a:t>
          </a:r>
          <a:endParaRPr lang="en-US"/>
        </a:p>
      </dgm:t>
    </dgm:pt>
    <dgm:pt modelId="{355D8992-FE7C-4E64-90B3-EA0ADD6541F0}" type="parTrans" cxnId="{EC4B6DED-944A-4082-96D2-7A077D5A4655}">
      <dgm:prSet/>
      <dgm:spPr/>
      <dgm:t>
        <a:bodyPr/>
        <a:lstStyle/>
        <a:p>
          <a:endParaRPr lang="en-US"/>
        </a:p>
      </dgm:t>
    </dgm:pt>
    <dgm:pt modelId="{750ED329-0963-4088-B10E-43F363283387}" type="sibTrans" cxnId="{EC4B6DED-944A-4082-96D2-7A077D5A4655}">
      <dgm:prSet/>
      <dgm:spPr/>
      <dgm:t>
        <a:bodyPr/>
        <a:lstStyle/>
        <a:p>
          <a:endParaRPr lang="en-US"/>
        </a:p>
      </dgm:t>
    </dgm:pt>
    <dgm:pt modelId="{C08CEA96-BC02-4802-838F-F26CB8613F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Splitting the Data into Two Parts:</a:t>
          </a:r>
          <a:endParaRPr lang="en-US"/>
        </a:p>
      </dgm:t>
    </dgm:pt>
    <dgm:pt modelId="{5BF328F1-3503-4A68-B33D-5408BAF613EF}" type="parTrans" cxnId="{9BA5BA14-3549-47E1-A9CD-94A314BE0AE9}">
      <dgm:prSet/>
      <dgm:spPr/>
      <dgm:t>
        <a:bodyPr/>
        <a:lstStyle/>
        <a:p>
          <a:endParaRPr lang="en-US"/>
        </a:p>
      </dgm:t>
    </dgm:pt>
    <dgm:pt modelId="{24C34A09-8F46-4B7C-8E0E-A90717D041ED}" type="sibTrans" cxnId="{9BA5BA14-3549-47E1-A9CD-94A314BE0AE9}">
      <dgm:prSet/>
      <dgm:spPr/>
      <dgm:t>
        <a:bodyPr/>
        <a:lstStyle/>
        <a:p>
          <a:endParaRPr lang="en-US"/>
        </a:p>
      </dgm:t>
    </dgm:pt>
    <dgm:pt modelId="{DE10E234-8E67-4BA4-ADC1-34DF1EEABF41}">
      <dgm:prSet/>
      <dgm:spPr/>
      <dgm:t>
        <a:bodyPr/>
        <a:lstStyle/>
        <a:p>
          <a:r>
            <a:rPr lang="en-US" b="0" i="0"/>
            <a:t>Defaulters</a:t>
          </a:r>
          <a:endParaRPr lang="en-US"/>
        </a:p>
      </dgm:t>
    </dgm:pt>
    <dgm:pt modelId="{A3FABE73-EE32-44B4-84C9-291725E80787}" type="parTrans" cxnId="{575FF22A-E127-4B2D-B00E-68569058C48B}">
      <dgm:prSet/>
      <dgm:spPr/>
      <dgm:t>
        <a:bodyPr/>
        <a:lstStyle/>
        <a:p>
          <a:endParaRPr lang="en-US"/>
        </a:p>
      </dgm:t>
    </dgm:pt>
    <dgm:pt modelId="{8ED35B23-5AAE-4C49-8549-41DD944C1FC4}" type="sibTrans" cxnId="{575FF22A-E127-4B2D-B00E-68569058C48B}">
      <dgm:prSet/>
      <dgm:spPr/>
      <dgm:t>
        <a:bodyPr/>
        <a:lstStyle/>
        <a:p>
          <a:endParaRPr lang="en-US"/>
        </a:p>
      </dgm:t>
    </dgm:pt>
    <dgm:pt modelId="{BAAFA70A-5F56-4F50-BFE9-B3DC376550F3}">
      <dgm:prSet/>
      <dgm:spPr/>
      <dgm:t>
        <a:bodyPr/>
        <a:lstStyle/>
        <a:p>
          <a:r>
            <a:rPr lang="en-US" b="0" i="0" dirty="0"/>
            <a:t>Fully Paid Cases</a:t>
          </a:r>
          <a:endParaRPr lang="en-US" dirty="0"/>
        </a:p>
      </dgm:t>
    </dgm:pt>
    <dgm:pt modelId="{8551746A-B595-49CF-A244-487F3DFFA2BD}" type="parTrans" cxnId="{1200118D-2C23-43A7-8783-E01D905831BC}">
      <dgm:prSet/>
      <dgm:spPr/>
      <dgm:t>
        <a:bodyPr/>
        <a:lstStyle/>
        <a:p>
          <a:endParaRPr lang="en-US"/>
        </a:p>
      </dgm:t>
    </dgm:pt>
    <dgm:pt modelId="{41309527-2BE3-40C3-9157-475A14D9F108}" type="sibTrans" cxnId="{1200118D-2C23-43A7-8783-E01D905831BC}">
      <dgm:prSet/>
      <dgm:spPr/>
      <dgm:t>
        <a:bodyPr/>
        <a:lstStyle/>
        <a:p>
          <a:endParaRPr lang="en-US"/>
        </a:p>
      </dgm:t>
    </dgm:pt>
    <dgm:pt modelId="{06066591-B447-4AFB-9BB0-4A3EA31944B9}" type="pres">
      <dgm:prSet presAssocID="{82BC29B2-16D1-448A-A947-18DFB0E8972F}" presName="root" presStyleCnt="0">
        <dgm:presLayoutVars>
          <dgm:dir/>
          <dgm:resizeHandles val="exact"/>
        </dgm:presLayoutVars>
      </dgm:prSet>
      <dgm:spPr/>
    </dgm:pt>
    <dgm:pt modelId="{BF7D9627-46B4-4DA3-834F-96AB43456F66}" type="pres">
      <dgm:prSet presAssocID="{43D6CABA-45E2-400E-B56F-BD8FB6A6249F}" presName="compNode" presStyleCnt="0"/>
      <dgm:spPr/>
    </dgm:pt>
    <dgm:pt modelId="{6A23CB12-B78D-45E6-88BE-7E4FB09B751F}" type="pres">
      <dgm:prSet presAssocID="{43D6CABA-45E2-400E-B56F-BD8FB6A624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D34F001-5FF6-4F09-8869-3A0CE294CC8B}" type="pres">
      <dgm:prSet presAssocID="{43D6CABA-45E2-400E-B56F-BD8FB6A6249F}" presName="iconSpace" presStyleCnt="0"/>
      <dgm:spPr/>
    </dgm:pt>
    <dgm:pt modelId="{C8B63698-EEB7-44A1-8A6B-9BB461DE4BAE}" type="pres">
      <dgm:prSet presAssocID="{43D6CABA-45E2-400E-B56F-BD8FB6A6249F}" presName="parTx" presStyleLbl="revTx" presStyleIdx="0" presStyleCnt="6">
        <dgm:presLayoutVars>
          <dgm:chMax val="0"/>
          <dgm:chPref val="0"/>
        </dgm:presLayoutVars>
      </dgm:prSet>
      <dgm:spPr/>
    </dgm:pt>
    <dgm:pt modelId="{C8F71CF4-5E9E-4278-B810-856C0401ED44}" type="pres">
      <dgm:prSet presAssocID="{43D6CABA-45E2-400E-B56F-BD8FB6A6249F}" presName="txSpace" presStyleCnt="0"/>
      <dgm:spPr/>
    </dgm:pt>
    <dgm:pt modelId="{0CBF95D1-208A-4DC2-9639-7F388914A872}" type="pres">
      <dgm:prSet presAssocID="{43D6CABA-45E2-400E-B56F-BD8FB6A6249F}" presName="desTx" presStyleLbl="revTx" presStyleIdx="1" presStyleCnt="6">
        <dgm:presLayoutVars/>
      </dgm:prSet>
      <dgm:spPr/>
    </dgm:pt>
    <dgm:pt modelId="{13D3397B-8C9F-458E-8111-67CFE074016A}" type="pres">
      <dgm:prSet presAssocID="{B13FECD5-5482-48CA-830C-AD8CD3A9AB20}" presName="sibTrans" presStyleCnt="0"/>
      <dgm:spPr/>
    </dgm:pt>
    <dgm:pt modelId="{0FEB9A02-0F37-4B55-8432-1A7C0330CC64}" type="pres">
      <dgm:prSet presAssocID="{21257D82-55C6-4410-9488-84C42C913017}" presName="compNode" presStyleCnt="0"/>
      <dgm:spPr/>
    </dgm:pt>
    <dgm:pt modelId="{BC6CF516-C8F2-4185-94B5-730C93E78A02}" type="pres">
      <dgm:prSet presAssocID="{21257D82-55C6-4410-9488-84C42C9130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38063760-E6F3-4CAD-BC8F-C7E89AF7BB21}" type="pres">
      <dgm:prSet presAssocID="{21257D82-55C6-4410-9488-84C42C913017}" presName="iconSpace" presStyleCnt="0"/>
      <dgm:spPr/>
    </dgm:pt>
    <dgm:pt modelId="{EB8DAFE9-2A76-48A9-AB3C-EAED1A7E75ED}" type="pres">
      <dgm:prSet presAssocID="{21257D82-55C6-4410-9488-84C42C913017}" presName="parTx" presStyleLbl="revTx" presStyleIdx="2" presStyleCnt="6">
        <dgm:presLayoutVars>
          <dgm:chMax val="0"/>
          <dgm:chPref val="0"/>
        </dgm:presLayoutVars>
      </dgm:prSet>
      <dgm:spPr/>
    </dgm:pt>
    <dgm:pt modelId="{B652D4D8-0E58-4400-9262-3A51D49591A9}" type="pres">
      <dgm:prSet presAssocID="{21257D82-55C6-4410-9488-84C42C913017}" presName="txSpace" presStyleCnt="0"/>
      <dgm:spPr/>
    </dgm:pt>
    <dgm:pt modelId="{3D5A9267-7915-496E-852C-1A27D7889005}" type="pres">
      <dgm:prSet presAssocID="{21257D82-55C6-4410-9488-84C42C913017}" presName="desTx" presStyleLbl="revTx" presStyleIdx="3" presStyleCnt="6">
        <dgm:presLayoutVars/>
      </dgm:prSet>
      <dgm:spPr/>
    </dgm:pt>
    <dgm:pt modelId="{EA68E2D4-E02E-401F-BC5F-6C3C950986EA}" type="pres">
      <dgm:prSet presAssocID="{F0FA0D40-21B0-4DEB-B0BE-8CA1B7E85F70}" presName="sibTrans" presStyleCnt="0"/>
      <dgm:spPr/>
    </dgm:pt>
    <dgm:pt modelId="{FF1A0E29-72E4-44BE-844E-B0A132940289}" type="pres">
      <dgm:prSet presAssocID="{F4EACD42-254D-4375-9DC0-493B16BB9326}" presName="compNode" presStyleCnt="0"/>
      <dgm:spPr/>
    </dgm:pt>
    <dgm:pt modelId="{86CB367A-F673-43F2-BB34-5A13950C0D09}" type="pres">
      <dgm:prSet presAssocID="{F4EACD42-254D-4375-9DC0-493B16BB93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AA603D8-A48D-4B3E-B179-0B67F87D20A5}" type="pres">
      <dgm:prSet presAssocID="{F4EACD42-254D-4375-9DC0-493B16BB9326}" presName="iconSpace" presStyleCnt="0"/>
      <dgm:spPr/>
    </dgm:pt>
    <dgm:pt modelId="{D9F8A002-963D-4F32-9001-E7D9DA6836D8}" type="pres">
      <dgm:prSet presAssocID="{F4EACD42-254D-4375-9DC0-493B16BB9326}" presName="parTx" presStyleLbl="revTx" presStyleIdx="4" presStyleCnt="6">
        <dgm:presLayoutVars>
          <dgm:chMax val="0"/>
          <dgm:chPref val="0"/>
        </dgm:presLayoutVars>
      </dgm:prSet>
      <dgm:spPr/>
    </dgm:pt>
    <dgm:pt modelId="{497A93BD-22FA-4DF6-B1B3-4C2AE3899E11}" type="pres">
      <dgm:prSet presAssocID="{F4EACD42-254D-4375-9DC0-493B16BB9326}" presName="txSpace" presStyleCnt="0"/>
      <dgm:spPr/>
    </dgm:pt>
    <dgm:pt modelId="{315C247F-9E04-44A1-8300-ABAB4653BDA7}" type="pres">
      <dgm:prSet presAssocID="{F4EACD42-254D-4375-9DC0-493B16BB9326}" presName="desTx" presStyleLbl="revTx" presStyleIdx="5" presStyleCnt="6">
        <dgm:presLayoutVars/>
      </dgm:prSet>
      <dgm:spPr/>
    </dgm:pt>
  </dgm:ptLst>
  <dgm:cxnLst>
    <dgm:cxn modelId="{1D648E00-C9ED-49F0-8BA7-F87B16083088}" type="presOf" srcId="{C08CEA96-BC02-4802-838F-F26CB8613F6F}" destId="{315C247F-9E04-44A1-8300-ABAB4653BDA7}" srcOrd="0" destOrd="0" presId="urn:microsoft.com/office/officeart/2018/2/layout/IconLabelDescriptionList"/>
    <dgm:cxn modelId="{E2490903-420C-4D9E-8284-F223CA1F12A3}" srcId="{21257D82-55C6-4410-9488-84C42C913017}" destId="{E10EA2CF-C007-4AC6-9F2D-1730A211117D}" srcOrd="1" destOrd="0" parTransId="{E393C4C5-D22E-425B-ACA3-F78673B6EABF}" sibTransId="{B61456F9-BCDA-450D-B5FF-4AD1C64E5555}"/>
    <dgm:cxn modelId="{9BA5BA14-3549-47E1-A9CD-94A314BE0AE9}" srcId="{F4EACD42-254D-4375-9DC0-493B16BB9326}" destId="{C08CEA96-BC02-4802-838F-F26CB8613F6F}" srcOrd="0" destOrd="0" parTransId="{5BF328F1-3503-4A68-B33D-5408BAF613EF}" sibTransId="{24C34A09-8F46-4B7C-8E0E-A90717D041ED}"/>
    <dgm:cxn modelId="{61B9C120-AB8E-4C05-BA62-E917A309A601}" type="presOf" srcId="{DE10E234-8E67-4BA4-ADC1-34DF1EEABF41}" destId="{315C247F-9E04-44A1-8300-ABAB4653BDA7}" srcOrd="0" destOrd="1" presId="urn:microsoft.com/office/officeart/2018/2/layout/IconLabelDescriptionList"/>
    <dgm:cxn modelId="{00EB2D21-36F4-42C5-90B1-3F6A1ACFEDAE}" type="presOf" srcId="{BAAFA70A-5F56-4F50-BFE9-B3DC376550F3}" destId="{315C247F-9E04-44A1-8300-ABAB4653BDA7}" srcOrd="0" destOrd="2" presId="urn:microsoft.com/office/officeart/2018/2/layout/IconLabelDescriptionList"/>
    <dgm:cxn modelId="{575FF22A-E127-4B2D-B00E-68569058C48B}" srcId="{C08CEA96-BC02-4802-838F-F26CB8613F6F}" destId="{DE10E234-8E67-4BA4-ADC1-34DF1EEABF41}" srcOrd="0" destOrd="0" parTransId="{A3FABE73-EE32-44B4-84C9-291725E80787}" sibTransId="{8ED35B23-5AAE-4C49-8549-41DD944C1FC4}"/>
    <dgm:cxn modelId="{F8652E32-E19D-47B2-B36D-C30AB9EFDF96}" type="presOf" srcId="{6329CD42-6FDF-49AF-AAB0-DE3304EA067E}" destId="{3D5A9267-7915-496E-852C-1A27D7889005}" srcOrd="0" destOrd="0" presId="urn:microsoft.com/office/officeart/2018/2/layout/IconLabelDescriptionList"/>
    <dgm:cxn modelId="{AA107F42-8140-4F42-81B4-88BB7390A7FF}" type="presOf" srcId="{E8DDB238-C11E-4A3B-9490-4848E3971E96}" destId="{0CBF95D1-208A-4DC2-9639-7F388914A872}" srcOrd="0" destOrd="0" presId="urn:microsoft.com/office/officeart/2018/2/layout/IconLabelDescriptionList"/>
    <dgm:cxn modelId="{14379F73-3A85-4AC8-AC2F-8ACC8DD2D68D}" srcId="{21257D82-55C6-4410-9488-84C42C913017}" destId="{6329CD42-6FDF-49AF-AAB0-DE3304EA067E}" srcOrd="0" destOrd="0" parTransId="{01115990-88F6-4F27-A9A6-910A86ED573B}" sibTransId="{730E4F51-E380-48BD-8BB4-A840D1A1D5AD}"/>
    <dgm:cxn modelId="{DE73F674-2489-4057-9884-FB6C0D31C016}" type="presOf" srcId="{82BC29B2-16D1-448A-A947-18DFB0E8972F}" destId="{06066591-B447-4AFB-9BB0-4A3EA31944B9}" srcOrd="0" destOrd="0" presId="urn:microsoft.com/office/officeart/2018/2/layout/IconLabelDescriptionList"/>
    <dgm:cxn modelId="{1200118D-2C23-43A7-8783-E01D905831BC}" srcId="{C08CEA96-BC02-4802-838F-F26CB8613F6F}" destId="{BAAFA70A-5F56-4F50-BFE9-B3DC376550F3}" srcOrd="1" destOrd="0" parTransId="{8551746A-B595-49CF-A244-487F3DFFA2BD}" sibTransId="{41309527-2BE3-40C3-9157-475A14D9F108}"/>
    <dgm:cxn modelId="{3B7CC496-DDCE-4BE1-BE77-E5CCCA59E297}" type="presOf" srcId="{6D9BD367-5A8B-46C5-8EFB-78DBB6B64045}" destId="{3D5A9267-7915-496E-852C-1A27D7889005}" srcOrd="0" destOrd="2" presId="urn:microsoft.com/office/officeart/2018/2/layout/IconLabelDescriptionList"/>
    <dgm:cxn modelId="{482319AE-22EE-45DB-9556-0C85A5F3AF64}" srcId="{43D6CABA-45E2-400E-B56F-BD8FB6A6249F}" destId="{E8DDB238-C11E-4A3B-9490-4848E3971E96}" srcOrd="0" destOrd="0" parTransId="{AE260A6C-8E43-47D4-A68C-AC3E69F8646E}" sibTransId="{906E83F7-6943-4786-8D48-C1828A6DE6B2}"/>
    <dgm:cxn modelId="{77D988B2-F93A-4DFB-8A84-3074E75C1247}" srcId="{21257D82-55C6-4410-9488-84C42C913017}" destId="{6D9BD367-5A8B-46C5-8EFB-78DBB6B64045}" srcOrd="2" destOrd="0" parTransId="{C076CF7C-BC82-4529-9D98-5F966D07EE35}" sibTransId="{89B2BCB1-002A-49EB-8EBF-3079DBF0C070}"/>
    <dgm:cxn modelId="{93BCC6BB-0CD5-4AB8-AA8C-097E05F019E7}" srcId="{82BC29B2-16D1-448A-A947-18DFB0E8972F}" destId="{21257D82-55C6-4410-9488-84C42C913017}" srcOrd="1" destOrd="0" parTransId="{AE271AB1-7775-40B1-B4D3-1B9589B1FF59}" sibTransId="{F0FA0D40-21B0-4DEB-B0BE-8CA1B7E85F70}"/>
    <dgm:cxn modelId="{2FAB24C7-F3E5-46A8-A311-242DC72E61F5}" type="presOf" srcId="{E10EA2CF-C007-4AC6-9F2D-1730A211117D}" destId="{3D5A9267-7915-496E-852C-1A27D7889005}" srcOrd="0" destOrd="1" presId="urn:microsoft.com/office/officeart/2018/2/layout/IconLabelDescriptionList"/>
    <dgm:cxn modelId="{CAFA87D2-1C52-40FA-845D-8D3053704A21}" type="presOf" srcId="{43D6CABA-45E2-400E-B56F-BD8FB6A6249F}" destId="{C8B63698-EEB7-44A1-8A6B-9BB461DE4BAE}" srcOrd="0" destOrd="0" presId="urn:microsoft.com/office/officeart/2018/2/layout/IconLabelDescriptionList"/>
    <dgm:cxn modelId="{DA9746D3-F77E-4A2C-8BEF-DC677489B603}" type="presOf" srcId="{21257D82-55C6-4410-9488-84C42C913017}" destId="{EB8DAFE9-2A76-48A9-AB3C-EAED1A7E75ED}" srcOrd="0" destOrd="0" presId="urn:microsoft.com/office/officeart/2018/2/layout/IconLabelDescriptionList"/>
    <dgm:cxn modelId="{7C3B3BD9-9B80-4A63-B212-B4C84D795EB7}" srcId="{82BC29B2-16D1-448A-A947-18DFB0E8972F}" destId="{43D6CABA-45E2-400E-B56F-BD8FB6A6249F}" srcOrd="0" destOrd="0" parTransId="{87E4C1C7-0330-4111-9C92-32C5F173158B}" sibTransId="{B13FECD5-5482-48CA-830C-AD8CD3A9AB20}"/>
    <dgm:cxn modelId="{84AD90E7-E413-4459-956C-269149C86654}" type="presOf" srcId="{F4EACD42-254D-4375-9DC0-493B16BB9326}" destId="{D9F8A002-963D-4F32-9001-E7D9DA6836D8}" srcOrd="0" destOrd="0" presId="urn:microsoft.com/office/officeart/2018/2/layout/IconLabelDescriptionList"/>
    <dgm:cxn modelId="{EC4B6DED-944A-4082-96D2-7A077D5A4655}" srcId="{82BC29B2-16D1-448A-A947-18DFB0E8972F}" destId="{F4EACD42-254D-4375-9DC0-493B16BB9326}" srcOrd="2" destOrd="0" parTransId="{355D8992-FE7C-4E64-90B3-EA0ADD6541F0}" sibTransId="{750ED329-0963-4088-B10E-43F363283387}"/>
    <dgm:cxn modelId="{A846F2B1-1A16-4D44-A8F4-A00EBC17A69C}" type="presParOf" srcId="{06066591-B447-4AFB-9BB0-4A3EA31944B9}" destId="{BF7D9627-46B4-4DA3-834F-96AB43456F66}" srcOrd="0" destOrd="0" presId="urn:microsoft.com/office/officeart/2018/2/layout/IconLabelDescriptionList"/>
    <dgm:cxn modelId="{AECA26A5-0F1D-40F1-BE15-94DAECACC987}" type="presParOf" srcId="{BF7D9627-46B4-4DA3-834F-96AB43456F66}" destId="{6A23CB12-B78D-45E6-88BE-7E4FB09B751F}" srcOrd="0" destOrd="0" presId="urn:microsoft.com/office/officeart/2018/2/layout/IconLabelDescriptionList"/>
    <dgm:cxn modelId="{08769823-CACE-4BA2-91B4-E332EFE30264}" type="presParOf" srcId="{BF7D9627-46B4-4DA3-834F-96AB43456F66}" destId="{3D34F001-5FF6-4F09-8869-3A0CE294CC8B}" srcOrd="1" destOrd="0" presId="urn:microsoft.com/office/officeart/2018/2/layout/IconLabelDescriptionList"/>
    <dgm:cxn modelId="{D56E1F11-CEEF-4786-9747-19DF4129C206}" type="presParOf" srcId="{BF7D9627-46B4-4DA3-834F-96AB43456F66}" destId="{C8B63698-EEB7-44A1-8A6B-9BB461DE4BAE}" srcOrd="2" destOrd="0" presId="urn:microsoft.com/office/officeart/2018/2/layout/IconLabelDescriptionList"/>
    <dgm:cxn modelId="{1E9B473B-C679-4A9D-A6A0-D54ECCE6670C}" type="presParOf" srcId="{BF7D9627-46B4-4DA3-834F-96AB43456F66}" destId="{C8F71CF4-5E9E-4278-B810-856C0401ED44}" srcOrd="3" destOrd="0" presId="urn:microsoft.com/office/officeart/2018/2/layout/IconLabelDescriptionList"/>
    <dgm:cxn modelId="{139179B1-3E34-410F-9115-F91C1D8A3941}" type="presParOf" srcId="{BF7D9627-46B4-4DA3-834F-96AB43456F66}" destId="{0CBF95D1-208A-4DC2-9639-7F388914A872}" srcOrd="4" destOrd="0" presId="urn:microsoft.com/office/officeart/2018/2/layout/IconLabelDescriptionList"/>
    <dgm:cxn modelId="{41D639FF-B19B-4622-B2C3-B5DB7FDA9969}" type="presParOf" srcId="{06066591-B447-4AFB-9BB0-4A3EA31944B9}" destId="{13D3397B-8C9F-458E-8111-67CFE074016A}" srcOrd="1" destOrd="0" presId="urn:microsoft.com/office/officeart/2018/2/layout/IconLabelDescriptionList"/>
    <dgm:cxn modelId="{C4030F4F-6F91-46C6-ACCE-AF80FADFA33E}" type="presParOf" srcId="{06066591-B447-4AFB-9BB0-4A3EA31944B9}" destId="{0FEB9A02-0F37-4B55-8432-1A7C0330CC64}" srcOrd="2" destOrd="0" presId="urn:microsoft.com/office/officeart/2018/2/layout/IconLabelDescriptionList"/>
    <dgm:cxn modelId="{CD128CC7-227D-4423-91C5-DBA7696F63FC}" type="presParOf" srcId="{0FEB9A02-0F37-4B55-8432-1A7C0330CC64}" destId="{BC6CF516-C8F2-4185-94B5-730C93E78A02}" srcOrd="0" destOrd="0" presId="urn:microsoft.com/office/officeart/2018/2/layout/IconLabelDescriptionList"/>
    <dgm:cxn modelId="{DC19EFA5-D2A9-4643-B769-F014CE816426}" type="presParOf" srcId="{0FEB9A02-0F37-4B55-8432-1A7C0330CC64}" destId="{38063760-E6F3-4CAD-BC8F-C7E89AF7BB21}" srcOrd="1" destOrd="0" presId="urn:microsoft.com/office/officeart/2018/2/layout/IconLabelDescriptionList"/>
    <dgm:cxn modelId="{829300E1-F30B-420E-BDAD-EDE366FE68E8}" type="presParOf" srcId="{0FEB9A02-0F37-4B55-8432-1A7C0330CC64}" destId="{EB8DAFE9-2A76-48A9-AB3C-EAED1A7E75ED}" srcOrd="2" destOrd="0" presId="urn:microsoft.com/office/officeart/2018/2/layout/IconLabelDescriptionList"/>
    <dgm:cxn modelId="{0856437B-A096-4718-804F-8B1274F3D64F}" type="presParOf" srcId="{0FEB9A02-0F37-4B55-8432-1A7C0330CC64}" destId="{B652D4D8-0E58-4400-9262-3A51D49591A9}" srcOrd="3" destOrd="0" presId="urn:microsoft.com/office/officeart/2018/2/layout/IconLabelDescriptionList"/>
    <dgm:cxn modelId="{7F043218-7BB8-44C6-8A7B-D5C29ECBD3C8}" type="presParOf" srcId="{0FEB9A02-0F37-4B55-8432-1A7C0330CC64}" destId="{3D5A9267-7915-496E-852C-1A27D7889005}" srcOrd="4" destOrd="0" presId="urn:microsoft.com/office/officeart/2018/2/layout/IconLabelDescriptionList"/>
    <dgm:cxn modelId="{E8CE09D6-D7BC-4BA9-B4F7-6F2562E310FB}" type="presParOf" srcId="{06066591-B447-4AFB-9BB0-4A3EA31944B9}" destId="{EA68E2D4-E02E-401F-BC5F-6C3C950986EA}" srcOrd="3" destOrd="0" presId="urn:microsoft.com/office/officeart/2018/2/layout/IconLabelDescriptionList"/>
    <dgm:cxn modelId="{348BB8F1-2C6D-4519-AC0B-B6B8F0017442}" type="presParOf" srcId="{06066591-B447-4AFB-9BB0-4A3EA31944B9}" destId="{FF1A0E29-72E4-44BE-844E-B0A132940289}" srcOrd="4" destOrd="0" presId="urn:microsoft.com/office/officeart/2018/2/layout/IconLabelDescriptionList"/>
    <dgm:cxn modelId="{C9C90A2F-0225-4650-B5E2-20C0D8F48B04}" type="presParOf" srcId="{FF1A0E29-72E4-44BE-844E-B0A132940289}" destId="{86CB367A-F673-43F2-BB34-5A13950C0D09}" srcOrd="0" destOrd="0" presId="urn:microsoft.com/office/officeart/2018/2/layout/IconLabelDescriptionList"/>
    <dgm:cxn modelId="{713D308F-8AB3-47CC-81ED-30F56AE3F189}" type="presParOf" srcId="{FF1A0E29-72E4-44BE-844E-B0A132940289}" destId="{AAA603D8-A48D-4B3E-B179-0B67F87D20A5}" srcOrd="1" destOrd="0" presId="urn:microsoft.com/office/officeart/2018/2/layout/IconLabelDescriptionList"/>
    <dgm:cxn modelId="{E27E7AC7-A998-44F4-9B56-FC7BE2A134AA}" type="presParOf" srcId="{FF1A0E29-72E4-44BE-844E-B0A132940289}" destId="{D9F8A002-963D-4F32-9001-E7D9DA6836D8}" srcOrd="2" destOrd="0" presId="urn:microsoft.com/office/officeart/2018/2/layout/IconLabelDescriptionList"/>
    <dgm:cxn modelId="{395E7C80-FFD3-4955-9683-7B8EF8246895}" type="presParOf" srcId="{FF1A0E29-72E4-44BE-844E-B0A132940289}" destId="{497A93BD-22FA-4DF6-B1B3-4C2AE3899E11}" srcOrd="3" destOrd="0" presId="urn:microsoft.com/office/officeart/2018/2/layout/IconLabelDescriptionList"/>
    <dgm:cxn modelId="{0930B9F1-C71B-4905-B47B-9EDFA34665AE}" type="presParOf" srcId="{FF1A0E29-72E4-44BE-844E-B0A132940289}" destId="{315C247F-9E04-44A1-8300-ABAB4653BDA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885D20-EEF0-4233-A0CF-57D71BD9879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D8724A-BB81-455C-B109-5CD45DCFE5A1}">
      <dgm:prSet/>
      <dgm:spPr/>
      <dgm:t>
        <a:bodyPr/>
        <a:lstStyle/>
        <a:p>
          <a:r>
            <a:rPr lang="en-US" b="0" i="0"/>
            <a:t>Classified Variables as Numeric and Categorical (Ordered, Unordered)</a:t>
          </a:r>
          <a:endParaRPr lang="en-US"/>
        </a:p>
      </dgm:t>
    </dgm:pt>
    <dgm:pt modelId="{336BD473-33EE-486A-8D0B-B0F06AF8689A}" type="parTrans" cxnId="{B7F59F10-9D19-43C5-8B0E-88E65FA660E2}">
      <dgm:prSet/>
      <dgm:spPr/>
      <dgm:t>
        <a:bodyPr/>
        <a:lstStyle/>
        <a:p>
          <a:endParaRPr lang="en-US"/>
        </a:p>
      </dgm:t>
    </dgm:pt>
    <dgm:pt modelId="{1DC74CFC-CD21-4499-B200-B66775F54078}" type="sibTrans" cxnId="{B7F59F10-9D19-43C5-8B0E-88E65FA660E2}">
      <dgm:prSet/>
      <dgm:spPr/>
      <dgm:t>
        <a:bodyPr/>
        <a:lstStyle/>
        <a:p>
          <a:endParaRPr lang="en-US"/>
        </a:p>
      </dgm:t>
    </dgm:pt>
    <dgm:pt modelId="{DB2A40A3-29BA-4CCD-BD65-2D0C5A8FD589}">
      <dgm:prSet/>
      <dgm:spPr/>
      <dgm:t>
        <a:bodyPr/>
        <a:lstStyle/>
        <a:p>
          <a:r>
            <a:rPr lang="en-US" b="0" i="0"/>
            <a:t>Univariate Analysis:</a:t>
          </a:r>
          <a:endParaRPr lang="en-US"/>
        </a:p>
      </dgm:t>
    </dgm:pt>
    <dgm:pt modelId="{2470B379-0EF2-4A4D-B673-98D2E0C2FB80}" type="parTrans" cxnId="{BDCA3F30-09CD-46A6-88A6-6D7EC4047D82}">
      <dgm:prSet/>
      <dgm:spPr/>
      <dgm:t>
        <a:bodyPr/>
        <a:lstStyle/>
        <a:p>
          <a:endParaRPr lang="en-US"/>
        </a:p>
      </dgm:t>
    </dgm:pt>
    <dgm:pt modelId="{D9ECC9BA-B5FD-4F81-AE0F-1D4FCEA850FE}" type="sibTrans" cxnId="{BDCA3F30-09CD-46A6-88A6-6D7EC4047D82}">
      <dgm:prSet/>
      <dgm:spPr/>
      <dgm:t>
        <a:bodyPr/>
        <a:lstStyle/>
        <a:p>
          <a:endParaRPr lang="en-US"/>
        </a:p>
      </dgm:t>
    </dgm:pt>
    <dgm:pt modelId="{DF17ABBB-4859-4E7D-9739-84B0D80240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Numeric Variables: Distribution Plot comparing Paid vs. Defaulters</a:t>
          </a:r>
          <a:endParaRPr lang="en-US" dirty="0"/>
        </a:p>
      </dgm:t>
    </dgm:pt>
    <dgm:pt modelId="{BB12D909-A966-4356-BC5A-F7A163D2D2C7}" type="parTrans" cxnId="{D5F62DC4-7670-49DA-A375-F28CC4729758}">
      <dgm:prSet/>
      <dgm:spPr/>
      <dgm:t>
        <a:bodyPr/>
        <a:lstStyle/>
        <a:p>
          <a:endParaRPr lang="en-US"/>
        </a:p>
      </dgm:t>
    </dgm:pt>
    <dgm:pt modelId="{8D0F033C-1228-4F1D-B14A-8E23C488C970}" type="sibTrans" cxnId="{D5F62DC4-7670-49DA-A375-F28CC4729758}">
      <dgm:prSet/>
      <dgm:spPr/>
      <dgm:t>
        <a:bodyPr/>
        <a:lstStyle/>
        <a:p>
          <a:endParaRPr lang="en-US"/>
        </a:p>
      </dgm:t>
    </dgm:pt>
    <dgm:pt modelId="{C8CE8448-83CA-4910-B79A-E5AE6293B6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Ordered Categorical Variables: Segmented by Bucketing, Analyzed with Bar and Pie Charts</a:t>
          </a:r>
          <a:endParaRPr lang="en-US" dirty="0"/>
        </a:p>
      </dgm:t>
    </dgm:pt>
    <dgm:pt modelId="{030F2FB2-221C-4030-97AC-4F92B2C54427}" type="parTrans" cxnId="{C9301CF5-6B5A-4D3E-81E1-83CAB62793B3}">
      <dgm:prSet/>
      <dgm:spPr/>
      <dgm:t>
        <a:bodyPr/>
        <a:lstStyle/>
        <a:p>
          <a:endParaRPr lang="en-US"/>
        </a:p>
      </dgm:t>
    </dgm:pt>
    <dgm:pt modelId="{F55E6178-D075-4089-BD7D-4B07BA5AF0DD}" type="sibTrans" cxnId="{C9301CF5-6B5A-4D3E-81E1-83CAB62793B3}">
      <dgm:prSet/>
      <dgm:spPr/>
      <dgm:t>
        <a:bodyPr/>
        <a:lstStyle/>
        <a:p>
          <a:endParaRPr lang="en-US"/>
        </a:p>
      </dgm:t>
    </dgm:pt>
    <dgm:pt modelId="{9FB9ECBE-92CE-4E5A-9DFA-7D717BD85D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Unordered Categorical Variables: Analyzed with Grouped Line Chart, Bar Chart, Pie Chart, and Grouped Columns</a:t>
          </a:r>
          <a:endParaRPr lang="en-US" dirty="0"/>
        </a:p>
      </dgm:t>
    </dgm:pt>
    <dgm:pt modelId="{ED38BA9B-0208-4F19-B424-9CA536C38907}" type="parTrans" cxnId="{588EB514-DE06-477B-8369-BF509A6E1EEC}">
      <dgm:prSet/>
      <dgm:spPr/>
      <dgm:t>
        <a:bodyPr/>
        <a:lstStyle/>
        <a:p>
          <a:endParaRPr lang="en-US"/>
        </a:p>
      </dgm:t>
    </dgm:pt>
    <dgm:pt modelId="{F8DE3065-DA8E-4E50-B305-33CFEA53B775}" type="sibTrans" cxnId="{588EB514-DE06-477B-8369-BF509A6E1EEC}">
      <dgm:prSet/>
      <dgm:spPr/>
      <dgm:t>
        <a:bodyPr/>
        <a:lstStyle/>
        <a:p>
          <a:endParaRPr lang="en-US"/>
        </a:p>
      </dgm:t>
    </dgm:pt>
    <dgm:pt modelId="{0F1D572D-C90D-45F7-A8EB-7724B7B906C7}">
      <dgm:prSet/>
      <dgm:spPr/>
      <dgm:t>
        <a:bodyPr/>
        <a:lstStyle/>
        <a:p>
          <a:r>
            <a:rPr lang="en-US" b="0" i="0"/>
            <a:t>Identified 10 Driver Variables Based on Count Analysis</a:t>
          </a:r>
          <a:endParaRPr lang="en-US"/>
        </a:p>
      </dgm:t>
    </dgm:pt>
    <dgm:pt modelId="{C8CC6FAE-6118-42CF-A70D-C47EF01B8C4F}" type="parTrans" cxnId="{CF587534-D636-4611-BB1A-BBBE93F17268}">
      <dgm:prSet/>
      <dgm:spPr/>
      <dgm:t>
        <a:bodyPr/>
        <a:lstStyle/>
        <a:p>
          <a:endParaRPr lang="en-US"/>
        </a:p>
      </dgm:t>
    </dgm:pt>
    <dgm:pt modelId="{1DCF1CA3-9AC9-4FF4-8DB2-FE5156253358}" type="sibTrans" cxnId="{CF587534-D636-4611-BB1A-BBBE93F17268}">
      <dgm:prSet/>
      <dgm:spPr/>
      <dgm:t>
        <a:bodyPr/>
        <a:lstStyle/>
        <a:p>
          <a:endParaRPr lang="en-US"/>
        </a:p>
      </dgm:t>
    </dgm:pt>
    <dgm:pt modelId="{C1FF6E03-89F2-44E2-B135-72911AC06045}" type="pres">
      <dgm:prSet presAssocID="{2E885D20-EEF0-4233-A0CF-57D71BD9879A}" presName="linear" presStyleCnt="0">
        <dgm:presLayoutVars>
          <dgm:dir/>
          <dgm:animLvl val="lvl"/>
          <dgm:resizeHandles val="exact"/>
        </dgm:presLayoutVars>
      </dgm:prSet>
      <dgm:spPr/>
    </dgm:pt>
    <dgm:pt modelId="{35B012D6-8D5D-46B4-ABD8-992280B6B53B}" type="pres">
      <dgm:prSet presAssocID="{D6D8724A-BB81-455C-B109-5CD45DCFE5A1}" presName="parentLin" presStyleCnt="0"/>
      <dgm:spPr/>
    </dgm:pt>
    <dgm:pt modelId="{49860E10-80CB-40CB-93C6-6D9FFA0E8A26}" type="pres">
      <dgm:prSet presAssocID="{D6D8724A-BB81-455C-B109-5CD45DCFE5A1}" presName="parentLeftMargin" presStyleLbl="node1" presStyleIdx="0" presStyleCnt="3"/>
      <dgm:spPr/>
    </dgm:pt>
    <dgm:pt modelId="{75DA13A9-3996-45B6-A826-BDB0DF8917E9}" type="pres">
      <dgm:prSet presAssocID="{D6D8724A-BB81-455C-B109-5CD45DCFE5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3DA7BA-DE9D-45F1-952C-F0206977BF87}" type="pres">
      <dgm:prSet presAssocID="{D6D8724A-BB81-455C-B109-5CD45DCFE5A1}" presName="negativeSpace" presStyleCnt="0"/>
      <dgm:spPr/>
    </dgm:pt>
    <dgm:pt modelId="{79FC4FFE-D18B-4295-9810-5BEC5877A861}" type="pres">
      <dgm:prSet presAssocID="{D6D8724A-BB81-455C-B109-5CD45DCFE5A1}" presName="childText" presStyleLbl="conFgAcc1" presStyleIdx="0" presStyleCnt="3">
        <dgm:presLayoutVars>
          <dgm:bulletEnabled val="1"/>
        </dgm:presLayoutVars>
      </dgm:prSet>
      <dgm:spPr/>
    </dgm:pt>
    <dgm:pt modelId="{F653AB07-0BCB-4309-9371-9AF02EB44DDE}" type="pres">
      <dgm:prSet presAssocID="{1DC74CFC-CD21-4499-B200-B66775F54078}" presName="spaceBetweenRectangles" presStyleCnt="0"/>
      <dgm:spPr/>
    </dgm:pt>
    <dgm:pt modelId="{FCF93A70-FCEE-4C2C-8B7B-9925358FA5C0}" type="pres">
      <dgm:prSet presAssocID="{DB2A40A3-29BA-4CCD-BD65-2D0C5A8FD589}" presName="parentLin" presStyleCnt="0"/>
      <dgm:spPr/>
    </dgm:pt>
    <dgm:pt modelId="{831A8ECE-959A-4641-A16A-7561B308B32B}" type="pres">
      <dgm:prSet presAssocID="{DB2A40A3-29BA-4CCD-BD65-2D0C5A8FD589}" presName="parentLeftMargin" presStyleLbl="node1" presStyleIdx="0" presStyleCnt="3"/>
      <dgm:spPr/>
    </dgm:pt>
    <dgm:pt modelId="{0091A53B-5DE8-4B88-9C71-69B0C533013D}" type="pres">
      <dgm:prSet presAssocID="{DB2A40A3-29BA-4CCD-BD65-2D0C5A8FD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A7D614-61AE-4F36-8959-329D3A14961A}" type="pres">
      <dgm:prSet presAssocID="{DB2A40A3-29BA-4CCD-BD65-2D0C5A8FD589}" presName="negativeSpace" presStyleCnt="0"/>
      <dgm:spPr/>
    </dgm:pt>
    <dgm:pt modelId="{5D3A829F-42D5-4EE9-8810-844A1E675373}" type="pres">
      <dgm:prSet presAssocID="{DB2A40A3-29BA-4CCD-BD65-2D0C5A8FD589}" presName="childText" presStyleLbl="conFgAcc1" presStyleIdx="1" presStyleCnt="3">
        <dgm:presLayoutVars>
          <dgm:bulletEnabled val="1"/>
        </dgm:presLayoutVars>
      </dgm:prSet>
      <dgm:spPr/>
    </dgm:pt>
    <dgm:pt modelId="{CF839EBA-951A-4C02-AADE-169E686491BA}" type="pres">
      <dgm:prSet presAssocID="{D9ECC9BA-B5FD-4F81-AE0F-1D4FCEA850FE}" presName="spaceBetweenRectangles" presStyleCnt="0"/>
      <dgm:spPr/>
    </dgm:pt>
    <dgm:pt modelId="{44347338-7889-46B3-A9F5-0A70D9C7358E}" type="pres">
      <dgm:prSet presAssocID="{0F1D572D-C90D-45F7-A8EB-7724B7B906C7}" presName="parentLin" presStyleCnt="0"/>
      <dgm:spPr/>
    </dgm:pt>
    <dgm:pt modelId="{6FFA1981-AC16-428E-AB1C-0070F029FDDD}" type="pres">
      <dgm:prSet presAssocID="{0F1D572D-C90D-45F7-A8EB-7724B7B906C7}" presName="parentLeftMargin" presStyleLbl="node1" presStyleIdx="1" presStyleCnt="3"/>
      <dgm:spPr/>
    </dgm:pt>
    <dgm:pt modelId="{C47360A7-ED0A-47A1-9E8B-BA0E61B29DDA}" type="pres">
      <dgm:prSet presAssocID="{0F1D572D-C90D-45F7-A8EB-7724B7B906C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2F8BB18-6535-4455-8DE0-40708926FBD7}" type="pres">
      <dgm:prSet presAssocID="{0F1D572D-C90D-45F7-A8EB-7724B7B906C7}" presName="negativeSpace" presStyleCnt="0"/>
      <dgm:spPr/>
    </dgm:pt>
    <dgm:pt modelId="{423AFA27-D6BC-4562-8B21-20BA7F08A07C}" type="pres">
      <dgm:prSet presAssocID="{0F1D572D-C90D-45F7-A8EB-7724B7B906C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7F59F10-9D19-43C5-8B0E-88E65FA660E2}" srcId="{2E885D20-EEF0-4233-A0CF-57D71BD9879A}" destId="{D6D8724A-BB81-455C-B109-5CD45DCFE5A1}" srcOrd="0" destOrd="0" parTransId="{336BD473-33EE-486A-8D0B-B0F06AF8689A}" sibTransId="{1DC74CFC-CD21-4499-B200-B66775F54078}"/>
    <dgm:cxn modelId="{588EB514-DE06-477B-8369-BF509A6E1EEC}" srcId="{DB2A40A3-29BA-4CCD-BD65-2D0C5A8FD589}" destId="{9FB9ECBE-92CE-4E5A-9DFA-7D717BD85D53}" srcOrd="2" destOrd="0" parTransId="{ED38BA9B-0208-4F19-B424-9CA536C38907}" sibTransId="{F8DE3065-DA8E-4E50-B305-33CFEA53B775}"/>
    <dgm:cxn modelId="{BDCA3F30-09CD-46A6-88A6-6D7EC4047D82}" srcId="{2E885D20-EEF0-4233-A0CF-57D71BD9879A}" destId="{DB2A40A3-29BA-4CCD-BD65-2D0C5A8FD589}" srcOrd="1" destOrd="0" parTransId="{2470B379-0EF2-4A4D-B673-98D2E0C2FB80}" sibTransId="{D9ECC9BA-B5FD-4F81-AE0F-1D4FCEA850FE}"/>
    <dgm:cxn modelId="{CF587534-D636-4611-BB1A-BBBE93F17268}" srcId="{2E885D20-EEF0-4233-A0CF-57D71BD9879A}" destId="{0F1D572D-C90D-45F7-A8EB-7724B7B906C7}" srcOrd="2" destOrd="0" parTransId="{C8CC6FAE-6118-42CF-A70D-C47EF01B8C4F}" sibTransId="{1DCF1CA3-9AC9-4FF4-8DB2-FE5156253358}"/>
    <dgm:cxn modelId="{98678838-6EEC-4CDE-94D1-5F60B9CCD58F}" type="presOf" srcId="{2E885D20-EEF0-4233-A0CF-57D71BD9879A}" destId="{C1FF6E03-89F2-44E2-B135-72911AC06045}" srcOrd="0" destOrd="0" presId="urn:microsoft.com/office/officeart/2005/8/layout/list1"/>
    <dgm:cxn modelId="{088B4D3C-2CB6-416C-BA5E-CD03D5DA2EF0}" type="presOf" srcId="{DB2A40A3-29BA-4CCD-BD65-2D0C5A8FD589}" destId="{831A8ECE-959A-4641-A16A-7561B308B32B}" srcOrd="0" destOrd="0" presId="urn:microsoft.com/office/officeart/2005/8/layout/list1"/>
    <dgm:cxn modelId="{8D8CC567-DDB6-4F6E-8CED-5BD336E16108}" type="presOf" srcId="{D6D8724A-BB81-455C-B109-5CD45DCFE5A1}" destId="{49860E10-80CB-40CB-93C6-6D9FFA0E8A26}" srcOrd="0" destOrd="0" presId="urn:microsoft.com/office/officeart/2005/8/layout/list1"/>
    <dgm:cxn modelId="{7511606A-10AB-4D48-AFF1-76C36B6272CB}" type="presOf" srcId="{DF17ABBB-4859-4E7D-9739-84B0D802409F}" destId="{5D3A829F-42D5-4EE9-8810-844A1E675373}" srcOrd="0" destOrd="0" presId="urn:microsoft.com/office/officeart/2005/8/layout/list1"/>
    <dgm:cxn modelId="{5B618751-4DFB-4912-9858-3ACC211E66F0}" type="presOf" srcId="{0F1D572D-C90D-45F7-A8EB-7724B7B906C7}" destId="{C47360A7-ED0A-47A1-9E8B-BA0E61B29DDA}" srcOrd="1" destOrd="0" presId="urn:microsoft.com/office/officeart/2005/8/layout/list1"/>
    <dgm:cxn modelId="{4C595991-2FE2-48FF-8565-DF5C8549D701}" type="presOf" srcId="{9FB9ECBE-92CE-4E5A-9DFA-7D717BD85D53}" destId="{5D3A829F-42D5-4EE9-8810-844A1E675373}" srcOrd="0" destOrd="2" presId="urn:microsoft.com/office/officeart/2005/8/layout/list1"/>
    <dgm:cxn modelId="{0A8B67AA-C615-4B08-ACFD-87570810995C}" type="presOf" srcId="{DB2A40A3-29BA-4CCD-BD65-2D0C5A8FD589}" destId="{0091A53B-5DE8-4B88-9C71-69B0C533013D}" srcOrd="1" destOrd="0" presId="urn:microsoft.com/office/officeart/2005/8/layout/list1"/>
    <dgm:cxn modelId="{D5F62DC4-7670-49DA-A375-F28CC4729758}" srcId="{DB2A40A3-29BA-4CCD-BD65-2D0C5A8FD589}" destId="{DF17ABBB-4859-4E7D-9739-84B0D802409F}" srcOrd="0" destOrd="0" parTransId="{BB12D909-A966-4356-BC5A-F7A163D2D2C7}" sibTransId="{8D0F033C-1228-4F1D-B14A-8E23C488C970}"/>
    <dgm:cxn modelId="{D9C3E2DD-97F6-4AFA-976D-817B54C05C55}" type="presOf" srcId="{C8CE8448-83CA-4910-B79A-E5AE6293B696}" destId="{5D3A829F-42D5-4EE9-8810-844A1E675373}" srcOrd="0" destOrd="1" presId="urn:microsoft.com/office/officeart/2005/8/layout/list1"/>
    <dgm:cxn modelId="{8CB4E9DD-F656-476B-8AEA-9376013BB373}" type="presOf" srcId="{0F1D572D-C90D-45F7-A8EB-7724B7B906C7}" destId="{6FFA1981-AC16-428E-AB1C-0070F029FDDD}" srcOrd="0" destOrd="0" presId="urn:microsoft.com/office/officeart/2005/8/layout/list1"/>
    <dgm:cxn modelId="{4C39D9EE-8F67-4026-BAFA-F1E89E627076}" type="presOf" srcId="{D6D8724A-BB81-455C-B109-5CD45DCFE5A1}" destId="{75DA13A9-3996-45B6-A826-BDB0DF8917E9}" srcOrd="1" destOrd="0" presId="urn:microsoft.com/office/officeart/2005/8/layout/list1"/>
    <dgm:cxn modelId="{C9301CF5-6B5A-4D3E-81E1-83CAB62793B3}" srcId="{DB2A40A3-29BA-4CCD-BD65-2D0C5A8FD589}" destId="{C8CE8448-83CA-4910-B79A-E5AE6293B696}" srcOrd="1" destOrd="0" parTransId="{030F2FB2-221C-4030-97AC-4F92B2C54427}" sibTransId="{F55E6178-D075-4089-BD7D-4B07BA5AF0DD}"/>
    <dgm:cxn modelId="{A11DC70F-A0D6-4F9F-9AB0-898B7C8CDBEA}" type="presParOf" srcId="{C1FF6E03-89F2-44E2-B135-72911AC06045}" destId="{35B012D6-8D5D-46B4-ABD8-992280B6B53B}" srcOrd="0" destOrd="0" presId="urn:microsoft.com/office/officeart/2005/8/layout/list1"/>
    <dgm:cxn modelId="{808E5C43-860C-4125-8551-FA4DCE734327}" type="presParOf" srcId="{35B012D6-8D5D-46B4-ABD8-992280B6B53B}" destId="{49860E10-80CB-40CB-93C6-6D9FFA0E8A26}" srcOrd="0" destOrd="0" presId="urn:microsoft.com/office/officeart/2005/8/layout/list1"/>
    <dgm:cxn modelId="{C7D4BA8C-377A-4381-A1FF-0CEC7C24BABE}" type="presParOf" srcId="{35B012D6-8D5D-46B4-ABD8-992280B6B53B}" destId="{75DA13A9-3996-45B6-A826-BDB0DF8917E9}" srcOrd="1" destOrd="0" presId="urn:microsoft.com/office/officeart/2005/8/layout/list1"/>
    <dgm:cxn modelId="{F1263F6E-B0CD-4B42-A1B8-091ABF932C3A}" type="presParOf" srcId="{C1FF6E03-89F2-44E2-B135-72911AC06045}" destId="{173DA7BA-DE9D-45F1-952C-F0206977BF87}" srcOrd="1" destOrd="0" presId="urn:microsoft.com/office/officeart/2005/8/layout/list1"/>
    <dgm:cxn modelId="{AB0FB085-4589-48C4-AA99-3D3D1E4CE546}" type="presParOf" srcId="{C1FF6E03-89F2-44E2-B135-72911AC06045}" destId="{79FC4FFE-D18B-4295-9810-5BEC5877A861}" srcOrd="2" destOrd="0" presId="urn:microsoft.com/office/officeart/2005/8/layout/list1"/>
    <dgm:cxn modelId="{F5E26EAD-7EBD-4C7D-9C9C-59CB00B76011}" type="presParOf" srcId="{C1FF6E03-89F2-44E2-B135-72911AC06045}" destId="{F653AB07-0BCB-4309-9371-9AF02EB44DDE}" srcOrd="3" destOrd="0" presId="urn:microsoft.com/office/officeart/2005/8/layout/list1"/>
    <dgm:cxn modelId="{694486E1-E671-4E5F-85A8-B8033545C18E}" type="presParOf" srcId="{C1FF6E03-89F2-44E2-B135-72911AC06045}" destId="{FCF93A70-FCEE-4C2C-8B7B-9925358FA5C0}" srcOrd="4" destOrd="0" presId="urn:microsoft.com/office/officeart/2005/8/layout/list1"/>
    <dgm:cxn modelId="{A5718962-5E27-4B4D-9DA4-CE28C104B9F4}" type="presParOf" srcId="{FCF93A70-FCEE-4C2C-8B7B-9925358FA5C0}" destId="{831A8ECE-959A-4641-A16A-7561B308B32B}" srcOrd="0" destOrd="0" presId="urn:microsoft.com/office/officeart/2005/8/layout/list1"/>
    <dgm:cxn modelId="{533FC619-5121-4DB0-820A-08BBEBFD1655}" type="presParOf" srcId="{FCF93A70-FCEE-4C2C-8B7B-9925358FA5C0}" destId="{0091A53B-5DE8-4B88-9C71-69B0C533013D}" srcOrd="1" destOrd="0" presId="urn:microsoft.com/office/officeart/2005/8/layout/list1"/>
    <dgm:cxn modelId="{C769E472-14E3-4C1E-B2C4-05F1082AA35C}" type="presParOf" srcId="{C1FF6E03-89F2-44E2-B135-72911AC06045}" destId="{44A7D614-61AE-4F36-8959-329D3A14961A}" srcOrd="5" destOrd="0" presId="urn:microsoft.com/office/officeart/2005/8/layout/list1"/>
    <dgm:cxn modelId="{34E50119-1255-4578-AE12-E25D2241E1A5}" type="presParOf" srcId="{C1FF6E03-89F2-44E2-B135-72911AC06045}" destId="{5D3A829F-42D5-4EE9-8810-844A1E675373}" srcOrd="6" destOrd="0" presId="urn:microsoft.com/office/officeart/2005/8/layout/list1"/>
    <dgm:cxn modelId="{A3E1567B-B38D-41DF-9E7E-57E94D4898BD}" type="presParOf" srcId="{C1FF6E03-89F2-44E2-B135-72911AC06045}" destId="{CF839EBA-951A-4C02-AADE-169E686491BA}" srcOrd="7" destOrd="0" presId="urn:microsoft.com/office/officeart/2005/8/layout/list1"/>
    <dgm:cxn modelId="{DFC95547-CE64-4771-8589-6776B93ED492}" type="presParOf" srcId="{C1FF6E03-89F2-44E2-B135-72911AC06045}" destId="{44347338-7889-46B3-A9F5-0A70D9C7358E}" srcOrd="8" destOrd="0" presId="urn:microsoft.com/office/officeart/2005/8/layout/list1"/>
    <dgm:cxn modelId="{1D494764-1A1A-4D03-B81D-15697E3DE5A6}" type="presParOf" srcId="{44347338-7889-46B3-A9F5-0A70D9C7358E}" destId="{6FFA1981-AC16-428E-AB1C-0070F029FDDD}" srcOrd="0" destOrd="0" presId="urn:microsoft.com/office/officeart/2005/8/layout/list1"/>
    <dgm:cxn modelId="{A297649E-80FC-4CFF-9259-8656BE9B7BBC}" type="presParOf" srcId="{44347338-7889-46B3-A9F5-0A70D9C7358E}" destId="{C47360A7-ED0A-47A1-9E8B-BA0E61B29DDA}" srcOrd="1" destOrd="0" presId="urn:microsoft.com/office/officeart/2005/8/layout/list1"/>
    <dgm:cxn modelId="{582E6F41-25DD-41D4-8272-9FDC08C43103}" type="presParOf" srcId="{C1FF6E03-89F2-44E2-B135-72911AC06045}" destId="{72F8BB18-6535-4455-8DE0-40708926FBD7}" srcOrd="9" destOrd="0" presId="urn:microsoft.com/office/officeart/2005/8/layout/list1"/>
    <dgm:cxn modelId="{6CEC208F-D985-416F-A7BC-67C88021E8E8}" type="presParOf" srcId="{C1FF6E03-89F2-44E2-B135-72911AC06045}" destId="{423AFA27-D6BC-4562-8B21-20BA7F08A07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5286C9-64C7-430C-944C-A17DB6BE37F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FC29A4D-8B7F-491D-B9F1-ED00E69BC161}">
      <dgm:prSet/>
      <dgm:spPr/>
      <dgm:t>
        <a:bodyPr/>
        <a:lstStyle/>
        <a:p>
          <a:pPr>
            <a:defRPr b="1"/>
          </a:pPr>
          <a:r>
            <a:rPr lang="en-US" b="0" i="0" dirty="0"/>
            <a:t>Bivariate Analysis:</a:t>
          </a:r>
          <a:endParaRPr lang="en-US" dirty="0"/>
        </a:p>
      </dgm:t>
    </dgm:pt>
    <dgm:pt modelId="{CB585B38-146D-44A1-A4F0-5B8680F59B7B}" type="parTrans" cxnId="{500D684D-1F92-44D0-BABF-A91F85DDC344}">
      <dgm:prSet/>
      <dgm:spPr/>
      <dgm:t>
        <a:bodyPr/>
        <a:lstStyle/>
        <a:p>
          <a:endParaRPr lang="en-US"/>
        </a:p>
      </dgm:t>
    </dgm:pt>
    <dgm:pt modelId="{5609C092-EC99-479E-B978-DFFF1A7DF482}" type="sibTrans" cxnId="{500D684D-1F92-44D0-BABF-A91F85DDC344}">
      <dgm:prSet/>
      <dgm:spPr/>
      <dgm:t>
        <a:bodyPr/>
        <a:lstStyle/>
        <a:p>
          <a:endParaRPr lang="en-US"/>
        </a:p>
      </dgm:t>
    </dgm:pt>
    <dgm:pt modelId="{671AE5BF-CD10-48D2-9FFB-5D1D99BAA59D}">
      <dgm:prSet/>
      <dgm:spPr/>
      <dgm:t>
        <a:bodyPr/>
        <a:lstStyle/>
        <a:p>
          <a:r>
            <a:rPr lang="en-US" b="0" i="0" dirty="0"/>
            <a:t>Numeric Variables:</a:t>
          </a:r>
          <a:endParaRPr lang="en-US" dirty="0"/>
        </a:p>
      </dgm:t>
    </dgm:pt>
    <dgm:pt modelId="{A9A0BB45-8AEC-47D2-A8E3-2F9318AD4DB6}" type="parTrans" cxnId="{657DFF40-B2C8-416E-B650-1B14AE104C0E}">
      <dgm:prSet/>
      <dgm:spPr/>
      <dgm:t>
        <a:bodyPr/>
        <a:lstStyle/>
        <a:p>
          <a:endParaRPr lang="en-US"/>
        </a:p>
      </dgm:t>
    </dgm:pt>
    <dgm:pt modelId="{CB51DC9F-3955-4323-BBD2-E44F92F60D63}" type="sibTrans" cxnId="{657DFF40-B2C8-416E-B650-1B14AE104C0E}">
      <dgm:prSet/>
      <dgm:spPr/>
      <dgm:t>
        <a:bodyPr/>
        <a:lstStyle/>
        <a:p>
          <a:endParaRPr lang="en-US"/>
        </a:p>
      </dgm:t>
    </dgm:pt>
    <dgm:pt modelId="{3C88866A-D346-4439-8A70-86A1180DE9BB}">
      <dgm:prSet/>
      <dgm:spPr/>
      <dgm:t>
        <a:bodyPr/>
        <a:lstStyle/>
        <a:p>
          <a:r>
            <a:rPr lang="en-US" b="0" i="0"/>
            <a:t>Pair Plot: Visualizes correlations between numeric variables.</a:t>
          </a:r>
          <a:endParaRPr lang="en-US"/>
        </a:p>
      </dgm:t>
    </dgm:pt>
    <dgm:pt modelId="{BBDFFE1F-9FD6-4BD9-B66C-EC3C47665631}" type="parTrans" cxnId="{FD631C63-72D5-4053-87CA-834AFEB25429}">
      <dgm:prSet/>
      <dgm:spPr/>
      <dgm:t>
        <a:bodyPr/>
        <a:lstStyle/>
        <a:p>
          <a:endParaRPr lang="en-US"/>
        </a:p>
      </dgm:t>
    </dgm:pt>
    <dgm:pt modelId="{9AD24E4C-DA7D-4EDD-B6EC-CBB24314D01E}" type="sibTrans" cxnId="{FD631C63-72D5-4053-87CA-834AFEB25429}">
      <dgm:prSet/>
      <dgm:spPr/>
      <dgm:t>
        <a:bodyPr/>
        <a:lstStyle/>
        <a:p>
          <a:endParaRPr lang="en-US"/>
        </a:p>
      </dgm:t>
    </dgm:pt>
    <dgm:pt modelId="{E27492A1-7C38-4F28-B5B1-224696F2B23E}">
      <dgm:prSet/>
      <dgm:spPr/>
      <dgm:t>
        <a:bodyPr/>
        <a:lstStyle/>
        <a:p>
          <a:r>
            <a:rPr lang="en-US" b="0" i="0"/>
            <a:t>Categorical Variables:</a:t>
          </a:r>
          <a:endParaRPr lang="en-US"/>
        </a:p>
      </dgm:t>
    </dgm:pt>
    <dgm:pt modelId="{7D107931-56B0-485A-ABA1-1A83F3E7E0E8}" type="parTrans" cxnId="{E682CB83-B71D-48D5-8979-EA4FA8F161E8}">
      <dgm:prSet/>
      <dgm:spPr/>
      <dgm:t>
        <a:bodyPr/>
        <a:lstStyle/>
        <a:p>
          <a:endParaRPr lang="en-US"/>
        </a:p>
      </dgm:t>
    </dgm:pt>
    <dgm:pt modelId="{B44B9E3A-C36D-4270-9C1E-366DC3D83CED}" type="sibTrans" cxnId="{E682CB83-B71D-48D5-8979-EA4FA8F161E8}">
      <dgm:prSet/>
      <dgm:spPr/>
      <dgm:t>
        <a:bodyPr/>
        <a:lstStyle/>
        <a:p>
          <a:endParaRPr lang="en-US"/>
        </a:p>
      </dgm:t>
    </dgm:pt>
    <dgm:pt modelId="{4101C59F-5EC8-4CA9-90CB-173C6111E818}">
      <dgm:prSet/>
      <dgm:spPr/>
      <dgm:t>
        <a:bodyPr/>
        <a:lstStyle/>
        <a:p>
          <a:r>
            <a:rPr lang="en-US" b="0" i="0"/>
            <a:t>Pivot Table + Heatmap: Illustrates correlations between categorical variables.</a:t>
          </a:r>
          <a:endParaRPr lang="en-US"/>
        </a:p>
      </dgm:t>
    </dgm:pt>
    <dgm:pt modelId="{BF406F6D-18B0-48F9-AC97-EBAA837844FD}" type="parTrans" cxnId="{E8049C5C-1BB2-4855-BBE0-2DB9C410CE4E}">
      <dgm:prSet/>
      <dgm:spPr/>
      <dgm:t>
        <a:bodyPr/>
        <a:lstStyle/>
        <a:p>
          <a:endParaRPr lang="en-US"/>
        </a:p>
      </dgm:t>
    </dgm:pt>
    <dgm:pt modelId="{434CC7D9-CF50-4CF1-9141-900DEB40D8DA}" type="sibTrans" cxnId="{E8049C5C-1BB2-4855-BBE0-2DB9C410CE4E}">
      <dgm:prSet/>
      <dgm:spPr/>
      <dgm:t>
        <a:bodyPr/>
        <a:lstStyle/>
        <a:p>
          <a:endParaRPr lang="en-US"/>
        </a:p>
      </dgm:t>
    </dgm:pt>
    <dgm:pt modelId="{BAC5AFCE-47AD-48E6-9D11-45AABA74EA64}">
      <dgm:prSet/>
      <dgm:spPr/>
      <dgm:t>
        <a:bodyPr/>
        <a:lstStyle/>
        <a:p>
          <a:pPr>
            <a:defRPr b="1"/>
          </a:pPr>
          <a:r>
            <a:rPr lang="en-US" b="0" i="0" dirty="0"/>
            <a:t>Identified Relationships:</a:t>
          </a:r>
          <a:endParaRPr lang="en-US" dirty="0"/>
        </a:p>
      </dgm:t>
    </dgm:pt>
    <dgm:pt modelId="{F51084F4-416D-49A9-B4B7-8DFB3248035C}" type="parTrans" cxnId="{631A0A6C-0C96-4B7C-B265-366D6FBD7B4E}">
      <dgm:prSet/>
      <dgm:spPr/>
      <dgm:t>
        <a:bodyPr/>
        <a:lstStyle/>
        <a:p>
          <a:endParaRPr lang="en-US"/>
        </a:p>
      </dgm:t>
    </dgm:pt>
    <dgm:pt modelId="{546E068D-8ECF-4EC2-BB41-23405C3201C9}" type="sibTrans" cxnId="{631A0A6C-0C96-4B7C-B265-366D6FBD7B4E}">
      <dgm:prSet/>
      <dgm:spPr/>
      <dgm:t>
        <a:bodyPr/>
        <a:lstStyle/>
        <a:p>
          <a:endParaRPr lang="en-US"/>
        </a:p>
      </dgm:t>
    </dgm:pt>
    <dgm:pt modelId="{4AD3350E-DE2C-41B2-9548-B6BF40DDAA8A}">
      <dgm:prSet/>
      <dgm:spPr/>
      <dgm:t>
        <a:bodyPr/>
        <a:lstStyle/>
        <a:p>
          <a:r>
            <a:rPr lang="en-US" b="0" i="0" dirty="0"/>
            <a:t>Discovered 2 related categorical variables, 2 related numerical variables; reducing total driver variables to 9.</a:t>
          </a:r>
          <a:endParaRPr lang="en-US" dirty="0"/>
        </a:p>
      </dgm:t>
    </dgm:pt>
    <dgm:pt modelId="{D0931B7F-9B74-4B77-948F-57A0559DC467}" type="parTrans" cxnId="{246B3D93-177A-4FAC-8EB3-9EB957B64360}">
      <dgm:prSet/>
      <dgm:spPr/>
      <dgm:t>
        <a:bodyPr/>
        <a:lstStyle/>
        <a:p>
          <a:endParaRPr lang="en-US"/>
        </a:p>
      </dgm:t>
    </dgm:pt>
    <dgm:pt modelId="{1ADF62DC-B379-47EC-B814-D86940E34193}" type="sibTrans" cxnId="{246B3D93-177A-4FAC-8EB3-9EB957B64360}">
      <dgm:prSet/>
      <dgm:spPr/>
      <dgm:t>
        <a:bodyPr/>
        <a:lstStyle/>
        <a:p>
          <a:endParaRPr lang="en-US"/>
        </a:p>
      </dgm:t>
    </dgm:pt>
    <dgm:pt modelId="{4EBC5DE0-08E5-49DB-BF83-E6E329D1F614}" type="pres">
      <dgm:prSet presAssocID="{6C5286C9-64C7-430C-944C-A17DB6BE37F9}" presName="root" presStyleCnt="0">
        <dgm:presLayoutVars>
          <dgm:dir/>
          <dgm:resizeHandles val="exact"/>
        </dgm:presLayoutVars>
      </dgm:prSet>
      <dgm:spPr/>
    </dgm:pt>
    <dgm:pt modelId="{9B0D0D84-7A99-4F22-9F3A-56B27371F15A}" type="pres">
      <dgm:prSet presAssocID="{6FC29A4D-8B7F-491D-B9F1-ED00E69BC161}" presName="compNode" presStyleCnt="0"/>
      <dgm:spPr/>
    </dgm:pt>
    <dgm:pt modelId="{D652FCAA-3C24-4CAE-8467-F55B46E93F4C}" type="pres">
      <dgm:prSet presAssocID="{6FC29A4D-8B7F-491D-B9F1-ED00E69BC161}" presName="iconRect" presStyleLbl="node1" presStyleIdx="0" presStyleCnt="2" custLinFactNeighborX="-1834" custLinFactNeighborY="-440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44C3507-B775-4516-B7EB-7E2DA69CE964}" type="pres">
      <dgm:prSet presAssocID="{6FC29A4D-8B7F-491D-B9F1-ED00E69BC161}" presName="iconSpace" presStyleCnt="0"/>
      <dgm:spPr/>
    </dgm:pt>
    <dgm:pt modelId="{E008551E-55C1-4F65-8DD1-77B2B8E34AB9}" type="pres">
      <dgm:prSet presAssocID="{6FC29A4D-8B7F-491D-B9F1-ED00E69BC161}" presName="parTx" presStyleLbl="revTx" presStyleIdx="0" presStyleCnt="4" custLinFactY="-16967" custLinFactNeighborX="-10049" custLinFactNeighborY="-100000">
        <dgm:presLayoutVars>
          <dgm:chMax val="0"/>
          <dgm:chPref val="0"/>
        </dgm:presLayoutVars>
      </dgm:prSet>
      <dgm:spPr/>
    </dgm:pt>
    <dgm:pt modelId="{17A90C58-D4CC-4AFB-A2C0-10BDC82481BF}" type="pres">
      <dgm:prSet presAssocID="{6FC29A4D-8B7F-491D-B9F1-ED00E69BC161}" presName="txSpace" presStyleCnt="0"/>
      <dgm:spPr/>
    </dgm:pt>
    <dgm:pt modelId="{ED259BA3-263F-4E7A-918E-DC86E9C26C66}" type="pres">
      <dgm:prSet presAssocID="{6FC29A4D-8B7F-491D-B9F1-ED00E69BC161}" presName="desTx" presStyleLbl="revTx" presStyleIdx="1" presStyleCnt="4" custScaleX="118710" custLinFactY="-36062" custLinFactNeighborX="-642" custLinFactNeighborY="-100000">
        <dgm:presLayoutVars/>
      </dgm:prSet>
      <dgm:spPr/>
    </dgm:pt>
    <dgm:pt modelId="{1F419383-F5BC-4678-9725-4C63827295FC}" type="pres">
      <dgm:prSet presAssocID="{5609C092-EC99-479E-B978-DFFF1A7DF482}" presName="sibTrans" presStyleCnt="0"/>
      <dgm:spPr/>
    </dgm:pt>
    <dgm:pt modelId="{97E85AF7-3CC9-4BC4-BB37-56699DECE8C1}" type="pres">
      <dgm:prSet presAssocID="{BAC5AFCE-47AD-48E6-9D11-45AABA74EA64}" presName="compNode" presStyleCnt="0"/>
      <dgm:spPr/>
    </dgm:pt>
    <dgm:pt modelId="{A49125EE-7BB1-4521-B23A-FDAFD9B831E9}" type="pres">
      <dgm:prSet presAssocID="{BAC5AFCE-47AD-48E6-9D11-45AABA74EA64}" presName="iconRect" presStyleLbl="node1" presStyleIdx="1" presStyleCnt="2" custLinFactNeighborX="4280" custLinFactNeighborY="-4402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DB42C73-BB29-4941-8F3D-B61AEE7A1C83}" type="pres">
      <dgm:prSet presAssocID="{BAC5AFCE-47AD-48E6-9D11-45AABA74EA64}" presName="iconSpace" presStyleCnt="0"/>
      <dgm:spPr/>
    </dgm:pt>
    <dgm:pt modelId="{AB910300-83BD-48BD-9BE1-0EB61182F12B}" type="pres">
      <dgm:prSet presAssocID="{BAC5AFCE-47AD-48E6-9D11-45AABA74EA64}" presName="parTx" presStyleLbl="revTx" presStyleIdx="2" presStyleCnt="4" custLinFactY="-21490" custLinFactNeighborX="-642" custLinFactNeighborY="-100000">
        <dgm:presLayoutVars>
          <dgm:chMax val="0"/>
          <dgm:chPref val="0"/>
        </dgm:presLayoutVars>
      </dgm:prSet>
      <dgm:spPr/>
    </dgm:pt>
    <dgm:pt modelId="{A7B466B6-EAAD-43ED-9B1C-FF3C45913B40}" type="pres">
      <dgm:prSet presAssocID="{BAC5AFCE-47AD-48E6-9D11-45AABA74EA64}" presName="txSpace" presStyleCnt="0"/>
      <dgm:spPr/>
    </dgm:pt>
    <dgm:pt modelId="{1F7B8DE2-BD1D-4FF5-8947-BF8D3DC9209E}" type="pres">
      <dgm:prSet presAssocID="{BAC5AFCE-47AD-48E6-9D11-45AABA74EA64}" presName="desTx" presStyleLbl="revTx" presStyleIdx="3" presStyleCnt="4" custLinFactY="-30447" custLinFactNeighborX="-642" custLinFactNeighborY="-100000">
        <dgm:presLayoutVars/>
      </dgm:prSet>
      <dgm:spPr/>
    </dgm:pt>
  </dgm:ptLst>
  <dgm:cxnLst>
    <dgm:cxn modelId="{5EB5791C-9E65-4BC1-98D8-7AC700DF3188}" type="presOf" srcId="{3C88866A-D346-4439-8A70-86A1180DE9BB}" destId="{ED259BA3-263F-4E7A-918E-DC86E9C26C66}" srcOrd="0" destOrd="1" presId="urn:microsoft.com/office/officeart/2018/2/layout/IconLabelDescriptionList"/>
    <dgm:cxn modelId="{657DFF40-B2C8-416E-B650-1B14AE104C0E}" srcId="{6FC29A4D-8B7F-491D-B9F1-ED00E69BC161}" destId="{671AE5BF-CD10-48D2-9FFB-5D1D99BAA59D}" srcOrd="0" destOrd="0" parTransId="{A9A0BB45-8AEC-47D2-A8E3-2F9318AD4DB6}" sibTransId="{CB51DC9F-3955-4323-BBD2-E44F92F60D63}"/>
    <dgm:cxn modelId="{52CD055C-5FC1-4BBF-8EDC-A0012BF99FCF}" type="presOf" srcId="{4AD3350E-DE2C-41B2-9548-B6BF40DDAA8A}" destId="{1F7B8DE2-BD1D-4FF5-8947-BF8D3DC9209E}" srcOrd="0" destOrd="0" presId="urn:microsoft.com/office/officeart/2018/2/layout/IconLabelDescriptionList"/>
    <dgm:cxn modelId="{E8049C5C-1BB2-4855-BBE0-2DB9C410CE4E}" srcId="{E27492A1-7C38-4F28-B5B1-224696F2B23E}" destId="{4101C59F-5EC8-4CA9-90CB-173C6111E818}" srcOrd="0" destOrd="0" parTransId="{BF406F6D-18B0-48F9-AC97-EBAA837844FD}" sibTransId="{434CC7D9-CF50-4CF1-9141-900DEB40D8DA}"/>
    <dgm:cxn modelId="{FD631C63-72D5-4053-87CA-834AFEB25429}" srcId="{671AE5BF-CD10-48D2-9FFB-5D1D99BAA59D}" destId="{3C88866A-D346-4439-8A70-86A1180DE9BB}" srcOrd="0" destOrd="0" parTransId="{BBDFFE1F-9FD6-4BD9-B66C-EC3C47665631}" sibTransId="{9AD24E4C-DA7D-4EDD-B6EC-CBB24314D01E}"/>
    <dgm:cxn modelId="{631A0A6C-0C96-4B7C-B265-366D6FBD7B4E}" srcId="{6C5286C9-64C7-430C-944C-A17DB6BE37F9}" destId="{BAC5AFCE-47AD-48E6-9D11-45AABA74EA64}" srcOrd="1" destOrd="0" parTransId="{F51084F4-416D-49A9-B4B7-8DFB3248035C}" sibTransId="{546E068D-8ECF-4EC2-BB41-23405C3201C9}"/>
    <dgm:cxn modelId="{500D684D-1F92-44D0-BABF-A91F85DDC344}" srcId="{6C5286C9-64C7-430C-944C-A17DB6BE37F9}" destId="{6FC29A4D-8B7F-491D-B9F1-ED00E69BC161}" srcOrd="0" destOrd="0" parTransId="{CB585B38-146D-44A1-A4F0-5B8680F59B7B}" sibTransId="{5609C092-EC99-479E-B978-DFFF1A7DF482}"/>
    <dgm:cxn modelId="{29756454-1787-4271-A921-C39E823A08B7}" type="presOf" srcId="{BAC5AFCE-47AD-48E6-9D11-45AABA74EA64}" destId="{AB910300-83BD-48BD-9BE1-0EB61182F12B}" srcOrd="0" destOrd="0" presId="urn:microsoft.com/office/officeart/2018/2/layout/IconLabelDescriptionList"/>
    <dgm:cxn modelId="{E682CB83-B71D-48D5-8979-EA4FA8F161E8}" srcId="{6FC29A4D-8B7F-491D-B9F1-ED00E69BC161}" destId="{E27492A1-7C38-4F28-B5B1-224696F2B23E}" srcOrd="1" destOrd="0" parTransId="{7D107931-56B0-485A-ABA1-1A83F3E7E0E8}" sibTransId="{B44B9E3A-C36D-4270-9C1E-366DC3D83CED}"/>
    <dgm:cxn modelId="{3170C48C-4D60-4F6A-AF2C-457D50B3D09A}" type="presOf" srcId="{4101C59F-5EC8-4CA9-90CB-173C6111E818}" destId="{ED259BA3-263F-4E7A-918E-DC86E9C26C66}" srcOrd="0" destOrd="3" presId="urn:microsoft.com/office/officeart/2018/2/layout/IconLabelDescriptionList"/>
    <dgm:cxn modelId="{805A7B8F-9E96-4044-8AD1-5F27BF0EDE73}" type="presOf" srcId="{E27492A1-7C38-4F28-B5B1-224696F2B23E}" destId="{ED259BA3-263F-4E7A-918E-DC86E9C26C66}" srcOrd="0" destOrd="2" presId="urn:microsoft.com/office/officeart/2018/2/layout/IconLabelDescriptionList"/>
    <dgm:cxn modelId="{246B3D93-177A-4FAC-8EB3-9EB957B64360}" srcId="{BAC5AFCE-47AD-48E6-9D11-45AABA74EA64}" destId="{4AD3350E-DE2C-41B2-9548-B6BF40DDAA8A}" srcOrd="0" destOrd="0" parTransId="{D0931B7F-9B74-4B77-948F-57A0559DC467}" sibTransId="{1ADF62DC-B379-47EC-B814-D86940E34193}"/>
    <dgm:cxn modelId="{537AE7C0-A913-42AF-820C-3963E949F141}" type="presOf" srcId="{6FC29A4D-8B7F-491D-B9F1-ED00E69BC161}" destId="{E008551E-55C1-4F65-8DD1-77B2B8E34AB9}" srcOrd="0" destOrd="0" presId="urn:microsoft.com/office/officeart/2018/2/layout/IconLabelDescriptionList"/>
    <dgm:cxn modelId="{50A777C8-70A6-4402-A751-EB4C3DCB145E}" type="presOf" srcId="{6C5286C9-64C7-430C-944C-A17DB6BE37F9}" destId="{4EBC5DE0-08E5-49DB-BF83-E6E329D1F614}" srcOrd="0" destOrd="0" presId="urn:microsoft.com/office/officeart/2018/2/layout/IconLabelDescriptionList"/>
    <dgm:cxn modelId="{0902BFE8-85E9-482A-BE39-B33E1474D95E}" type="presOf" srcId="{671AE5BF-CD10-48D2-9FFB-5D1D99BAA59D}" destId="{ED259BA3-263F-4E7A-918E-DC86E9C26C66}" srcOrd="0" destOrd="0" presId="urn:microsoft.com/office/officeart/2018/2/layout/IconLabelDescriptionList"/>
    <dgm:cxn modelId="{063DB53F-8232-4253-9515-70AFE3A68FE4}" type="presParOf" srcId="{4EBC5DE0-08E5-49DB-BF83-E6E329D1F614}" destId="{9B0D0D84-7A99-4F22-9F3A-56B27371F15A}" srcOrd="0" destOrd="0" presId="urn:microsoft.com/office/officeart/2018/2/layout/IconLabelDescriptionList"/>
    <dgm:cxn modelId="{EC11F160-9DE3-4A81-B7BE-E1089FA33432}" type="presParOf" srcId="{9B0D0D84-7A99-4F22-9F3A-56B27371F15A}" destId="{D652FCAA-3C24-4CAE-8467-F55B46E93F4C}" srcOrd="0" destOrd="0" presId="urn:microsoft.com/office/officeart/2018/2/layout/IconLabelDescriptionList"/>
    <dgm:cxn modelId="{C4431BEA-79D1-4395-B7E5-D36F8AFC28CC}" type="presParOf" srcId="{9B0D0D84-7A99-4F22-9F3A-56B27371F15A}" destId="{544C3507-B775-4516-B7EB-7E2DA69CE964}" srcOrd="1" destOrd="0" presId="urn:microsoft.com/office/officeart/2018/2/layout/IconLabelDescriptionList"/>
    <dgm:cxn modelId="{1774C36D-C110-40DE-A8A2-BD5FDF5472C6}" type="presParOf" srcId="{9B0D0D84-7A99-4F22-9F3A-56B27371F15A}" destId="{E008551E-55C1-4F65-8DD1-77B2B8E34AB9}" srcOrd="2" destOrd="0" presId="urn:microsoft.com/office/officeart/2018/2/layout/IconLabelDescriptionList"/>
    <dgm:cxn modelId="{07AC59FD-CC54-4606-9BC0-055DB9773325}" type="presParOf" srcId="{9B0D0D84-7A99-4F22-9F3A-56B27371F15A}" destId="{17A90C58-D4CC-4AFB-A2C0-10BDC82481BF}" srcOrd="3" destOrd="0" presId="urn:microsoft.com/office/officeart/2018/2/layout/IconLabelDescriptionList"/>
    <dgm:cxn modelId="{FB9E7A27-A535-47CC-8A59-93B9900A9C6A}" type="presParOf" srcId="{9B0D0D84-7A99-4F22-9F3A-56B27371F15A}" destId="{ED259BA3-263F-4E7A-918E-DC86E9C26C66}" srcOrd="4" destOrd="0" presId="urn:microsoft.com/office/officeart/2018/2/layout/IconLabelDescriptionList"/>
    <dgm:cxn modelId="{045E0676-DF99-45E0-B008-22DAAF58BB56}" type="presParOf" srcId="{4EBC5DE0-08E5-49DB-BF83-E6E329D1F614}" destId="{1F419383-F5BC-4678-9725-4C63827295FC}" srcOrd="1" destOrd="0" presId="urn:microsoft.com/office/officeart/2018/2/layout/IconLabelDescriptionList"/>
    <dgm:cxn modelId="{F3802B36-973D-483C-AD83-7BE690B72F97}" type="presParOf" srcId="{4EBC5DE0-08E5-49DB-BF83-E6E329D1F614}" destId="{97E85AF7-3CC9-4BC4-BB37-56699DECE8C1}" srcOrd="2" destOrd="0" presId="urn:microsoft.com/office/officeart/2018/2/layout/IconLabelDescriptionList"/>
    <dgm:cxn modelId="{6E3CDB8F-EC0B-45FF-8A5B-0C54275D7028}" type="presParOf" srcId="{97E85AF7-3CC9-4BC4-BB37-56699DECE8C1}" destId="{A49125EE-7BB1-4521-B23A-FDAFD9B831E9}" srcOrd="0" destOrd="0" presId="urn:microsoft.com/office/officeart/2018/2/layout/IconLabelDescriptionList"/>
    <dgm:cxn modelId="{FA7F308C-4302-47F9-A864-F545F49F1D77}" type="presParOf" srcId="{97E85AF7-3CC9-4BC4-BB37-56699DECE8C1}" destId="{6DB42C73-BB29-4941-8F3D-B61AEE7A1C83}" srcOrd="1" destOrd="0" presId="urn:microsoft.com/office/officeart/2018/2/layout/IconLabelDescriptionList"/>
    <dgm:cxn modelId="{5B92571D-CC85-4A72-AB28-5772252A0DA5}" type="presParOf" srcId="{97E85AF7-3CC9-4BC4-BB37-56699DECE8C1}" destId="{AB910300-83BD-48BD-9BE1-0EB61182F12B}" srcOrd="2" destOrd="0" presId="urn:microsoft.com/office/officeart/2018/2/layout/IconLabelDescriptionList"/>
    <dgm:cxn modelId="{7161C360-7A4F-411D-99EB-758F9DBBD648}" type="presParOf" srcId="{97E85AF7-3CC9-4BC4-BB37-56699DECE8C1}" destId="{A7B466B6-EAAD-43ED-9B1C-FF3C45913B40}" srcOrd="3" destOrd="0" presId="urn:microsoft.com/office/officeart/2018/2/layout/IconLabelDescriptionList"/>
    <dgm:cxn modelId="{A21630E9-4CFB-4330-AF6D-70362D4377B9}" type="presParOf" srcId="{97E85AF7-3CC9-4BC4-BB37-56699DECE8C1}" destId="{1F7B8DE2-BD1D-4FF5-8947-BF8D3DC9209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14F0E-A052-45B3-ABC1-E0D6721A99A4}">
      <dsp:nvSpPr>
        <dsp:cNvPr id="0" name=""/>
        <dsp:cNvSpPr/>
      </dsp:nvSpPr>
      <dsp:spPr>
        <a:xfrm>
          <a:off x="0" y="0"/>
          <a:ext cx="6263640" cy="1572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89208-3E80-4C14-A7CB-83BB979DE933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99054-EA42-45C4-82DE-63D7FF971A40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consumer finance company faces the challenge of credit loss, where loan approvals to unlikely repayers may result in credit losses. </a:t>
          </a:r>
        </a:p>
      </dsp:txBody>
      <dsp:txXfrm>
        <a:off x="1816103" y="671"/>
        <a:ext cx="4447536" cy="1572384"/>
      </dsp:txXfrm>
    </dsp:sp>
    <dsp:sp modelId="{4DE49307-4818-42AB-8703-F99FECB9A807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1AAED-1952-4B07-9BBA-3521F54054E2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33009-7B3D-4B79-9E34-95B2F9DB96BB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dataset given contains information on past loan applicants and their default status.</a:t>
          </a:r>
        </a:p>
      </dsp:txBody>
      <dsp:txXfrm>
        <a:off x="1816103" y="1966151"/>
        <a:ext cx="4447536" cy="1572384"/>
      </dsp:txXfrm>
    </dsp:sp>
    <dsp:sp modelId="{E5E39D3D-6F8F-4C8C-9566-F3A9876083FF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F2B22-0347-45B5-B6B0-139D95923051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948A5-DC8A-435C-BFEB-A7320FFBB0E3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objective is to understand how consumer and loan attributes influence loan default tendencies. Our goal is to mitigate credit loss by identifying the driver variables behind loan default</a:t>
          </a:r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9F0C4-B6EF-4569-8B22-F52FF6EC24E6}">
      <dsp:nvSpPr>
        <dsp:cNvPr id="0" name=""/>
        <dsp:cNvSpPr/>
      </dsp:nvSpPr>
      <dsp:spPr>
        <a:xfrm>
          <a:off x="0" y="17780"/>
          <a:ext cx="6585889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Ignored all null columns – There are 55 columns that are completely null </a:t>
          </a:r>
        </a:p>
      </dsp:txBody>
      <dsp:txXfrm>
        <a:off x="45692" y="63472"/>
        <a:ext cx="6494505" cy="844616"/>
      </dsp:txXfrm>
    </dsp:sp>
    <dsp:sp modelId="{0AD34971-20CD-450B-8D37-629579962781}">
      <dsp:nvSpPr>
        <dsp:cNvPr id="0" name=""/>
        <dsp:cNvSpPr/>
      </dsp:nvSpPr>
      <dsp:spPr>
        <a:xfrm>
          <a:off x="0" y="1097780"/>
          <a:ext cx="6585889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Ensured target variable integrity: No incorrect/null values identified</a:t>
          </a:r>
          <a:endParaRPr lang="en-US" sz="1400" kern="1200" dirty="0"/>
        </a:p>
      </dsp:txBody>
      <dsp:txXfrm>
        <a:off x="45692" y="1143472"/>
        <a:ext cx="6494505" cy="844616"/>
      </dsp:txXfrm>
    </dsp:sp>
    <dsp:sp modelId="{E8B1EE4F-F371-4B25-9765-E50E79BF8079}">
      <dsp:nvSpPr>
        <dsp:cNvPr id="0" name=""/>
        <dsp:cNvSpPr/>
      </dsp:nvSpPr>
      <dsp:spPr>
        <a:xfrm>
          <a:off x="0" y="2177780"/>
          <a:ext cx="6585889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Removed columns with only one unique value across all records.</a:t>
          </a:r>
          <a:endParaRPr lang="en-US" sz="1400" kern="1200" dirty="0"/>
        </a:p>
      </dsp:txBody>
      <dsp:txXfrm>
        <a:off x="45692" y="2223472"/>
        <a:ext cx="6494505" cy="844616"/>
      </dsp:txXfrm>
    </dsp:sp>
    <dsp:sp modelId="{08B68B84-6323-4C49-AF51-13950A09BF59}">
      <dsp:nvSpPr>
        <dsp:cNvPr id="0" name=""/>
        <dsp:cNvSpPr/>
      </dsp:nvSpPr>
      <dsp:spPr>
        <a:xfrm>
          <a:off x="0" y="3257780"/>
          <a:ext cx="6585889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Columns with Categorical variables and high values for all records were removed </a:t>
          </a:r>
          <a:br>
            <a:rPr lang="en-US" sz="1400" kern="1200" dirty="0"/>
          </a:br>
          <a:r>
            <a:rPr lang="en-US" sz="1400" kern="1200" dirty="0"/>
            <a:t>Ex: ‘</a:t>
          </a:r>
          <a:r>
            <a:rPr lang="en-US" sz="1400" kern="1200" dirty="0" err="1"/>
            <a:t>member_id</a:t>
          </a:r>
          <a:r>
            <a:rPr lang="en-US" sz="1400" kern="1200" dirty="0"/>
            <a:t> ‘ this would have unique value for all rows unique</a:t>
          </a:r>
        </a:p>
      </dsp:txBody>
      <dsp:txXfrm>
        <a:off x="45692" y="3303472"/>
        <a:ext cx="6494505" cy="844616"/>
      </dsp:txXfrm>
    </dsp:sp>
    <dsp:sp modelId="{BFE3A464-19C7-41E4-B0E1-06C01C018434}">
      <dsp:nvSpPr>
        <dsp:cNvPr id="0" name=""/>
        <dsp:cNvSpPr/>
      </dsp:nvSpPr>
      <dsp:spPr>
        <a:xfrm>
          <a:off x="0" y="4337780"/>
          <a:ext cx="6585889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Removed variables related to post-loan recovery (e.g., 'recoveries', '</a:t>
          </a:r>
          <a:r>
            <a:rPr lang="en-US" sz="1400" b="0" i="0" kern="1200" dirty="0" err="1"/>
            <a:t>collection_recovery_fee</a:t>
          </a:r>
          <a:r>
            <a:rPr lang="en-US" sz="1400" b="0" i="0" kern="1200" dirty="0"/>
            <a:t>') as they don't influence loan approval. Confirmed unique member IDs, ensuring each user has only one loan with the company.</a:t>
          </a:r>
          <a:endParaRPr lang="en-US" sz="1400" kern="1200" dirty="0"/>
        </a:p>
      </dsp:txBody>
      <dsp:txXfrm>
        <a:off x="45692" y="4383472"/>
        <a:ext cx="6494505" cy="844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3CB12-B78D-45E6-88BE-7E4FB09B751F}">
      <dsp:nvSpPr>
        <dsp:cNvPr id="0" name=""/>
        <dsp:cNvSpPr/>
      </dsp:nvSpPr>
      <dsp:spPr>
        <a:xfrm>
          <a:off x="6017" y="840319"/>
          <a:ext cx="1125140" cy="1125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63698-EEB7-44A1-8A6B-9BB461DE4BAE}">
      <dsp:nvSpPr>
        <dsp:cNvPr id="0" name=""/>
        <dsp:cNvSpPr/>
      </dsp:nvSpPr>
      <dsp:spPr>
        <a:xfrm>
          <a:off x="6017" y="2100170"/>
          <a:ext cx="3214687" cy="482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0" i="0" kern="1200"/>
            <a:t>Manipulation of Datatypes:</a:t>
          </a:r>
          <a:endParaRPr lang="en-US" sz="2100" kern="1200"/>
        </a:p>
      </dsp:txBody>
      <dsp:txXfrm>
        <a:off x="6017" y="2100170"/>
        <a:ext cx="3214687" cy="482203"/>
      </dsp:txXfrm>
    </dsp:sp>
    <dsp:sp modelId="{0CBF95D1-208A-4DC2-9639-7F388914A872}">
      <dsp:nvSpPr>
        <dsp:cNvPr id="0" name=""/>
        <dsp:cNvSpPr/>
      </dsp:nvSpPr>
      <dsp:spPr>
        <a:xfrm>
          <a:off x="6017" y="2645029"/>
          <a:ext cx="3214687" cy="132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Handling Date and String Variables Appropriately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i="0" kern="1200" dirty="0"/>
        </a:p>
      </dsp:txBody>
      <dsp:txXfrm>
        <a:off x="6017" y="2645029"/>
        <a:ext cx="3214687" cy="1328090"/>
      </dsp:txXfrm>
    </dsp:sp>
    <dsp:sp modelId="{BC6CF516-C8F2-4185-94B5-730C93E78A02}">
      <dsp:nvSpPr>
        <dsp:cNvPr id="0" name=""/>
        <dsp:cNvSpPr/>
      </dsp:nvSpPr>
      <dsp:spPr>
        <a:xfrm>
          <a:off x="3783275" y="840319"/>
          <a:ext cx="1125140" cy="1125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DAFE9-2A76-48A9-AB3C-EAED1A7E75ED}">
      <dsp:nvSpPr>
        <dsp:cNvPr id="0" name=""/>
        <dsp:cNvSpPr/>
      </dsp:nvSpPr>
      <dsp:spPr>
        <a:xfrm>
          <a:off x="3783275" y="2100170"/>
          <a:ext cx="3214687" cy="482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0" i="0" kern="1200"/>
            <a:t>Data Quality Checks:</a:t>
          </a:r>
          <a:endParaRPr lang="en-US" sz="2100" kern="1200"/>
        </a:p>
      </dsp:txBody>
      <dsp:txXfrm>
        <a:off x="3783275" y="2100170"/>
        <a:ext cx="3214687" cy="482203"/>
      </dsp:txXfrm>
    </dsp:sp>
    <dsp:sp modelId="{3D5A9267-7915-496E-852C-1A27D7889005}">
      <dsp:nvSpPr>
        <dsp:cNvPr id="0" name=""/>
        <dsp:cNvSpPr/>
      </dsp:nvSpPr>
      <dsp:spPr>
        <a:xfrm>
          <a:off x="3783275" y="2645029"/>
          <a:ext cx="3214687" cy="132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Identification and Treatment of Missing Values</a:t>
          </a:r>
          <a:endParaRPr lang="en-US" sz="150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Removal of Rows with 'current' Loan Status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Treat outliners </a:t>
          </a:r>
          <a:endParaRPr lang="en-US" sz="1500" kern="1200" dirty="0"/>
        </a:p>
      </dsp:txBody>
      <dsp:txXfrm>
        <a:off x="3783275" y="2645029"/>
        <a:ext cx="3214687" cy="1328090"/>
      </dsp:txXfrm>
    </dsp:sp>
    <dsp:sp modelId="{86CB367A-F673-43F2-BB34-5A13950C0D09}">
      <dsp:nvSpPr>
        <dsp:cNvPr id="0" name=""/>
        <dsp:cNvSpPr/>
      </dsp:nvSpPr>
      <dsp:spPr>
        <a:xfrm>
          <a:off x="7560533" y="840319"/>
          <a:ext cx="1125140" cy="11251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8A002-963D-4F32-9001-E7D9DA6836D8}">
      <dsp:nvSpPr>
        <dsp:cNvPr id="0" name=""/>
        <dsp:cNvSpPr/>
      </dsp:nvSpPr>
      <dsp:spPr>
        <a:xfrm>
          <a:off x="7560533" y="2100170"/>
          <a:ext cx="3214687" cy="482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0" i="0" kern="1200"/>
            <a:t>Data Segmentation:</a:t>
          </a:r>
          <a:endParaRPr lang="en-US" sz="2100" kern="1200"/>
        </a:p>
      </dsp:txBody>
      <dsp:txXfrm>
        <a:off x="7560533" y="2100170"/>
        <a:ext cx="3214687" cy="482203"/>
      </dsp:txXfrm>
    </dsp:sp>
    <dsp:sp modelId="{315C247F-9E04-44A1-8300-ABAB4653BDA7}">
      <dsp:nvSpPr>
        <dsp:cNvPr id="0" name=""/>
        <dsp:cNvSpPr/>
      </dsp:nvSpPr>
      <dsp:spPr>
        <a:xfrm>
          <a:off x="7560533" y="2645029"/>
          <a:ext cx="3214687" cy="132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Splitting the Data into Two Parts: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Defaulters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Fully Paid Cases</a:t>
          </a:r>
          <a:endParaRPr lang="en-US" sz="1500" kern="1200" dirty="0"/>
        </a:p>
      </dsp:txBody>
      <dsp:txXfrm>
        <a:off x="7560533" y="2645029"/>
        <a:ext cx="3214687" cy="13280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C4FFE-D18B-4295-9810-5BEC5877A861}">
      <dsp:nvSpPr>
        <dsp:cNvPr id="0" name=""/>
        <dsp:cNvSpPr/>
      </dsp:nvSpPr>
      <dsp:spPr>
        <a:xfrm>
          <a:off x="0" y="713371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A13A9-3996-45B6-A826-BDB0DF8917E9}">
      <dsp:nvSpPr>
        <dsp:cNvPr id="0" name=""/>
        <dsp:cNvSpPr/>
      </dsp:nvSpPr>
      <dsp:spPr>
        <a:xfrm>
          <a:off x="525780" y="462451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Classified Variables as Numeric and Categorical (Ordered, Unordered)</a:t>
          </a:r>
          <a:endParaRPr lang="en-US" sz="1700" kern="1200"/>
        </a:p>
      </dsp:txBody>
      <dsp:txXfrm>
        <a:off x="550278" y="486949"/>
        <a:ext cx="7311924" cy="452844"/>
      </dsp:txXfrm>
    </dsp:sp>
    <dsp:sp modelId="{5D3A829F-42D5-4EE9-8810-844A1E675373}">
      <dsp:nvSpPr>
        <dsp:cNvPr id="0" name=""/>
        <dsp:cNvSpPr/>
      </dsp:nvSpPr>
      <dsp:spPr>
        <a:xfrm>
          <a:off x="0" y="1484491"/>
          <a:ext cx="10515600" cy="163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Numeric Variables: Distribution Plot comparing Paid vs. Defaulters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Ordered Categorical Variables: Segmented by Bucketing, Analyzed with Bar and Pie Charts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Unordered Categorical Variables: Analyzed with Grouped Line Chart, Bar Chart, Pie Chart, and Grouped Columns</a:t>
          </a:r>
          <a:endParaRPr lang="en-US" sz="1700" kern="1200" dirty="0"/>
        </a:p>
      </dsp:txBody>
      <dsp:txXfrm>
        <a:off x="0" y="1484491"/>
        <a:ext cx="10515600" cy="1633275"/>
      </dsp:txXfrm>
    </dsp:sp>
    <dsp:sp modelId="{0091A53B-5DE8-4B88-9C71-69B0C533013D}">
      <dsp:nvSpPr>
        <dsp:cNvPr id="0" name=""/>
        <dsp:cNvSpPr/>
      </dsp:nvSpPr>
      <dsp:spPr>
        <a:xfrm>
          <a:off x="525780" y="1233571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Univariate Analysis:</a:t>
          </a:r>
          <a:endParaRPr lang="en-US" sz="1700" kern="1200"/>
        </a:p>
      </dsp:txBody>
      <dsp:txXfrm>
        <a:off x="550278" y="1258069"/>
        <a:ext cx="7311924" cy="452844"/>
      </dsp:txXfrm>
    </dsp:sp>
    <dsp:sp modelId="{423AFA27-D6BC-4562-8B21-20BA7F08A07C}">
      <dsp:nvSpPr>
        <dsp:cNvPr id="0" name=""/>
        <dsp:cNvSpPr/>
      </dsp:nvSpPr>
      <dsp:spPr>
        <a:xfrm>
          <a:off x="0" y="3460486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360A7-ED0A-47A1-9E8B-BA0E61B29DDA}">
      <dsp:nvSpPr>
        <dsp:cNvPr id="0" name=""/>
        <dsp:cNvSpPr/>
      </dsp:nvSpPr>
      <dsp:spPr>
        <a:xfrm>
          <a:off x="525780" y="3209566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Identified 10 Driver Variables Based on Count Analysis</a:t>
          </a:r>
          <a:endParaRPr lang="en-US" sz="1700" kern="1200"/>
        </a:p>
      </dsp:txBody>
      <dsp:txXfrm>
        <a:off x="550278" y="3234064"/>
        <a:ext cx="73119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2FCAA-3C24-4CAE-8467-F55B46E93F4C}">
      <dsp:nvSpPr>
        <dsp:cNvPr id="0" name=""/>
        <dsp:cNvSpPr/>
      </dsp:nvSpPr>
      <dsp:spPr>
        <a:xfrm>
          <a:off x="775675" y="418674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8551E-55C1-4F65-8DD1-77B2B8E34AB9}">
      <dsp:nvSpPr>
        <dsp:cNvPr id="0" name=""/>
        <dsp:cNvSpPr/>
      </dsp:nvSpPr>
      <dsp:spPr>
        <a:xfrm>
          <a:off x="369686" y="1969067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0" i="0" kern="1200" dirty="0"/>
            <a:t>Bivariate Analysis:</a:t>
          </a:r>
          <a:endParaRPr lang="en-US" sz="3200" kern="1200" dirty="0"/>
        </a:p>
      </dsp:txBody>
      <dsp:txXfrm>
        <a:off x="369686" y="1969067"/>
        <a:ext cx="4315781" cy="647367"/>
      </dsp:txXfrm>
    </dsp:sp>
    <dsp:sp modelId="{ED259BA3-263F-4E7A-918E-DC86E9C26C66}">
      <dsp:nvSpPr>
        <dsp:cNvPr id="0" name=""/>
        <dsp:cNvSpPr/>
      </dsp:nvSpPr>
      <dsp:spPr>
        <a:xfrm>
          <a:off x="371930" y="2456151"/>
          <a:ext cx="5123263" cy="71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Numeric Variables: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Pair Plot: Visualizes correlations between numeric variables.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Categorical Variables: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Pivot Table + Heatmap: Illustrates correlations between categorical variables.</a:t>
          </a:r>
          <a:endParaRPr lang="en-US" sz="1700" kern="1200"/>
        </a:p>
      </dsp:txBody>
      <dsp:txXfrm>
        <a:off x="371930" y="2456151"/>
        <a:ext cx="5123263" cy="719488"/>
      </dsp:txXfrm>
    </dsp:sp>
    <dsp:sp modelId="{A49125EE-7BB1-4521-B23A-FDAFD9B831E9}">
      <dsp:nvSpPr>
        <dsp:cNvPr id="0" name=""/>
        <dsp:cNvSpPr/>
      </dsp:nvSpPr>
      <dsp:spPr>
        <a:xfrm>
          <a:off x="6342813" y="418674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10300-83BD-48BD-9BE1-0EB61182F12B}">
      <dsp:nvSpPr>
        <dsp:cNvPr id="0" name=""/>
        <dsp:cNvSpPr/>
      </dsp:nvSpPr>
      <dsp:spPr>
        <a:xfrm>
          <a:off x="6250455" y="1939787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0" i="0" kern="1200" dirty="0"/>
            <a:t>Identified Relationships:</a:t>
          </a:r>
          <a:endParaRPr lang="en-US" sz="3200" kern="1200" dirty="0"/>
        </a:p>
      </dsp:txBody>
      <dsp:txXfrm>
        <a:off x="6250455" y="1939787"/>
        <a:ext cx="4315781" cy="647367"/>
      </dsp:txXfrm>
    </dsp:sp>
    <dsp:sp modelId="{1F7B8DE2-BD1D-4FF5-8947-BF8D3DC9209E}">
      <dsp:nvSpPr>
        <dsp:cNvPr id="0" name=""/>
        <dsp:cNvSpPr/>
      </dsp:nvSpPr>
      <dsp:spPr>
        <a:xfrm>
          <a:off x="6250455" y="2496551"/>
          <a:ext cx="4315781" cy="71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Discovered 2 related categorical variables, 2 related numerical variables; reducing total driver variables to 9.</a:t>
          </a:r>
          <a:endParaRPr lang="en-US" sz="1700" kern="1200" dirty="0"/>
        </a:p>
      </dsp:txBody>
      <dsp:txXfrm>
        <a:off x="6250455" y="2496551"/>
        <a:ext cx="4315781" cy="719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8E3E-7E30-E002-6E90-BCA0758A0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AE299-9253-36A7-721F-0356D9516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99C9-E6AF-6BAA-16A1-A5296772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29DE-E96C-4E18-9A5A-F5FB3F27534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AB29-8B8F-B3A1-18D7-B7980E02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76A8-04A9-87B1-8F34-9ABAE255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62EF-DBB8-4CF5-84A3-3CDB4DBF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F19F-15FF-117F-86D5-535A1DB4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FB489-2B43-4CF1-C039-47237FF2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221E-C604-915A-DB55-405C7505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29DE-E96C-4E18-9A5A-F5FB3F27534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C1E7-7093-C4A7-4248-AF800F98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9FDFC-E2AA-AA63-A24C-6B788D2B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62EF-DBB8-4CF5-84A3-3CDB4DBF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C0D0B-D7AF-E5EC-D73F-60926A0FB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17FB3-6B31-3A44-58C2-93FA04480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3F52-AC18-F8B1-4130-61C77B5A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29DE-E96C-4E18-9A5A-F5FB3F27534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0E29-6978-41CD-2DC2-B46E75C5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B7BAE-5AB5-7E87-77DA-A4CB38CF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62EF-DBB8-4CF5-84A3-3CDB4DBF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2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861D-001A-E922-5F79-4F756AB4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1874-71EA-DDF4-D403-567F709D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A271-E60D-B480-B782-D046E80F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29DE-E96C-4E18-9A5A-F5FB3F27534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382D-74B8-8470-9DBC-7A32D9A4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80ACB-AE50-C5F7-52D9-F3F5ED00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62EF-DBB8-4CF5-84A3-3CDB4DBF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9807-D150-9506-FF70-183460E8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B944A-8921-7CB2-A1CF-9B7AB0F26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4759-B209-FF2A-E38B-6CD0E109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29DE-E96C-4E18-9A5A-F5FB3F27534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2D150-F4B4-DB15-31B0-290CF28F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08C6-2C64-C4A4-F610-A538AE85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62EF-DBB8-4CF5-84A3-3CDB4DBF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3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3F50-6021-263F-5683-A5627B13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AF0F-EE34-D859-C386-AA8A8F3E9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BB390-0542-BFE0-8BCC-93356E22C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6FB91-4A13-8580-2F1F-0CDC83C8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29DE-E96C-4E18-9A5A-F5FB3F27534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794AF-B74F-E8DF-A4F5-54370638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E544E-4DCF-C272-8D74-B35BF1E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62EF-DBB8-4CF5-84A3-3CDB4DBF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2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BFED-248F-E7CC-2E59-86AE9438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EF74C-0932-779D-3D53-8BEDD427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CC3F2-8B4F-013E-0E2E-D2199E13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A082E-8852-CCE3-D199-461A111B5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84D2E-6DB6-0B4F-274B-E1E5AF50A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3AA49-03AE-9512-4B33-71C410F4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29DE-E96C-4E18-9A5A-F5FB3F27534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19F25-657A-98E9-6818-D133F083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42719-430B-DDCF-7AE2-9698A8E0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62EF-DBB8-4CF5-84A3-3CDB4DBF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5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469F-C9DE-0096-337E-A35278A0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F1CBD-599D-CE84-ED47-6364CB96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29DE-E96C-4E18-9A5A-F5FB3F27534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42723-E718-F182-5C06-BC5A81AC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DD76C-58A3-967B-E5A6-2E3538B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62EF-DBB8-4CF5-84A3-3CDB4DBF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66EC2-3876-A1E2-1200-8AB9E80F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29DE-E96C-4E18-9A5A-F5FB3F27534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A2DA4-4458-087B-427F-252E4DBA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0C210-6E3D-4764-8397-37043E9D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62EF-DBB8-4CF5-84A3-3CDB4DBF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9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FC8-F7E3-A658-BF86-721FA7D6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4534-E439-F608-204E-C22DFA0F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3B831-BA39-BD91-E87C-9BDEF6936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37BA2-61E7-5055-C7F2-BD7B420F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29DE-E96C-4E18-9A5A-F5FB3F27534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89A62-841A-CCBD-4C53-262D9752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24BD-A945-4833-1100-D1AA741B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62EF-DBB8-4CF5-84A3-3CDB4DBF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0D98-95CD-26A3-93BE-3E889DBE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EF4B9-720C-5221-BA65-C511459D3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6F71E-9998-97D8-F3F8-015D840E8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C8DDC-E0A1-F43E-2612-8B8DFA4C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29DE-E96C-4E18-9A5A-F5FB3F27534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CEB07-B851-2543-90A4-FAE2C4B7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B29A1-9430-3DED-6801-547C039B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62EF-DBB8-4CF5-84A3-3CDB4DBF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401C4-BEFA-7915-FDB3-AA8F1211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0DC6D-D6CA-488A-8E01-A7913C3B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86778-453B-3BC3-D681-4AE4B490C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5A29DE-E96C-4E18-9A5A-F5FB3F27534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FB97-2841-AA7A-BE67-5D49E8677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3CB9-3FE3-C74C-DD1D-9CCAA900E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862EF-DBB8-4CF5-84A3-3CDB4DBF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1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CD10F-5A73-0054-BEAC-E480D165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Lending Club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595F-6547-07BD-57A8-878E0DB4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Sathiyanathan Subramanian</a:t>
            </a:r>
          </a:p>
          <a:p>
            <a:pPr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Ushasis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saha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0E9CE6CE-CB74-2A69-C1BE-CA8864EE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0C5DB4-B1F2-B7CC-D4C6-913F5B62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4" y="1341497"/>
            <a:ext cx="4765871" cy="26569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56F11C-E170-CEEC-6A26-7D5B3AD0E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26" y="1341497"/>
            <a:ext cx="4864936" cy="2627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9749AD-D946-EC21-1D52-BB4C4165F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64" y="4200183"/>
            <a:ext cx="4765871" cy="24067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DFC528-2DA3-DE54-4096-FAAF09C05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626" y="4207785"/>
            <a:ext cx="4463559" cy="2399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DA645E15-7735-0D4A-628D-F58A2078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Ordered categorical Driver variables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437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8F13-8E16-0612-B3AE-2B2D6923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Bivariate – Numeric correlation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069C5-BF78-BA89-EC17-18BA57928D55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Pub_rec</a:t>
            </a:r>
            <a:r>
              <a:rPr lang="en-US" dirty="0"/>
              <a:t> vs </a:t>
            </a:r>
            <a:r>
              <a:rPr lang="en-US" dirty="0" err="1"/>
              <a:t>Pub_rec_bankruptcies</a:t>
            </a:r>
            <a:r>
              <a:rPr lang="en-US" dirty="0"/>
              <a:t>, has linear progression relationship with each other, we shall ignore </a:t>
            </a:r>
            <a:r>
              <a:rPr lang="en-US" dirty="0" err="1"/>
              <a:t>Pub_rec_bankruptcies</a:t>
            </a:r>
            <a:r>
              <a:rPr lang="en-US" dirty="0"/>
              <a:t> from driver variables</a:t>
            </a:r>
          </a:p>
        </p:txBody>
      </p:sp>
      <p:pic>
        <p:nvPicPr>
          <p:cNvPr id="5" name="Picture 4" descr="A graph of a bar graph&#10;&#10;Description automatically generated">
            <a:extLst>
              <a:ext uri="{FF2B5EF4-FFF2-40B4-BE49-F238E27FC236}">
                <a16:creationId xmlns:a16="http://schemas.microsoft.com/office/drawing/2014/main" id="{2F9DC7F8-587E-1164-BFCF-EF4522E2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2421924"/>
            <a:ext cx="4074983" cy="3711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CC0B467C-A70B-847D-3775-9E9208939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08" y="2421924"/>
            <a:ext cx="4931756" cy="37111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34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8F13-8E16-0612-B3AE-2B2D6923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Bivariate - categorical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CB78-2B45-102B-FA2D-2E7CA34A7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Grade, </a:t>
            </a:r>
            <a:r>
              <a:rPr lang="en-US" sz="2000" dirty="0" err="1"/>
              <a:t>sub_grade</a:t>
            </a:r>
            <a:r>
              <a:rPr lang="en-US" sz="2000" dirty="0"/>
              <a:t> – grade can be dropped </a:t>
            </a:r>
          </a:p>
          <a:p>
            <a:r>
              <a:rPr lang="en-US" sz="2000" dirty="0"/>
              <a:t>Output is logical, because </a:t>
            </a:r>
            <a:r>
              <a:rPr lang="en-US" sz="2000" dirty="0" err="1"/>
              <a:t>sub_grade</a:t>
            </a:r>
            <a:r>
              <a:rPr lang="en-US" sz="2000" dirty="0"/>
              <a:t> is component of grade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AAA7FC-17A4-8DA1-5BC2-4904B099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01" y="1138830"/>
            <a:ext cx="6439799" cy="3915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66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8F13-8E16-0612-B3AE-2B2D6923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200">
                <a:solidFill>
                  <a:srgbClr val="FFFFFF"/>
                </a:solidFill>
              </a:rPr>
              <a:t>Inferences/Relationships from other Bivariate 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5A2CA0-D7F8-806D-8897-98B840F28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Relationships:</a:t>
            </a:r>
          </a:p>
          <a:p>
            <a:r>
              <a:rPr lang="en-US" sz="1800" dirty="0" err="1"/>
              <a:t>Pub_rec</a:t>
            </a:r>
            <a:r>
              <a:rPr lang="en-US" sz="1800" dirty="0"/>
              <a:t> and </a:t>
            </a:r>
            <a:r>
              <a:rPr lang="en-US" sz="1800" dirty="0" err="1"/>
              <a:t>pub_rec_bankruptices</a:t>
            </a:r>
            <a:r>
              <a:rPr lang="en-US" sz="1800" dirty="0"/>
              <a:t> are related to each other, one can be dropped </a:t>
            </a:r>
          </a:p>
          <a:p>
            <a:r>
              <a:rPr lang="en-US" sz="1800" dirty="0"/>
              <a:t>Similarly, Grade – </a:t>
            </a:r>
            <a:r>
              <a:rPr lang="en-US" sz="1800" dirty="0" err="1"/>
              <a:t>Sub_grade</a:t>
            </a:r>
            <a:r>
              <a:rPr lang="en-US" sz="1800" dirty="0"/>
              <a:t> is a component of Grade; grade can be dropped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u="sng" dirty="0"/>
              <a:t>Few Inferences:</a:t>
            </a:r>
          </a:p>
          <a:p>
            <a:r>
              <a:rPr lang="en-US" sz="1800" i="0" dirty="0" err="1">
                <a:effectLst/>
                <a:highlight>
                  <a:srgbClr val="FFFFFF"/>
                </a:highlight>
              </a:rPr>
              <a:t>int_rate</a:t>
            </a:r>
            <a:r>
              <a:rPr lang="en-US" sz="1800" i="0" dirty="0">
                <a:effectLst/>
                <a:highlight>
                  <a:srgbClr val="FFFFFF"/>
                </a:highlight>
              </a:rPr>
              <a:t> vs </a:t>
            </a:r>
            <a:r>
              <a:rPr lang="en-US" sz="1800" i="0" dirty="0" err="1">
                <a:effectLst/>
                <a:highlight>
                  <a:srgbClr val="FFFFFF"/>
                </a:highlight>
              </a:rPr>
              <a:t>term:Loans</a:t>
            </a:r>
            <a:r>
              <a:rPr lang="en-US" sz="1800" i="0" dirty="0">
                <a:effectLst/>
                <a:highlight>
                  <a:srgbClr val="FFFFFF"/>
                </a:highlight>
              </a:rPr>
              <a:t> of 36 months with interest 10-14% seems to be risky</a:t>
            </a:r>
          </a:p>
          <a:p>
            <a:r>
              <a:rPr lang="en-US" sz="1800" i="0" dirty="0">
                <a:effectLst/>
                <a:highlight>
                  <a:srgbClr val="FFFFFF"/>
                </a:highlight>
              </a:rPr>
              <a:t>grade vs term: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i="0" dirty="0">
                <a:effectLst/>
                <a:highlight>
                  <a:srgbClr val="FFFFFF"/>
                </a:highlight>
              </a:rPr>
              <a:t>Loans of 36 months with </a:t>
            </a:r>
            <a:r>
              <a:rPr lang="en-US" sz="1800" i="0" dirty="0" err="1">
                <a:effectLst/>
                <a:highlight>
                  <a:srgbClr val="FFFFFF"/>
                </a:highlight>
              </a:rPr>
              <a:t>sub_Grade</a:t>
            </a:r>
            <a:r>
              <a:rPr lang="en-US" sz="1800" i="0" dirty="0">
                <a:effectLst/>
                <a:highlight>
                  <a:srgbClr val="FFFFFF"/>
                </a:highlight>
              </a:rPr>
              <a:t> B3,B5 seems to be high risky</a:t>
            </a:r>
            <a:endParaRPr lang="en-US" sz="1800" dirty="0">
              <a:highlight>
                <a:srgbClr val="FFFFFF"/>
              </a:highlight>
            </a:endParaRPr>
          </a:p>
          <a:p>
            <a:r>
              <a:rPr lang="en-US" sz="1800" i="0" dirty="0" err="1">
                <a:effectLst/>
                <a:highlight>
                  <a:srgbClr val="FFFFFF"/>
                </a:highlight>
              </a:rPr>
              <a:t>verification_status</a:t>
            </a:r>
            <a:r>
              <a:rPr lang="en-US" sz="1800" i="0" dirty="0">
                <a:effectLst/>
                <a:highlight>
                  <a:srgbClr val="FFFFFF"/>
                </a:highlight>
              </a:rPr>
              <a:t> vs term: Loans of 36 months not verified is risky</a:t>
            </a:r>
          </a:p>
          <a:p>
            <a:r>
              <a:rPr lang="en-US" sz="1800" i="0" dirty="0">
                <a:effectLst/>
                <a:highlight>
                  <a:srgbClr val="FFFFFF"/>
                </a:highlight>
              </a:rPr>
              <a:t>purpose vs term</a:t>
            </a:r>
            <a:r>
              <a:rPr lang="en-US" sz="1800" dirty="0">
                <a:highlight>
                  <a:srgbClr val="FFFFFF"/>
                </a:highlight>
              </a:rPr>
              <a:t>: </a:t>
            </a:r>
            <a:r>
              <a:rPr lang="en-US" sz="1800" i="0" dirty="0">
                <a:effectLst/>
                <a:highlight>
                  <a:srgbClr val="FFFFFF"/>
                </a:highlight>
              </a:rPr>
              <a:t>Debt Consolidation seems to be risky - highest for 36 months and next for 60 months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224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8F13-8E16-0612-B3AE-2B2D6923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CB78-2B45-102B-FA2D-2E7CA34A7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We have identified 8 variables that  drive the target variable (</a:t>
            </a:r>
            <a:r>
              <a:rPr lang="en-US" sz="1800" dirty="0" err="1"/>
              <a:t>loan_status</a:t>
            </a:r>
            <a:r>
              <a:rPr lang="en-US" sz="1800" dirty="0"/>
              <a:t>)</a:t>
            </a:r>
          </a:p>
          <a:p>
            <a:r>
              <a:rPr lang="en-US" sz="1800" dirty="0"/>
              <a:t>Also, inferential relationships can be identified, which can be used in machine learning model later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BDC21F-0BEB-5303-5FB7-CBB0F7A93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264895"/>
              </p:ext>
            </p:extLst>
          </p:nvPr>
        </p:nvGraphicFramePr>
        <p:xfrm>
          <a:off x="3158836" y="3020060"/>
          <a:ext cx="6437746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18873">
                  <a:extLst>
                    <a:ext uri="{9D8B030D-6E8A-4147-A177-3AD203B41FA5}">
                      <a16:colId xmlns:a16="http://schemas.microsoft.com/office/drawing/2014/main" val="2035186798"/>
                    </a:ext>
                  </a:extLst>
                </a:gridCol>
                <a:gridCol w="3218873">
                  <a:extLst>
                    <a:ext uri="{9D8B030D-6E8A-4147-A177-3AD203B41FA5}">
                      <a16:colId xmlns:a16="http://schemas.microsoft.com/office/drawing/2014/main" val="1672123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Variable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850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Ordered 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17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int_rate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Ordered 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009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sub_grade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Unordered 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515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annual_inc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Numerical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55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verification_status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Unordered 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124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Unordered 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848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pub_rec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Numerical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35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revol_util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Numerical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3323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66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8F13-8E16-0612-B3AE-2B2D6923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A384789-ED0E-0EA8-F015-7BB8132E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74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5F162-3380-2DA3-3890-6FD2E40F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Problem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B37613-FF2C-FDCE-E5A0-B81F8AC8D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20672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07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9" name="Rectangle 218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8F13-8E16-0612-B3AE-2B2D6923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13" y="227162"/>
            <a:ext cx="5981278" cy="884943"/>
          </a:xfrm>
        </p:spPr>
        <p:txBody>
          <a:bodyPr>
            <a:normAutofit/>
          </a:bodyPr>
          <a:lstStyle/>
          <a:p>
            <a:r>
              <a:rPr lang="en-US" sz="4500" dirty="0"/>
              <a:t>Approach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495173-E3FC-E79A-1A95-C9C140CE5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18"/>
          <a:stretch/>
        </p:blipFill>
        <p:spPr>
          <a:xfrm>
            <a:off x="7187524" y="377422"/>
            <a:ext cx="4810874" cy="2214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E52274-1D27-07B7-E12B-927156B24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518"/>
          <a:stretch/>
        </p:blipFill>
        <p:spPr>
          <a:xfrm>
            <a:off x="7187519" y="3423362"/>
            <a:ext cx="4810874" cy="2214897"/>
          </a:xfrm>
          <a:prstGeom prst="rect">
            <a:avLst/>
          </a:prstGeom>
        </p:spPr>
      </p:pic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D82B00E-51DD-71CF-DA87-1FF381AC1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469018"/>
              </p:ext>
            </p:extLst>
          </p:nvPr>
        </p:nvGraphicFramePr>
        <p:xfrm>
          <a:off x="193602" y="1339272"/>
          <a:ext cx="6585889" cy="5291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370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9" name="Rectangle 218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804FA-6731-4E21-5280-5C1168E78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162316"/>
              </p:ext>
            </p:extLst>
          </p:nvPr>
        </p:nvGraphicFramePr>
        <p:xfrm>
          <a:off x="563418" y="1459345"/>
          <a:ext cx="10781238" cy="481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A42B0356-B66B-C9C7-25C3-380F8944522C}"/>
              </a:ext>
            </a:extLst>
          </p:cNvPr>
          <p:cNvSpPr txBox="1">
            <a:spLocks/>
          </p:cNvSpPr>
          <p:nvPr/>
        </p:nvSpPr>
        <p:spPr>
          <a:xfrm>
            <a:off x="693466" y="287201"/>
            <a:ext cx="5981278" cy="88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65792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8F13-8E16-0612-B3AE-2B2D6923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4500" dirty="0"/>
              <a:t>Approach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33ED0-F49F-44AA-9621-0076A04E7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987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03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8F13-8E16-0612-B3AE-2B2D6923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43151"/>
            <a:ext cx="10515600" cy="1133499"/>
          </a:xfrm>
        </p:spPr>
        <p:txBody>
          <a:bodyPr>
            <a:normAutofit/>
          </a:bodyPr>
          <a:lstStyle/>
          <a:p>
            <a:r>
              <a:rPr lang="en-US" sz="4500" dirty="0"/>
              <a:t>Approach</a:t>
            </a:r>
            <a:endParaRPr lang="en-US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6D7AC6-2939-452E-ED0B-2AAB1DE50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214117"/>
              </p:ext>
            </p:extLst>
          </p:nvPr>
        </p:nvGraphicFramePr>
        <p:xfrm>
          <a:off x="360218" y="1376649"/>
          <a:ext cx="10993582" cy="52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11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BE93E41-8960-577A-DC0E-BAFE4D4E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sz="4500"/>
              <a:t>Numeric</a:t>
            </a:r>
            <a:r>
              <a:rPr lang="en-US"/>
              <a:t> Variables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8C189E-E271-AD7E-63B8-F07F2BE2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2" y="2207478"/>
            <a:ext cx="5828261" cy="3147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B2BE1A-0BDC-D4F2-AFDE-C4F980656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426" y="2207478"/>
            <a:ext cx="5940342" cy="3088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051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8943EB-9601-9894-5050-044B5A49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6" y="2065961"/>
            <a:ext cx="5828261" cy="3336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320936-4080-DF9D-3213-A8B321D6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42" y="2077506"/>
            <a:ext cx="6076858" cy="3205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ACC0AC72-7D1F-06CF-E3B8-6B73D5D7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sz="4500"/>
              <a:t>Numeric</a:t>
            </a:r>
            <a:r>
              <a:rPr lang="en-US"/>
              <a:t>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0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20D5169-6F4E-A4CC-F2E5-DA4B4AD7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85" y="2032000"/>
            <a:ext cx="5420725" cy="3144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E8102FF-E25A-11AF-4E3C-738A108CF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817" y="2032000"/>
            <a:ext cx="5639498" cy="3144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FED9E689-DE45-33DA-2674-24305362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sz="4800" dirty="0"/>
              <a:t>Ordered categorical Driver variables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225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609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Lending Club case study</vt:lpstr>
      <vt:lpstr>Problem Description</vt:lpstr>
      <vt:lpstr>Approach</vt:lpstr>
      <vt:lpstr>PowerPoint Presentation</vt:lpstr>
      <vt:lpstr>Approach </vt:lpstr>
      <vt:lpstr>Approach</vt:lpstr>
      <vt:lpstr>Numeric Variables</vt:lpstr>
      <vt:lpstr>Numeric Variables</vt:lpstr>
      <vt:lpstr>Ordered categorical Driver variables </vt:lpstr>
      <vt:lpstr>Ordered categorical Driver variables </vt:lpstr>
      <vt:lpstr>Bivariate – Numeric correlation </vt:lpstr>
      <vt:lpstr>Bivariate - categorical</vt:lpstr>
      <vt:lpstr>Inferences/Relationships from other Bivariate  analysis</vt:lpstr>
      <vt:lpstr>Recommendations &amp; 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Sathiyanathan Subramanian</dc:creator>
  <cp:lastModifiedBy>Sathiyanathan Subramanian</cp:lastModifiedBy>
  <cp:revision>1</cp:revision>
  <dcterms:created xsi:type="dcterms:W3CDTF">2024-05-21T16:15:39Z</dcterms:created>
  <dcterms:modified xsi:type="dcterms:W3CDTF">2024-05-21T23:51:29Z</dcterms:modified>
</cp:coreProperties>
</file>