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Trebuchet MS" charset="1" panose="020B0603020202020204"/>
      <p:regular r:id="rId20"/>
    </p:embeddedFont>
    <p:embeddedFont>
      <p:font typeface="Calibri (MS)" charset="1" panose="020F0502020204030204"/>
      <p:regular r:id="rId21"/>
    </p:embeddedFont>
    <p:embeddedFont>
      <p:font typeface="Arimo Bold" charset="1" panose="020B0704020202020204"/>
      <p:regular r:id="rId22"/>
    </p:embeddedFont>
    <p:embeddedFont>
      <p:font typeface="Arimo" charset="1" panose="020B0604020202020204"/>
      <p:regular r:id="rId23"/>
    </p:embeddedFont>
    <p:embeddedFont>
      <p:font typeface="Times New Roman" charset="1" panose="02030502070405020303"/>
      <p:regular r:id="rId24"/>
    </p:embeddedFont>
    <p:embeddedFont>
      <p:font typeface="TT Rounds Condensed Bold" charset="1" panose="02000806030000020003"/>
      <p:regular r:id="rId25"/>
    </p:embeddedFont>
    <p:embeddedFont>
      <p:font typeface="TT Rounds Condensed" charset="1" panose="02000506030000020003"/>
      <p:regular r:id="rId26"/>
    </p:embeddedFont>
    <p:embeddedFont>
      <p:font typeface="Times New Roman Bold" charset="1" panose="020308020704050203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notesMasters/notesMaster1.xml" Type="http://schemas.openxmlformats.org/officeDocument/2006/relationships/notesMaster"/><Relationship Id="rId29" Target="theme/theme2.xml" Type="http://schemas.openxmlformats.org/officeDocument/2006/relationships/theme"/><Relationship Id="rId3" Target="viewProps.xml" Type="http://schemas.openxmlformats.org/officeDocument/2006/relationships/viewProps"/><Relationship Id="rId30" Target="notesSlides/notesSlide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1.7.2013</a:t>
            </a:r>
          </a:p>
          <a:p>
            <a:r>
              <a:rPr lang="en-US"/>
              <a:t/>
            </a:r>
          </a:p>
          <a:p>
            <a:r>
              <a:rPr lang="en-US"/>
              <a:t>6</a:t>
            </a:r>
          </a:p>
          <a:p>
            <a:r>
              <a:rPr lang="en-US"/>
              <a:t/>
            </a:r>
          </a:p>
          <a:p>
            <a:r>
              <a:rPr lang="en-US"/>
              <a:t>‹#›</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22.png" Type="http://schemas.openxmlformats.org/officeDocument/2006/relationships/image"/><Relationship Id="rId23" Target="../media/image23.svg" Type="http://schemas.openxmlformats.org/officeDocument/2006/relationships/image"/><Relationship Id="rId24" Target="../media/image57.png" Type="http://schemas.openxmlformats.org/officeDocument/2006/relationships/image"/><Relationship Id="rId25" Target="../media/image18.png" Type="http://schemas.openxmlformats.org/officeDocument/2006/relationships/image"/><Relationship Id="rId26" Target="../media/image19.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7.png" Type="http://schemas.openxmlformats.org/officeDocument/2006/relationships/image"/><Relationship Id="rId29" Target="../media/image58.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png" Type="http://schemas.openxmlformats.org/officeDocument/2006/relationships/image"/><Relationship Id="rId11" Target="../media/image21.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15" Target="../media/image25.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 Id="rId9"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12" Target="../media/image32.png" Type="http://schemas.openxmlformats.org/officeDocument/2006/relationships/image"/><Relationship Id="rId13" Target="../media/image25.png" Type="http://schemas.openxmlformats.org/officeDocument/2006/relationships/image"/><Relationship Id="rId14" Target="../media/image33.jpe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2.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2.png" Type="http://schemas.openxmlformats.org/officeDocument/2006/relationships/image"/><Relationship Id="rId25" Target="../media/image23.svg" Type="http://schemas.openxmlformats.org/officeDocument/2006/relationships/image"/><Relationship Id="rId26" Target="../media/image53.png" Type="http://schemas.openxmlformats.org/officeDocument/2006/relationships/image"/><Relationship Id="rId27" Target="../media/image20.png" Type="http://schemas.openxmlformats.org/officeDocument/2006/relationships/image"/><Relationship Id="rId28" Target="../media/image21.svg" Type="http://schemas.openxmlformats.org/officeDocument/2006/relationships/image"/><Relationship Id="rId29" Target="../media/image2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13" Target="../media/image44.png" Type="http://schemas.openxmlformats.org/officeDocument/2006/relationships/image"/><Relationship Id="rId14" Target="../media/image45.svg" Type="http://schemas.openxmlformats.org/officeDocument/2006/relationships/image"/><Relationship Id="rId15" Target="../media/image46.png" Type="http://schemas.openxmlformats.org/officeDocument/2006/relationships/image"/><Relationship Id="rId16" Target="../media/image47.svg" Type="http://schemas.openxmlformats.org/officeDocument/2006/relationships/image"/><Relationship Id="rId17" Target="../media/image48.png" Type="http://schemas.openxmlformats.org/officeDocument/2006/relationships/image"/><Relationship Id="rId18" Target="../media/image49.svg" Type="http://schemas.openxmlformats.org/officeDocument/2006/relationships/image"/><Relationship Id="rId19" Target="../media/image50.png" Type="http://schemas.openxmlformats.org/officeDocument/2006/relationships/image"/><Relationship Id="rId2" Target="../notesSlides/notesSlide1.xml" Type="http://schemas.openxmlformats.org/officeDocument/2006/relationships/notesSlide"/><Relationship Id="rId20" Target="../media/image51.svg" Type="http://schemas.openxmlformats.org/officeDocument/2006/relationships/image"/><Relationship Id="rId21" Target="../media/image16.png" Type="http://schemas.openxmlformats.org/officeDocument/2006/relationships/image"/><Relationship Id="rId22" Target="../media/image17.svg" Type="http://schemas.openxmlformats.org/officeDocument/2006/relationships/image"/><Relationship Id="rId23" Target="../media/image55.jpeg" Type="http://schemas.openxmlformats.org/officeDocument/2006/relationships/image"/><Relationship Id="rId24" Target="../media/image18.png" Type="http://schemas.openxmlformats.org/officeDocument/2006/relationships/image"/><Relationship Id="rId25" Target="../media/image19.svg" Type="http://schemas.openxmlformats.org/officeDocument/2006/relationships/image"/><Relationship Id="rId26" Target="../media/image20.png" Type="http://schemas.openxmlformats.org/officeDocument/2006/relationships/image"/><Relationship Id="rId27" Target="../media/image21.svg" Type="http://schemas.openxmlformats.org/officeDocument/2006/relationships/image"/><Relationship Id="rId28" Target="../media/image22.png" Type="http://schemas.openxmlformats.org/officeDocument/2006/relationships/image"/><Relationship Id="rId29" Target="../media/image23.svg" Type="http://schemas.openxmlformats.org/officeDocument/2006/relationships/image"/><Relationship Id="rId3" Target="../media/image34.png" Type="http://schemas.openxmlformats.org/officeDocument/2006/relationships/image"/><Relationship Id="rId30" Target="../media/image2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44.png" Type="http://schemas.openxmlformats.org/officeDocument/2006/relationships/image"/><Relationship Id="rId13" Target="../media/image45.svg" Type="http://schemas.openxmlformats.org/officeDocument/2006/relationships/image"/><Relationship Id="rId14" Target="../media/image46.png" Type="http://schemas.openxmlformats.org/officeDocument/2006/relationships/image"/><Relationship Id="rId15" Target="../media/image47.svg" Type="http://schemas.openxmlformats.org/officeDocument/2006/relationships/image"/><Relationship Id="rId16" Target="../media/image48.png" Type="http://schemas.openxmlformats.org/officeDocument/2006/relationships/image"/><Relationship Id="rId17" Target="../media/image49.svg" Type="http://schemas.openxmlformats.org/officeDocument/2006/relationships/image"/><Relationship Id="rId18" Target="../media/image50.png" Type="http://schemas.openxmlformats.org/officeDocument/2006/relationships/image"/><Relationship Id="rId19" Target="../media/image51.svg" Type="http://schemas.openxmlformats.org/officeDocument/2006/relationships/image"/><Relationship Id="rId2" Target="../media/image34.png" Type="http://schemas.openxmlformats.org/officeDocument/2006/relationships/image"/><Relationship Id="rId20" Target="../media/image16.png" Type="http://schemas.openxmlformats.org/officeDocument/2006/relationships/image"/><Relationship Id="rId21" Target="../media/image17.svg" Type="http://schemas.openxmlformats.org/officeDocument/2006/relationships/image"/><Relationship Id="rId22" Target="../media/image18.png" Type="http://schemas.openxmlformats.org/officeDocument/2006/relationships/image"/><Relationship Id="rId23" Target="../media/image19.svg" Type="http://schemas.openxmlformats.org/officeDocument/2006/relationships/image"/><Relationship Id="rId24" Target="../media/image20.png" Type="http://schemas.openxmlformats.org/officeDocument/2006/relationships/image"/><Relationship Id="rId25" Target="../media/image21.svg" Type="http://schemas.openxmlformats.org/officeDocument/2006/relationships/image"/><Relationship Id="rId26" Target="../media/image22.png" Type="http://schemas.openxmlformats.org/officeDocument/2006/relationships/image"/><Relationship Id="rId27" Target="../media/image23.svg" Type="http://schemas.openxmlformats.org/officeDocument/2006/relationships/image"/><Relationship Id="rId28" Target="../media/image56.jpe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
              <a:extLst>
                <a:ext uri="{96DAC541-7B7A-43D3-8B79-37D633B846F1}">
                  <asvg:svgBlip xmlns:asvg="http://schemas.microsoft.com/office/drawing/2016/SVG/main" r:embed="rId3"/>
                </a:ext>
              </a:extLst>
            </a:blip>
            <a:stretch>
              <a:fillRect l="-1006" t="0" r="-1006" b="0"/>
            </a:stretch>
          </a:blipFill>
        </p:spPr>
      </p:sp>
      <p:sp>
        <p:nvSpPr>
          <p:cNvPr name="Freeform 3" id="3"/>
          <p:cNvSpPr/>
          <p:nvPr/>
        </p:nvSpPr>
        <p:spPr>
          <a:xfrm flipH="false" flipV="false" rot="0">
            <a:off x="1219195" y="1390645"/>
            <a:ext cx="2805108" cy="2190745"/>
          </a:xfrm>
          <a:custGeom>
            <a:avLst/>
            <a:gdLst/>
            <a:ahLst/>
            <a:cxnLst/>
            <a:rect r="r" b="b" t="t" l="l"/>
            <a:pathLst>
              <a:path h="2190745" w="2805108">
                <a:moveTo>
                  <a:pt x="0" y="0"/>
                </a:moveTo>
                <a:lnTo>
                  <a:pt x="2805108" y="0"/>
                </a:lnTo>
                <a:lnTo>
                  <a:pt x="2805108" y="2190745"/>
                </a:lnTo>
                <a:lnTo>
                  <a:pt x="0" y="2190745"/>
                </a:lnTo>
                <a:lnTo>
                  <a:pt x="0" y="0"/>
                </a:lnTo>
                <a:close/>
              </a:path>
            </a:pathLst>
          </a:custGeom>
          <a:blipFill>
            <a:blip r:embed="rId4">
              <a:extLst>
                <a:ext uri="{96DAC541-7B7A-43D3-8B79-37D633B846F1}">
                  <asvg:svgBlip xmlns:asvg="http://schemas.microsoft.com/office/drawing/2016/SVG/main" r:embed="rId5"/>
                </a:ext>
              </a:extLst>
            </a:blip>
            <a:stretch>
              <a:fillRect l="-254" t="0" r="-254" b="0"/>
            </a:stretch>
          </a:blipFill>
        </p:spPr>
      </p:sp>
      <p:sp>
        <p:nvSpPr>
          <p:cNvPr name="Freeform 4" id="4"/>
          <p:cNvSpPr/>
          <p:nvPr/>
        </p:nvSpPr>
        <p:spPr>
          <a:xfrm flipH="false" flipV="false" rot="0">
            <a:off x="5629275" y="1785938"/>
            <a:ext cx="2500312" cy="2157412"/>
          </a:xfrm>
          <a:custGeom>
            <a:avLst/>
            <a:gdLst/>
            <a:ahLst/>
            <a:cxnLst/>
            <a:rect r="r" b="b" t="t" l="l"/>
            <a:pathLst>
              <a:path h="2157412" w="2500312">
                <a:moveTo>
                  <a:pt x="0" y="0"/>
                </a:moveTo>
                <a:lnTo>
                  <a:pt x="2500312" y="0"/>
                </a:lnTo>
                <a:lnTo>
                  <a:pt x="2500312" y="2157412"/>
                </a:lnTo>
                <a:lnTo>
                  <a:pt x="0" y="2157412"/>
                </a:lnTo>
                <a:lnTo>
                  <a:pt x="0" y="0"/>
                </a:lnTo>
                <a:close/>
              </a:path>
            </a:pathLst>
          </a:custGeom>
          <a:blipFill>
            <a:blip r:embed="rId6">
              <a:extLst>
                <a:ext uri="{96DAC541-7B7A-43D3-8B79-37D633B846F1}">
                  <asvg:svgBlip xmlns:asvg="http://schemas.microsoft.com/office/drawing/2016/SVG/main" r:embed="rId7"/>
                </a:ext>
              </a:extLst>
            </a:blip>
            <a:stretch>
              <a:fillRect l="0" t="-15" r="0" b="-15"/>
            </a:stretch>
          </a:blipFill>
        </p:spPr>
      </p:sp>
      <p:sp>
        <p:nvSpPr>
          <p:cNvPr name="Freeform 5" id="5"/>
          <p:cNvSpPr/>
          <p:nvPr/>
        </p:nvSpPr>
        <p:spPr>
          <a:xfrm flipH="false" flipV="false" rot="0">
            <a:off x="5700712" y="7843838"/>
            <a:ext cx="1085850" cy="928688"/>
          </a:xfrm>
          <a:custGeom>
            <a:avLst/>
            <a:gdLst/>
            <a:ahLst/>
            <a:cxnLst/>
            <a:rect r="r" b="b" t="t" l="l"/>
            <a:pathLst>
              <a:path h="928688" w="1085850">
                <a:moveTo>
                  <a:pt x="0" y="0"/>
                </a:moveTo>
                <a:lnTo>
                  <a:pt x="1085850" y="0"/>
                </a:lnTo>
                <a:lnTo>
                  <a:pt x="1085850" y="928688"/>
                </a:lnTo>
                <a:lnTo>
                  <a:pt x="0" y="928688"/>
                </a:lnTo>
                <a:lnTo>
                  <a:pt x="0" y="0"/>
                </a:lnTo>
                <a:close/>
              </a:path>
            </a:pathLst>
          </a:custGeom>
          <a:blipFill>
            <a:blip r:embed="rId8">
              <a:extLst>
                <a:ext uri="{96DAC541-7B7A-43D3-8B79-37D633B846F1}">
                  <asvg:svgBlip xmlns:asvg="http://schemas.microsoft.com/office/drawing/2016/SVG/main" r:embed="rId9"/>
                </a:ext>
              </a:extLst>
            </a:blip>
            <a:stretch>
              <a:fillRect l="0" t="-256" r="0" b="-256"/>
            </a:stretch>
          </a:blipFill>
        </p:spPr>
      </p:sp>
      <p:sp>
        <p:nvSpPr>
          <p:cNvPr name="Freeform 6" id="6"/>
          <p:cNvSpPr/>
          <p:nvPr/>
        </p:nvSpPr>
        <p:spPr>
          <a:xfrm flipH="false" flipV="false" rot="0">
            <a:off x="11080856" y="-95255"/>
            <a:ext cx="7302398" cy="10477495"/>
          </a:xfrm>
          <a:custGeom>
            <a:avLst/>
            <a:gdLst/>
            <a:ahLst/>
            <a:cxnLst/>
            <a:rect r="r" b="b" t="t" l="l"/>
            <a:pathLst>
              <a:path h="10477495" w="7302398">
                <a:moveTo>
                  <a:pt x="0" y="0"/>
                </a:moveTo>
                <a:lnTo>
                  <a:pt x="7302398" y="0"/>
                </a:lnTo>
                <a:lnTo>
                  <a:pt x="7302398" y="10477495"/>
                </a:lnTo>
                <a:lnTo>
                  <a:pt x="0" y="10477495"/>
                </a:lnTo>
                <a:lnTo>
                  <a:pt x="0" y="0"/>
                </a:lnTo>
                <a:close/>
              </a:path>
            </a:pathLst>
          </a:custGeom>
          <a:blipFill>
            <a:blip r:embed="rId10">
              <a:extLst>
                <a:ext uri="{96DAC541-7B7A-43D3-8B79-37D633B846F1}">
                  <asvg:svgBlip xmlns:asvg="http://schemas.microsoft.com/office/drawing/2016/SVG/main" r:embed="rId11"/>
                </a:ext>
              </a:extLst>
            </a:blip>
            <a:stretch>
              <a:fillRect l="-87" t="0" r="-87" b="0"/>
            </a:stretch>
          </a:blipFill>
        </p:spPr>
      </p:sp>
      <p:grpSp>
        <p:nvGrpSpPr>
          <p:cNvPr name="Group 7" id="7"/>
          <p:cNvGrpSpPr/>
          <p:nvPr/>
        </p:nvGrpSpPr>
        <p:grpSpPr>
          <a:xfrm rot="0">
            <a:off x="1014412" y="9701212"/>
            <a:ext cx="3214687" cy="300037"/>
            <a:chOff x="0" y="0"/>
            <a:chExt cx="4286250" cy="400050"/>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2"/>
              <a:stretch>
                <a:fillRect l="-66666" t="0" r="-66666" b="0"/>
              </a:stretch>
            </a:blipFill>
          </p:spPr>
        </p:sp>
      </p:grpSp>
      <p:sp>
        <p:nvSpPr>
          <p:cNvPr name="TextBox 9" id="9"/>
          <p:cNvSpPr txBox="true"/>
          <p:nvPr/>
        </p:nvSpPr>
        <p:spPr>
          <a:xfrm rot="0">
            <a:off x="17100237" y="9582726"/>
            <a:ext cx="114800" cy="398536"/>
          </a:xfrm>
          <a:prstGeom prst="rect">
            <a:avLst/>
          </a:prstGeom>
        </p:spPr>
        <p:txBody>
          <a:bodyPr anchor="t" rtlCol="false" tIns="0" lIns="0" bIns="0" rIns="0">
            <a:spAutoFit/>
          </a:bodyPr>
          <a:lstStyle/>
          <a:p>
            <a:pPr algn="l">
              <a:lnSpc>
                <a:spcPts val="2367"/>
              </a:lnSpc>
            </a:pPr>
            <a:r>
              <a:rPr lang="en-US" sz="1691">
                <a:solidFill>
                  <a:srgbClr val="2D936B"/>
                </a:solidFill>
                <a:latin typeface="Trebuchet MS"/>
                <a:ea typeface="Trebuchet MS"/>
                <a:cs typeface="Trebuchet MS"/>
                <a:sym typeface="Trebuchet MS"/>
              </a:rPr>
              <a:t>1</a:t>
            </a:r>
          </a:p>
        </p:txBody>
      </p:sp>
      <p:sp>
        <p:nvSpPr>
          <p:cNvPr name="TextBox 10" id="10"/>
          <p:cNvSpPr txBox="true"/>
          <p:nvPr/>
        </p:nvSpPr>
        <p:spPr>
          <a:xfrm rot="0">
            <a:off x="1752148" y="4008687"/>
            <a:ext cx="14259453" cy="5031715"/>
          </a:xfrm>
          <a:prstGeom prst="rect">
            <a:avLst/>
          </a:prstGeom>
        </p:spPr>
        <p:txBody>
          <a:bodyPr anchor="t" rtlCol="false" tIns="0" lIns="0" bIns="0" rIns="0">
            <a:spAutoFit/>
          </a:bodyPr>
          <a:lstStyle/>
          <a:p>
            <a:pPr algn="l">
              <a:lnSpc>
                <a:spcPts val="4823"/>
              </a:lnSpc>
            </a:pPr>
            <a:r>
              <a:rPr lang="en-US" sz="4060">
                <a:solidFill>
                  <a:srgbClr val="000000"/>
                </a:solidFill>
                <a:latin typeface="Calibri (MS)"/>
                <a:ea typeface="Calibri (MS)"/>
                <a:cs typeface="Calibri (MS)"/>
                <a:sym typeface="Calibri (MS)"/>
              </a:rPr>
              <a:t>STUDENT NAME: SATHIYA PRIYA R</a:t>
            </a:r>
          </a:p>
          <a:p>
            <a:pPr algn="l">
              <a:lnSpc>
                <a:spcPts val="4823"/>
              </a:lnSpc>
            </a:pPr>
            <a:r>
              <a:rPr lang="en-US" sz="4060">
                <a:solidFill>
                  <a:srgbClr val="000000"/>
                </a:solidFill>
                <a:latin typeface="Calibri (MS)"/>
                <a:ea typeface="Calibri (MS)"/>
                <a:cs typeface="Calibri (MS)"/>
                <a:sym typeface="Calibri (MS)"/>
              </a:rPr>
              <a:t> REGISTER NO:  312211573</a:t>
            </a:r>
          </a:p>
          <a:p>
            <a:pPr algn="l">
              <a:lnSpc>
                <a:spcPts val="4823"/>
              </a:lnSpc>
            </a:pPr>
            <a:r>
              <a:rPr lang="en-US" sz="4060">
                <a:solidFill>
                  <a:srgbClr val="000000"/>
                </a:solidFill>
                <a:latin typeface="Calibri (MS)"/>
                <a:ea typeface="Calibri (MS)"/>
                <a:cs typeface="Calibri (MS)"/>
                <a:sym typeface="Calibri (MS)"/>
              </a:rPr>
              <a:t>                            DC72DCE3408B520AB874E7B474A3BFB9</a:t>
            </a:r>
          </a:p>
          <a:p>
            <a:pPr algn="l">
              <a:lnSpc>
                <a:spcPts val="4823"/>
              </a:lnSpc>
            </a:pPr>
            <a:r>
              <a:rPr lang="en-US" sz="4060">
                <a:solidFill>
                  <a:srgbClr val="000000"/>
                </a:solidFill>
                <a:latin typeface="Calibri (MS)"/>
                <a:ea typeface="Calibri (MS)"/>
                <a:cs typeface="Calibri (MS)"/>
                <a:sym typeface="Calibri (MS)"/>
              </a:rPr>
              <a:t> </a:t>
            </a:r>
          </a:p>
          <a:p>
            <a:pPr algn="l">
              <a:lnSpc>
                <a:spcPts val="5688"/>
              </a:lnSpc>
            </a:pPr>
            <a:r>
              <a:rPr lang="en-US" sz="4064">
                <a:solidFill>
                  <a:srgbClr val="000000"/>
                </a:solidFill>
                <a:latin typeface="Calibri (MS)"/>
                <a:ea typeface="Calibri (MS)"/>
                <a:cs typeface="Calibri (MS)"/>
                <a:sym typeface="Calibri (MS)"/>
              </a:rPr>
              <a:t>DEPARTMENT: B.COM BANK MANAGEMENT </a:t>
            </a:r>
          </a:p>
          <a:p>
            <a:pPr algn="l">
              <a:lnSpc>
                <a:spcPts val="10149"/>
              </a:lnSpc>
            </a:pPr>
            <a:r>
              <a:rPr lang="en-US" sz="4060">
                <a:solidFill>
                  <a:srgbClr val="000000"/>
                </a:solidFill>
                <a:latin typeface="Calibri (MS)"/>
                <a:ea typeface="Calibri (MS)"/>
                <a:cs typeface="Calibri (MS)"/>
                <a:sym typeface="Calibri (MS)"/>
              </a:rPr>
              <a:t>COLLEGE : THIRUTHANGAL NADAR COLLEGE</a:t>
            </a:r>
          </a:p>
          <a:p>
            <a:pPr algn="l">
              <a:lnSpc>
                <a:spcPts val="2030"/>
              </a:lnSpc>
            </a:pPr>
            <a:r>
              <a:rPr lang="en-US" sz="4060">
                <a:solidFill>
                  <a:srgbClr val="000000"/>
                </a:solidFill>
                <a:latin typeface="Calibri (MS)"/>
                <a:ea typeface="Calibri (MS)"/>
                <a:cs typeface="Calibri (MS)"/>
                <a:sym typeface="Calibri (MS)"/>
              </a:rPr>
              <a:t> </a:t>
            </a:r>
          </a:p>
        </p:txBody>
      </p:sp>
      <p:sp>
        <p:nvSpPr>
          <p:cNvPr name="TextBox 11" id="11"/>
          <p:cNvSpPr txBox="true"/>
          <p:nvPr/>
        </p:nvSpPr>
        <p:spPr>
          <a:xfrm rot="0">
            <a:off x="335756" y="85720"/>
            <a:ext cx="14298974" cy="130492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Data Analysis using Excel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grpSp>
        <p:nvGrpSpPr>
          <p:cNvPr name="Group 13" id="13"/>
          <p:cNvGrpSpPr/>
          <p:nvPr/>
        </p:nvGrpSpPr>
        <p:grpSpPr>
          <a:xfrm rot="0">
            <a:off x="2500312" y="9701212"/>
            <a:ext cx="114300" cy="266700"/>
            <a:chOff x="0" y="0"/>
            <a:chExt cx="152400" cy="355600"/>
          </a:xfrm>
        </p:grpSpPr>
        <p:sp>
          <p:nvSpPr>
            <p:cNvPr name="Freeform 14" id="14"/>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4"/>
              <a:stretch>
                <a:fillRect l="-66666" t="0" r="-66666" b="0"/>
              </a:stretch>
            </a:blipFill>
          </p:spPr>
        </p:sp>
      </p:grpSp>
      <p:sp>
        <p:nvSpPr>
          <p:cNvPr name="TextBox 15" id="15"/>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16" id="16"/>
          <p:cNvSpPr txBox="true"/>
          <p:nvPr/>
        </p:nvSpPr>
        <p:spPr>
          <a:xfrm rot="0">
            <a:off x="1109662" y="383380"/>
            <a:ext cx="4955856" cy="1190625"/>
          </a:xfrm>
          <a:prstGeom prst="rect">
            <a:avLst/>
          </a:prstGeom>
        </p:spPr>
        <p:txBody>
          <a:bodyPr anchor="t" rtlCol="false" tIns="0" lIns="0" bIns="0" rIns="0">
            <a:spAutoFit/>
          </a:bodyPr>
          <a:lstStyle/>
          <a:p>
            <a:pPr algn="l">
              <a:lnSpc>
                <a:spcPts val="8640"/>
              </a:lnSpc>
            </a:pPr>
            <a:r>
              <a:rPr lang="en-US" b="true" sz="7200" spc="-43">
                <a:solidFill>
                  <a:srgbClr val="000000"/>
                </a:solidFill>
                <a:latin typeface="Arimo Bold"/>
                <a:ea typeface="Arimo Bold"/>
                <a:cs typeface="Arimo Bold"/>
                <a:sym typeface="Arimo Bold"/>
              </a:rPr>
              <a:t>MODELLING</a:t>
            </a:r>
          </a:p>
        </p:txBody>
      </p:sp>
      <p:sp>
        <p:nvSpPr>
          <p:cNvPr name="Freeform 17" id="17"/>
          <p:cNvSpPr/>
          <p:nvPr/>
        </p:nvSpPr>
        <p:spPr>
          <a:xfrm flipH="false" flipV="false" rot="0">
            <a:off x="15087600" y="78771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sp>
        <p:nvSpPr>
          <p:cNvPr name="TextBox 18" id="18"/>
          <p:cNvSpPr txBox="true"/>
          <p:nvPr/>
        </p:nvSpPr>
        <p:spPr>
          <a:xfrm rot="0">
            <a:off x="1348740" y="1581626"/>
            <a:ext cx="12061508" cy="9641622"/>
          </a:xfrm>
          <a:prstGeom prst="rect">
            <a:avLst/>
          </a:prstGeom>
        </p:spPr>
        <p:txBody>
          <a:bodyPr anchor="t" rtlCol="false" tIns="0" lIns="0" bIns="0" rIns="0">
            <a:spAutoFit/>
          </a:bodyPr>
          <a:lstStyle/>
          <a:p>
            <a:pPr algn="l">
              <a:lnSpc>
                <a:spcPts val="3240"/>
              </a:lnSpc>
            </a:pPr>
            <a:r>
              <a:rPr lang="en-US" b="true" sz="2700" spc="25" u="sng">
                <a:solidFill>
                  <a:srgbClr val="000000"/>
                </a:solidFill>
                <a:latin typeface="Arimo Bold"/>
                <a:ea typeface="Arimo Bold"/>
                <a:cs typeface="Arimo Bold"/>
                <a:sym typeface="Arimo Bold"/>
              </a:rPr>
              <a:t>Data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gather comprehensive and accurate employee data that will serve as the foundation for analysis aimed at improving hr and management decisions.</a:t>
            </a:r>
          </a:p>
          <a:p>
            <a:pPr algn="l">
              <a:lnSpc>
                <a:spcPts val="3240"/>
              </a:lnSpc>
            </a:pPr>
            <a:r>
              <a:rPr lang="en-US" sz="2700" spc="25">
                <a:solidFill>
                  <a:srgbClr val="000000"/>
                </a:solidFill>
                <a:latin typeface="TT Rounds Condensed"/>
                <a:ea typeface="TT Rounds Condensed"/>
                <a:cs typeface="TT Rounds Condensed"/>
                <a:sym typeface="TT Rounds Condensed"/>
              </a:rPr>
              <a:t>                       2.verify the accuracy and completeness of the data</a:t>
            </a:r>
          </a:p>
          <a:p>
            <a:pPr algn="l">
              <a:lnSpc>
                <a:spcPts val="3240"/>
              </a:lnSpc>
            </a:pPr>
            <a:r>
              <a:rPr lang="en-US" b="true" sz="2700" spc="25" u="sng">
                <a:solidFill>
                  <a:srgbClr val="000000"/>
                </a:solidFill>
                <a:latin typeface="Arimo Bold"/>
                <a:ea typeface="Arimo Bold"/>
                <a:cs typeface="Arimo Bold"/>
                <a:sym typeface="Arimo Bold"/>
              </a:rPr>
              <a:t>Feature collection:</a:t>
            </a:r>
          </a:p>
          <a:p>
            <a:pPr algn="l">
              <a:lnSpc>
                <a:spcPts val="3240"/>
              </a:lnSpc>
            </a:pPr>
            <a:r>
              <a:rPr lang="en-US" sz="2700" spc="25">
                <a:solidFill>
                  <a:srgbClr val="000000"/>
                </a:solidFill>
                <a:latin typeface="TT Rounds Condensed"/>
                <a:ea typeface="TT Rounds Condensed"/>
                <a:cs typeface="TT Rounds Condensed"/>
                <a:sym typeface="TT Rounds Condensed"/>
              </a:rPr>
              <a:t>                          1.to identify and collect relevant features (Data attributes) that will be used in the analysis of employee data to extract meaningful insights and support decision-making.</a:t>
            </a:r>
          </a:p>
          <a:p>
            <a:pPr algn="l">
              <a:lnSpc>
                <a:spcPts val="3240"/>
              </a:lnSpc>
            </a:pPr>
            <a:r>
              <a:rPr lang="en-US" sz="2700" spc="25">
                <a:solidFill>
                  <a:srgbClr val="000000"/>
                </a:solidFill>
                <a:latin typeface="TT Rounds Condensed"/>
                <a:ea typeface="TT Rounds Condensed"/>
                <a:cs typeface="TT Rounds Condensed"/>
                <a:sym typeface="TT Rounds Condensed"/>
              </a:rPr>
              <a:t>                          2.review the collected features and select those that are most relevant to the analysis objectives.</a:t>
            </a:r>
          </a:p>
          <a:p>
            <a:pPr algn="l">
              <a:lnSpc>
                <a:spcPts val="3240"/>
              </a:lnSpc>
            </a:pPr>
            <a:r>
              <a:rPr lang="en-US" b="true" sz="2700" spc="25" u="sng">
                <a:solidFill>
                  <a:srgbClr val="000000"/>
                </a:solidFill>
                <a:latin typeface="Arimo Bold"/>
                <a:ea typeface="Arimo Bold"/>
                <a:cs typeface="Arimo Bold"/>
                <a:sym typeface="Arimo Bold"/>
              </a:rPr>
              <a:t>Data cleaning:</a:t>
            </a:r>
          </a:p>
          <a:p>
            <a:pPr algn="l">
              <a:lnSpc>
                <a:spcPts val="3240"/>
              </a:lnSpc>
            </a:pPr>
            <a:r>
              <a:rPr lang="en-US" sz="2700" spc="25">
                <a:solidFill>
                  <a:srgbClr val="000000"/>
                </a:solidFill>
                <a:latin typeface="TT Rounds Condensed"/>
                <a:ea typeface="TT Rounds Condensed"/>
                <a:cs typeface="TT Rounds Condensed"/>
                <a:sym typeface="TT Rounds Condensed"/>
              </a:rPr>
              <a:t>                          1.to prepare the employee dataset by correcting errors, handling missing values, and ensuring consistency to enable accurate and reliable analysis.</a:t>
            </a:r>
          </a:p>
          <a:p>
            <a:pPr algn="l">
              <a:lnSpc>
                <a:spcPts val="3240"/>
              </a:lnSpc>
            </a:pPr>
            <a:r>
              <a:rPr lang="en-US" sz="2700" spc="25">
                <a:solidFill>
                  <a:srgbClr val="000000"/>
                </a:solidFill>
                <a:latin typeface="TT Rounds Condensed"/>
                <a:ea typeface="TT Rounds Condensed"/>
                <a:cs typeface="TT Rounds Condensed"/>
                <a:sym typeface="TT Rounds Condensed"/>
              </a:rPr>
              <a:t>                           2.A cleaned and well-organised dataset that is free from errors, inconsistencies, and missing values, ensuring reliable and accurate analysis.</a:t>
            </a:r>
          </a:p>
          <a:p>
            <a:pPr algn="l">
              <a:lnSpc>
                <a:spcPts val="3240"/>
              </a:lnSpc>
            </a:pPr>
            <a:r>
              <a:rPr lang="en-US" b="true" sz="2700" spc="25" u="sng">
                <a:solidFill>
                  <a:srgbClr val="000000"/>
                </a:solidFill>
                <a:latin typeface="Arimo Bold"/>
                <a:ea typeface="Arimo Bold"/>
                <a:cs typeface="Arimo Bold"/>
                <a:sym typeface="Arimo Bold"/>
              </a:rPr>
              <a:t>Perfomance level:</a:t>
            </a:r>
          </a:p>
          <a:p>
            <a:pPr algn="l">
              <a:lnSpc>
                <a:spcPts val="3240"/>
              </a:lnSpc>
            </a:pPr>
            <a:r>
              <a:rPr lang="en-US" sz="2700" spc="25">
                <a:solidFill>
                  <a:srgbClr val="000000"/>
                </a:solidFill>
                <a:latin typeface="TT Rounds Condensed"/>
                <a:ea typeface="TT Rounds Condensed"/>
                <a:cs typeface="TT Rounds Condensed"/>
                <a:sym typeface="TT Rounds Condensed"/>
              </a:rPr>
              <a:t>                            1.track performance changes over time to identify pattens or impovements.</a:t>
            </a:r>
          </a:p>
          <a:p>
            <a:pPr algn="l">
              <a:lnSpc>
                <a:spcPts val="3240"/>
              </a:lnSpc>
            </a:pPr>
            <a:r>
              <a:rPr lang="en-US" sz="2700" spc="25">
                <a:solidFill>
                  <a:srgbClr val="000000"/>
                </a:solidFill>
                <a:latin typeface="TT Rounds Condensed"/>
                <a:ea typeface="TT Rounds Condensed"/>
                <a:cs typeface="TT Rounds Condensed"/>
                <a:sym typeface="TT Rounds Condensed"/>
              </a:rPr>
              <a:t>                            2.assess if employees are meeting performance goals and targets over specified periods.</a:t>
            </a:r>
          </a:p>
          <a:p>
            <a:pPr algn="l">
              <a:lnSpc>
                <a:spcPts val="3240"/>
              </a:lnSpc>
            </a:pPr>
          </a:p>
          <a:p>
            <a:pPr algn="l">
              <a:lnSpc>
                <a:spcPts val="3240"/>
              </a:lnSpc>
            </a:pPr>
            <a:r>
              <a:rPr lang="en-US" sz="2700" spc="25">
                <a:solidFill>
                  <a:srgbClr val="000000"/>
                </a:solidFill>
                <a:latin typeface="TT Rounds Condensed"/>
                <a:ea typeface="TT Rounds Condensed"/>
                <a:cs typeface="TT Rounds Condensed"/>
                <a:sym typeface="TT Rounds Condensed"/>
              </a:rPr>
              <a:t>         </a:t>
            </a:r>
          </a:p>
          <a:p>
            <a:pPr algn="l">
              <a:lnSpc>
                <a:spcPts val="32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234440" y="236220"/>
            <a:ext cx="12047220" cy="10195620"/>
          </a:xfrm>
          <a:prstGeom prst="rect">
            <a:avLst/>
          </a:prstGeom>
        </p:spPr>
        <p:txBody>
          <a:bodyPr anchor="t" rtlCol="false" tIns="0" lIns="0" bIns="0" rIns="0">
            <a:spAutoFit/>
          </a:bodyPr>
          <a:lstStyle/>
          <a:p>
            <a:pPr algn="l">
              <a:lnSpc>
                <a:spcPts val="5040"/>
              </a:lnSpc>
            </a:pPr>
            <a:r>
              <a:rPr lang="en-US" b="true" sz="4200" spc="39" u="sng">
                <a:solidFill>
                  <a:srgbClr val="000000"/>
                </a:solidFill>
                <a:latin typeface="Arimo Bold"/>
                <a:ea typeface="Arimo Bold"/>
                <a:cs typeface="Arimo Bold"/>
                <a:sym typeface="Arimo Bold"/>
              </a:rPr>
              <a:t>Summary</a:t>
            </a:r>
            <a:r>
              <a:rPr lang="en-US" b="true" sz="4200" spc="39">
                <a:solidFill>
                  <a:srgbClr val="000000"/>
                </a:solidFill>
                <a:latin typeface="Arimo Bold"/>
                <a:ea typeface="Arimo Bold"/>
                <a:cs typeface="Arimo Bold"/>
                <a:sym typeface="Arimo Bold"/>
              </a:rPr>
              <a:t>:</a:t>
            </a:r>
          </a:p>
          <a:p>
            <a:pPr algn="l">
              <a:lnSpc>
                <a:spcPts val="5040"/>
              </a:lnSpc>
            </a:pPr>
            <a:r>
              <a:rPr lang="en-US" sz="4200" spc="39">
                <a:solidFill>
                  <a:srgbClr val="000000"/>
                </a:solidFill>
                <a:latin typeface="TT Rounds Condensed"/>
                <a:ea typeface="TT Rounds Condensed"/>
                <a:cs typeface="TT Rounds Condensed"/>
                <a:sym typeface="TT Rounds Condensed"/>
              </a:rPr>
              <a:t>                  1.to provide a concise overview of the findings and insights derived from the analysis of employee data, aiding hr and management in making informed decisions.</a:t>
            </a:r>
          </a:p>
          <a:p>
            <a:pPr algn="l">
              <a:lnSpc>
                <a:spcPts val="5040"/>
              </a:lnSpc>
            </a:pPr>
            <a:r>
              <a:rPr lang="en-US" sz="4200" spc="39">
                <a:solidFill>
                  <a:srgbClr val="000000"/>
                </a:solidFill>
                <a:latin typeface="TT Rounds Condensed"/>
                <a:ea typeface="TT Rounds Condensed"/>
                <a:cs typeface="TT Rounds Condensed"/>
                <a:sym typeface="TT Rounds Condensed"/>
              </a:rPr>
              <a:t>                   2.this summary consolidates the findings from employee data analysis into an accessible format, enabling effective communication of insights and recommendations to stakeholders.</a:t>
            </a:r>
          </a:p>
          <a:p>
            <a:pPr algn="l">
              <a:lnSpc>
                <a:spcPts val="5040"/>
              </a:lnSpc>
            </a:pPr>
            <a:r>
              <a:rPr lang="en-US" b="true" sz="4200" spc="39" u="sng">
                <a:solidFill>
                  <a:srgbClr val="000000"/>
                </a:solidFill>
                <a:latin typeface="Arimo Bold"/>
                <a:ea typeface="Arimo Bold"/>
                <a:cs typeface="Arimo Bold"/>
                <a:sym typeface="Arimo Bold"/>
              </a:rPr>
              <a:t>Visulaization:</a:t>
            </a:r>
          </a:p>
          <a:p>
            <a:pPr algn="l">
              <a:lnSpc>
                <a:spcPts val="5040"/>
              </a:lnSpc>
            </a:pPr>
            <a:r>
              <a:rPr lang="en-US" sz="4200" spc="39">
                <a:solidFill>
                  <a:srgbClr val="000000"/>
                </a:solidFill>
                <a:latin typeface="TT Rounds Condensed"/>
                <a:ea typeface="TT Rounds Condensed"/>
                <a:cs typeface="TT Rounds Condensed"/>
                <a:sym typeface="TT Rounds Condensed"/>
              </a:rPr>
              <a:t>                    1. for basic charts and graphs such as bar charts, line charts, and histograms.</a:t>
            </a:r>
          </a:p>
          <a:p>
            <a:pPr algn="l">
              <a:lnSpc>
                <a:spcPts val="5040"/>
              </a:lnSpc>
            </a:pPr>
            <a:r>
              <a:rPr lang="en-US" sz="4200" spc="39">
                <a:solidFill>
                  <a:srgbClr val="000000"/>
                </a:solidFill>
                <a:latin typeface="TT Rounds Condensed"/>
                <a:ea typeface="TT Rounds Condensed"/>
                <a:cs typeface="TT Rounds Condensed"/>
                <a:sym typeface="TT Rounds Condensed"/>
              </a:rPr>
              <a:t>                    2.ensure that visualizations are clear and easy to understand, avoiding clutter and focusing on key insights.</a:t>
            </a:r>
          </a:p>
          <a:p>
            <a:pPr algn="l">
              <a:lnSpc>
                <a:spcPts val="3240"/>
              </a:lnSpc>
            </a:pPr>
            <a:r>
              <a:rPr lang="en-US" sz="2700" spc="25">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5" id="15"/>
          <p:cNvGrpSpPr/>
          <p:nvPr/>
        </p:nvGrpSpPr>
        <p:grpSpPr>
          <a:xfrm rot="0">
            <a:off x="2500312" y="9701212"/>
            <a:ext cx="114300" cy="266700"/>
            <a:chOff x="0" y="0"/>
            <a:chExt cx="152400" cy="355600"/>
          </a:xfrm>
        </p:grpSpPr>
        <p:sp>
          <p:nvSpPr>
            <p:cNvPr name="Freeform 16" id="16"/>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8"/>
              <a:stretch>
                <a:fillRect l="-66666" t="0" r="-66666" b="0"/>
              </a:stretch>
            </a:blipFill>
          </p:spPr>
        </p:sp>
      </p:grpSp>
      <p:sp>
        <p:nvSpPr>
          <p:cNvPr name="TextBox 17" id="17"/>
          <p:cNvSpPr txBox="true"/>
          <p:nvPr/>
        </p:nvSpPr>
        <p:spPr>
          <a:xfrm rot="0">
            <a:off x="1132998" y="524826"/>
            <a:ext cx="4823976"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RESULTS</a:t>
            </a:r>
          </a:p>
        </p:txBody>
      </p:sp>
      <p:sp>
        <p:nvSpPr>
          <p:cNvPr name="TextBox 18" id="18"/>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grpSp>
        <p:nvGrpSpPr>
          <p:cNvPr name="Group 19" id="19"/>
          <p:cNvGrpSpPr/>
          <p:nvPr/>
        </p:nvGrpSpPr>
        <p:grpSpPr>
          <a:xfrm rot="0">
            <a:off x="1132998" y="2220500"/>
            <a:ext cx="9773031" cy="6629400"/>
            <a:chOff x="0" y="0"/>
            <a:chExt cx="13030708" cy="8839200"/>
          </a:xfrm>
        </p:grpSpPr>
        <p:sp>
          <p:nvSpPr>
            <p:cNvPr name="Freeform 20" id="20"/>
            <p:cNvSpPr/>
            <p:nvPr/>
          </p:nvSpPr>
          <p:spPr>
            <a:xfrm flipH="false" flipV="false" rot="0">
              <a:off x="0" y="0"/>
              <a:ext cx="13030708" cy="8839200"/>
            </a:xfrm>
            <a:custGeom>
              <a:avLst/>
              <a:gdLst/>
              <a:ahLst/>
              <a:cxnLst/>
              <a:rect r="r" b="b" t="t" l="l"/>
              <a:pathLst>
                <a:path h="8839200" w="13030708">
                  <a:moveTo>
                    <a:pt x="0" y="0"/>
                  </a:moveTo>
                  <a:lnTo>
                    <a:pt x="13030708" y="0"/>
                  </a:lnTo>
                  <a:lnTo>
                    <a:pt x="13030708" y="8839200"/>
                  </a:lnTo>
                  <a:lnTo>
                    <a:pt x="0" y="8839200"/>
                  </a:lnTo>
                  <a:lnTo>
                    <a:pt x="0" y="0"/>
                  </a:lnTo>
                  <a:close/>
                </a:path>
              </a:pathLst>
            </a:custGeom>
            <a:blipFill>
              <a:blip r:embed="rId29"/>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263841"/>
            <a:ext cx="16022002" cy="145161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conclusion</a:t>
            </a:r>
          </a:p>
        </p:txBody>
      </p:sp>
      <p:sp>
        <p:nvSpPr>
          <p:cNvPr name="TextBox 13" id="13"/>
          <p:cNvSpPr txBox="true"/>
          <p:nvPr/>
        </p:nvSpPr>
        <p:spPr>
          <a:xfrm rot="0">
            <a:off x="2148840" y="1988820"/>
            <a:ext cx="11590020" cy="8172360"/>
          </a:xfrm>
          <a:prstGeom prst="rect">
            <a:avLst/>
          </a:prstGeom>
        </p:spPr>
        <p:txBody>
          <a:bodyPr anchor="t" rtlCol="false" tIns="0" lIns="0" bIns="0" rIns="0">
            <a:spAutoFit/>
          </a:bodyPr>
          <a:lstStyle/>
          <a:p>
            <a:pPr algn="l">
              <a:lnSpc>
                <a:spcPts val="5759"/>
              </a:lnSpc>
            </a:pPr>
            <a:r>
              <a:rPr lang="en-US" sz="4800" spc="44">
                <a:solidFill>
                  <a:srgbClr val="000000"/>
                </a:solidFill>
                <a:latin typeface="TT Rounds Condensed"/>
                <a:ea typeface="TT Rounds Condensed"/>
                <a:cs typeface="TT Rounds Condensed"/>
                <a:sym typeface="TT Rounds Condensed"/>
              </a:rPr>
              <a:t>The analysis provides a comprehensive overview of employee performance, compensation, and demographic trends, offering actionable insights to enhance hr practices and organisational performance.</a:t>
            </a:r>
          </a:p>
          <a:p>
            <a:pPr algn="l">
              <a:lnSpc>
                <a:spcPts val="5759"/>
              </a:lnSpc>
            </a:pPr>
            <a:r>
              <a:rPr lang="en-US" b="true" sz="4800" spc="44" u="sng">
                <a:solidFill>
                  <a:srgbClr val="000000"/>
                </a:solidFill>
                <a:latin typeface="Arimo Bold"/>
                <a:ea typeface="Arimo Bold"/>
                <a:cs typeface="Arimo Bold"/>
                <a:sym typeface="Arimo Bold"/>
              </a:rPr>
              <a:t>Performance distribution: </a:t>
            </a:r>
          </a:p>
          <a:p>
            <a:pPr algn="l">
              <a:lnSpc>
                <a:spcPts val="5759"/>
              </a:lnSpc>
            </a:pPr>
            <a:r>
              <a:rPr lang="en-US" sz="4800" spc="44">
                <a:solidFill>
                  <a:srgbClr val="000000"/>
                </a:solidFill>
                <a:latin typeface="TT Rounds Condensed"/>
                <a:ea typeface="TT Rounds Condensed"/>
                <a:cs typeface="TT Rounds Condensed"/>
                <a:sym typeface="TT Rounds Condensed"/>
              </a:rPr>
              <a:t>                                     the analysis reveals that performance ratings are generally concentrated kin the mid-range, with a small percentage of employees rated at the extremes (high or low).</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Freeform 5" id="5"/>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l="-504" t="0" r="-504" b="0"/>
            </a:stretch>
          </a:blipFill>
        </p:spPr>
      </p:sp>
      <p:sp>
        <p:nvSpPr>
          <p:cNvPr name="Freeform 7" id="7"/>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1109662" y="1213325"/>
            <a:ext cx="5864542" cy="10483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TITLE</a:t>
            </a:r>
          </a:p>
        </p:txBody>
      </p:sp>
      <p:grpSp>
        <p:nvGrpSpPr>
          <p:cNvPr name="Group 9" id="9"/>
          <p:cNvGrpSpPr/>
          <p:nvPr/>
        </p:nvGrpSpPr>
        <p:grpSpPr>
          <a:xfrm rot="0">
            <a:off x="1014412" y="9701212"/>
            <a:ext cx="3214687" cy="300037"/>
            <a:chOff x="0" y="0"/>
            <a:chExt cx="4286250" cy="400050"/>
          </a:xfrm>
        </p:grpSpPr>
        <p:sp>
          <p:nvSpPr>
            <p:cNvPr name="Freeform 10" id="10"/>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14"/>
              <a:stretch>
                <a:fillRect l="-66666" t="0" r="-66666" b="0"/>
              </a:stretch>
            </a:blipFill>
          </p:spPr>
        </p:sp>
      </p:grpSp>
      <p:grpSp>
        <p:nvGrpSpPr>
          <p:cNvPr name="Group 11" id="11"/>
          <p:cNvGrpSpPr/>
          <p:nvPr/>
        </p:nvGrpSpPr>
        <p:grpSpPr>
          <a:xfrm rot="0">
            <a:off x="700088" y="9615488"/>
            <a:ext cx="5557837" cy="442913"/>
            <a:chOff x="0" y="0"/>
            <a:chExt cx="7410450" cy="590550"/>
          </a:xfrm>
        </p:grpSpPr>
        <p:sp>
          <p:nvSpPr>
            <p:cNvPr name="Freeform 12" id="12"/>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5"/>
              <a:stretch>
                <a:fillRect l="0" t="-124" r="0" b="-124"/>
              </a:stretch>
            </a:blipFill>
          </p:spPr>
        </p:sp>
      </p:grpSp>
      <p:sp>
        <p:nvSpPr>
          <p:cNvPr name="TextBox 13" id="13"/>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14" id="14"/>
          <p:cNvSpPr txBox="true"/>
          <p:nvPr/>
        </p:nvSpPr>
        <p:spPr>
          <a:xfrm rot="0">
            <a:off x="1917723" y="2925826"/>
            <a:ext cx="12706962" cy="2383185"/>
          </a:xfrm>
          <a:prstGeom prst="rect">
            <a:avLst/>
          </a:prstGeom>
        </p:spPr>
        <p:txBody>
          <a:bodyPr anchor="t" rtlCol="false" tIns="0" lIns="0" bIns="0" rIns="0">
            <a:spAutoFit/>
          </a:bodyPr>
          <a:lstStyle/>
          <a:p>
            <a:pPr algn="l">
              <a:lnSpc>
                <a:spcPts val="7920"/>
              </a:lnSpc>
            </a:pPr>
            <a:r>
              <a:rPr lang="en-US" sz="6600" b="true">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300" y="42868"/>
            <a:ext cx="18722531" cy="10287000"/>
          </a:xfrm>
          <a:custGeom>
            <a:avLst/>
            <a:gdLst/>
            <a:ahLst/>
            <a:cxnLst/>
            <a:rect r="r" b="b" t="t" l="l"/>
            <a:pathLst>
              <a:path h="10287000" w="18722531">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9" t="0" r="-9" b="0"/>
            </a:stretch>
          </a:blipFill>
        </p:spPr>
      </p:sp>
      <p:sp>
        <p:nvSpPr>
          <p:cNvPr name="Freeform 3" id="3"/>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t="0" r="-25" b="0"/>
            </a:stretch>
          </a:blipFill>
        </p:spPr>
      </p:sp>
      <p:sp>
        <p:nvSpPr>
          <p:cNvPr name="Freeform 4" id="4"/>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l="-298" t="0" r="-298" b="0"/>
            </a:stretch>
          </a:blipFill>
        </p:spPr>
      </p:sp>
      <p:sp>
        <p:nvSpPr>
          <p:cNvPr name="TextBox 5" id="5"/>
          <p:cNvSpPr txBox="true"/>
          <p:nvPr/>
        </p:nvSpPr>
        <p:spPr>
          <a:xfrm rot="0">
            <a:off x="1128712" y="9690956"/>
            <a:ext cx="2660333" cy="287655"/>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6" id="6"/>
          <p:cNvSpPr/>
          <p:nvPr/>
        </p:nvSpPr>
        <p:spPr>
          <a:xfrm flipH="false" flipV="false" rot="0">
            <a:off x="11044238" y="671512"/>
            <a:ext cx="542925" cy="542925"/>
          </a:xfrm>
          <a:custGeom>
            <a:avLst/>
            <a:gdLst/>
            <a:ahLst/>
            <a:cxnLst/>
            <a:rect r="r" b="b" t="t" l="l"/>
            <a:pathLst>
              <a:path h="542925" w="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16030575" y="9201150"/>
            <a:ext cx="371475" cy="371475"/>
            <a:chOff x="0" y="0"/>
            <a:chExt cx="495300" cy="495300"/>
          </a:xfrm>
        </p:grpSpPr>
        <p:sp>
          <p:nvSpPr>
            <p:cNvPr name="Freeform 9" id="9"/>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12"/>
              <a:stretch>
                <a:fillRect l="0" t="0" r="0" b="0"/>
              </a:stretch>
            </a:blipFill>
          </p:spPr>
        </p:sp>
      </p:grpSp>
      <p:grpSp>
        <p:nvGrpSpPr>
          <p:cNvPr name="Group 10" id="10"/>
          <p:cNvGrpSpPr/>
          <p:nvPr/>
        </p:nvGrpSpPr>
        <p:grpSpPr>
          <a:xfrm rot="0">
            <a:off x="700088" y="9615488"/>
            <a:ext cx="5557837" cy="442913"/>
            <a:chOff x="0" y="0"/>
            <a:chExt cx="7410450" cy="590550"/>
          </a:xfrm>
        </p:grpSpPr>
        <p:sp>
          <p:nvSpPr>
            <p:cNvPr name="Freeform 11" id="11"/>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13"/>
              <a:stretch>
                <a:fillRect l="0" t="-124" r="0" b="-124"/>
              </a:stretch>
            </a:blipFill>
          </p:spPr>
        </p:sp>
      </p:grpSp>
      <p:grpSp>
        <p:nvGrpSpPr>
          <p:cNvPr name="Group 12" id="12"/>
          <p:cNvGrpSpPr/>
          <p:nvPr/>
        </p:nvGrpSpPr>
        <p:grpSpPr>
          <a:xfrm rot="0">
            <a:off x="71438" y="5729285"/>
            <a:ext cx="2600325" cy="4514850"/>
            <a:chOff x="0" y="0"/>
            <a:chExt cx="3467100" cy="6019800"/>
          </a:xfrm>
        </p:grpSpPr>
        <p:sp>
          <p:nvSpPr>
            <p:cNvPr name="Freeform 13" id="13"/>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14"/>
              <a:stretch>
                <a:fillRect l="-72" t="0" r="-72" b="0"/>
              </a:stretch>
            </a:blipFill>
          </p:spPr>
        </p:sp>
      </p:grpSp>
      <p:sp>
        <p:nvSpPr>
          <p:cNvPr name="TextBox 14" id="14"/>
          <p:cNvSpPr txBox="true"/>
          <p:nvPr/>
        </p:nvSpPr>
        <p:spPr>
          <a:xfrm rot="0">
            <a:off x="1109662" y="614742"/>
            <a:ext cx="3535680" cy="1190625"/>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AGENDA</a:t>
            </a:r>
          </a:p>
        </p:txBody>
      </p:sp>
      <p:sp>
        <p:nvSpPr>
          <p:cNvPr name="TextBox 15" id="15"/>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6" id="16"/>
          <p:cNvSpPr txBox="true"/>
          <p:nvPr/>
        </p:nvSpPr>
        <p:spPr>
          <a:xfrm rot="0">
            <a:off x="3856151" y="1350845"/>
            <a:ext cx="7360920" cy="6767543"/>
          </a:xfrm>
          <a:prstGeom prst="rect">
            <a:avLst/>
          </a:prstGeom>
        </p:spPr>
        <p:txBody>
          <a:bodyPr anchor="t" rtlCol="false" tIns="0" lIns="0" bIns="0" rIns="0">
            <a:spAutoFit/>
          </a:bodyPr>
          <a:lstStyle/>
          <a:p>
            <a:pPr algn="l">
              <a:lnSpc>
                <a:spcPts val="5040"/>
              </a:lnSpc>
            </a:pP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Our Solution and Proposition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Dataset Description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Modelling Approach</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Results and Discussion</a:t>
            </a:r>
          </a:p>
          <a:p>
            <a:pPr algn="l" marL="1097915" indent="-274479" lvl="3">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1097915" indent="-274479" lvl="3">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1987212" y="4400550"/>
            <a:ext cx="4143375" cy="4886325"/>
            <a:chOff x="0" y="0"/>
            <a:chExt cx="5524500" cy="6515100"/>
          </a:xfrm>
        </p:grpSpPr>
        <p:sp>
          <p:nvSpPr>
            <p:cNvPr name="Freeform 15" id="15"/>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6"/>
              <a:stretch>
                <a:fillRect l="-42" t="0" r="-42"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251108" y="831467"/>
            <a:ext cx="8455343" cy="10483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Arimo Bold"/>
                <a:ea typeface="Arimo Bold"/>
                <a:cs typeface="Arimo Bold"/>
                <a:sym typeface="Arimo Bold"/>
              </a:rPr>
              <a:t>PROBLEM	STATEMENT</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21" id="21"/>
          <p:cNvSpPr txBox="true"/>
          <p:nvPr/>
        </p:nvSpPr>
        <p:spPr>
          <a:xfrm rot="0">
            <a:off x="1279786" y="2097038"/>
            <a:ext cx="11274164" cy="6814322"/>
          </a:xfrm>
          <a:prstGeom prst="rect">
            <a:avLst/>
          </a:prstGeom>
        </p:spPr>
        <p:txBody>
          <a:bodyPr anchor="t" rtlCol="false" tIns="0" lIns="0" bIns="0" rIns="0">
            <a:spAutoFit/>
          </a:bodyPr>
          <a:lstStyle/>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Obectives</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to analyse and generate insights from employee data to improve workforce management and decision-making.</a:t>
            </a:r>
          </a:p>
          <a:p>
            <a:pPr algn="l">
              <a:lnSpc>
                <a:spcPts val="3576"/>
              </a:lnSpc>
            </a:pPr>
            <a:r>
              <a:rPr lang="en-US" b="true" sz="2981" spc="27" u="sng">
                <a:solidFill>
                  <a:srgbClr val="000000"/>
                </a:solidFill>
                <a:latin typeface="TT Rounds Condensed Bold"/>
                <a:ea typeface="TT Rounds Condensed Bold"/>
                <a:cs typeface="TT Rounds Condensed Bold"/>
                <a:sym typeface="TT Rounds Condensed Bold"/>
              </a:rPr>
              <a:t>Dataset</a:t>
            </a:r>
            <a:r>
              <a:rPr lang="en-US" b="true" sz="2981" spc="27">
                <a:solidFill>
                  <a:srgbClr val="000000"/>
                </a:solidFill>
                <a:latin typeface="TT Rounds Condensed Bold"/>
                <a:ea typeface="TT Rounds Condensed Bold"/>
                <a:cs typeface="TT Rounds Condensed Bold"/>
                <a:sym typeface="TT Rounds Condensed Bold"/>
              </a:rPr>
              <a:t>: </a:t>
            </a:r>
            <a:r>
              <a:rPr lang="en-US" sz="2981" spc="27">
                <a:solidFill>
                  <a:srgbClr val="000000"/>
                </a:solidFill>
                <a:latin typeface="TT Rounds Condensed"/>
                <a:ea typeface="TT Rounds Condensed"/>
                <a:cs typeface="TT Rounds Condensed"/>
                <a:sym typeface="TT Rounds Condensed"/>
              </a:rPr>
              <a:t>you have been provided with an excel dataset containing the following columns:</a:t>
            </a:r>
          </a:p>
          <a:p>
            <a:pPr algn="l">
              <a:lnSpc>
                <a:spcPts val="3576"/>
              </a:lnSpc>
            </a:pPr>
          </a:p>
          <a:p>
            <a:pPr algn="l">
              <a:lnSpc>
                <a:spcPts val="3576"/>
              </a:lnSpc>
            </a:pPr>
            <a:r>
              <a:rPr lang="en-US" sz="2981" spc="27">
                <a:solidFill>
                  <a:srgbClr val="000000"/>
                </a:solidFill>
                <a:latin typeface="TT Rounds Condensed"/>
                <a:ea typeface="TT Rounds Condensed"/>
                <a:cs typeface="TT Rounds Condensed"/>
                <a:sym typeface="TT Rounds Condensed"/>
              </a:rPr>
              <a:t>1.Employee id</a:t>
            </a:r>
          </a:p>
          <a:p>
            <a:pPr algn="l">
              <a:lnSpc>
                <a:spcPts val="3576"/>
              </a:lnSpc>
            </a:pPr>
            <a:r>
              <a:rPr lang="en-US" sz="2981" spc="27">
                <a:solidFill>
                  <a:srgbClr val="000000"/>
                </a:solidFill>
                <a:latin typeface="TT Rounds Condensed"/>
                <a:ea typeface="TT Rounds Condensed"/>
                <a:cs typeface="TT Rounds Condensed"/>
                <a:sym typeface="TT Rounds Condensed"/>
              </a:rPr>
              <a:t>2.Name</a:t>
            </a:r>
          </a:p>
          <a:p>
            <a:pPr algn="l">
              <a:lnSpc>
                <a:spcPts val="3576"/>
              </a:lnSpc>
            </a:pPr>
            <a:r>
              <a:rPr lang="en-US" sz="2981" spc="27">
                <a:solidFill>
                  <a:srgbClr val="000000"/>
                </a:solidFill>
                <a:latin typeface="TT Rounds Condensed"/>
                <a:ea typeface="TT Rounds Condensed"/>
                <a:cs typeface="TT Rounds Condensed"/>
                <a:sym typeface="TT Rounds Condensed"/>
              </a:rPr>
              <a:t>3.Department</a:t>
            </a:r>
          </a:p>
          <a:p>
            <a:pPr algn="l">
              <a:lnSpc>
                <a:spcPts val="3576"/>
              </a:lnSpc>
            </a:pPr>
            <a:r>
              <a:rPr lang="en-US" sz="2981" spc="27">
                <a:solidFill>
                  <a:srgbClr val="000000"/>
                </a:solidFill>
                <a:latin typeface="TT Rounds Condensed"/>
                <a:ea typeface="TT Rounds Condensed"/>
                <a:cs typeface="TT Rounds Condensed"/>
                <a:sym typeface="TT Rounds Condensed"/>
              </a:rPr>
              <a:t>4.Date of birth</a:t>
            </a:r>
          </a:p>
          <a:p>
            <a:pPr algn="l">
              <a:lnSpc>
                <a:spcPts val="3576"/>
              </a:lnSpc>
            </a:pPr>
            <a:r>
              <a:rPr lang="en-US" sz="2981" spc="27">
                <a:solidFill>
                  <a:srgbClr val="000000"/>
                </a:solidFill>
                <a:latin typeface="TT Rounds Condensed"/>
                <a:ea typeface="TT Rounds Condensed"/>
                <a:cs typeface="TT Rounds Condensed"/>
                <a:sym typeface="TT Rounds Condensed"/>
              </a:rPr>
              <a:t>5.Position</a:t>
            </a:r>
          </a:p>
          <a:p>
            <a:pPr algn="l">
              <a:lnSpc>
                <a:spcPts val="3576"/>
              </a:lnSpc>
            </a:pPr>
            <a:r>
              <a:rPr lang="en-US" sz="2981" spc="27">
                <a:solidFill>
                  <a:srgbClr val="000000"/>
                </a:solidFill>
                <a:latin typeface="TT Rounds Condensed"/>
                <a:ea typeface="TT Rounds Condensed"/>
                <a:cs typeface="TT Rounds Condensed"/>
                <a:sym typeface="TT Rounds Condensed"/>
              </a:rPr>
              <a:t>6.Date of hire</a:t>
            </a:r>
          </a:p>
          <a:p>
            <a:pPr algn="l">
              <a:lnSpc>
                <a:spcPts val="3576"/>
              </a:lnSpc>
            </a:pPr>
            <a:r>
              <a:rPr lang="en-US" sz="2981" spc="27">
                <a:solidFill>
                  <a:srgbClr val="000000"/>
                </a:solidFill>
                <a:latin typeface="TT Rounds Condensed"/>
                <a:ea typeface="TT Rounds Condensed"/>
                <a:cs typeface="TT Rounds Condensed"/>
                <a:sym typeface="TT Rounds Condensed"/>
              </a:rPr>
              <a:t>7.Salary</a:t>
            </a:r>
          </a:p>
          <a:p>
            <a:pPr algn="l">
              <a:lnSpc>
                <a:spcPts val="3576"/>
              </a:lnSpc>
            </a:pPr>
            <a:r>
              <a:rPr lang="en-US" sz="2981" spc="27">
                <a:solidFill>
                  <a:srgbClr val="000000"/>
                </a:solidFill>
                <a:latin typeface="TT Rounds Condensed"/>
                <a:ea typeface="TT Rounds Condensed"/>
                <a:cs typeface="TT Rounds Condensed"/>
                <a:sym typeface="TT Rounds Condensed"/>
              </a:rPr>
              <a:t>8.bonus</a:t>
            </a:r>
          </a:p>
          <a:p>
            <a:pPr algn="l">
              <a:lnSpc>
                <a:spcPts val="3576"/>
              </a:lnSpc>
            </a:pPr>
            <a:r>
              <a:rPr lang="en-US" sz="2981" spc="27">
                <a:solidFill>
                  <a:srgbClr val="000000"/>
                </a:solidFill>
                <a:latin typeface="TT Rounds Condensed"/>
                <a:ea typeface="TT Rounds Condensed"/>
                <a:cs typeface="TT Rounds Condensed"/>
                <a:sym typeface="TT Rounds Condensed"/>
              </a:rPr>
              <a:t>9.House worked per week</a:t>
            </a:r>
          </a:p>
          <a:p>
            <a:pPr algn="l">
              <a:lnSpc>
                <a:spcPts val="3576"/>
              </a:lnSpc>
            </a:pPr>
            <a:r>
              <a:rPr lang="en-US" sz="2981" spc="27">
                <a:solidFill>
                  <a:srgbClr val="000000"/>
                </a:solidFill>
                <a:latin typeface="TT Rounds Condensed"/>
                <a:ea typeface="TT Rounds Condensed"/>
                <a:cs typeface="TT Rounds Condensed"/>
                <a:sym typeface="TT Rounds Condensed"/>
              </a:rPr>
              <a:t>10.Performance rating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14" id="14"/>
          <p:cNvGrpSpPr/>
          <p:nvPr/>
        </p:nvGrpSpPr>
        <p:grpSpPr>
          <a:xfrm rot="0">
            <a:off x="12987338" y="3971925"/>
            <a:ext cx="5300663" cy="5715000"/>
            <a:chOff x="0" y="0"/>
            <a:chExt cx="7067550" cy="7620000"/>
          </a:xfrm>
        </p:grpSpPr>
        <p:sp>
          <p:nvSpPr>
            <p:cNvPr name="Freeform 15" id="15"/>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6"/>
              <a:stretch>
                <a:fillRect l="0" t="0" r="0" b="0"/>
              </a:stretch>
            </a:blipFill>
          </p:spPr>
        </p:sp>
      </p:grpSp>
      <p:sp>
        <p:nvSpPr>
          <p:cNvPr name="Freeform 16" id="16"/>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l="-504" t="0" r="-504" b="0"/>
            </a:stretch>
          </a:blipFill>
        </p:spPr>
      </p:sp>
      <p:sp>
        <p:nvSpPr>
          <p:cNvPr name="TextBox 17" id="17"/>
          <p:cNvSpPr txBox="true"/>
          <p:nvPr/>
        </p:nvSpPr>
        <p:spPr>
          <a:xfrm rot="0">
            <a:off x="1109662" y="1213325"/>
            <a:ext cx="7895272" cy="10483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Arimo Bold"/>
                <a:ea typeface="Arimo Bold"/>
                <a:cs typeface="Arimo Bold"/>
                <a:sym typeface="Arimo Bold"/>
              </a:rPr>
              <a:t>PROJECT	OVERVIEW</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9"/>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21" id="21"/>
          <p:cNvSpPr txBox="true"/>
          <p:nvPr/>
        </p:nvSpPr>
        <p:spPr>
          <a:xfrm rot="0">
            <a:off x="941206" y="2209651"/>
            <a:ext cx="12831944" cy="7829412"/>
          </a:xfrm>
          <a:prstGeom prst="rect">
            <a:avLst/>
          </a:prstGeom>
        </p:spPr>
        <p:txBody>
          <a:bodyPr anchor="t" rtlCol="false" tIns="0" lIns="0" bIns="0" rIns="0">
            <a:spAutoFit/>
          </a:bodyPr>
          <a:lstStyle/>
          <a:p>
            <a:pPr algn="l">
              <a:lnSpc>
                <a:spcPts val="4320"/>
              </a:lnSpc>
            </a:pPr>
            <a:r>
              <a:rPr lang="en-US" b="true" sz="3600" u="sng">
                <a:solidFill>
                  <a:srgbClr val="0D0D0D"/>
                </a:solidFill>
                <a:latin typeface="Times New Roman Bold"/>
                <a:ea typeface="Times New Roman Bold"/>
                <a:cs typeface="Times New Roman Bold"/>
                <a:sym typeface="Times New Roman Bold"/>
              </a:rPr>
              <a:t>Objective: </a:t>
            </a:r>
            <a:r>
              <a:rPr lang="en-US" sz="3600">
                <a:solidFill>
                  <a:srgbClr val="0D0D0D"/>
                </a:solidFill>
                <a:latin typeface="Times New Roman"/>
                <a:ea typeface="Times New Roman"/>
                <a:cs typeface="Times New Roman"/>
                <a:sym typeface="Times New Roman"/>
              </a:rPr>
              <a:t>to analyse employee data to derive actionable insights for enhancing organizational performance , optimizing resource allocation , and informing strategic HR decisions. </a:t>
            </a:r>
          </a:p>
          <a:p>
            <a:pPr algn="l">
              <a:lnSpc>
                <a:spcPts val="4320"/>
              </a:lnSpc>
            </a:pPr>
            <a:r>
              <a:rPr lang="en-US" sz="3600">
                <a:solidFill>
                  <a:srgbClr val="0D0D0D"/>
                </a:solidFill>
                <a:latin typeface="Times New Roman"/>
                <a:ea typeface="Times New Roman"/>
                <a:cs typeface="Times New Roman"/>
                <a:sym typeface="Times New Roman"/>
              </a:rPr>
              <a:t>Scope: this project involves examining various aspects of employee data, including demographics, employment history, compensation, and performance the analysis will focus on, and patterns that can aid in making informed HR decisions.</a:t>
            </a:r>
          </a:p>
          <a:p>
            <a:pPr algn="l">
              <a:lnSpc>
                <a:spcPts val="4320"/>
              </a:lnSpc>
            </a:pPr>
            <a:r>
              <a:rPr lang="en-US" b="true" sz="3600" u="sng">
                <a:solidFill>
                  <a:srgbClr val="000000"/>
                </a:solidFill>
                <a:latin typeface="Times New Roman Bold"/>
                <a:ea typeface="Times New Roman Bold"/>
                <a:cs typeface="Times New Roman Bold"/>
                <a:sym typeface="Times New Roman Bold"/>
              </a:rPr>
              <a:t>Stakeholders: </a:t>
            </a:r>
            <a:r>
              <a:rPr lang="en-US" sz="3600">
                <a:solidFill>
                  <a:srgbClr val="000000"/>
                </a:solidFill>
                <a:latin typeface="Times New Roman"/>
                <a:ea typeface="Times New Roman"/>
                <a:cs typeface="Times New Roman"/>
                <a:sym typeface="Times New Roman"/>
              </a:rPr>
              <a:t>HR Department, Management Team, Data Analysis Team</a:t>
            </a:r>
          </a:p>
          <a:p>
            <a:pPr algn="l">
              <a:lnSpc>
                <a:spcPts val="4320"/>
              </a:lnSpc>
            </a:pPr>
            <a:r>
              <a:rPr lang="en-US" b="true" sz="3600" u="sng">
                <a:solidFill>
                  <a:srgbClr val="000000"/>
                </a:solidFill>
                <a:latin typeface="Arimo Bold"/>
                <a:ea typeface="Arimo Bold"/>
                <a:cs typeface="Arimo Bold"/>
                <a:sym typeface="Arimo Bold"/>
              </a:rPr>
              <a:t>Success Criteria</a:t>
            </a:r>
            <a:r>
              <a:rPr lang="en-US" sz="3600" b="true">
                <a:solidFill>
                  <a:srgbClr val="000000"/>
                </a:solidFill>
                <a:latin typeface="Arimo Bold"/>
                <a:ea typeface="Arimo Bold"/>
                <a:cs typeface="Arimo Bold"/>
                <a:sym typeface="Arimo Bold"/>
              </a:rPr>
              <a:t>:</a:t>
            </a:r>
          </a:p>
          <a:p>
            <a:pPr algn="l">
              <a:lnSpc>
                <a:spcPts val="4320"/>
              </a:lnSpc>
            </a:pPr>
            <a:r>
              <a:rPr lang="en-US" sz="3600">
                <a:solidFill>
                  <a:srgbClr val="000000"/>
                </a:solidFill>
                <a:latin typeface="Times New Roman"/>
                <a:ea typeface="Times New Roman"/>
                <a:cs typeface="Times New Roman"/>
                <a:sym typeface="Times New Roman"/>
              </a:rPr>
              <a:t> 1.Accurate and thorough data analysis</a:t>
            </a:r>
          </a:p>
          <a:p>
            <a:pPr algn="l">
              <a:lnSpc>
                <a:spcPts val="4320"/>
              </a:lnSpc>
            </a:pPr>
            <a:r>
              <a:rPr lang="en-US" sz="3600">
                <a:solidFill>
                  <a:srgbClr val="000000"/>
                </a:solidFill>
                <a:latin typeface="Times New Roman"/>
                <a:ea typeface="Times New Roman"/>
                <a:cs typeface="Times New Roman"/>
                <a:sym typeface="Times New Roman"/>
              </a:rPr>
              <a:t> 2.Clear and actionable insights </a:t>
            </a:r>
          </a:p>
          <a:p>
            <a:pPr algn="l">
              <a:lnSpc>
                <a:spcPts val="4320"/>
              </a:lnSpc>
            </a:pPr>
            <a:r>
              <a:rPr lang="en-US" sz="3600">
                <a:solidFill>
                  <a:srgbClr val="000000"/>
                </a:solidFill>
                <a:latin typeface="Times New Roman"/>
                <a:ea typeface="Times New Roman"/>
                <a:cs typeface="Times New Roman"/>
                <a:sym typeface="Times New Roman"/>
              </a:rPr>
              <a:t> 3.Effective visualizations that facilitate understanding of data   trends.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Freeform 12" id="12"/>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3" id="13"/>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4" id="14"/>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5" id="15"/>
          <p:cNvSpPr txBox="true"/>
          <p:nvPr/>
        </p:nvSpPr>
        <p:spPr>
          <a:xfrm rot="0">
            <a:off x="1049178" y="1316099"/>
            <a:ext cx="7521893" cy="798828"/>
          </a:xfrm>
          <a:prstGeom prst="rect">
            <a:avLst/>
          </a:prstGeom>
        </p:spPr>
        <p:txBody>
          <a:bodyPr anchor="t" rtlCol="false" tIns="0" lIns="0" bIns="0" rIns="0">
            <a:spAutoFit/>
          </a:bodyPr>
          <a:lstStyle/>
          <a:p>
            <a:pPr algn="l">
              <a:lnSpc>
                <a:spcPts val="5759"/>
              </a:lnSpc>
            </a:pPr>
            <a:r>
              <a:rPr lang="en-US" b="true" sz="4800" spc="-15">
                <a:solidFill>
                  <a:srgbClr val="000000"/>
                </a:solidFill>
                <a:latin typeface="Arimo Bold"/>
                <a:ea typeface="Arimo Bold"/>
                <a:cs typeface="Arimo Bold"/>
                <a:sym typeface="Arimo Bold"/>
              </a:rPr>
              <a:t>WHO ARE THE END USERS?</a:t>
            </a:r>
          </a:p>
        </p:txBody>
      </p:sp>
      <p:grpSp>
        <p:nvGrpSpPr>
          <p:cNvPr name="Group 16" id="16"/>
          <p:cNvGrpSpPr/>
          <p:nvPr/>
        </p:nvGrpSpPr>
        <p:grpSpPr>
          <a:xfrm rot="0">
            <a:off x="1085850" y="9258300"/>
            <a:ext cx="3271837" cy="728663"/>
            <a:chOff x="0" y="0"/>
            <a:chExt cx="4362450" cy="971550"/>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8"/>
              <a:stretch>
                <a:fillRect l="0" t="0" r="0" b="0"/>
              </a:stretch>
            </a:blipFill>
          </p:spPr>
        </p:sp>
      </p:grpSp>
      <p:sp>
        <p:nvSpPr>
          <p:cNvPr name="TextBox 18" id="18"/>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19" id="19"/>
          <p:cNvSpPr txBox="true"/>
          <p:nvPr/>
        </p:nvSpPr>
        <p:spPr>
          <a:xfrm rot="0">
            <a:off x="1360089" y="2685346"/>
            <a:ext cx="7783911" cy="6002537"/>
          </a:xfrm>
          <a:prstGeom prst="rect">
            <a:avLst/>
          </a:prstGeom>
        </p:spPr>
        <p:txBody>
          <a:bodyPr anchor="t" rtlCol="false" tIns="0" lIns="0" bIns="0" rIns="0">
            <a:spAutoFit/>
          </a:bodyPr>
          <a:lstStyle/>
          <a:p>
            <a:pPr algn="l">
              <a:lnSpc>
                <a:spcPts val="8640"/>
              </a:lnSpc>
            </a:pPr>
            <a:r>
              <a:rPr lang="en-US" sz="7200" spc="67">
                <a:solidFill>
                  <a:srgbClr val="000000"/>
                </a:solidFill>
                <a:latin typeface="TT Rounds Condensed"/>
                <a:ea typeface="TT Rounds Condensed"/>
                <a:cs typeface="TT Rounds Condensed"/>
                <a:sym typeface="TT Rounds Condensed"/>
              </a:rPr>
              <a:t>Owner</a:t>
            </a:r>
          </a:p>
          <a:p>
            <a:pPr algn="l">
              <a:lnSpc>
                <a:spcPts val="8640"/>
              </a:lnSpc>
            </a:pPr>
            <a:r>
              <a:rPr lang="en-US" sz="7200" spc="67">
                <a:solidFill>
                  <a:srgbClr val="000000"/>
                </a:solidFill>
                <a:latin typeface="TT Rounds Condensed"/>
                <a:ea typeface="TT Rounds Condensed"/>
                <a:cs typeface="TT Rounds Condensed"/>
                <a:sym typeface="TT Rounds Condensed"/>
              </a:rPr>
              <a:t>Management</a:t>
            </a:r>
          </a:p>
          <a:p>
            <a:pPr algn="l">
              <a:lnSpc>
                <a:spcPts val="8640"/>
              </a:lnSpc>
            </a:pPr>
            <a:r>
              <a:rPr lang="en-US" sz="7200" spc="67">
                <a:solidFill>
                  <a:srgbClr val="000000"/>
                </a:solidFill>
                <a:latin typeface="TT Rounds Condensed"/>
                <a:ea typeface="TT Rounds Condensed"/>
                <a:cs typeface="TT Rounds Condensed"/>
                <a:sym typeface="TT Rounds Condensed"/>
              </a:rPr>
              <a:t>Human resources</a:t>
            </a:r>
          </a:p>
          <a:p>
            <a:pPr algn="l">
              <a:lnSpc>
                <a:spcPts val="8640"/>
              </a:lnSpc>
            </a:pPr>
            <a:r>
              <a:rPr lang="en-US" sz="7200" spc="67">
                <a:solidFill>
                  <a:srgbClr val="000000"/>
                </a:solidFill>
                <a:latin typeface="TT Rounds Condensed"/>
                <a:ea typeface="TT Rounds Condensed"/>
                <a:cs typeface="TT Rounds Condensed"/>
                <a:sym typeface="TT Rounds Condensed"/>
              </a:rPr>
              <a:t>Employee</a:t>
            </a:r>
          </a:p>
          <a:p>
            <a:pPr algn="l">
              <a:lnSpc>
                <a:spcPts val="8640"/>
              </a:lnSpc>
            </a:pPr>
            <a:r>
              <a:rPr lang="en-US" sz="7200" spc="67">
                <a:solidFill>
                  <a:srgbClr val="000000"/>
                </a:solidFill>
                <a:latin typeface="TT Rounds Condensed"/>
                <a:ea typeface="TT Rounds Condensed"/>
                <a:cs typeface="TT Rounds Condensed"/>
                <a:sym typeface="TT Rounds Condensed"/>
              </a:rPr>
              <a:t>Company</a:t>
            </a:r>
          </a:p>
          <a:p>
            <a:pPr algn="l">
              <a:lnSpc>
                <a:spcPts val="864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3">
              <a:extLst>
                <a:ext uri="{96DAC541-7B7A-43D3-8B79-37D633B846F1}">
                  <asvg:svgBlip xmlns:asvg="http://schemas.microsoft.com/office/drawing/2016/SVG/main" r:embed="rId4"/>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l="-298" t="0" r="-298" b="0"/>
            </a:stretch>
          </a:blipFill>
        </p:spPr>
      </p:sp>
      <p:grpSp>
        <p:nvGrpSpPr>
          <p:cNvPr name="Group 12" id="12"/>
          <p:cNvGrpSpPr/>
          <p:nvPr/>
        </p:nvGrpSpPr>
        <p:grpSpPr>
          <a:xfrm rot="0">
            <a:off x="0" y="2214562"/>
            <a:ext cx="4114800" cy="4872037"/>
            <a:chOff x="0" y="0"/>
            <a:chExt cx="5486400" cy="6496050"/>
          </a:xfrm>
        </p:grpSpPr>
        <p:sp>
          <p:nvSpPr>
            <p:cNvPr name="Freeform 13" id="13"/>
            <p:cNvSpPr/>
            <p:nvPr/>
          </p:nvSpPr>
          <p:spPr>
            <a:xfrm flipH="false" flipV="false" rot="0">
              <a:off x="0" y="0"/>
              <a:ext cx="5486400" cy="6496050"/>
            </a:xfrm>
            <a:custGeom>
              <a:avLst/>
              <a:gdLst/>
              <a:ahLst/>
              <a:cxnLst/>
              <a:rect r="r" b="b" t="t" l="l"/>
              <a:pathLst>
                <a:path h="6496050" w="5486400">
                  <a:moveTo>
                    <a:pt x="0" y="0"/>
                  </a:moveTo>
                  <a:lnTo>
                    <a:pt x="5486400" y="0"/>
                  </a:lnTo>
                  <a:lnTo>
                    <a:pt x="5486400" y="6496050"/>
                  </a:lnTo>
                  <a:lnTo>
                    <a:pt x="0" y="6496050"/>
                  </a:lnTo>
                  <a:lnTo>
                    <a:pt x="0" y="0"/>
                  </a:lnTo>
                  <a:close/>
                </a:path>
              </a:pathLst>
            </a:custGeom>
            <a:blipFill>
              <a:blip r:embed="rId23"/>
              <a:stretch>
                <a:fillRect l="0" t="-918" r="0" b="-918"/>
              </a:stretch>
            </a:blipFill>
          </p:spPr>
        </p:sp>
      </p:grpSp>
      <p:sp>
        <p:nvSpPr>
          <p:cNvPr name="Freeform 14" id="14"/>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6">
              <a:extLst>
                <a:ext uri="{96DAC541-7B7A-43D3-8B79-37D633B846F1}">
                  <asvg:svgBlip xmlns:asvg="http://schemas.microsoft.com/office/drawing/2016/SVG/main" r:embed="rId27"/>
                </a:ext>
              </a:extLst>
            </a:blip>
            <a:stretch>
              <a:fillRect l="-504" t="0" r="-504" b="0"/>
            </a:stretch>
          </a:blipFill>
        </p:spPr>
      </p:sp>
      <p:sp>
        <p:nvSpPr>
          <p:cNvPr name="Freeform 16" id="16"/>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7" id="17"/>
          <p:cNvSpPr txBox="true"/>
          <p:nvPr/>
        </p:nvSpPr>
        <p:spPr>
          <a:xfrm rot="0">
            <a:off x="837248" y="1252537"/>
            <a:ext cx="14644688" cy="897255"/>
          </a:xfrm>
          <a:prstGeom prst="rect">
            <a:avLst/>
          </a:prstGeom>
        </p:spPr>
        <p:txBody>
          <a:bodyPr anchor="t" rtlCol="false" tIns="0" lIns="0" bIns="0" rIns="0">
            <a:spAutoFit/>
          </a:bodyPr>
          <a:lstStyle/>
          <a:p>
            <a:pPr algn="l">
              <a:lnSpc>
                <a:spcPts val="6480"/>
              </a:lnSpc>
            </a:pPr>
            <a:r>
              <a:rPr lang="en-US" b="true" sz="5400" spc="37">
                <a:solidFill>
                  <a:srgbClr val="000000"/>
                </a:solidFill>
                <a:latin typeface="Arimo Bold"/>
                <a:ea typeface="Arimo Bold"/>
                <a:cs typeface="Arimo Bold"/>
                <a:sym typeface="Arimo Bold"/>
              </a:rPr>
              <a:t>OUR SOLUTION AND ITS VALUE PROPOSITION</a:t>
            </a:r>
          </a:p>
        </p:txBody>
      </p:sp>
      <p:grpSp>
        <p:nvGrpSpPr>
          <p:cNvPr name="Group 18" id="18"/>
          <p:cNvGrpSpPr/>
          <p:nvPr/>
        </p:nvGrpSpPr>
        <p:grpSpPr>
          <a:xfrm rot="0">
            <a:off x="1014412" y="9701212"/>
            <a:ext cx="3214687" cy="300037"/>
            <a:chOff x="0" y="0"/>
            <a:chExt cx="4286250" cy="400050"/>
          </a:xfrm>
        </p:grpSpPr>
        <p:sp>
          <p:nvSpPr>
            <p:cNvPr name="Freeform 19" id="1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0"/>
              <a:stretch>
                <a:fillRect l="-66666" t="0" r="-66666" b="0"/>
              </a:stretch>
            </a:blipFill>
          </p:spPr>
        </p:sp>
      </p:grpSp>
      <p:sp>
        <p:nvSpPr>
          <p:cNvPr name="TextBox 20" id="20"/>
          <p:cNvSpPr txBox="true"/>
          <p:nvPr/>
        </p:nvSpPr>
        <p:spPr>
          <a:xfrm rot="0">
            <a:off x="17030127" y="9688416"/>
            <a:ext cx="226693"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21" id="21"/>
          <p:cNvSpPr txBox="true"/>
          <p:nvPr/>
        </p:nvSpPr>
        <p:spPr>
          <a:xfrm rot="0">
            <a:off x="4320540" y="4228209"/>
            <a:ext cx="6153627" cy="2984123"/>
          </a:xfrm>
          <a:prstGeom prst="rect">
            <a:avLst/>
          </a:prstGeom>
        </p:spPr>
        <p:txBody>
          <a:bodyPr anchor="t" rtlCol="false" tIns="0" lIns="0" bIns="0" rIns="0">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Conditional formatting - highlight blanks</a:t>
            </a:r>
          </a:p>
          <a:p>
            <a:pPr algn="l">
              <a:lnSpc>
                <a:spcPts val="3240"/>
              </a:lnSpc>
            </a:pPr>
            <a:r>
              <a:rPr lang="en-US" sz="2700" spc="25">
                <a:solidFill>
                  <a:srgbClr val="000000"/>
                </a:solidFill>
                <a:latin typeface="TT Rounds Condensed"/>
                <a:ea typeface="TT Rounds Condensed"/>
                <a:cs typeface="TT Rounds Condensed"/>
                <a:sym typeface="TT Rounds Condensed"/>
              </a:rPr>
              <a:t>Filter                                - remove blanks</a:t>
            </a:r>
          </a:p>
          <a:p>
            <a:pPr algn="l">
              <a:lnSpc>
                <a:spcPts val="3240"/>
              </a:lnSpc>
            </a:pPr>
            <a:r>
              <a:rPr lang="en-US" sz="2700" spc="25">
                <a:solidFill>
                  <a:srgbClr val="000000"/>
                </a:solidFill>
                <a:latin typeface="TT Rounds Condensed"/>
                <a:ea typeface="TT Rounds Condensed"/>
                <a:cs typeface="TT Rounds Condensed"/>
                <a:sym typeface="TT Rounds Condensed"/>
              </a:rPr>
              <a:t>Formula                           - performance analysis</a:t>
            </a:r>
          </a:p>
          <a:p>
            <a:pPr algn="l">
              <a:lnSpc>
                <a:spcPts val="3240"/>
              </a:lnSpc>
            </a:pPr>
            <a:r>
              <a:rPr lang="en-US" sz="2700" spc="25">
                <a:solidFill>
                  <a:srgbClr val="000000"/>
                </a:solidFill>
                <a:latin typeface="TT Rounds Condensed"/>
                <a:ea typeface="TT Rounds Condensed"/>
                <a:cs typeface="TT Rounds Condensed"/>
                <a:sym typeface="TT Rounds Condensed"/>
              </a:rPr>
              <a:t>Pivot table                       - summarize information</a:t>
            </a:r>
          </a:p>
          <a:p>
            <a:pPr algn="l">
              <a:lnSpc>
                <a:spcPts val="3240"/>
              </a:lnSpc>
            </a:pPr>
            <a:r>
              <a:rPr lang="en-US" sz="2700" spc="25">
                <a:solidFill>
                  <a:srgbClr val="000000"/>
                </a:solidFill>
                <a:latin typeface="TT Rounds Condensed"/>
                <a:ea typeface="TT Rounds Condensed"/>
                <a:cs typeface="TT Rounds Condensed"/>
                <a:sym typeface="TT Rounds Condensed"/>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32998" y="511491"/>
            <a:ext cx="16022002" cy="1203960"/>
          </a:xfrm>
          <a:prstGeom prst="rect">
            <a:avLst/>
          </a:prstGeom>
        </p:spPr>
        <p:txBody>
          <a:bodyPr anchor="t" rtlCol="false" tIns="0" lIns="0" bIns="0" rIns="0">
            <a:spAutoFit/>
          </a:bodyPr>
          <a:lstStyle/>
          <a:p>
            <a:pPr algn="l">
              <a:lnSpc>
                <a:spcPts val="8640"/>
              </a:lnSpc>
            </a:pPr>
            <a:r>
              <a:rPr lang="en-US" sz="7200" b="true">
                <a:solidFill>
                  <a:srgbClr val="000000"/>
                </a:solidFill>
                <a:latin typeface="Arimo Bold"/>
                <a:ea typeface="Arimo Bold"/>
                <a:cs typeface="Arimo Bold"/>
                <a:sym typeface="Arimo Bold"/>
              </a:rPr>
              <a:t>Dataset Description</a:t>
            </a:r>
          </a:p>
        </p:txBody>
      </p:sp>
      <p:sp>
        <p:nvSpPr>
          <p:cNvPr name="TextBox 13" id="13"/>
          <p:cNvSpPr txBox="true"/>
          <p:nvPr/>
        </p:nvSpPr>
        <p:spPr>
          <a:xfrm rot="0">
            <a:off x="1224438" y="2788920"/>
            <a:ext cx="16121955" cy="4525211"/>
          </a:xfrm>
          <a:prstGeom prst="rect">
            <a:avLst/>
          </a:prstGeom>
        </p:spPr>
        <p:txBody>
          <a:bodyPr anchor="t" rtlCol="false" tIns="0" lIns="0" bIns="0" rIns="0">
            <a:spAutoFit/>
          </a:bodyPr>
          <a:lstStyle/>
          <a:p>
            <a:pPr algn="l">
              <a:lnSpc>
                <a:spcPts val="4475"/>
              </a:lnSpc>
            </a:pPr>
            <a:r>
              <a:rPr lang="en-US" sz="3729" spc="34">
                <a:solidFill>
                  <a:srgbClr val="000000"/>
                </a:solidFill>
                <a:latin typeface="TT Rounds Condensed"/>
                <a:ea typeface="TT Rounds Condensed"/>
                <a:cs typeface="TT Rounds Condensed"/>
                <a:sym typeface="TT Rounds Condensed"/>
              </a:rPr>
              <a:t>Employee Dataset - From Edunet Dashboard</a:t>
            </a:r>
          </a:p>
          <a:p>
            <a:pPr algn="l">
              <a:lnSpc>
                <a:spcPts val="4475"/>
              </a:lnSpc>
            </a:pPr>
            <a:r>
              <a:rPr lang="en-US" sz="3729" spc="34">
                <a:solidFill>
                  <a:srgbClr val="000000"/>
                </a:solidFill>
                <a:latin typeface="TT Rounds Condensed"/>
                <a:ea typeface="TT Rounds Condensed"/>
                <a:cs typeface="TT Rounds Condensed"/>
                <a:sym typeface="TT Rounds Condensed"/>
              </a:rPr>
              <a:t>Available Features - 26</a:t>
            </a:r>
          </a:p>
          <a:p>
            <a:pPr algn="l">
              <a:lnSpc>
                <a:spcPts val="4475"/>
              </a:lnSpc>
            </a:pPr>
            <a:r>
              <a:rPr lang="en-US" sz="3729" spc="34">
                <a:solidFill>
                  <a:srgbClr val="000000"/>
                </a:solidFill>
                <a:latin typeface="TT Rounds Condensed"/>
                <a:ea typeface="TT Rounds Condensed"/>
                <a:cs typeface="TT Rounds Condensed"/>
                <a:sym typeface="TT Rounds Condensed"/>
              </a:rPr>
              <a:t>Necessary Features - 9</a:t>
            </a:r>
          </a:p>
          <a:p>
            <a:pPr algn="l">
              <a:lnSpc>
                <a:spcPts val="4475"/>
              </a:lnSpc>
            </a:pPr>
            <a:r>
              <a:rPr lang="en-US" sz="3729" spc="34">
                <a:solidFill>
                  <a:srgbClr val="000000"/>
                </a:solidFill>
                <a:latin typeface="TT Rounds Condensed"/>
                <a:ea typeface="TT Rounds Condensed"/>
                <a:cs typeface="TT Rounds Condensed"/>
                <a:sym typeface="TT Rounds Condensed"/>
              </a:rPr>
              <a:t>Employee Id             - In Number</a:t>
            </a:r>
          </a:p>
          <a:p>
            <a:pPr algn="l">
              <a:lnSpc>
                <a:spcPts val="4475"/>
              </a:lnSpc>
            </a:pPr>
            <a:r>
              <a:rPr lang="en-US" sz="3729" spc="34">
                <a:solidFill>
                  <a:srgbClr val="000000"/>
                </a:solidFill>
                <a:latin typeface="TT Rounds Condensed"/>
                <a:ea typeface="TT Rounds Condensed"/>
                <a:cs typeface="TT Rounds Condensed"/>
                <a:sym typeface="TT Rounds Condensed"/>
              </a:rPr>
              <a:t>Name                        - In Text</a:t>
            </a:r>
          </a:p>
          <a:p>
            <a:pPr algn="l">
              <a:lnSpc>
                <a:spcPts val="4475"/>
              </a:lnSpc>
            </a:pPr>
            <a:r>
              <a:rPr lang="en-US" sz="3729" spc="34">
                <a:solidFill>
                  <a:srgbClr val="000000"/>
                </a:solidFill>
                <a:latin typeface="TT Rounds Condensed"/>
                <a:ea typeface="TT Rounds Condensed"/>
                <a:cs typeface="TT Rounds Condensed"/>
                <a:sym typeface="TT Rounds Condensed"/>
              </a:rPr>
              <a:t>Performance Level  - In Text</a:t>
            </a:r>
          </a:p>
          <a:p>
            <a:pPr algn="l">
              <a:lnSpc>
                <a:spcPts val="4475"/>
              </a:lnSpc>
            </a:pPr>
            <a:r>
              <a:rPr lang="en-US" sz="3729" spc="34">
                <a:solidFill>
                  <a:srgbClr val="000000"/>
                </a:solidFill>
                <a:latin typeface="TT Rounds Condensed"/>
                <a:ea typeface="TT Rounds Condensed"/>
                <a:cs typeface="TT Rounds Condensed"/>
                <a:sym typeface="TT Rounds Condensed"/>
              </a:rPr>
              <a:t>Gender                      - Male,Female</a:t>
            </a:r>
          </a:p>
          <a:p>
            <a:pPr algn="l">
              <a:lnSpc>
                <a:spcPts val="4475"/>
              </a:lnSpc>
            </a:pPr>
            <a:r>
              <a:rPr lang="en-US" sz="3729" spc="34">
                <a:solidFill>
                  <a:srgbClr val="000000"/>
                </a:solidFill>
                <a:latin typeface="TT Rounds Condensed"/>
                <a:ea typeface="TT Rounds Condensed"/>
                <a:cs typeface="TT Rounds Condensed"/>
                <a:sym typeface="TT Rounds Condensed"/>
              </a:rPr>
              <a:t>Employee Rating     - In Numerical Value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059090" y="6000"/>
            <a:ext cx="1841563" cy="10282238"/>
          </a:xfrm>
          <a:custGeom>
            <a:avLst/>
            <a:gdLst/>
            <a:ahLst/>
            <a:cxnLst/>
            <a:rect r="r" b="b" t="t" l="l"/>
            <a:pathLst>
              <a:path h="10282238" w="1841563">
                <a:moveTo>
                  <a:pt x="0" y="0"/>
                </a:moveTo>
                <a:lnTo>
                  <a:pt x="1841563" y="0"/>
                </a:lnTo>
                <a:lnTo>
                  <a:pt x="1841563" y="10282238"/>
                </a:lnTo>
                <a:lnTo>
                  <a:pt x="0" y="10282238"/>
                </a:lnTo>
                <a:lnTo>
                  <a:pt x="0" y="0"/>
                </a:lnTo>
                <a:close/>
              </a:path>
            </a:pathLst>
          </a:custGeom>
          <a:blipFill>
            <a:blip r:embed="rId2">
              <a:extLst>
                <a:ext uri="{96DAC541-7B7A-43D3-8B79-37D633B846F1}">
                  <asvg:svgBlip xmlns:asvg="http://schemas.microsoft.com/office/drawing/2016/SVG/main" r:embed="rId3"/>
                </a:ext>
              </a:extLst>
            </a:blip>
            <a:stretch>
              <a:fillRect l="-147" t="0" r="-147" b="0"/>
            </a:stretch>
          </a:blipFill>
        </p:spPr>
      </p:sp>
      <p:sp>
        <p:nvSpPr>
          <p:cNvPr name="Freeform 3" id="3"/>
          <p:cNvSpPr/>
          <p:nvPr/>
        </p:nvSpPr>
        <p:spPr>
          <a:xfrm flipH="false" flipV="false" rot="0">
            <a:off x="11168917" y="5536438"/>
            <a:ext cx="7123080" cy="4756499"/>
          </a:xfrm>
          <a:custGeom>
            <a:avLst/>
            <a:gdLst/>
            <a:ahLst/>
            <a:cxnLst/>
            <a:rect r="r" b="b" t="t" l="l"/>
            <a:pathLst>
              <a:path h="4756499" w="7123080">
                <a:moveTo>
                  <a:pt x="0" y="0"/>
                </a:moveTo>
                <a:lnTo>
                  <a:pt x="7123080" y="0"/>
                </a:lnTo>
                <a:lnTo>
                  <a:pt x="7123080"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l="0" t="-51" r="0" b="-51"/>
            </a:stretch>
          </a:blipFill>
        </p:spPr>
      </p:sp>
      <p:sp>
        <p:nvSpPr>
          <p:cNvPr name="Freeform 4" id="4"/>
          <p:cNvSpPr/>
          <p:nvPr/>
        </p:nvSpPr>
        <p:spPr>
          <a:xfrm flipH="false" flipV="false" rot="0">
            <a:off x="13773150" y="0"/>
            <a:ext cx="4514850" cy="10287000"/>
          </a:xfrm>
          <a:custGeom>
            <a:avLst/>
            <a:gdLst/>
            <a:ahLst/>
            <a:cxnLst/>
            <a:rect r="r" b="b" t="t" l="l"/>
            <a:pathLst>
              <a:path h="10287000" w="451485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04317" y="0"/>
            <a:ext cx="3883724" cy="10287000"/>
          </a:xfrm>
          <a:custGeom>
            <a:avLst/>
            <a:gdLst/>
            <a:ahLst/>
            <a:cxnLst/>
            <a:rect r="r" b="b" t="t" l="l"/>
            <a:pathLst>
              <a:path h="10287000" w="3883724">
                <a:moveTo>
                  <a:pt x="0" y="0"/>
                </a:moveTo>
                <a:lnTo>
                  <a:pt x="3883724" y="0"/>
                </a:lnTo>
                <a:lnTo>
                  <a:pt x="3883724"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l="-31" t="0" r="-31" b="0"/>
            </a:stretch>
          </a:blipFill>
        </p:spPr>
      </p:sp>
      <p:sp>
        <p:nvSpPr>
          <p:cNvPr name="Freeform 6" id="6"/>
          <p:cNvSpPr/>
          <p:nvPr/>
        </p:nvSpPr>
        <p:spPr>
          <a:xfrm flipH="false" flipV="false" rot="0">
            <a:off x="13401675" y="4572000"/>
            <a:ext cx="4886325" cy="5715000"/>
          </a:xfrm>
          <a:custGeom>
            <a:avLst/>
            <a:gdLst/>
            <a:ahLst/>
            <a:cxnLst/>
            <a:rect r="r" b="b" t="t" l="l"/>
            <a:pathLst>
              <a:path h="5715000" w="4886325">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14006895" y="0"/>
            <a:ext cx="4281107" cy="10287000"/>
          </a:xfrm>
          <a:custGeom>
            <a:avLst/>
            <a:gdLst/>
            <a:ahLst/>
            <a:cxnLst/>
            <a:rect r="r" b="b" t="t" l="l"/>
            <a:pathLst>
              <a:path h="10287000" w="4281107">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l="-60" t="0" r="-60" b="0"/>
            </a:stretch>
          </a:blipFill>
        </p:spPr>
      </p:sp>
      <p:sp>
        <p:nvSpPr>
          <p:cNvPr name="Freeform 8" id="8"/>
          <p:cNvSpPr/>
          <p:nvPr/>
        </p:nvSpPr>
        <p:spPr>
          <a:xfrm flipH="false" flipV="false" rot="0">
            <a:off x="16344900" y="0"/>
            <a:ext cx="1943100" cy="10287000"/>
          </a:xfrm>
          <a:custGeom>
            <a:avLst/>
            <a:gdLst/>
            <a:ahLst/>
            <a:cxnLst/>
            <a:rect r="r" b="b" t="t" l="l"/>
            <a:pathLst>
              <a:path h="10287000" w="19431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404370" y="0"/>
            <a:ext cx="1883664" cy="10287000"/>
          </a:xfrm>
          <a:custGeom>
            <a:avLst/>
            <a:gdLst/>
            <a:ahLst/>
            <a:cxnLst/>
            <a:rect r="r" b="b" t="t" l="l"/>
            <a:pathLst>
              <a:path h="10287000" w="1883664">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l="-60" t="0" r="-60" b="0"/>
            </a:stretch>
          </a:blipFill>
        </p:spPr>
      </p:sp>
      <p:sp>
        <p:nvSpPr>
          <p:cNvPr name="Freeform 10" id="10"/>
          <p:cNvSpPr/>
          <p:nvPr/>
        </p:nvSpPr>
        <p:spPr>
          <a:xfrm flipH="false" flipV="false" rot="0">
            <a:off x="15559088" y="5386388"/>
            <a:ext cx="2728912" cy="4900612"/>
          </a:xfrm>
          <a:custGeom>
            <a:avLst/>
            <a:gdLst/>
            <a:ahLst/>
            <a:cxnLst/>
            <a:rect r="r" b="b" t="t" l="l"/>
            <a:pathLst>
              <a:path h="4900612" w="27289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l="-38" t="0" r="-38" b="0"/>
            </a:stretch>
          </a:blipFill>
        </p:spPr>
      </p:sp>
      <p:sp>
        <p:nvSpPr>
          <p:cNvPr name="Freeform 11" id="11"/>
          <p:cNvSpPr/>
          <p:nvPr/>
        </p:nvSpPr>
        <p:spPr>
          <a:xfrm flipH="false" flipV="false" rot="0">
            <a:off x="0" y="6015038"/>
            <a:ext cx="671512" cy="4271962"/>
          </a:xfrm>
          <a:custGeom>
            <a:avLst/>
            <a:gdLst/>
            <a:ahLst/>
            <a:cxnLst/>
            <a:rect r="r" b="b" t="t" l="l"/>
            <a:pathLst>
              <a:path h="4271962" w="67151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l="-298" t="0" r="-298" b="0"/>
            </a:stretch>
          </a:blipFill>
        </p:spPr>
      </p:sp>
      <p:sp>
        <p:nvSpPr>
          <p:cNvPr name="TextBox 12" id="12"/>
          <p:cNvSpPr txBox="true"/>
          <p:nvPr/>
        </p:nvSpPr>
        <p:spPr>
          <a:xfrm rot="0">
            <a:off x="1128712" y="9690956"/>
            <a:ext cx="2660333" cy="287655"/>
          </a:xfrm>
          <a:prstGeom prst="rect">
            <a:avLst/>
          </a:prstGeom>
        </p:spPr>
        <p:txBody>
          <a:bodyPr anchor="t" rtlCol="false" tIns="0" lIns="0" bIns="0" rIns="0">
            <a:spAutoFit/>
          </a:bodyPr>
          <a:lstStyle/>
          <a:p>
            <a:pPr algn="l">
              <a:lnSpc>
                <a:spcPts val="1911"/>
              </a:lnSpc>
            </a:pPr>
            <a:r>
              <a:rPr lang="en-US" sz="1650" spc="30">
                <a:solidFill>
                  <a:srgbClr val="2D83C3"/>
                </a:solidFill>
                <a:latin typeface="Arimo"/>
                <a:ea typeface="Arimo"/>
                <a:cs typeface="Arimo"/>
                <a:sym typeface="Arimo"/>
              </a:rPr>
              <a:t>3/21/2024  </a:t>
            </a:r>
            <a:r>
              <a:rPr lang="en-US" b="true" sz="1650" spc="30">
                <a:solidFill>
                  <a:srgbClr val="2D83C3"/>
                </a:solidFill>
                <a:latin typeface="Arimo Bold"/>
                <a:ea typeface="Arimo Bold"/>
                <a:cs typeface="Arimo Bold"/>
                <a:sym typeface="Arimo Bold"/>
              </a:rPr>
              <a:t>Annual Review</a:t>
            </a:r>
          </a:p>
        </p:txBody>
      </p:sp>
      <p:sp>
        <p:nvSpPr>
          <p:cNvPr name="Freeform 13" id="13"/>
          <p:cNvSpPr/>
          <p:nvPr/>
        </p:nvSpPr>
        <p:spPr>
          <a:xfrm flipH="false" flipV="false" rot="0">
            <a:off x="14030325" y="8043862"/>
            <a:ext cx="685800" cy="685800"/>
          </a:xfrm>
          <a:custGeom>
            <a:avLst/>
            <a:gdLst/>
            <a:ahLst/>
            <a:cxnLst/>
            <a:rect r="r" b="b" t="t" l="l"/>
            <a:pathLst>
              <a:path h="685800" w="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10044112" y="2543175"/>
            <a:ext cx="471488" cy="485775"/>
          </a:xfrm>
          <a:custGeom>
            <a:avLst/>
            <a:gdLst/>
            <a:ahLst/>
            <a:cxnLst/>
            <a:rect r="r" b="b" t="t" l="l"/>
            <a:pathLst>
              <a:path h="485775" w="471488">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l="-504" t="0" r="-504" b="0"/>
            </a:stretch>
          </a:blipFill>
        </p:spPr>
      </p:sp>
      <p:sp>
        <p:nvSpPr>
          <p:cNvPr name="Freeform 15" id="15"/>
          <p:cNvSpPr/>
          <p:nvPr/>
        </p:nvSpPr>
        <p:spPr>
          <a:xfrm flipH="false" flipV="false" rot="0">
            <a:off x="14030325" y="8843962"/>
            <a:ext cx="271462" cy="271462"/>
          </a:xfrm>
          <a:custGeom>
            <a:avLst/>
            <a:gdLst/>
            <a:ahLst/>
            <a:cxnLst/>
            <a:rect r="r" b="b" t="t" l="l"/>
            <a:pathLst>
              <a:path h="271462" w="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00012" y="5072060"/>
            <a:ext cx="3700463" cy="5129213"/>
            <a:chOff x="0" y="0"/>
            <a:chExt cx="4933950" cy="6838950"/>
          </a:xfrm>
        </p:grpSpPr>
        <p:sp>
          <p:nvSpPr>
            <p:cNvPr name="Freeform 17" id="17"/>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8"/>
              <a:stretch>
                <a:fillRect l="0" t="-1532" r="0" b="-1532"/>
              </a:stretch>
            </a:blipFill>
          </p:spPr>
        </p:sp>
      </p:grpSp>
      <p:sp>
        <p:nvSpPr>
          <p:cNvPr name="TextBox 18" id="18"/>
          <p:cNvSpPr txBox="true"/>
          <p:nvPr/>
        </p:nvSpPr>
        <p:spPr>
          <a:xfrm rot="0">
            <a:off x="1109662" y="951292"/>
            <a:ext cx="12720638" cy="1037159"/>
          </a:xfrm>
          <a:prstGeom prst="rect">
            <a:avLst/>
          </a:prstGeom>
        </p:spPr>
        <p:txBody>
          <a:bodyPr anchor="t" rtlCol="false" tIns="0" lIns="0" bIns="0" rIns="0">
            <a:spAutoFit/>
          </a:bodyPr>
          <a:lstStyle/>
          <a:p>
            <a:pPr algn="l">
              <a:lnSpc>
                <a:spcPts val="7650"/>
              </a:lnSpc>
            </a:pPr>
            <a:r>
              <a:rPr lang="en-US" b="true" sz="6375" spc="30">
                <a:solidFill>
                  <a:srgbClr val="000000"/>
                </a:solidFill>
                <a:latin typeface="Arimo Bold"/>
                <a:ea typeface="Arimo Bold"/>
                <a:cs typeface="Arimo Bold"/>
                <a:sym typeface="Arimo Bold"/>
              </a:rPr>
              <a:t>THE "WOW" IN OUR SOLUTION</a:t>
            </a:r>
          </a:p>
        </p:txBody>
      </p:sp>
      <p:sp>
        <p:nvSpPr>
          <p:cNvPr name="TextBox 19" id="19"/>
          <p:cNvSpPr txBox="true"/>
          <p:nvPr/>
        </p:nvSpPr>
        <p:spPr>
          <a:xfrm rot="0">
            <a:off x="16915827" y="9688416"/>
            <a:ext cx="342900" cy="30924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0" id="20"/>
          <p:cNvSpPr txBox="true"/>
          <p:nvPr/>
        </p:nvSpPr>
        <p:spPr>
          <a:xfrm rot="0">
            <a:off x="2550318" y="3351297"/>
            <a:ext cx="10675620" cy="1155056"/>
          </a:xfrm>
          <a:prstGeom prst="rect">
            <a:avLst/>
          </a:prstGeom>
        </p:spPr>
        <p:txBody>
          <a:bodyPr anchor="t" rtlCol="false" tIns="0" lIns="0" bIns="0" rIns="0">
            <a:spAutoFit/>
          </a:bodyPr>
          <a:lstStyle/>
          <a:p>
            <a:pPr algn="l" marL="941070" indent="-235267" lvl="3">
              <a:lnSpc>
                <a:spcPts val="4320"/>
              </a:lnSpc>
              <a:buFont typeface="Arial"/>
              <a:buChar char="￭"/>
            </a:pPr>
            <a:r>
              <a:rPr lang="en-US" sz="3600" spc="32">
                <a:solidFill>
                  <a:srgbClr val="000000"/>
                </a:solidFill>
                <a:latin typeface="TT Rounds Condensed"/>
                <a:ea typeface="TT Rounds Condensed"/>
                <a:cs typeface="TT Rounds Condensed"/>
                <a:sym typeface="TT Rounds Condensed"/>
              </a:rPr>
              <a:t>Performance Level Analysis=IFS(Z8&gt;=5,”VERY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DAGP3dL-9gU</dc:identifier>
  <dcterms:modified xsi:type="dcterms:W3CDTF">2011-08-01T06:04:30Z</dcterms:modified>
  <cp:revision>1</cp:revision>
  <dc:title>Employee Data Analytics </dc:title>
</cp:coreProperties>
</file>