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84uFgUALLzzO9/bXHINArNoYa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4980917"/>
            <a:ext cx="9143999" cy="1610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3904234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45" name="Google Shape;45;p1"/>
          <p:cNvSpPr txBox="1"/>
          <p:nvPr/>
        </p:nvSpPr>
        <p:spPr>
          <a:xfrm>
            <a:off x="618750" y="1200778"/>
            <a:ext cx="7906500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Generic chatbots often fail to provide accurate and contextually relevant responses for specific industries or use cases.</a:t>
            </a:r>
          </a:p>
          <a:p>
            <a:pPr marL="101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Training and running Large Language Models (LLMs) typically require powerful GPUs, making them expensive and less accessible for many applications.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238150" y="326516"/>
            <a:ext cx="437832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UNIQUE IDEA</a:t>
            </a:r>
          </a:p>
        </p:txBody>
      </p:sp>
      <p:sp>
        <p:nvSpPr>
          <p:cNvPr id="51" name="Google Shape;51;p2"/>
          <p:cNvSpPr txBox="1"/>
          <p:nvPr/>
        </p:nvSpPr>
        <p:spPr>
          <a:xfrm>
            <a:off x="487681" y="1317750"/>
            <a:ext cx="8193024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Our project aims to bridge the gap by developing an end-to-end pipeline that leverages generative AI models for creating custom chatbots.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This solution focuses on deploying these models on CPUs, ensuring that high-quality NLP functionalities are available to a wider audience without needing specialized hardware.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264495" y="299576"/>
            <a:ext cx="3848426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OFFERED</a:t>
            </a:r>
          </a:p>
        </p:txBody>
      </p:sp>
      <p:sp>
        <p:nvSpPr>
          <p:cNvPr id="57" name="Google Shape;57;p3"/>
          <p:cNvSpPr txBox="1"/>
          <p:nvPr/>
        </p:nvSpPr>
        <p:spPr>
          <a:xfrm>
            <a:off x="745051" y="880626"/>
            <a:ext cx="72831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CPU-Based Inference and Finetuning:</a:t>
            </a:r>
            <a:r>
              <a:rPr lang="en-US" sz="2000" dirty="0">
                <a:solidFill>
                  <a:schemeClr val="dk1"/>
                </a:solidFill>
              </a:rPr>
              <a:t> Efficient use of CPU resources for running and finetuning large language models.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Custom Chatbot Creation: </a:t>
            </a:r>
            <a:r>
              <a:rPr lang="en-US" sz="2000" dirty="0">
                <a:solidFill>
                  <a:schemeClr val="dk1"/>
                </a:solidFill>
              </a:rPr>
              <a:t>Tailored solutions based on specific requirements and contexts.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Question Generation: </a:t>
            </a:r>
            <a:r>
              <a:rPr lang="en-US" sz="2000" dirty="0">
                <a:solidFill>
                  <a:schemeClr val="dk1"/>
                </a:solidFill>
              </a:rPr>
              <a:t>Automated generation of questions from provided texts, useful for educational and content creation purposes.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User-Friendly Interface: </a:t>
            </a:r>
            <a:r>
              <a:rPr lang="en-US" sz="2000" dirty="0">
                <a:solidFill>
                  <a:schemeClr val="dk1"/>
                </a:solidFill>
              </a:rPr>
              <a:t>Easy-to-use web interface for text input, question generation, and chatbot interactions.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Downloadable Outputs: </a:t>
            </a:r>
            <a:r>
              <a:rPr lang="en-US" sz="2000" dirty="0">
                <a:solidFill>
                  <a:schemeClr val="dk1"/>
                </a:solidFill>
              </a:rPr>
              <a:t>Ability to download generated content in DOCX and PDF formats.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1777" y="340709"/>
            <a:ext cx="4058068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WORK FLOW</a:t>
            </a:r>
          </a:p>
        </p:txBody>
      </p:sp>
      <p:sp>
        <p:nvSpPr>
          <p:cNvPr id="63" name="Google Shape;63;p4"/>
          <p:cNvSpPr txBox="1"/>
          <p:nvPr/>
        </p:nvSpPr>
        <p:spPr>
          <a:xfrm flipH="1">
            <a:off x="567000" y="949350"/>
            <a:ext cx="8125896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Text Input: </a:t>
            </a:r>
            <a:r>
              <a:rPr lang="en-US" sz="2000" dirty="0">
                <a:solidFill>
                  <a:schemeClr val="dk1"/>
                </a:solidFill>
              </a:rPr>
              <a:t>The user inputs text or uploads a document via the web interface.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Model Inference: </a:t>
            </a:r>
            <a:r>
              <a:rPr lang="en-US" sz="2000" dirty="0">
                <a:solidFill>
                  <a:schemeClr val="dk1"/>
                </a:solidFill>
              </a:rPr>
              <a:t>The input text is processed by the language model to generate questions or chatbot responses.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Question Generation: </a:t>
            </a:r>
            <a:r>
              <a:rPr lang="en-US" sz="2000" dirty="0">
                <a:solidFill>
                  <a:schemeClr val="dk1"/>
                </a:solidFill>
              </a:rPr>
              <a:t>The system generates unique questions from the input text.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Output Options: </a:t>
            </a:r>
            <a:r>
              <a:rPr lang="en-US" sz="2000" dirty="0">
                <a:solidFill>
                  <a:schemeClr val="dk1"/>
                </a:solidFill>
              </a:rPr>
              <a:t>Generated questions and chatbot responses are displayed to the user, with options to download in various formats.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Model Finetuning: </a:t>
            </a:r>
            <a:r>
              <a:rPr lang="en-US" sz="2000" dirty="0">
                <a:solidFill>
                  <a:schemeClr val="dk1"/>
                </a:solidFill>
              </a:rPr>
              <a:t>Customization and finetuning of the language model based on specific use cases and datasets.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248513" y="319277"/>
            <a:ext cx="4474741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 DIAGRAM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06AF41-ECC4-D4D4-DA4F-C3A90D621072}"/>
              </a:ext>
            </a:extLst>
          </p:cNvPr>
          <p:cNvGrpSpPr/>
          <p:nvPr/>
        </p:nvGrpSpPr>
        <p:grpSpPr>
          <a:xfrm>
            <a:off x="952011" y="1143022"/>
            <a:ext cx="7659711" cy="2234162"/>
            <a:chOff x="475743" y="1223783"/>
            <a:chExt cx="7380753" cy="22256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5582EB-8CBA-C88A-65FC-84163D3D0405}"/>
                </a:ext>
              </a:extLst>
            </p:cNvPr>
            <p:cNvSpPr/>
            <p:nvPr/>
          </p:nvSpPr>
          <p:spPr>
            <a:xfrm>
              <a:off x="525238" y="1223783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Interface</a:t>
              </a:r>
            </a:p>
            <a:p>
              <a:pPr algn="ctr"/>
              <a:r>
                <a:rPr lang="en-IN" dirty="0"/>
                <a:t>(</a:t>
              </a:r>
              <a:r>
                <a:rPr lang="en-IN" dirty="0" err="1"/>
                <a:t>Streamlit</a:t>
              </a:r>
              <a:r>
                <a:rPr lang="en-IN" dirty="0"/>
                <a:t>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9AE151-B828-DA1A-13AB-D5CF5991E3F7}"/>
                </a:ext>
              </a:extLst>
            </p:cNvPr>
            <p:cNvSpPr/>
            <p:nvPr/>
          </p:nvSpPr>
          <p:spPr>
            <a:xfrm>
              <a:off x="2419595" y="1223783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Backend</a:t>
              </a:r>
            </a:p>
            <a:p>
              <a:pPr algn="ctr"/>
              <a:r>
                <a:rPr lang="en-IN" dirty="0"/>
                <a:t>(Flask)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0F16B6-7A3A-936D-A36E-2DE9784BB312}"/>
                </a:ext>
              </a:extLst>
            </p:cNvPr>
            <p:cNvSpPr/>
            <p:nvPr/>
          </p:nvSpPr>
          <p:spPr>
            <a:xfrm>
              <a:off x="475743" y="2652511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Preprocessing (Text Tokenization)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B4FA35-2364-238B-6E94-F51702575E4C}"/>
                </a:ext>
              </a:extLst>
            </p:cNvPr>
            <p:cNvSpPr/>
            <p:nvPr/>
          </p:nvSpPr>
          <p:spPr>
            <a:xfrm>
              <a:off x="4369654" y="1223783"/>
              <a:ext cx="2056804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Model Inference</a:t>
              </a:r>
            </a:p>
            <a:p>
              <a:pPr algn="ctr"/>
              <a:r>
                <a:rPr lang="en-IN" dirty="0"/>
                <a:t>(</a:t>
              </a:r>
              <a:r>
                <a:rPr lang="en-IN" dirty="0" err="1"/>
                <a:t>Pytorch</a:t>
              </a:r>
              <a:r>
                <a:rPr lang="en-IN" dirty="0"/>
                <a:t>, Hugging Face Transformers)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0BF805-9612-3F08-ED3C-C5B1D79CDEDC}"/>
                </a:ext>
              </a:extLst>
            </p:cNvPr>
            <p:cNvSpPr/>
            <p:nvPr/>
          </p:nvSpPr>
          <p:spPr>
            <a:xfrm>
              <a:off x="4591973" y="2665683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Tokenization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DCE1AA-A148-9F17-33D8-690B0A7CF0A0}"/>
                </a:ext>
              </a:extLst>
            </p:cNvPr>
            <p:cNvSpPr/>
            <p:nvPr/>
          </p:nvSpPr>
          <p:spPr>
            <a:xfrm>
              <a:off x="2437076" y="2652511"/>
              <a:ext cx="1633064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Document Processing (Docx, </a:t>
              </a:r>
              <a:r>
                <a:rPr lang="en-IN" dirty="0" err="1"/>
                <a:t>reportLab</a:t>
              </a:r>
              <a:r>
                <a:rPr lang="en-IN" dirty="0"/>
                <a:t>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7E2E28-F239-4AA3-4414-F733ADA35CC8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>
              <a:off x="1955277" y="1615669"/>
              <a:ext cx="4643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5B91CF7-751E-B180-B861-E0BC69E9094C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>
              <a:off x="3849634" y="1615669"/>
              <a:ext cx="520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FFB575-0CE3-671C-BAA8-0E14F989E8CF}"/>
                </a:ext>
              </a:extLst>
            </p:cNvPr>
            <p:cNvSpPr/>
            <p:nvPr/>
          </p:nvSpPr>
          <p:spPr>
            <a:xfrm>
              <a:off x="6426457" y="2665683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Post-processing (</a:t>
              </a:r>
              <a:r>
                <a:rPr lang="en-IN" dirty="0" err="1"/>
                <a:t>Formating</a:t>
              </a:r>
              <a:r>
                <a:rPr lang="en-IN" dirty="0"/>
                <a:t>)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282DA8-BC3E-B1E4-593F-EC2C6F62B5F9}"/>
              </a:ext>
            </a:extLst>
          </p:cNvPr>
          <p:cNvCxnSpPr/>
          <p:nvPr/>
        </p:nvCxnSpPr>
        <p:spPr>
          <a:xfrm>
            <a:off x="1694055" y="2255520"/>
            <a:ext cx="6175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BAACFF-D352-B411-81C7-5A33CA099E66}"/>
              </a:ext>
            </a:extLst>
          </p:cNvPr>
          <p:cNvCxnSpPr>
            <a:stCxn id="5" idx="2"/>
          </p:cNvCxnSpPr>
          <p:nvPr/>
        </p:nvCxnSpPr>
        <p:spPr>
          <a:xfrm>
            <a:off x="6060365" y="1929784"/>
            <a:ext cx="0" cy="32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849AED-18B6-D446-1CB5-E6FD860737CE}"/>
              </a:ext>
            </a:extLst>
          </p:cNvPr>
          <p:cNvCxnSpPr>
            <a:endCxn id="4" idx="0"/>
          </p:cNvCxnSpPr>
          <p:nvPr/>
        </p:nvCxnSpPr>
        <p:spPr>
          <a:xfrm>
            <a:off x="1694055" y="2255520"/>
            <a:ext cx="0" cy="3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FABC26-31CC-4D78-744F-E2CF566C5D58}"/>
              </a:ext>
            </a:extLst>
          </p:cNvPr>
          <p:cNvCxnSpPr>
            <a:endCxn id="27" idx="0"/>
          </p:cNvCxnSpPr>
          <p:nvPr/>
        </p:nvCxnSpPr>
        <p:spPr>
          <a:xfrm>
            <a:off x="7869678" y="2255520"/>
            <a:ext cx="0" cy="33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099534-9A90-A220-F6C3-91160483971C}"/>
              </a:ext>
            </a:extLst>
          </p:cNvPr>
          <p:cNvCxnSpPr>
            <a:endCxn id="9" idx="0"/>
          </p:cNvCxnSpPr>
          <p:nvPr/>
        </p:nvCxnSpPr>
        <p:spPr>
          <a:xfrm>
            <a:off x="3834866" y="2255520"/>
            <a:ext cx="0" cy="3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D6C754-132F-8DB2-D6C1-1BE1F945B52D}"/>
              </a:ext>
            </a:extLst>
          </p:cNvPr>
          <p:cNvCxnSpPr>
            <a:endCxn id="6" idx="0"/>
          </p:cNvCxnSpPr>
          <p:nvPr/>
        </p:nvCxnSpPr>
        <p:spPr>
          <a:xfrm>
            <a:off x="5965859" y="2255520"/>
            <a:ext cx="0" cy="33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2DEAC0F-80BD-EFBD-D6D1-A7A79ACABA5D}"/>
              </a:ext>
            </a:extLst>
          </p:cNvPr>
          <p:cNvSpPr/>
          <p:nvPr/>
        </p:nvSpPr>
        <p:spPr>
          <a:xfrm>
            <a:off x="4164050" y="3889507"/>
            <a:ext cx="1484088" cy="786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Storage (Temporary Files)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6FC356-1E92-AF26-0089-862FFD663F3C}"/>
              </a:ext>
            </a:extLst>
          </p:cNvPr>
          <p:cNvSpPr/>
          <p:nvPr/>
        </p:nvSpPr>
        <p:spPr>
          <a:xfrm>
            <a:off x="6603003" y="3889507"/>
            <a:ext cx="1484088" cy="786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Download Links (DOCX, PDF)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6F1FC7-5769-6EE0-759E-72886E39C542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5648138" y="4282888"/>
            <a:ext cx="954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94B54E-2CC4-F362-6665-DCAB53C97C24}"/>
              </a:ext>
            </a:extLst>
          </p:cNvPr>
          <p:cNvCxnSpPr/>
          <p:nvPr/>
        </p:nvCxnSpPr>
        <p:spPr>
          <a:xfrm>
            <a:off x="1694055" y="3584448"/>
            <a:ext cx="6175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2B47CE-1CFF-8626-CB97-4CCB13A2CC72}"/>
              </a:ext>
            </a:extLst>
          </p:cNvPr>
          <p:cNvCxnSpPr>
            <a:endCxn id="44" idx="0"/>
          </p:cNvCxnSpPr>
          <p:nvPr/>
        </p:nvCxnSpPr>
        <p:spPr>
          <a:xfrm>
            <a:off x="4906094" y="3584448"/>
            <a:ext cx="0" cy="30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3C6111D-F836-F8C8-DB23-16F962BE4EE9}"/>
              </a:ext>
            </a:extLst>
          </p:cNvPr>
          <p:cNvCxnSpPr>
            <a:stCxn id="4" idx="2"/>
          </p:cNvCxnSpPr>
          <p:nvPr/>
        </p:nvCxnSpPr>
        <p:spPr>
          <a:xfrm>
            <a:off x="1694055" y="3363962"/>
            <a:ext cx="0" cy="22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69F218-B184-C163-E3E0-51489600FA38}"/>
              </a:ext>
            </a:extLst>
          </p:cNvPr>
          <p:cNvCxnSpPr>
            <a:stCxn id="9" idx="2"/>
          </p:cNvCxnSpPr>
          <p:nvPr/>
        </p:nvCxnSpPr>
        <p:spPr>
          <a:xfrm>
            <a:off x="3834866" y="3363962"/>
            <a:ext cx="0" cy="22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FAC8BBE-726C-EDFF-DFA8-BD3FE7DB560A}"/>
              </a:ext>
            </a:extLst>
          </p:cNvPr>
          <p:cNvCxnSpPr>
            <a:stCxn id="6" idx="2"/>
          </p:cNvCxnSpPr>
          <p:nvPr/>
        </p:nvCxnSpPr>
        <p:spPr>
          <a:xfrm>
            <a:off x="5965859" y="3377184"/>
            <a:ext cx="0" cy="20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AD9360-6274-BC17-D2CA-0FC054065065}"/>
              </a:ext>
            </a:extLst>
          </p:cNvPr>
          <p:cNvCxnSpPr>
            <a:stCxn id="27" idx="2"/>
          </p:cNvCxnSpPr>
          <p:nvPr/>
        </p:nvCxnSpPr>
        <p:spPr>
          <a:xfrm>
            <a:off x="7869678" y="3377184"/>
            <a:ext cx="0" cy="20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237235" y="171030"/>
            <a:ext cx="4004755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</a:p>
        </p:txBody>
      </p:sp>
      <p:sp>
        <p:nvSpPr>
          <p:cNvPr id="74" name="Google Shape;74;p6"/>
          <p:cNvSpPr txBox="1"/>
          <p:nvPr/>
        </p:nvSpPr>
        <p:spPr>
          <a:xfrm>
            <a:off x="394446" y="377812"/>
            <a:ext cx="8062500" cy="464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 b="1" dirty="0">
                <a:solidFill>
                  <a:schemeClr val="dk1"/>
                </a:solidFill>
              </a:rPr>
              <a:t>Python: </a:t>
            </a:r>
            <a:r>
              <a:rPr lang="en-IN" sz="2000" dirty="0">
                <a:solidFill>
                  <a:schemeClr val="dk1"/>
                </a:solidFill>
              </a:rPr>
              <a:t>Core programming language for backend development.</a:t>
            </a:r>
          </a:p>
          <a:p>
            <a:pPr marL="457200" lvl="0" indent="-355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 b="1" dirty="0">
                <a:solidFill>
                  <a:schemeClr val="dk1"/>
                </a:solidFill>
              </a:rPr>
              <a:t>Hugging Face Transformers: </a:t>
            </a:r>
            <a:r>
              <a:rPr lang="en-IN" sz="2000" dirty="0">
                <a:solidFill>
                  <a:schemeClr val="dk1"/>
                </a:solidFill>
              </a:rPr>
              <a:t>Pretrained language models for inference and finetuning.</a:t>
            </a:r>
          </a:p>
          <a:p>
            <a:pPr marL="457200" lvl="0" indent="-355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 b="1" dirty="0" err="1">
                <a:solidFill>
                  <a:schemeClr val="dk1"/>
                </a:solidFill>
              </a:rPr>
              <a:t>Streamlit</a:t>
            </a:r>
            <a:r>
              <a:rPr lang="en-IN" sz="2000" b="1" dirty="0">
                <a:solidFill>
                  <a:schemeClr val="dk1"/>
                </a:solidFill>
              </a:rPr>
              <a:t>: </a:t>
            </a:r>
            <a:r>
              <a:rPr lang="en-IN" sz="2000" dirty="0">
                <a:solidFill>
                  <a:schemeClr val="dk1"/>
                </a:solidFill>
              </a:rPr>
              <a:t>Web framework for creating interactive user interfaces.</a:t>
            </a:r>
          </a:p>
          <a:p>
            <a:pPr marL="457200" lvl="0" indent="-355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 b="1" dirty="0">
                <a:solidFill>
                  <a:schemeClr val="dk1"/>
                </a:solidFill>
              </a:rPr>
              <a:t>Flask: </a:t>
            </a:r>
            <a:r>
              <a:rPr lang="en-IN" sz="2000" dirty="0">
                <a:solidFill>
                  <a:schemeClr val="dk1"/>
                </a:solidFill>
              </a:rPr>
              <a:t>Lightweight web application framework for backend services.</a:t>
            </a:r>
          </a:p>
          <a:p>
            <a:pPr marL="457200" lvl="0" indent="-355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 b="1" dirty="0" err="1">
                <a:solidFill>
                  <a:schemeClr val="dk1"/>
                </a:solidFill>
              </a:rPr>
              <a:t>ReportLab</a:t>
            </a:r>
            <a:r>
              <a:rPr lang="en-IN" sz="2000" b="1" dirty="0">
                <a:solidFill>
                  <a:schemeClr val="dk1"/>
                </a:solidFill>
              </a:rPr>
              <a:t> and python-docx: </a:t>
            </a:r>
            <a:r>
              <a:rPr lang="en-IN" sz="2000" dirty="0">
                <a:solidFill>
                  <a:schemeClr val="dk1"/>
                </a:solidFill>
              </a:rPr>
              <a:t>Libraries for generating PDF and DOCX documents.</a:t>
            </a:r>
          </a:p>
          <a:p>
            <a:pPr marL="457200" lvl="0" indent="-355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 b="1" dirty="0" err="1">
                <a:solidFill>
                  <a:schemeClr val="dk1"/>
                </a:solidFill>
              </a:rPr>
              <a:t>PyTorch</a:t>
            </a:r>
            <a:r>
              <a:rPr lang="en-IN" sz="2000" b="1" dirty="0">
                <a:solidFill>
                  <a:schemeClr val="dk1"/>
                </a:solidFill>
              </a:rPr>
              <a:t>: </a:t>
            </a:r>
            <a:r>
              <a:rPr lang="en-IN" sz="2000" dirty="0">
                <a:solidFill>
                  <a:schemeClr val="dk1"/>
                </a:solidFill>
              </a:rPr>
              <a:t>Deep learning framework for model deployment and training.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237236" y="318007"/>
            <a:ext cx="6383570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 AND CONTRIBUTION:</a:t>
            </a:r>
          </a:p>
        </p:txBody>
      </p:sp>
      <p:sp>
        <p:nvSpPr>
          <p:cNvPr id="80" name="Google Shape;80;p7"/>
          <p:cNvSpPr txBox="1"/>
          <p:nvPr/>
        </p:nvSpPr>
        <p:spPr>
          <a:xfrm>
            <a:off x="390144" y="1094437"/>
            <a:ext cx="859536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SATHIYASEELAN S: </a:t>
            </a:r>
            <a:r>
              <a:rPr lang="en-US" sz="2000" dirty="0"/>
              <a:t>Implemented the Flask backend, integrated Hugging Face models, and ensured efficient CPU-based inference.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SHRI SASHMITHA S: </a:t>
            </a:r>
            <a:r>
              <a:rPr lang="en-US" sz="2000" dirty="0"/>
              <a:t>Developed the </a:t>
            </a:r>
            <a:r>
              <a:rPr lang="en-US" sz="2000" dirty="0" err="1"/>
              <a:t>Streamlit</a:t>
            </a:r>
            <a:r>
              <a:rPr lang="en-US" sz="2000" dirty="0"/>
              <a:t> user interface, implemented input forms, and handled the display of generated content.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YASHICA S: </a:t>
            </a:r>
            <a:r>
              <a:rPr lang="en-US" sz="2000" dirty="0"/>
              <a:t>Worked on the E2E QG Pipeline, performed model finetuning, and ensured the generation of high-quality questions and chatbot responses.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424078" y="510099"/>
            <a:ext cx="2467626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86" name="Google Shape;86;p8"/>
          <p:cNvSpPr txBox="1"/>
          <p:nvPr/>
        </p:nvSpPr>
        <p:spPr>
          <a:xfrm>
            <a:off x="590400" y="1108636"/>
            <a:ext cx="7963200" cy="317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Our project demonstrates the potential of deploying advanced NLP models on CPUs, making high-quality language processing accessible without the need for specialized hardware.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By providing a user-friendly interface and customizable chatbot solutions, we address the needs of various sectors, including education and content creation.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Our work showcases the capabilities of generative AI in practical applications, paving the way for more inclusive AI solutions.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526</Words>
  <Application>Microsoft Office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PROBLEM STATEMENT</vt:lpstr>
      <vt:lpstr>UNIQUE IDEA</vt:lpstr>
      <vt:lpstr>FEATURES OFFERED</vt:lpstr>
      <vt:lpstr>PROCESS WORK FLOW</vt:lpstr>
      <vt:lpstr>ARCHITECTURE DIAGRAM</vt:lpstr>
      <vt:lpstr>TECHNOLOGIES USED</vt:lpstr>
      <vt:lpstr>TEAM MEMBERS AND CONTRIBUTION: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mailto yashika</cp:lastModifiedBy>
  <cp:revision>4</cp:revision>
  <dcterms:created xsi:type="dcterms:W3CDTF">2024-07-12T12:49:22Z</dcterms:created>
  <dcterms:modified xsi:type="dcterms:W3CDTF">2024-07-16T18:02:23Z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2024-07-12T00:00:00Z</vt:filetime>
  </property>
</Properties>
</file>