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27"/>
  </p:handoutMasterIdLst>
  <p:sldIdLst>
    <p:sldId id="529" r:id="rId3"/>
    <p:sldId id="495" r:id="rId4"/>
    <p:sldId id="514" r:id="rId5"/>
    <p:sldId id="515" r:id="rId6"/>
    <p:sldId id="517" r:id="rId7"/>
    <p:sldId id="516" r:id="rId8"/>
    <p:sldId id="520" r:id="rId9"/>
    <p:sldId id="530" r:id="rId10"/>
    <p:sldId id="531" r:id="rId11"/>
    <p:sldId id="532" r:id="rId12"/>
    <p:sldId id="543" r:id="rId13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33" r:id="rId22"/>
    <p:sldId id="554" r:id="rId23"/>
    <p:sldId id="555" r:id="rId24"/>
    <p:sldId id="534" r:id="rId25"/>
    <p:sldId id="528" r:id="rId26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 showGuides="1">
      <p:cViewPr varScale="1">
        <p:scale>
          <a:sx n="121" d="100"/>
          <a:sy n="121" d="100"/>
        </p:scale>
        <p:origin x="230" y="72"/>
      </p:cViewPr>
      <p:guideLst>
        <p:guide orient="horz" pos="162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762000" y="8953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</a:t>
            </a:r>
            <a:r>
              <a:rPr lang="en-I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2303811724321099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</a:t>
            </a:r>
            <a:r>
              <a:rPr lang="en-US" sz="2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A.Sathiyaseelan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 year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25.11.2024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javax.swing.*;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java.util.ArrayList;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{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id;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attendance;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Student(String id, String name, double attendance) {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this.id = id;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 = name;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this.attendance = attendance;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AttendanceMonitoringSystemSwing {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JFrame frame;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00" y="929640"/>
            <a:ext cx="8331200" cy="426910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private JTextArea outputArea;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private ArrayList&lt;Student&gt; students;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private static final double THRESHOLD = 75.0; // Predefined attendance threshold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public AttendanceMonitoringSystemSwing() {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students = new ArrayList&lt;&gt;();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setupUI();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private void setupUI() {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frame = new JFrame("Attendance Monitoring System");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frame.setDefaultCloseOperation(JFrame.EXIT_ON_CLOSE);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frame.setSize(600, 400);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JPanel panel = new JPanel();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panel.setLayout(new BorderLayout());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outputArea = new JTextArea();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outputArea.setEditable(false);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JScrollPane scrollPane = new JScrollPane(outputArea);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JPanel buttonPanel = new JPanel();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buttonPanel.setLayout(new GridLayout(2, 3));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JButton studentViewButton = new JButton("Student View");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studentViewButton.addActionListener(e -&gt; studentView());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JButton advisorViewButton = new JButton("Advisor View");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advisorViewButton.addActionListener(e -&gt; advisorView());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JButton addStudentButton = new JButton("Add Student (Advisor)");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addStudentButton.addActionListener(e -&gt; addNewStudents());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JButton modifyAttendanceButton = new JButton("Modify Attendance (Advisor)");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modifyAttendanceButton.addActionListener(e -&gt; modifyAttendance());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JButton sendNotificationButton = new JButton("Send Notification");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sendNotificationButton.addActionListener(e -&gt; sendNotifications());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JButton exitButton = new JButton("Exit");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exitButton.addActionListener(e -&gt; System.exit(0));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buttonPanel.add(studentViewButton);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buttonPanel.add(advisorViewButton);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buttonPanel.add(addStudentButton);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buttonPanel.add(modifyAttendanceButton);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buttonPanel.add(sendNotificationButton);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buttonPanel.add(exitButton);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panel.add(scrollPane, BorderLayout.CENTER);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panel.add(buttonPanel, BorderLayout.SOUTH);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frame.add(panel);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frame.setVisible(true);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private void studentView()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String studentId = JOptionPane.showInputDialog(frame, "Enter your Student ID:");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for (Student student : students)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if (student.id.equals(studentId))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outputArea.append("Student ID: " + student.id + "\n");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outputArea.append("Name: " + student.name + "\n");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outputArea.append("Attendance: " + student.attendance + "%\n");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return;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JOptionPane.showMessageDialog(frame, "Student ID not found!");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private void advisorView()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outputArea.setText("All Student Attendance Records:\n");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for (Student student : students)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outputArea.append("ID: " + student.id + ", Name: " + student.name + ", Attendance: " + student.attendance + "%\n");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private void addNewStudents()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String countStr = JOptionPane.showInputDialog(frame, "Enter the number of students to add:");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try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int count = Integer.parseInt(countStr);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for (int i = 0; i &lt; count; i++)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String id = JOptionPane.showInputDialog(frame, "Enter Student ID:");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String name = JOptionPane.showInputDialog(frame, "Enter Student Name:");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double attendance = Double.parseDouble(JOptionPane.showInputDialog(frame, "Enter Attendance Percentage:"));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students.add(new Student(id, name, attendance));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JOptionPane.showMessageDialog(frame, "Student details stored successfully.");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} catch (Exception ex)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81000" y="11430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outputArea.append("Invalid input. Please try again.\n");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private void modifyAttendance()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String studentId = JOptionPane.showInputDialog(frame, "Enter Student ID to modify:");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for (Student student : students)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if (student.id.equals(studentId))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double newAttendance = Double.parseDouble(JOptionPane.showInputDialog(frame, "Enter new Attendance Percentage:"));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student.attendance = newAttendance;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JOptionPane.showMessageDialog(frame, "Attendance updated successfully.");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return;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JOptionPane.showMessageDialog(frame, "Student ID not found!");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private void sendNotifications()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boolean found = false;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outputArea.append("Sending notifications for students below " + THRESHOLD + "% attendance:\n");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for (Student student : students)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if (student.attendance &lt; THRESHOLD)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outputArea.append("Notification sent to Student ID: " + student.id + " (Name: " + student.name + ") - Attendance: " + student.attendance + "%\n");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found = true;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}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if (found)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JOptionPane.showMessageDialog(frame, "Notifications successfully sent to students and advisors!");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} else {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81000" y="11430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outputArea.append("No students are below the threshold.\n");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JOptionPane.showMessageDialog(frame, "All students have attendance above the threshold.");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}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public static void main(String[] args) {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SwingUtilities.invokeLater(AttendanceMonitoringSystemSwing::new);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GB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-2147482582" descr="Screenshot 2024-11-29 180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054100"/>
            <a:ext cx="4229735" cy="3467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-2147482577" descr="Screenshot 2024-11-29 180622"/>
          <p:cNvPicPr>
            <a:picLocks noChangeAspect="1"/>
          </p:cNvPicPr>
          <p:nvPr/>
        </p:nvPicPr>
        <p:blipFill>
          <a:blip r:embed="rId1"/>
          <a:srcRect l="66734" t="93292" b="3145"/>
          <a:stretch>
            <a:fillRect/>
          </a:stretch>
        </p:blipFill>
        <p:spPr>
          <a:xfrm>
            <a:off x="5257483" y="1352233"/>
            <a:ext cx="3168015" cy="290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-2147482618" descr="Screenshot 2024-11-29 180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683" y="1968500"/>
            <a:ext cx="3286125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685925" y="1981200"/>
            <a:ext cx="6971665" cy="7899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GB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MANAGEMENT SYSTEM</a:t>
            </a:r>
            <a:endParaRPr lang="en-US" altLang="en-GB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0" indent="0">
              <a:buNone/>
            </a:pP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6" name="Picture -2147482605" descr="Screenshot 2024-11-29 1807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914083"/>
            <a:ext cx="3219450" cy="143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-2147482607" descr="Screenshot 2024-11-29 180622"/>
          <p:cNvPicPr>
            <a:picLocks noChangeAspect="1"/>
          </p:cNvPicPr>
          <p:nvPr/>
        </p:nvPicPr>
        <p:blipFill>
          <a:blip r:embed="rId2"/>
          <a:srcRect l="33904" t="93240" r="33749" b="2896"/>
          <a:stretch>
            <a:fillRect/>
          </a:stretch>
        </p:blipFill>
        <p:spPr>
          <a:xfrm>
            <a:off x="533083" y="2800033"/>
            <a:ext cx="3331845" cy="414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-2147482610" descr="Screenshot 2024-11-29 180810"/>
          <p:cNvPicPr>
            <a:picLocks noChangeAspect="1"/>
          </p:cNvPicPr>
          <p:nvPr/>
        </p:nvPicPr>
        <p:blipFill>
          <a:blip r:embed="rId3"/>
          <a:srcRect r="84578" b="88322"/>
          <a:stretch>
            <a:fillRect/>
          </a:stretch>
        </p:blipFill>
        <p:spPr>
          <a:xfrm>
            <a:off x="533400" y="3417570"/>
            <a:ext cx="3319145" cy="1021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-2147482600" descr="Screenshot 2024-11-29 180622"/>
          <p:cNvPicPr>
            <a:picLocks noChangeAspect="1"/>
          </p:cNvPicPr>
          <p:nvPr/>
        </p:nvPicPr>
        <p:blipFill>
          <a:blip r:embed="rId2"/>
          <a:srcRect l="-291" t="92943" r="66832" b="2171"/>
          <a:stretch>
            <a:fillRect/>
          </a:stretch>
        </p:blipFill>
        <p:spPr>
          <a:xfrm>
            <a:off x="4114800" y="1276350"/>
            <a:ext cx="3763010" cy="909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-2147482569" descr="Screenshot 2024-11-29 1808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419350"/>
            <a:ext cx="3711575" cy="1617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0" indent="0">
              <a:buNone/>
            </a:pP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6" name="Picture -2147482576" descr="Screenshot 2024-11-29 180907"/>
          <p:cNvPicPr>
            <a:picLocks noChangeAspect="1"/>
          </p:cNvPicPr>
          <p:nvPr/>
        </p:nvPicPr>
        <p:blipFill>
          <a:blip r:embed="rId1"/>
          <a:srcRect l="-177" t="8119" r="89302" b="85747"/>
          <a:stretch>
            <a:fillRect/>
          </a:stretch>
        </p:blipFill>
        <p:spPr>
          <a:xfrm>
            <a:off x="381000" y="971550"/>
            <a:ext cx="3806825" cy="856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-2147482568" descr="Screenshot 2024-11-29 180907"/>
          <p:cNvPicPr>
            <a:picLocks noChangeAspect="1"/>
          </p:cNvPicPr>
          <p:nvPr/>
        </p:nvPicPr>
        <p:blipFill>
          <a:blip r:embed="rId1"/>
          <a:srcRect l="33325" t="91759" r="33231" b="5777"/>
          <a:stretch>
            <a:fillRect/>
          </a:stretch>
        </p:blipFill>
        <p:spPr>
          <a:xfrm>
            <a:off x="457200" y="2266315"/>
            <a:ext cx="3461385" cy="6165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-2147482573" descr="Screenshot 2024-11-29 180907"/>
          <p:cNvPicPr>
            <a:picLocks noChangeAspect="1"/>
          </p:cNvPicPr>
          <p:nvPr/>
        </p:nvPicPr>
        <p:blipFill>
          <a:blip r:embed="rId1"/>
          <a:srcRect l="37411" t="39874" r="37556" b="45917"/>
          <a:stretch>
            <a:fillRect/>
          </a:stretch>
        </p:blipFill>
        <p:spPr>
          <a:xfrm>
            <a:off x="762000" y="3356610"/>
            <a:ext cx="3157220" cy="1008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-2147482567" descr="Screenshot 2024-11-29 180907"/>
          <p:cNvPicPr>
            <a:picLocks noChangeAspect="1"/>
          </p:cNvPicPr>
          <p:nvPr/>
        </p:nvPicPr>
        <p:blipFill>
          <a:blip r:embed="rId1"/>
          <a:srcRect l="-21" t="13939" r="75516" b="81316"/>
          <a:stretch>
            <a:fillRect/>
          </a:stretch>
        </p:blipFill>
        <p:spPr>
          <a:xfrm>
            <a:off x="4114800" y="2266950"/>
            <a:ext cx="3926205" cy="1210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-2147482571" descr="Screenshot 2024-11-29 180622"/>
          <p:cNvPicPr>
            <a:picLocks noChangeAspect="1"/>
          </p:cNvPicPr>
          <p:nvPr/>
        </p:nvPicPr>
        <p:blipFill>
          <a:blip r:embed="rId2"/>
          <a:srcRect l="66701" t="96858" b="72"/>
          <a:stretch>
            <a:fillRect/>
          </a:stretch>
        </p:blipFill>
        <p:spPr>
          <a:xfrm>
            <a:off x="4267200" y="3867150"/>
            <a:ext cx="4083050" cy="261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Attendance Monitoring and Notification System is a robust solution for educational institutions to manage and monitor student attendance. By integrating Java Swing and AWT with OOP principles, the project achieves a balance between functionality and usability. The system ensures: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Accurate and secure record management.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Timely notifications to improve attendance and academic performance.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Scalability to handle institutions of varying sizes.</a:t>
            </a:r>
            <a:endParaRPr lang="en-US" alt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/>
          </a:p>
          <a:p>
            <a:endParaRPr lang="en-US" alt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335">
                <a:latin typeface="Times New Roman" panose="02020603050405020304" pitchFamily="18" charset="0"/>
                <a:cs typeface="Times New Roman" panose="02020603050405020304" pitchFamily="18" charset="0"/>
              </a:rPr>
              <a:t>In educational institutions, maintaining student attendance records is critical to tracking performance and ensuring compliance with attendance policies. However, the traditional manual methods or outdated systems often:</a:t>
            </a:r>
            <a:endParaRPr lang="en-US" altLang="en-GB" sz="233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335">
                <a:latin typeface="Times New Roman" panose="02020603050405020304" pitchFamily="18" charset="0"/>
                <a:cs typeface="Times New Roman" panose="02020603050405020304" pitchFamily="18" charset="0"/>
              </a:rPr>
              <a:t>Lack scalability for handling a large number of students.</a:t>
            </a:r>
            <a:endParaRPr lang="en-US" altLang="en-GB" sz="233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335">
                <a:latin typeface="Times New Roman" panose="02020603050405020304" pitchFamily="18" charset="0"/>
                <a:cs typeface="Times New Roman" panose="02020603050405020304" pitchFamily="18" charset="0"/>
              </a:rPr>
              <a:t>Fail to notify students and advisors promptly about low attendance.</a:t>
            </a:r>
            <a:endParaRPr lang="en-US" altLang="en-GB" sz="233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335">
                <a:latin typeface="Times New Roman" panose="02020603050405020304" pitchFamily="18" charset="0"/>
                <a:cs typeface="Times New Roman" panose="02020603050405020304" pitchFamily="18" charset="0"/>
              </a:rPr>
              <a:t>Do not provide a user-friendly interface for viewing or modifying attendance.</a:t>
            </a:r>
            <a:endParaRPr lang="en-US" altLang="en-GB" sz="233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335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inefficiencies, delays, and potential academic risks due to unnoticed low attendance patterns.</a:t>
            </a:r>
            <a:endParaRPr lang="en-US" altLang="en-GB" sz="233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37033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an Attendance Monitoring and Notification System that: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 Enables advisors to manage attendance records efficiently.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 Allows students to view their attendance details securely.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 Sends notifications for low attendance based on a predefined threshold.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4. Provides an interactive, user-friendly interface using Java Swing and AWT.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 sz="1800"/>
          </a:p>
          <a:p>
            <a:endParaRPr lang="en-US" altLang="en-GB" sz="1800"/>
          </a:p>
          <a:p>
            <a:endParaRPr lang="en-US" altLang="en-GB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200400" y="1302385"/>
            <a:ext cx="2319020" cy="6483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 </a:t>
            </a:r>
            <a:endParaRPr lang="en-US" altLang="en-GB"/>
          </a:p>
          <a:p>
            <a:pPr algn="ctr"/>
            <a:r>
              <a:rPr lang="en-US" altLang="en-GB"/>
              <a:t>User Interface Layer</a:t>
            </a:r>
            <a:endParaRPr lang="en-US" altLang="en-GB"/>
          </a:p>
          <a:p>
            <a:pPr algn="ctr"/>
            <a:endParaRPr lang="en-US" altLang="en-GB"/>
          </a:p>
        </p:txBody>
      </p:sp>
      <p:sp>
        <p:nvSpPr>
          <p:cNvPr id="9" name="Flowchart: Alternate Process 8"/>
          <p:cNvSpPr/>
          <p:nvPr/>
        </p:nvSpPr>
        <p:spPr>
          <a:xfrm>
            <a:off x="3200400" y="2425700"/>
            <a:ext cx="2319655" cy="67373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GB"/>
          </a:p>
          <a:p>
            <a:pPr algn="ctr"/>
            <a:r>
              <a:rPr lang="en-US" altLang="en-GB"/>
              <a:t> Business Logic </a:t>
            </a:r>
            <a:endParaRPr lang="en-US" altLang="en-GB"/>
          </a:p>
          <a:p>
            <a:pPr algn="ctr"/>
            <a:r>
              <a:rPr lang="en-US" altLang="en-GB"/>
              <a:t>Layer</a:t>
            </a:r>
            <a:endParaRPr lang="en-US" altLang="en-GB"/>
          </a:p>
          <a:p>
            <a:pPr algn="ctr"/>
            <a:endParaRPr lang="en-GB" alt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3199765" y="3570605"/>
            <a:ext cx="2319655" cy="740410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GB"/>
          </a:p>
          <a:p>
            <a:pPr algn="ctr"/>
            <a:r>
              <a:rPr lang="en-US" altLang="en-GB"/>
              <a:t>Data Management Layer:</a:t>
            </a:r>
            <a:endParaRPr lang="en-US" altLang="en-GB"/>
          </a:p>
          <a:p>
            <a:pPr algn="ctr"/>
            <a:endParaRPr lang="en-GB" altLang="en-US"/>
          </a:p>
        </p:txBody>
      </p: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359910" y="1950720"/>
            <a:ext cx="635" cy="474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9910" y="3099435"/>
            <a:ext cx="635" cy="4711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1335" y="1028700"/>
            <a:ext cx="8165465" cy="3589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GB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Swing and AWT</a:t>
            </a: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For creating the graphical user interface (GUI).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GB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Classes and Objects:</a:t>
            </a: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defining students and their attributes.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GB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ArrayList:</a:t>
            </a: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storage and retrieval of student details.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GB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Event Handling:</a:t>
            </a: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button clicks and user interactions.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GB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5. Control Structures:</a:t>
            </a: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processing logic like conditional checks and loops.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GB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6. OptionPane:</a:t>
            </a: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dialog-based user input and notifications.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71550"/>
            <a:ext cx="8229600" cy="37033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 Student Module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 Advisor Module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 Add Students Module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4. Modify Attendance Modul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5. Send Notifications Module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6. View Attendance Module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7. Exit Module</a:t>
            </a:r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16560" y="781050"/>
            <a:ext cx="8270240" cy="3760470"/>
          </a:xfrm>
        </p:spPr>
        <p:txBody>
          <a:bodyPr>
            <a:normAutofit fontScale="25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GB" sz="56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Student Module: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5600">
                <a:latin typeface="Times New Roman" panose="02020603050405020304" pitchFamily="18" charset="0"/>
                <a:cs typeface="Times New Roman" panose="02020603050405020304" pitchFamily="18" charset="0"/>
              </a:rPr>
              <a:t>Allows students to securely view their attendance details by entering their Student ID.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5600" b="1">
                <a:latin typeface="Times New Roman" panose="02020603050405020304" pitchFamily="18" charset="0"/>
                <a:cs typeface="Times New Roman" panose="02020603050405020304" pitchFamily="18" charset="0"/>
              </a:rPr>
              <a:t>2. Advisor Module: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5600">
                <a:latin typeface="Times New Roman" panose="02020603050405020304" pitchFamily="18" charset="0"/>
                <a:cs typeface="Times New Roman" panose="02020603050405020304" pitchFamily="18" charset="0"/>
              </a:rPr>
              <a:t>Grants advisors access to view all student records.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560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the modification of attendance records.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5600" b="1">
                <a:latin typeface="Times New Roman" panose="02020603050405020304" pitchFamily="18" charset="0"/>
                <a:cs typeface="Times New Roman" panose="02020603050405020304" pitchFamily="18" charset="0"/>
              </a:rPr>
              <a:t>3. Add Students Module: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5600">
                <a:latin typeface="Times New Roman" panose="02020603050405020304" pitchFamily="18" charset="0"/>
                <a:cs typeface="Times New Roman" panose="02020603050405020304" pitchFamily="18" charset="0"/>
              </a:rPr>
              <a:t>Enables advisors to add new students along with their details (ID, name, attendance).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560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success message after storing data.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5600" b="1">
                <a:latin typeface="Times New Roman" panose="02020603050405020304" pitchFamily="18" charset="0"/>
                <a:cs typeface="Times New Roman" panose="02020603050405020304" pitchFamily="18" charset="0"/>
              </a:rPr>
              <a:t>4. Modify Attendance Module: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5600">
                <a:latin typeface="Times New Roman" panose="02020603050405020304" pitchFamily="18" charset="0"/>
                <a:cs typeface="Times New Roman" panose="02020603050405020304" pitchFamily="18" charset="0"/>
              </a:rPr>
              <a:t>Allows advisors to update the attendance percentage of a specific student.</a:t>
            </a: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GB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GB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Send Notifications Module: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Checks for students below a specified attendance threshold.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Notifies advisors about the low attendance records.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no students fall below the threshold, it displays a message: "No students are below the threshold."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View Attendance Module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Displays all attendance records for advisors.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Exit Module: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Closes the application gracefully.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9577</Words>
  <Application>WPS Presentation</Application>
  <PresentationFormat>On-screen Show (16:9)</PresentationFormat>
  <Paragraphs>371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Gill Sans MT</vt:lpstr>
      <vt:lpstr>Microsoft YaHei</vt:lpstr>
      <vt:lpstr>Arial Unicode MS</vt:lpstr>
      <vt:lpstr>Bookman Old Style</vt:lpstr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Source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Results 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visha</cp:lastModifiedBy>
  <cp:revision>4</cp:revision>
  <dcterms:created xsi:type="dcterms:W3CDTF">2024-11-27T13:02:00Z</dcterms:created>
  <dcterms:modified xsi:type="dcterms:W3CDTF">2024-12-03T03:04:33Z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DB276B9EA2BB4F31A5CFA4E3D0A1E328_12</vt:lpwstr>
  </property>
  <property fmtid="{D5CDD505-2E9C-101B-9397-08002B2CF9AE}" pid="3" name="KSOProductBuildVer">
    <vt:lpwstr>1033-12.2.0.18911</vt:lpwstr>
  </property>
</Properties>
</file>