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72" r:id="rId7"/>
    <p:sldId id="281" r:id="rId8"/>
    <p:sldId id="278" r:id="rId9"/>
    <p:sldId id="264" r:id="rId10"/>
    <p:sldId id="267" r:id="rId11"/>
    <p:sldId id="268" r:id="rId12"/>
    <p:sldId id="261" r:id="rId13"/>
    <p:sldId id="283" r:id="rId14"/>
    <p:sldId id="275" r:id="rId16"/>
    <p:sldId id="269" r:id="rId17"/>
    <p:sldId id="270" r:id="rId18"/>
    <p:sldId id="271" r:id="rId19"/>
    <p:sldId id="286" r:id="rId20"/>
    <p:sldId id="287" r:id="rId21"/>
    <p:sldId id="266" r:id="rId22"/>
    <p:sldId id="263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92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87C"/>
    <a:srgbClr val="F7FDF9"/>
    <a:srgbClr val="2866C4"/>
    <a:srgbClr val="F7F9FD"/>
    <a:srgbClr val="FFFFFF"/>
    <a:srgbClr val="C43DCF"/>
    <a:srgbClr val="FCF7FD"/>
    <a:srgbClr val="DFBF8D"/>
    <a:srgbClr val="FDFBF6"/>
    <a:srgbClr val="C0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2" d="100"/>
          <a:sy n="52" d="100"/>
        </p:scale>
        <p:origin x="63" y="974"/>
      </p:cViewPr>
      <p:guideLst>
        <p:guide orient="horz" pos="292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1A4B-36E3-4977-8066-FE9A9B06563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D244A-56BA-4D61-BA20-77AAD5975FE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D244A-56BA-4D61-BA20-77AAD5975FE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D244A-56BA-4D61-BA20-77AAD5975FE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28" y="4724400"/>
            <a:ext cx="9579864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900" b="1" spc="-80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b="1" spc="-2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1900" b="1" spc="-25" dirty="0">
              <a:solidFill>
                <a:srgbClr val="00A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spc="-2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SATHIYASEELAN A - ADB23099</a:t>
            </a:r>
            <a:endParaRPr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3234" y="517017"/>
            <a:ext cx="7685532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6320" marR="5080" indent="-1417955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(AUTONOMOUS),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</a:t>
            </a: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 marR="5080" indent="-1899285" algn="just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0642" y="2343104"/>
            <a:ext cx="8750715" cy="1198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GB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ANALYSING PATTERNS IN LOAN DATA USING LOGISTIC REGRESSION</a:t>
            </a:r>
            <a:endParaRPr lang="en-US" altLang="en-GB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52400"/>
            <a:ext cx="66294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1362710"/>
            <a:ext cx="9372600" cy="54317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5.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pROC::roc() to compute the ROC curve.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curve using plot() with AUC shown.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evaluate model’s ability to distinguish between approved and rejected loans.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Plots</a:t>
            </a:r>
            <a:endParaRPr kumimoji="0" lang="en-US" alt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model coefficients using summary(model)$coefficients.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feature effects using ggplot2 (geom_col()).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 features by absolute effect size to highlight most influential variables.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938" y="0"/>
            <a:ext cx="8612124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IMPLEMENTATION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066800" y="1493903"/>
            <a:ext cx="9525000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using R Shiny with a dashboard layout styled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shinydashboard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is handled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are built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interactivity and clarity.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includes: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Login panel with basic authentication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Dashboard for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Upload panel for CSV files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Prediction page with recommendation logic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7397"/>
            <a:ext cx="461086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523704"/>
            <a:ext cx="4876800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library(shiny)</a:t>
            </a:r>
            <a:endParaRPr lang="en-US" altLang="en-GB" sz="1400" dirty="0"/>
          </a:p>
          <a:p>
            <a:r>
              <a:rPr lang="en-US" altLang="en-GB" sz="1400" dirty="0"/>
              <a:t>library(tidyverse)</a:t>
            </a:r>
            <a:endParaRPr lang="en-US" altLang="en-GB" sz="1400" dirty="0"/>
          </a:p>
          <a:p>
            <a:r>
              <a:rPr lang="en-US" altLang="en-GB" sz="1400" dirty="0"/>
              <a:t>library(caret)</a:t>
            </a:r>
            <a:endParaRPr lang="en-US" altLang="en-GB" sz="1400" dirty="0"/>
          </a:p>
          <a:p>
            <a:r>
              <a:rPr lang="en-US" altLang="en-GB" sz="1400" dirty="0"/>
              <a:t>library(pROC)</a:t>
            </a:r>
            <a:endParaRPr lang="en-US" altLang="en-GB" sz="1400" dirty="0"/>
          </a:p>
          <a:p>
            <a:r>
              <a:rPr lang="en-US" altLang="en-GB" sz="1400" dirty="0"/>
              <a:t>ui &lt;- fluidPage(</a:t>
            </a:r>
            <a:endParaRPr lang="en-US" altLang="en-GB" sz="1400" dirty="0"/>
          </a:p>
          <a:p>
            <a:r>
              <a:rPr lang="en-US" altLang="en-GB" sz="1400" dirty="0"/>
              <a:t>  titlePanel("Loan Approval Prediction with Logistic Regression"),</a:t>
            </a:r>
            <a:endParaRPr lang="en-US" altLang="en-GB" sz="1400" dirty="0"/>
          </a:p>
          <a:p>
            <a:r>
              <a:rPr lang="en-US" altLang="en-GB" sz="1400" dirty="0"/>
              <a:t>  sidebarLayout(</a:t>
            </a:r>
            <a:endParaRPr lang="en-US" altLang="en-GB" sz="1400" dirty="0"/>
          </a:p>
          <a:p>
            <a:r>
              <a:rPr lang="en-US" altLang="en-GB" sz="1400" dirty="0"/>
              <a:t>    sidebarPanel(</a:t>
            </a:r>
            <a:endParaRPr lang="en-US" altLang="en-GB" sz="1400" dirty="0"/>
          </a:p>
          <a:p>
            <a:r>
              <a:rPr lang="en-US" altLang="en-GB" sz="1400" dirty="0"/>
              <a:t>      fileInput("file", "Upload Loan Data CSV", accept = ".csv"),</a:t>
            </a:r>
            <a:endParaRPr lang="en-US" altLang="en-GB" sz="1400" dirty="0"/>
          </a:p>
          <a:p>
            <a:r>
              <a:rPr lang="en-US" altLang="en-GB" sz="1400" dirty="0"/>
              <a:t>      checkboxGroupInput("features", "Select Features", choices = NULL),</a:t>
            </a:r>
            <a:endParaRPr lang="en-US" altLang="en-GB" sz="1400" dirty="0"/>
          </a:p>
          <a:p>
            <a:r>
              <a:rPr lang="en-US" altLang="en-GB" sz="1400" dirty="0"/>
              <a:t>      actionButton("trainModel", "Train Model")</a:t>
            </a:r>
            <a:endParaRPr lang="en-US" altLang="en-GB" sz="1400" dirty="0"/>
          </a:p>
          <a:p>
            <a:r>
              <a:rPr lang="en-US" altLang="en-GB" sz="1400" dirty="0"/>
              <a:t>    ),</a:t>
            </a:r>
            <a:endParaRPr lang="en-US" altLang="en-GB" sz="1400" dirty="0"/>
          </a:p>
          <a:p>
            <a:r>
              <a:rPr lang="en-US" altLang="en-GB" sz="1400" dirty="0"/>
              <a:t>    mainPanel(</a:t>
            </a:r>
            <a:endParaRPr lang="en-US" altLang="en-GB" sz="1400" dirty="0"/>
          </a:p>
          <a:p>
            <a:r>
              <a:rPr lang="en-US" altLang="en-GB" sz="1400" dirty="0"/>
              <a:t>      tabsetPanel(</a:t>
            </a:r>
            <a:endParaRPr lang="en-US" altLang="en-GB" sz="1400" dirty="0"/>
          </a:p>
          <a:p>
            <a:r>
              <a:rPr lang="en-US" altLang="en-GB" sz="1400" dirty="0"/>
              <a:t>        tabPanel("Data Summary", tableOutput("dataSummary")),</a:t>
            </a:r>
            <a:endParaRPr lang="en-US" altLang="en-GB" sz="1400" dirty="0"/>
          </a:p>
          <a:p>
            <a:r>
              <a:rPr lang="en-US" altLang="en-GB" sz="1400" dirty="0"/>
              <a:t>        tabPanel("Model Summary", verbatimTextOutput("modelSummary")),</a:t>
            </a:r>
            <a:endParaRPr lang="en-US" altLang="en-GB" sz="1400" dirty="0"/>
          </a:p>
          <a:p>
            <a:r>
              <a:rPr lang="en-US" altLang="en-GB" sz="1400" dirty="0"/>
              <a:t>        tabPanel("Confusion Matrix", verbatimTextOutput("confMatrix")),</a:t>
            </a:r>
            <a:endParaRPr lang="en-US" altLang="en-GB" sz="1400" dirty="0"/>
          </a:p>
          <a:p>
            <a:r>
              <a:rPr lang="en-US" altLang="en-GB" sz="1400" dirty="0"/>
              <a:t>        tabPanel("ROC Curve", plotOutput("rocPlot")),</a:t>
            </a:r>
            <a:endParaRPr lang="en-US" altLang="en-GB" sz="1400" dirty="0"/>
          </a:p>
          <a:p>
            <a:r>
              <a:rPr lang="en-US" altLang="en-GB" sz="1400" dirty="0"/>
              <a:t>        </a:t>
            </a:r>
            <a:endParaRPr lang="en-US" alt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976886" y="1533145"/>
            <a:ext cx="5514074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 tabPanel("Feature Importance", plotOutput("featurePlot"))</a:t>
            </a:r>
            <a:endParaRPr lang="en-US" altLang="en-GB" sz="1400" dirty="0"/>
          </a:p>
          <a:p>
            <a:r>
              <a:rPr lang="en-US" altLang="en-GB" sz="1400" dirty="0"/>
              <a:t>      )</a:t>
            </a:r>
            <a:endParaRPr lang="en-US" altLang="en-GB" sz="1400" dirty="0"/>
          </a:p>
          <a:p>
            <a:r>
              <a:rPr lang="en-US" altLang="en-GB" sz="1400" dirty="0"/>
              <a:t>    )</a:t>
            </a:r>
            <a:endParaRPr lang="en-US" altLang="en-GB" sz="1400" dirty="0"/>
          </a:p>
          <a:p>
            <a:r>
              <a:rPr lang="en-US" altLang="en-GB" sz="1400" dirty="0"/>
              <a:t>  )</a:t>
            </a:r>
            <a:endParaRPr lang="en-US" altLang="en-GB" sz="1400" dirty="0"/>
          </a:p>
          <a:p>
            <a:r>
              <a:rPr lang="en-US" altLang="en-GB" sz="1400" dirty="0"/>
              <a:t>)</a:t>
            </a:r>
            <a:endParaRPr lang="en-US" altLang="en-GB" sz="1400" dirty="0"/>
          </a:p>
          <a:p>
            <a:endParaRPr lang="en-US" altLang="en-GB" sz="1400" dirty="0"/>
          </a:p>
          <a:p>
            <a:r>
              <a:rPr lang="en-US" altLang="en-GB" sz="1400" dirty="0"/>
              <a:t>server &lt;- function(input, output, session) {</a:t>
            </a:r>
            <a:endParaRPr lang="en-US" altLang="en-GB" sz="1400" dirty="0"/>
          </a:p>
          <a:p>
            <a:r>
              <a:rPr lang="en-US" altLang="en-GB" sz="1400" dirty="0"/>
              <a:t>  data &lt;- reactive({</a:t>
            </a:r>
            <a:endParaRPr lang="en-US" altLang="en-GB" sz="1400" dirty="0"/>
          </a:p>
          <a:p>
            <a:r>
              <a:rPr lang="en-US" altLang="en-GB" sz="1400" dirty="0"/>
              <a:t>    req(input$file)</a:t>
            </a:r>
            <a:endParaRPr lang="en-US" altLang="en-GB" sz="1400" dirty="0"/>
          </a:p>
          <a:p>
            <a:r>
              <a:rPr lang="en-US" altLang="en-GB" sz="1400" dirty="0"/>
              <a:t>    df &lt;- read.csv(input$file$datapath)</a:t>
            </a:r>
            <a:endParaRPr lang="en-US" altLang="en-GB" sz="1400" dirty="0"/>
          </a:p>
          <a:p>
            <a:r>
              <a:rPr lang="en-US" altLang="en-GB" sz="1400" dirty="0"/>
              <a:t>    # Preprocessing</a:t>
            </a:r>
            <a:endParaRPr lang="en-US" altLang="en-GB" sz="1400" dirty="0"/>
          </a:p>
          <a:p>
            <a:r>
              <a:rPr lang="en-US" altLang="en-GB" sz="1400" dirty="0"/>
              <a:t>    df &lt;- df %&gt;%</a:t>
            </a:r>
            <a:endParaRPr lang="en-US" altLang="en-GB" sz="1400" dirty="0"/>
          </a:p>
          <a:p>
            <a:r>
              <a:rPr lang="en-US" altLang="en-GB" sz="1400" dirty="0"/>
              <a:t>      mutate(</a:t>
            </a:r>
            <a:endParaRPr lang="en-US" altLang="en-GB" sz="1400" dirty="0"/>
          </a:p>
          <a:p>
            <a:r>
              <a:rPr lang="en-US" altLang="en-GB" sz="1400" dirty="0"/>
              <a:t>        Gender = replace_na(Gender, "Male"),</a:t>
            </a:r>
            <a:endParaRPr lang="en-US" altLang="en-GB" sz="1400" dirty="0"/>
          </a:p>
          <a:p>
            <a:r>
              <a:rPr lang="en-US" altLang="en-GB" sz="1400" dirty="0"/>
              <a:t>        Married = replace_na(Married, "Yes"),</a:t>
            </a:r>
            <a:endParaRPr lang="en-US" altLang="en-GB" sz="1400" dirty="0"/>
          </a:p>
          <a:p>
            <a:r>
              <a:rPr lang="en-US" altLang="en-GB" sz="1400" dirty="0"/>
              <a:t>        Dependents = replace_na(Dependents, "0"),</a:t>
            </a:r>
            <a:endParaRPr lang="en-US" altLang="en-GB" sz="1400" dirty="0"/>
          </a:p>
          <a:p>
            <a:r>
              <a:rPr lang="en-US" altLang="en-GB" sz="1400" dirty="0"/>
              <a:t>        Self_Employed = replace_na(Self_Employed, "No"),</a:t>
            </a:r>
            <a:endParaRPr lang="en-US" altLang="en-GB" sz="1400" dirty="0"/>
          </a:p>
          <a:p>
            <a:r>
              <a:rPr lang="en-US" altLang="en-GB" sz="1400" dirty="0"/>
              <a:t>        Credit_History = replace_na(Credit_History, 1),</a:t>
            </a:r>
            <a:endParaRPr lang="en-US" altLang="en-GB" sz="1400" dirty="0"/>
          </a:p>
          <a:p>
            <a:r>
              <a:rPr lang="en-US" altLang="en-GB" sz="1400" dirty="0"/>
              <a:t>        LoanAmount = replace_na(LoanAmount, median(LoanAmount, na.rm = TRUE)),</a:t>
            </a:r>
            <a:endParaRPr lang="en-US" altLang="en-GB" sz="1400" dirty="0"/>
          </a:p>
          <a:p>
            <a:r>
              <a:rPr lang="en-US" altLang="en-GB" sz="1400" dirty="0"/>
              <a:t>        Loan_Amount_Term = replace_na(Loan_Amount_Term, 360),</a:t>
            </a:r>
            <a:endParaRPr lang="en-US" altLang="en-GB" sz="1400" dirty="0"/>
          </a:p>
          <a:p>
            <a:r>
              <a:rPr lang="en-US" altLang="en-GB" sz="1400" dirty="0"/>
              <a:t>        TotalIncome = ApplicantIncome + CoapplicantIncome,</a:t>
            </a:r>
            <a:endParaRPr lang="en-US" altLang="en-GB" sz="1400" dirty="0"/>
          </a:p>
          <a:p>
            <a:r>
              <a:rPr lang="en-US" altLang="en-GB" sz="1400" dirty="0"/>
              <a:t>        EMI = LoanAmount / Loan_Amount_Term,</a:t>
            </a:r>
            <a:endParaRPr lang="en-US" altLang="en-GB" sz="1400" dirty="0"/>
          </a:p>
          <a:p>
            <a:r>
              <a:rPr lang="en-US" altLang="en-GB" sz="1400" dirty="0"/>
              <a:t>        BalanceIncome = TotalIncome - (EMI * 1000)) %&gt;%</a:t>
            </a:r>
            <a:endParaRPr lang="en-US" altLang="en-GB" sz="1400" dirty="0"/>
          </a:p>
          <a:p>
            <a:r>
              <a:rPr lang="en-US" altLang="en-GB" sz="1400" dirty="0"/>
              <a:t>     </a:t>
            </a:r>
            <a:endParaRPr lang="en-US" altLang="en-GB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38800" y="1533145"/>
            <a:ext cx="0" cy="494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47397"/>
            <a:ext cx="461086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447800"/>
            <a:ext cx="5181597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 mutate(across(where(is.character), as.factor)) %&gt;%</a:t>
            </a:r>
            <a:endParaRPr lang="en-US" altLang="en-GB" sz="1400" dirty="0"/>
          </a:p>
          <a:p>
            <a:r>
              <a:rPr lang="en-US" altLang="en-GB" sz="1400" dirty="0"/>
              <a:t>      select(-Loan_ID)</a:t>
            </a:r>
            <a:endParaRPr lang="en-US" altLang="en-GB" sz="1400" dirty="0"/>
          </a:p>
          <a:p>
            <a:endParaRPr lang="en-US" altLang="en-GB" sz="1400" dirty="0"/>
          </a:p>
          <a:p>
            <a:r>
              <a:rPr lang="en-US" altLang="en-GB" sz="1400" dirty="0"/>
              <a:t>    return(df)</a:t>
            </a:r>
            <a:endParaRPr lang="en-US" altLang="en-GB" sz="1400" dirty="0"/>
          </a:p>
          <a:p>
            <a:r>
              <a:rPr lang="en-US" altLang="en-GB" sz="1400" dirty="0"/>
              <a:t>  })</a:t>
            </a:r>
            <a:endParaRPr lang="en-US" altLang="en-GB" sz="1400" dirty="0"/>
          </a:p>
          <a:p>
            <a:r>
              <a:rPr lang="en-US" altLang="en-GB" sz="1400" dirty="0"/>
              <a:t>  observe({</a:t>
            </a:r>
            <a:endParaRPr lang="en-US" altLang="en-GB" sz="1400" dirty="0"/>
          </a:p>
          <a:p>
            <a:r>
              <a:rPr lang="en-US" altLang="en-GB" sz="1400" dirty="0"/>
              <a:t>    updateCheckboxGroupInput(session, "features", choices = names(data())[!names(data()) %in% c("Loan_Status")])</a:t>
            </a:r>
            <a:endParaRPr lang="en-US" altLang="en-GB" sz="1400" dirty="0"/>
          </a:p>
          <a:p>
            <a:r>
              <a:rPr lang="en-US" altLang="en-GB" sz="1400" dirty="0"/>
              <a:t>  })</a:t>
            </a:r>
            <a:endParaRPr lang="en-US" altLang="en-GB" sz="1400" dirty="0"/>
          </a:p>
          <a:p>
            <a:r>
              <a:rPr lang="en-US" altLang="en-GB" sz="1400" dirty="0"/>
              <a:t>  model &lt;- eventReactive(input$trainModel, {</a:t>
            </a:r>
            <a:endParaRPr lang="en-US" altLang="en-GB" sz="1400" dirty="0"/>
          </a:p>
          <a:p>
            <a:r>
              <a:rPr lang="en-US" altLang="en-GB" sz="1400" dirty="0"/>
              <a:t>    df &lt;- data()</a:t>
            </a:r>
            <a:endParaRPr lang="en-US" altLang="en-GB" sz="1400" dirty="0"/>
          </a:p>
          <a:p>
            <a:r>
              <a:rPr lang="en-US" altLang="en-GB" sz="1400" dirty="0"/>
              <a:t>    form &lt;- as.formula(paste("Loan_Status ~", paste(input$features, collapse = "+")))</a:t>
            </a:r>
            <a:endParaRPr lang="en-US" altLang="en-GB" sz="1400" dirty="0"/>
          </a:p>
          <a:p>
            <a:r>
              <a:rPr lang="en-US" altLang="en-GB" sz="1400" dirty="0"/>
              <a:t>    glm(form, data = df, family = "binomial")</a:t>
            </a:r>
            <a:endParaRPr lang="en-US" altLang="en-GB" sz="1400" dirty="0"/>
          </a:p>
          <a:p>
            <a:r>
              <a:rPr lang="en-US" altLang="en-GB" sz="1400" dirty="0"/>
              <a:t>  })</a:t>
            </a:r>
            <a:endParaRPr lang="en-US" altLang="en-GB" sz="1400" dirty="0"/>
          </a:p>
          <a:p>
            <a:r>
              <a:rPr lang="en-US" altLang="en-GB" sz="1400" dirty="0"/>
              <a:t>  output$dataSummary &lt;- renderTable({</a:t>
            </a:r>
            <a:endParaRPr lang="en-US" altLang="en-GB" sz="1400" dirty="0"/>
          </a:p>
          <a:p>
            <a:r>
              <a:rPr lang="en-US" altLang="en-GB" sz="1400" dirty="0"/>
              <a:t>    head(data())</a:t>
            </a:r>
            <a:endParaRPr lang="en-US" altLang="en-GB" sz="1400" dirty="0"/>
          </a:p>
          <a:p>
            <a:r>
              <a:rPr lang="en-US" altLang="en-GB" sz="1400" dirty="0"/>
              <a:t>  })</a:t>
            </a:r>
            <a:endParaRPr lang="en-US" altLang="en-GB" sz="1400" dirty="0"/>
          </a:p>
          <a:p>
            <a:r>
              <a:rPr lang="en-US" altLang="en-GB" sz="1400" dirty="0">
                <a:sym typeface="+mn-ea"/>
              </a:rPr>
              <a:t> output$modelSummary &lt;- renderPrint({</a:t>
            </a:r>
            <a:endParaRPr lang="en-US" altLang="en-GB" sz="1400" dirty="0"/>
          </a:p>
          <a:p>
            <a:r>
              <a:rPr lang="en-US" altLang="en-GB" sz="1400" dirty="0">
                <a:sym typeface="+mn-ea"/>
              </a:rPr>
              <a:t>    summary(model())</a:t>
            </a:r>
            <a:endParaRPr lang="en-US" altLang="en-GB" sz="1400" dirty="0"/>
          </a:p>
          <a:p>
            <a:r>
              <a:rPr lang="en-US" altLang="en-GB" sz="1400" dirty="0">
                <a:sym typeface="+mn-ea"/>
              </a:rPr>
              <a:t>  })</a:t>
            </a:r>
            <a:endParaRPr lang="en-US" altLang="en-GB" sz="1400" dirty="0">
              <a:sym typeface="+mn-ea"/>
            </a:endParaRPr>
          </a:p>
          <a:p>
            <a:r>
              <a:rPr lang="en-US" altLang="en-GB" sz="1400" dirty="0">
                <a:sym typeface="+mn-ea"/>
              </a:rPr>
              <a:t>  output$confMatrix &lt;- renderPrint({</a:t>
            </a:r>
            <a:endParaRPr lang="en-US" altLang="en-GB" sz="1400" dirty="0"/>
          </a:p>
          <a:p>
            <a:r>
              <a:rPr lang="en-US" altLang="en-GB" sz="1400" dirty="0">
                <a:sym typeface="+mn-ea"/>
              </a:rPr>
              <a:t>    df &lt;- data()</a:t>
            </a:r>
            <a:endParaRPr lang="en-US" altLang="en-GB" sz="1400" dirty="0"/>
          </a:p>
          <a:p>
            <a:r>
              <a:rPr lang="en-US" altLang="en-GB" sz="1400" dirty="0">
                <a:sym typeface="+mn-ea"/>
              </a:rPr>
              <a:t>    prob &lt;- predict(model(), newdata = df, type = "response")</a:t>
            </a:r>
            <a:endParaRPr lang="en-US" altLang="en-GB" sz="1400" dirty="0"/>
          </a:p>
          <a:p>
            <a:r>
              <a:rPr lang="en-US" altLang="en-GB" sz="1400" dirty="0">
                <a:sym typeface="+mn-ea"/>
              </a:rPr>
              <a:t>  </a:t>
            </a:r>
            <a:endParaRPr lang="en-US" altLang="en-GB" sz="1400" dirty="0"/>
          </a:p>
          <a:p>
            <a:endParaRPr lang="en-US" alt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1524000"/>
            <a:ext cx="54864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 dirty="0"/>
              <a:t>    pred &lt;- ifelse(prob &gt; 0.5, "Y", "N")</a:t>
            </a:r>
            <a:endParaRPr lang="en-US" altLang="en-GB" sz="1400" dirty="0"/>
          </a:p>
          <a:p>
            <a:r>
              <a:rPr lang="en-US" altLang="en-GB" sz="1400" dirty="0"/>
              <a:t>    confusionMatrix(as.factor(pred), df$Loan_Status)</a:t>
            </a:r>
            <a:endParaRPr lang="en-US" altLang="en-GB" sz="1400" dirty="0"/>
          </a:p>
          <a:p>
            <a:r>
              <a:rPr lang="en-US" altLang="en-GB" sz="1400" dirty="0"/>
              <a:t>  })</a:t>
            </a:r>
            <a:endParaRPr lang="en-US" altLang="en-GB" sz="1400" dirty="0"/>
          </a:p>
          <a:p>
            <a:r>
              <a:rPr lang="en-US" altLang="en-GB" sz="1400" dirty="0"/>
              <a:t>  output$rocPlot &lt;- renderPlot({</a:t>
            </a:r>
            <a:endParaRPr lang="en-US" altLang="en-GB" sz="1400" dirty="0"/>
          </a:p>
          <a:p>
            <a:r>
              <a:rPr lang="en-US" altLang="en-GB" sz="1400" dirty="0"/>
              <a:t>    df &lt;- data()</a:t>
            </a:r>
            <a:endParaRPr lang="en-US" altLang="en-GB" sz="1400" dirty="0"/>
          </a:p>
          <a:p>
            <a:r>
              <a:rPr lang="en-US" altLang="en-GB" sz="1400" dirty="0"/>
              <a:t>    prob &lt;- predict(model(), newdata = df, type = "response")</a:t>
            </a:r>
            <a:endParaRPr lang="en-US" altLang="en-GB" sz="1400" dirty="0"/>
          </a:p>
          <a:p>
            <a:r>
              <a:rPr lang="en-US" altLang="en-GB" sz="1400" dirty="0"/>
              <a:t>    roc_obj &lt;- roc(df$Loan_Status, prob)</a:t>
            </a:r>
            <a:endParaRPr lang="en-US" altLang="en-GB" sz="1400" dirty="0"/>
          </a:p>
          <a:p>
            <a:r>
              <a:rPr lang="en-US" altLang="en-GB" sz="1400" dirty="0"/>
              <a:t>    plot(roc_obj, col = "blue", main = paste("ROC Curve (AUC =", round(auc(roc_obj), 2), ")"))</a:t>
            </a:r>
            <a:endParaRPr lang="en-US" altLang="en-GB" sz="1400" dirty="0"/>
          </a:p>
          <a:p>
            <a:r>
              <a:rPr lang="en-US" altLang="en-GB" sz="1400" dirty="0"/>
              <a:t>  })</a:t>
            </a:r>
            <a:endParaRPr lang="en-US" altLang="en-GB" sz="1400" dirty="0"/>
          </a:p>
          <a:p>
            <a:r>
              <a:rPr lang="en-US" altLang="en-GB" sz="1400" dirty="0"/>
              <a:t>  output$featurePlot &lt;- renderPlot({</a:t>
            </a:r>
            <a:endParaRPr lang="en-US" altLang="en-GB" sz="1400" dirty="0"/>
          </a:p>
          <a:p>
            <a:r>
              <a:rPr lang="en-US" altLang="en-GB" sz="1400" dirty="0"/>
              <a:t>    coef_df &lt;- as.data.frame(summary(model())$coefficients)</a:t>
            </a:r>
            <a:endParaRPr lang="en-US" altLang="en-GB" sz="1400" dirty="0"/>
          </a:p>
          <a:p>
            <a:r>
              <a:rPr lang="en-US" altLang="en-GB" sz="1400" dirty="0"/>
              <a:t>    coef_df$Feature &lt;- rownames(coef_df)</a:t>
            </a:r>
            <a:endParaRPr lang="en-US" altLang="en-GB" sz="1400" dirty="0"/>
          </a:p>
          <a:p>
            <a:r>
              <a:rPr lang="en-US" altLang="en-GB" sz="1400" dirty="0"/>
              <a:t>    coef_df &lt;- coef_df %&gt;% filter(Feature != "(Intercept)")</a:t>
            </a:r>
            <a:endParaRPr lang="en-US" altLang="en-GB" sz="1400" dirty="0"/>
          </a:p>
          <a:p>
            <a:r>
              <a:rPr lang="en-US" altLang="en-GB" sz="1400" dirty="0"/>
              <a:t>    ggplot(coef_df, aes(x = reorder(Feature, abs(Estimate)), y = Estimate)) +</a:t>
            </a:r>
            <a:endParaRPr lang="en-US" altLang="en-GB" sz="1400" dirty="0"/>
          </a:p>
          <a:p>
            <a:r>
              <a:rPr lang="en-US" altLang="en-GB" sz="1400" dirty="0"/>
              <a:t>      geom_col(fill = "darkgreen") +</a:t>
            </a:r>
            <a:endParaRPr lang="en-US" altLang="en-GB" sz="1400" dirty="0"/>
          </a:p>
          <a:p>
            <a:r>
              <a:rPr lang="en-US" altLang="en-GB" sz="1400" dirty="0"/>
              <a:t>      coord_flip() +</a:t>
            </a:r>
            <a:endParaRPr lang="en-US" altLang="en-GB" sz="1400" dirty="0"/>
          </a:p>
          <a:p>
            <a:r>
              <a:rPr lang="en-US" altLang="en-GB" sz="1400" dirty="0"/>
              <a:t>      theme_minimal() +</a:t>
            </a:r>
            <a:endParaRPr lang="en-US" altLang="en-GB" sz="1400" dirty="0"/>
          </a:p>
          <a:p>
            <a:r>
              <a:rPr lang="en-US" altLang="en-GB" sz="1400" dirty="0"/>
              <a:t>      labs(title = "Feature Importance", x = "Feature", y = "Estimate")</a:t>
            </a:r>
            <a:endParaRPr lang="en-US" altLang="en-GB" sz="1400" dirty="0"/>
          </a:p>
          <a:p>
            <a:r>
              <a:rPr lang="en-US" altLang="en-GB" sz="1400" dirty="0"/>
              <a:t>  })</a:t>
            </a:r>
            <a:endParaRPr lang="en-US" altLang="en-GB" sz="1400" dirty="0"/>
          </a:p>
          <a:p>
            <a:r>
              <a:rPr lang="en-US" altLang="en-GB" sz="1400" dirty="0"/>
              <a:t>}</a:t>
            </a:r>
            <a:endParaRPr lang="en-US" altLang="en-GB" sz="1400" dirty="0"/>
          </a:p>
          <a:p>
            <a:r>
              <a:rPr lang="en-US" altLang="en-GB" sz="1400" dirty="0"/>
              <a:t>shinyApp(ui = ui, server = server)</a:t>
            </a:r>
            <a:endParaRPr lang="en-US" altLang="en-GB" sz="1400" dirty="0"/>
          </a:p>
          <a:p>
            <a:endParaRPr lang="en-US" altLang="en-GB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67400" y="1524000"/>
            <a:ext cx="0" cy="49438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00" y="0"/>
            <a:ext cx="39624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3" name="Picture 2" descr="Screenshot 2025-05-31 0959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47800"/>
            <a:ext cx="9004935" cy="50660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00" y="0"/>
            <a:ext cx="39624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3" name="Picture 2" descr="Screenshot 2025-05-31 100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600200"/>
            <a:ext cx="11308715" cy="45897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300" y="0"/>
            <a:ext cx="39624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7" name="Picture 6" descr="Screenshot 2025-05-31 100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24000"/>
            <a:ext cx="8638540" cy="4859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492125"/>
          </a:xfrm>
        </p:spPr>
        <p:txBody>
          <a:bodyPr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 Snapshots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5605" y="2836545"/>
            <a:ext cx="2814955" cy="374015"/>
          </a:xfrm>
        </p:spPr>
        <p:txBody>
          <a:bodyPr>
            <a:noAutofit/>
          </a:bodyPr>
          <a:p>
            <a:endParaRPr lang="en-GB" altLang="en-US"/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9" name="Picture 8" descr="Screenshot 2025-05-31 100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62710"/>
            <a:ext cx="9302115" cy="52330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492125"/>
          </a:xfrm>
        </p:spPr>
        <p:txBody>
          <a:bodyPr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 Snapshots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7140" y="4214495"/>
            <a:ext cx="988060" cy="271780"/>
          </a:xfrm>
        </p:spPr>
        <p:txBody>
          <a:bodyPr>
            <a:noAutofit/>
          </a:bodyPr>
          <a:p>
            <a:endParaRPr lang="en-GB" altLang="en-US"/>
          </a:p>
        </p:txBody>
      </p:sp>
      <p:pic>
        <p:nvPicPr>
          <p:cNvPr id="5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8" name="Picture 7" descr="Screenshot 2025-05-31 100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928225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429" y="222888"/>
            <a:ext cx="396157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1524000"/>
            <a:ext cx="9982200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effectively predicts loan approval outcomes.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influencing factors: income, loan amount, credit history, employment status.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simple, interpretable, and performs well for binary classification.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US" alt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models (e.g., Random Forest, XGBoost) for higher accuracy.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detailed features (e.g., credit score, spending habits).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as a real-time loan eligibility tool.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813299"/>
          </a:xfrm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30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3233" y="1676400"/>
            <a:ext cx="7976617" cy="45985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50000"/>
              </a:lnSpc>
              <a:spcBef>
                <a:spcPts val="9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Analysis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spcBef>
                <a:spcPts val="9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IN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0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spcBef>
                <a:spcPts val="9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Architecture &amp; Module Design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20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sz="20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0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0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sz="20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US" sz="20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Implementation</a:t>
            </a: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US" sz="20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lang="en-US" sz="20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7200" y="3013501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856387"/>
          </a:xfrm>
          <a:prstGeom prst="rect">
            <a:avLst/>
          </a:prstGeom>
        </p:spPr>
        <p:txBody>
          <a:bodyPr vert="horz" wrap="square" lIns="0" tIns="360425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pc="-125" dirty="0"/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1371600"/>
            <a:ext cx="11087101" cy="673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 – Time-consuming and error-prone loan approvals.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insights – Hidden patterns in loan data remain unexplored.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decisions – Varying judgment leads to unfair outcome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predictions – Lacks tools to forecast loan approval status.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Analysis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influencing factors – Loan decisions depend on many variables like income, credit history, and employment.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Missing/incomplete data – Real-world datasets often have gaps needing preprocessing.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automation – Manual analysis is inefficient for large datasets.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825866"/>
          </a:xfrm>
          <a:prstGeom prst="rect">
            <a:avLst/>
          </a:prstGeom>
        </p:spPr>
        <p:txBody>
          <a:bodyPr vert="horz" wrap="square" lIns="0" tIns="330199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6803" y="1448091"/>
            <a:ext cx="9069092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model using logistic regression that classifies loan applications as approved or rejected based on historical data.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preprocess and clean loan datasets by handling missing values and generating new derived features to improve model accuracy.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visualize key factors influencing loan approval decisions through feature importance and statistical summaries.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 Shiny application that allows users to upload data, train models, and view performance metrics like confusion matrix and ROC curve.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1160" y="1524000"/>
            <a:ext cx="982980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Upload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loan dataset (.csv) via the Shiny interface.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 missing values, converts data types, and creates new features 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selects input features to be used in logistic regression modeling.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 logistic regression model using selected features to predict loan approval (Loan_Status).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Displays:Confusion Matrix for accuracy,Model Summary (coefficients, p-values),ROC Curve &amp; AUC for performance.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ModuleShows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view,Feature importance plot,ROC curve plot.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47732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Architecture &amp; Module Design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315" y="271309"/>
            <a:ext cx="4110354" cy="50013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3665" algn="ctr">
              <a:lnSpc>
                <a:spcPct val="100000"/>
              </a:lnSpc>
              <a:spcBef>
                <a:spcPts val="400"/>
              </a:spcBef>
              <a:tabLst>
                <a:tab pos="1675130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10" name="Picture 9" descr="ChatGPT Image May 31, 2025, 10_21_54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820420"/>
            <a:ext cx="5352415" cy="5958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07908"/>
            <a:ext cx="6019800" cy="1502155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  <a:b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76400" y="1823806"/>
            <a:ext cx="6019800" cy="618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Import</a:t>
            </a: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 Curve </a:t>
            </a:r>
            <a:endParaRPr kumimoji="0" lang="en-US" alt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Plots</a:t>
            </a:r>
            <a:endParaRPr kumimoji="0" lang="en-US" alt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07908"/>
            <a:ext cx="64770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sz="3200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0308" y="1295454"/>
            <a:ext cx="9592057" cy="618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Import</a:t>
            </a:r>
            <a:endParaRPr kumimoji="0" lang="en-US" alt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the loan dataset in .csv format using fileInput() in Shiny.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using read.csv().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it as a reactive object for further processing.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(e.g., using replace_na()).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character columns to factors for modeling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columns like Loan_ID.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52400"/>
            <a:ext cx="6400800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0308" y="1362455"/>
            <a:ext cx="1059180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Training</a:t>
            </a:r>
            <a:endParaRPr kumimoji="0" lang="en-US" alt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glm() to train a logistic regression model.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dynamically built using selected features from checkboxGroupInput.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is trained to predict Loan_Status (Y/N).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Analysis</a:t>
            </a:r>
            <a:endParaRPr kumimoji="0" lang="en-US" alt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predict() to get model predictions.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probabilities to class labels (ifelse(prob &gt; 0.5, "Y", "N")).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 confusion matrix using confusionMatrix() from the caret package.</a:t>
            </a:r>
            <a:endParaRPr kumimoji="0" lang="en-US" alt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7377</Words>
  <Application>WPS Presentation</Application>
  <PresentationFormat>Widescreen</PresentationFormat>
  <Paragraphs>236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Arial</vt:lpstr>
      <vt:lpstr>Times New Roman</vt:lpstr>
      <vt:lpstr>Wingdings</vt:lpstr>
      <vt:lpstr>Microsoft YaHei</vt:lpstr>
      <vt:lpstr>Arial Unicode MS</vt:lpstr>
      <vt:lpstr>Calibri</vt:lpstr>
      <vt:lpstr>Times New Roman</vt:lpstr>
      <vt:lpstr>Office Theme</vt:lpstr>
      <vt:lpstr>K.RAMAKRISHNAN COLLEGE OF TECHNOLOGY (AUTONOMOUS), TRICHY</vt:lpstr>
      <vt:lpstr>PRESENTATION OVERVIEW</vt:lpstr>
      <vt:lpstr>PROBLEM IDENTIFICATION</vt:lpstr>
      <vt:lpstr>OBJECTIVE</vt:lpstr>
      <vt:lpstr>Proposed Work Architecture &amp; Module Design </vt:lpstr>
      <vt:lpstr>BLOCK	DIAGRAM</vt:lpstr>
      <vt:lpstr>MODULES DESCRIPTION </vt:lpstr>
      <vt:lpstr>MODULE IMPLEMENTATION</vt:lpstr>
      <vt:lpstr>MODULE IMPLEMENTATION</vt:lpstr>
      <vt:lpstr>MODULE IMPLEMENTATION</vt:lpstr>
      <vt:lpstr>R PROGRAMMING IMPLEMENTATION</vt:lpstr>
      <vt:lpstr>SOURCE CODE</vt:lpstr>
      <vt:lpstr>SOURCE CODE</vt:lpstr>
      <vt:lpstr>Output Snapshots</vt:lpstr>
      <vt:lpstr>Output Snapshots</vt:lpstr>
      <vt:lpstr>Output Snapshots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</dc:title>
  <dc:creator>AJMAL AHAMED</dc:creator>
  <cp:lastModifiedBy>WPS_1723530159</cp:lastModifiedBy>
  <cp:revision>69</cp:revision>
  <dcterms:created xsi:type="dcterms:W3CDTF">2024-06-16T11:32:00Z</dcterms:created>
  <dcterms:modified xsi:type="dcterms:W3CDTF">2025-05-31T07:24:05Z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2024-06-16T05:30:00Z</vt:filetime>
  </property>
  <property fmtid="{D5CDD505-2E9C-101B-9397-08002B2CF9AE}" pid="3" name="Producer">
    <vt:lpwstr>iLovePDF</vt:lpwstr>
  </property>
  <property fmtid="{D5CDD505-2E9C-101B-9397-08002B2CF9AE}" pid="4" name="ICV">
    <vt:lpwstr>514308981A2B4089975EBEC4034C4558_12</vt:lpwstr>
  </property>
  <property fmtid="{D5CDD505-2E9C-101B-9397-08002B2CF9AE}" pid="5" name="KSOProductBuildVer">
    <vt:lpwstr>2057-12.2.0.21179</vt:lpwstr>
  </property>
</Properties>
</file>