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22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GB" spc="15"/>
              <a:t>SATHIYA 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5419725" y="3290785"/>
            <a:ext cx="4867275" cy="1541448"/>
          </a:xfrm>
          <a:prstGeom prst="rect">
            <a:avLst/>
          </a:prstGeom>
        </p:spPr>
        <p:txBody>
          <a:bodyPr vert="horz" wrap="square" lIns="0" tIns="12700" rIns="0" bIns="0" rtlCol="0" anchor="ctr">
            <a:spAutoFit/>
          </a:bodyPr>
          <a:lstStyle/>
          <a:p>
            <a:pPr marL="12700" algn="just">
              <a:lnSpc>
                <a:spcPct val="100000"/>
              </a:lnSpc>
              <a:spcBef>
                <a:spcPts val="100"/>
              </a:spcBef>
            </a:pPr>
            <a:r>
              <a:rPr lang="en-GB" sz="1600" b="1" spc="10">
                <a:solidFill>
                  <a:srgbClr val="2D936B"/>
                </a:solidFill>
                <a:latin typeface="Trebuchet MS"/>
                <a:cs typeface="Trebuchet MS"/>
              </a:rPr>
              <a:t>821721243048</a:t>
            </a:r>
            <a:endParaRPr lang="en-US" sz="1600" b="1" spc="10" dirty="0">
              <a:solidFill>
                <a:srgbClr val="2D936B"/>
              </a:solidFill>
              <a:latin typeface="Trebuchet MS"/>
              <a:cs typeface="Trebuchet MS"/>
            </a:endParaRP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B.TECH –ARTIFICIAL INTELLIGENCE AND DATA SCIENCE</a:t>
            </a:r>
          </a:p>
          <a:p>
            <a:pPr marL="12700" algn="just">
              <a:lnSpc>
                <a:spcPct val="100000"/>
              </a:lnSpc>
              <a:spcBef>
                <a:spcPts val="100"/>
              </a:spcBef>
            </a:pPr>
            <a:endParaRPr lang="en-US" sz="1600" b="1" spc="10" dirty="0">
              <a:solidFill>
                <a:srgbClr val="2D936B"/>
              </a:solidFill>
              <a:latin typeface="Trebuchet MS"/>
              <a:cs typeface="Trebuchet MS"/>
            </a:endParaRPr>
          </a:p>
          <a:p>
            <a:pPr marL="12700" algn="just">
              <a:lnSpc>
                <a:spcPct val="100000"/>
              </a:lnSpc>
              <a:spcBef>
                <a:spcPts val="100"/>
              </a:spcBef>
            </a:pPr>
            <a:r>
              <a:rPr lang="en-US" sz="1600" b="1" spc="10" dirty="0">
                <a:solidFill>
                  <a:srgbClr val="2D936B"/>
                </a:solidFill>
                <a:latin typeface="Trebuchet MS"/>
                <a:cs typeface="Trebuchet MS"/>
              </a:rPr>
              <a:t>SIR ISSAC NEWTON COLLEGE OF ENGINEERING AND TECHNOLOGY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8310"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7" name="Picture 16"/>
          <p:cNvPicPr>
            <a:picLocks noChangeAspect="1"/>
          </p:cNvPicPr>
          <p:nvPr/>
        </p:nvPicPr>
        <p:blipFill>
          <a:blip r:embed="rId3"/>
          <a:stretch>
            <a:fillRect/>
          </a:stretch>
        </p:blipFill>
        <p:spPr>
          <a:xfrm>
            <a:off x="2667000" y="1447800"/>
            <a:ext cx="4038600" cy="3743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61025" cy="1324722"/>
          </a:xfrm>
          <a:prstGeom prst="rect">
            <a:avLst/>
          </a:prstGeom>
        </p:spPr>
        <p:txBody>
          <a:bodyPr vert="horz" wrap="square" lIns="0" tIns="16510" rIns="0" bIns="0" rtlCol="0">
            <a:spAutoFit/>
          </a:bodyPr>
          <a:lstStyle/>
          <a:p>
            <a:pPr marL="12700">
              <a:lnSpc>
                <a:spcPct val="100000"/>
              </a:lnSpc>
              <a:spcBef>
                <a:spcPts val="130"/>
              </a:spcBef>
            </a:pPr>
            <a:r>
              <a:rPr lang="en-GB" sz="4250" spc="5" dirty="0"/>
              <a:t>HANDWRITTEN DIGIT </a:t>
            </a:r>
            <a:r>
              <a:rPr lang="en-GB" sz="4250" spc="5" dirty="0" smtClean="0"/>
              <a:t>CLASSIFICATION(CNN)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25904" y="154305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59454" y="1214464"/>
            <a:ext cx="4081399"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Problem statement</a:t>
            </a:r>
          </a:p>
          <a:p>
            <a:pPr marL="285750" indent="-285750">
              <a:buFont typeface="Arial" panose="020B0604020202020204" pitchFamily="34" charset="0"/>
              <a:buChar char="•"/>
            </a:pPr>
            <a:r>
              <a:rPr lang="en-US" dirty="0" smtClean="0"/>
              <a:t>Project overview</a:t>
            </a:r>
          </a:p>
          <a:p>
            <a:pPr marL="285750" indent="-285750">
              <a:buFont typeface="Arial" panose="020B0604020202020204" pitchFamily="34" charset="0"/>
              <a:buChar char="•"/>
            </a:pPr>
            <a:r>
              <a:rPr lang="en-US" dirty="0" smtClean="0"/>
              <a:t>Who are the end users?</a:t>
            </a:r>
          </a:p>
          <a:p>
            <a:pPr marL="285750" indent="-285750">
              <a:buFont typeface="Arial" panose="020B0604020202020204" pitchFamily="34" charset="0"/>
              <a:buChar char="•"/>
            </a:pPr>
            <a:r>
              <a:rPr lang="en-US" dirty="0" smtClean="0"/>
              <a:t>Your solution and its value proposition</a:t>
            </a:r>
          </a:p>
          <a:p>
            <a:pPr marL="285750" indent="-285750">
              <a:buFont typeface="Arial" panose="020B0604020202020204" pitchFamily="34" charset="0"/>
              <a:buChar char="•"/>
            </a:pPr>
            <a:r>
              <a:rPr lang="en-US" dirty="0" smtClean="0"/>
              <a:t>The wow in your solution</a:t>
            </a:r>
          </a:p>
          <a:p>
            <a:pPr marL="285750" indent="-285750">
              <a:buFont typeface="Arial" panose="020B0604020202020204" pitchFamily="34" charset="0"/>
              <a:buChar char="•"/>
            </a:pPr>
            <a:r>
              <a:rPr lang="en-US" dirty="0" smtClean="0"/>
              <a:t>Modelling</a:t>
            </a:r>
          </a:p>
          <a:p>
            <a:pPr marL="285750" indent="-285750">
              <a:buFont typeface="Arial" panose="020B0604020202020204" pitchFamily="34" charset="0"/>
              <a:buChar char="•"/>
            </a:pPr>
            <a:r>
              <a:rPr lang="en-US" dirty="0" smtClean="0"/>
              <a:t>Result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1412C0AD-E0CD-0145-89C3-6A9596CA36C2}"/>
              </a:ext>
            </a:extLst>
          </p:cNvPr>
          <p:cNvSpPr txBox="1"/>
          <p:nvPr/>
        </p:nvSpPr>
        <p:spPr>
          <a:xfrm>
            <a:off x="739775" y="1641038"/>
            <a:ext cx="7527676" cy="2031325"/>
          </a:xfrm>
          <a:prstGeom prst="rect">
            <a:avLst/>
          </a:prstGeom>
          <a:noFill/>
        </p:spPr>
        <p:txBody>
          <a:bodyPr wrap="square">
            <a:spAutoFit/>
          </a:bodyPr>
          <a:lstStyle/>
          <a:p>
            <a:r>
              <a:rPr lang="en-US"/>
              <a:t>The problem statement of handwritten digit classification involves developing a machine learning model capable of accurately identifying handwritten digits from images. This task is a fundamental problem in the field of computer vision and pattern recognition. The MNIST dataset is commonly used for this task, consisting of 28x28 grayscale images of handwritten digits (0-9).Given an input image of a handwritten digit, the objective is to train a model that can correctly classify the digit it represents.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1828800" y="6527040"/>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D6F45E6B-A8E3-6241-A099-87D22A70C17A}"/>
              </a:ext>
            </a:extLst>
          </p:cNvPr>
          <p:cNvSpPr txBox="1"/>
          <p:nvPr/>
        </p:nvSpPr>
        <p:spPr>
          <a:xfrm>
            <a:off x="1219200" y="1676401"/>
            <a:ext cx="7695702" cy="1477328"/>
          </a:xfrm>
          <a:prstGeom prst="rect">
            <a:avLst/>
          </a:prstGeom>
          <a:noFill/>
        </p:spPr>
        <p:txBody>
          <a:bodyPr wrap="square">
            <a:spAutoFit/>
          </a:bodyPr>
          <a:lstStyle/>
          <a:p>
            <a:r>
              <a:rPr lang="en-US" dirty="0" smtClean="0"/>
              <a:t>The </a:t>
            </a:r>
            <a:r>
              <a:rPr lang="en-US" dirty="0" smtClean="0"/>
              <a:t>project </a:t>
            </a:r>
            <a:r>
              <a:rPr lang="en-US" dirty="0" smtClean="0"/>
              <a:t>aims </a:t>
            </a:r>
            <a:r>
              <a:rPr lang="en-US" dirty="0"/>
              <a:t>to develop a system for handwritten digit classification using machine learning techniques, specifically focusing on the MNIST dataset. Handwritten digit classification has applications in various fields such as optical character recognition (OCR), automated form processing, and digitizing historical documents.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228600" y="6326334"/>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8" name="TextBox 17">
            <a:extLst>
              <a:ext uri="{FF2B5EF4-FFF2-40B4-BE49-F238E27FC236}">
                <a16:creationId xmlns:a16="http://schemas.microsoft.com/office/drawing/2014/main" xmlns="" id="{ABC5F9E2-D8AD-2C40-B18E-E0C72DA13215}"/>
              </a:ext>
            </a:extLst>
          </p:cNvPr>
          <p:cNvSpPr txBox="1"/>
          <p:nvPr/>
        </p:nvSpPr>
        <p:spPr>
          <a:xfrm>
            <a:off x="1447800" y="1524000"/>
            <a:ext cx="6113430" cy="2308324"/>
          </a:xfrm>
          <a:prstGeom prst="rect">
            <a:avLst/>
          </a:prstGeom>
          <a:noFill/>
        </p:spPr>
        <p:txBody>
          <a:bodyPr wrap="square">
            <a:spAutoFit/>
          </a:bodyPr>
          <a:lstStyle/>
          <a:p>
            <a:r>
              <a:rPr lang="en-US" dirty="0" smtClean="0"/>
              <a:t>The </a:t>
            </a:r>
            <a:r>
              <a:rPr lang="en-US" dirty="0"/>
              <a:t>end users of this system could include</a:t>
            </a:r>
            <a:r>
              <a:rPr lang="en-US" dirty="0" smtClean="0"/>
              <a:t>:</a:t>
            </a:r>
          </a:p>
          <a:p>
            <a:pPr marL="342900" indent="-342900">
              <a:buAutoNum type="arabicPeriod"/>
            </a:pPr>
            <a:r>
              <a:rPr lang="en-US" dirty="0" smtClean="0"/>
              <a:t>Researchers </a:t>
            </a:r>
            <a:r>
              <a:rPr lang="en-US" dirty="0"/>
              <a:t>and practitioners in the field of computer vision and machine learning who require accurate digit recognition algorithms</a:t>
            </a:r>
            <a:r>
              <a:rPr lang="en-US" dirty="0" smtClean="0"/>
              <a:t>.</a:t>
            </a:r>
          </a:p>
          <a:p>
            <a:pPr marL="342900" indent="-342900">
              <a:buAutoNum type="arabicPeriod"/>
            </a:pPr>
            <a:r>
              <a:rPr lang="en-US" dirty="0" smtClean="0"/>
              <a:t> </a:t>
            </a:r>
            <a:r>
              <a:rPr lang="en-US" dirty="0"/>
              <a:t>Companies or organizations that need to automate processes involving handwritten digit input, such as postal services for sorting mail, financial institutions for processing checks, or educational institutions for grading exams.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object 4">
            <a:extLst>
              <a:ext uri="{FF2B5EF4-FFF2-40B4-BE49-F238E27FC236}">
                <a16:creationId xmlns:a16="http://schemas.microsoft.com/office/drawing/2014/main" xmlns="" id="{D26F3686-5B0E-F245-A611-BF81A438F8C9}"/>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txBody>
          <a:bodyPr wrap="square" lIns="0" tIns="0" rIns="0" bIns="0" rtlCol="0"/>
          <a:lstStyle/>
          <a:p>
            <a:endParaRPr/>
          </a:p>
        </p:txBody>
      </p:sp>
      <p:sp>
        <p:nvSpPr>
          <p:cNvPr id="17" name="TextBox 16">
            <a:extLst>
              <a:ext uri="{FF2B5EF4-FFF2-40B4-BE49-F238E27FC236}">
                <a16:creationId xmlns:a16="http://schemas.microsoft.com/office/drawing/2014/main" xmlns="" id="{0334D772-4CB6-9F47-B1D3-26433BD9E54A}"/>
              </a:ext>
            </a:extLst>
          </p:cNvPr>
          <p:cNvSpPr txBox="1"/>
          <p:nvPr/>
        </p:nvSpPr>
        <p:spPr>
          <a:xfrm>
            <a:off x="3056716" y="1451311"/>
            <a:ext cx="6113430" cy="3970318"/>
          </a:xfrm>
          <a:prstGeom prst="rect">
            <a:avLst/>
          </a:prstGeom>
          <a:noFill/>
        </p:spPr>
        <p:txBody>
          <a:bodyPr wrap="square">
            <a:spAutoFit/>
          </a:bodyPr>
          <a:lstStyle/>
          <a:p>
            <a:r>
              <a:rPr lang="en-US"/>
              <a:t>The solution involves building a convolutional neural network (CNN) model using deep learning frameworks like TensorFlow or Keras. The model will be trained on the MNIST dataset to accurately classify handwritten digits. The value proposition of this solution includes:1. Accuracy: The model will be trained to achieve high accuracy in recognizing handwritten digits, enabling reliable digit classification in real-world applications.2. Efficiency: Once deployed, the system will be capable of processing large volumes of handwritten digit images quickly and accurately, improving efficiency and reducing manual effort.3. Versatility: The trained model can be integrated into various applications and workflows that require handwritten digit recognition, offering versatility and adaptability to different use cases.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xmlns="" id="{E5A5D789-ABA6-B047-A06D-44EDEDF8F16D}"/>
              </a:ext>
            </a:extLst>
          </p:cNvPr>
          <p:cNvSpPr txBox="1"/>
          <p:nvPr/>
        </p:nvSpPr>
        <p:spPr>
          <a:xfrm>
            <a:off x="2245660" y="1886718"/>
            <a:ext cx="6337548" cy="2031325"/>
          </a:xfrm>
          <a:prstGeom prst="rect">
            <a:avLst/>
          </a:prstGeom>
          <a:noFill/>
        </p:spPr>
        <p:txBody>
          <a:bodyPr wrap="square">
            <a:spAutoFit/>
          </a:bodyPr>
          <a:lstStyle/>
          <a:p>
            <a:r>
              <a:rPr lang="en-US"/>
              <a:t>The wow factor in this solution lies in its ability to accurately classify handwritten digits with high precision and efficiency. By leveraging advanced machine learning techniques, the system can achieve levels of accuracy comparable to or even surpassing human performance in digit recognition tasks. Additionally, the seamless integration of the model into existing workflows and applications enhances its practical utility and value.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xmlns="" id="{666B29F1-0F31-794B-808B-37FF50218D14}"/>
              </a:ext>
            </a:extLst>
          </p:cNvPr>
          <p:cNvSpPr txBox="1"/>
          <p:nvPr/>
        </p:nvSpPr>
        <p:spPr>
          <a:xfrm>
            <a:off x="904874" y="1174313"/>
            <a:ext cx="8265272" cy="5078313"/>
          </a:xfrm>
          <a:prstGeom prst="rect">
            <a:avLst/>
          </a:prstGeom>
          <a:noFill/>
        </p:spPr>
        <p:txBody>
          <a:bodyPr wrap="square">
            <a:spAutoFit/>
          </a:bodyPr>
          <a:lstStyle/>
          <a:p>
            <a:r>
              <a:rPr lang="en-US" dirty="0"/>
              <a:t>The modelling process involves</a:t>
            </a:r>
            <a:r>
              <a:rPr lang="en-US" dirty="0" smtClean="0"/>
              <a:t>:</a:t>
            </a:r>
          </a:p>
          <a:p>
            <a:endParaRPr lang="en-US" dirty="0" smtClean="0"/>
          </a:p>
          <a:p>
            <a:pPr marL="342900" indent="-342900">
              <a:buAutoNum type="arabicPeriod"/>
            </a:pPr>
            <a:r>
              <a:rPr lang="en-US" dirty="0" smtClean="0"/>
              <a:t>Data </a:t>
            </a:r>
            <a:r>
              <a:rPr lang="en-US" dirty="0"/>
              <a:t>preprocessing: Preparing the MNIST dataset by reshaping the images and normalizing pixel values</a:t>
            </a:r>
            <a:r>
              <a:rPr lang="en-US" dirty="0" smtClean="0"/>
              <a:t>.</a:t>
            </a:r>
          </a:p>
          <a:p>
            <a:pPr marL="342900" indent="-342900">
              <a:buAutoNum type="arabicPeriod"/>
            </a:pPr>
            <a:r>
              <a:rPr lang="en-US" dirty="0" smtClean="0"/>
              <a:t>Model </a:t>
            </a:r>
            <a:r>
              <a:rPr lang="en-US" dirty="0"/>
              <a:t>architecture design: Creating a CNN model architecture with appropriate convolutional and pooling layers followed by fully connected layers for classification</a:t>
            </a:r>
            <a:r>
              <a:rPr lang="en-US" dirty="0" smtClean="0"/>
              <a:t>.</a:t>
            </a:r>
          </a:p>
          <a:p>
            <a:pPr marL="342900" indent="-342900">
              <a:buAutoNum type="arabicPeriod"/>
            </a:pPr>
            <a:r>
              <a:rPr lang="en-US" dirty="0" smtClean="0"/>
              <a:t>Model </a:t>
            </a:r>
            <a:r>
              <a:rPr lang="en-US" dirty="0"/>
              <a:t>training: Training the CNN model on the training data using optimization algorithms like Adam and monitoring performance on validation </a:t>
            </a:r>
            <a:r>
              <a:rPr lang="en-US" dirty="0" smtClean="0"/>
              <a:t>data</a:t>
            </a:r>
          </a:p>
          <a:p>
            <a:pPr marL="342900" indent="-342900">
              <a:buAutoNum type="arabicPeriod"/>
            </a:pPr>
            <a:r>
              <a:rPr lang="en-US" dirty="0" smtClean="0"/>
              <a:t>Model </a:t>
            </a:r>
            <a:r>
              <a:rPr lang="en-US" dirty="0"/>
              <a:t>evaluation: Evaluating the trained model on the test data to assess its accuracy and generalization performance</a:t>
            </a:r>
            <a:r>
              <a:rPr lang="en-US" dirty="0" smtClean="0"/>
              <a:t>.</a:t>
            </a:r>
          </a:p>
          <a:p>
            <a:pPr marL="342900" indent="-342900">
              <a:buAutoNum type="arabicPeriod"/>
            </a:pPr>
            <a:r>
              <a:rPr lang="en-US" dirty="0" smtClean="0"/>
              <a:t>Deployment</a:t>
            </a:r>
            <a:r>
              <a:rPr lang="en-US" dirty="0"/>
              <a:t>: Integrating the trained model into applications or systems where handwritten digit classification is required, ensuring seamless operation and </a:t>
            </a:r>
            <a:r>
              <a:rPr lang="en-US" dirty="0" smtClean="0"/>
              <a:t>reliability.</a:t>
            </a:r>
          </a:p>
          <a:p>
            <a:pPr marL="342900" indent="-342900">
              <a:buAutoNum type="arabicPeriod"/>
            </a:pPr>
            <a:endParaRPr lang="en-US" dirty="0" smtClean="0"/>
          </a:p>
          <a:p>
            <a:r>
              <a:rPr lang="en-US" dirty="0" smtClean="0"/>
              <a:t>               Overall</a:t>
            </a:r>
            <a:r>
              <a:rPr lang="en-US" dirty="0"/>
              <a:t>, the project aims to deliver a robust and efficient solution for handwritten digit classification, catering to the needs of end users across various domains.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604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SATHIYA S</vt:lpstr>
      <vt:lpstr>HANDWRITTEN DIGIT CLASSIFICATION(CNN)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PC</dc:creator>
  <cp:lastModifiedBy>Windows User</cp:lastModifiedBy>
  <cp:revision>8</cp:revision>
  <dcterms:created xsi:type="dcterms:W3CDTF">2024-03-28T10:44:56Z</dcterms:created>
  <dcterms:modified xsi:type="dcterms:W3CDTF">2024-04-01T23:18:55Z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