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Fira Sans Bold" panose="020B0604020202020204" charset="0"/>
      <p:regular r:id="rId23"/>
    </p:embeddedFont>
    <p:embeddedFont>
      <p:font typeface="Fira Sans Medium" panose="020B0603050000020004" pitchFamily="34" charset="0"/>
      <p:regular r:id="rId24"/>
      <p:italic r:id="rId25"/>
    </p:embeddedFont>
    <p:embeddedFont>
      <p:font typeface="Fira Sans Medium Bold" panose="020B0604020202020204" charset="0"/>
      <p:regular r:id="rId26"/>
    </p:embeddedFont>
    <p:embeddedFont>
      <p:font typeface="Sukar" panose="020B0604020202020204" charset="0"/>
      <p:regular r:id="rId27"/>
    </p:embeddedFont>
    <p:embeddedFont>
      <p:font typeface="Sukar Black"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529170" y="2314127"/>
            <a:ext cx="13350818" cy="2800350"/>
          </a:xfrm>
          <a:prstGeom prst="rect">
            <a:avLst/>
          </a:prstGeom>
        </p:spPr>
        <p:txBody>
          <a:bodyPr lIns="0" tIns="0" rIns="0" bIns="0" rtlCol="0" anchor="ctr">
            <a:spAutoFit/>
          </a:bodyPr>
          <a:lstStyle/>
          <a:p>
            <a:pPr algn="ctr">
              <a:lnSpc>
                <a:spcPts val="7399"/>
              </a:lnSpc>
            </a:pPr>
            <a:r>
              <a:rPr lang="en-US" sz="6166" dirty="0">
                <a:solidFill>
                  <a:srgbClr val="00A181"/>
                </a:solidFill>
                <a:latin typeface="Fira Sans Bold"/>
              </a:rPr>
              <a:t>INTELLIGENT MANHOLE MONITORING SYSTEM USING IOT AND </a:t>
            </a:r>
          </a:p>
          <a:p>
            <a:pPr algn="ctr">
              <a:lnSpc>
                <a:spcPts val="7399"/>
              </a:lnSpc>
            </a:pPr>
            <a:r>
              <a:rPr lang="en-US" sz="6166" dirty="0">
                <a:solidFill>
                  <a:srgbClr val="00A181"/>
                </a:solidFill>
                <a:latin typeface="Fira Sans Bold"/>
              </a:rPr>
              <a:t>BLYNK CLOUD</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714316" y="6397137"/>
            <a:ext cx="14216162" cy="3911327"/>
          </a:xfrm>
          <a:prstGeom prst="rect">
            <a:avLst/>
          </a:prstGeom>
        </p:spPr>
        <p:txBody>
          <a:bodyPr wrap="square" lIns="0" tIns="0" rIns="0" bIns="0" rtlCol="0" anchor="t">
            <a:spAutoFit/>
          </a:bodyPr>
          <a:lstStyle/>
          <a:p>
            <a:pPr algn="just">
              <a:lnSpc>
                <a:spcPts val="5761"/>
              </a:lnSpc>
            </a:pPr>
            <a:r>
              <a:rPr lang="en-US" sz="4801" dirty="0">
                <a:solidFill>
                  <a:srgbClr val="000000"/>
                </a:solidFill>
                <a:latin typeface="Sukar Black"/>
              </a:rPr>
              <a:t>Team Members:</a:t>
            </a:r>
          </a:p>
          <a:p>
            <a:pPr algn="just">
              <a:lnSpc>
                <a:spcPts val="5161"/>
              </a:lnSpc>
            </a:pPr>
            <a:r>
              <a:rPr lang="en-US" sz="4301" dirty="0" err="1">
                <a:solidFill>
                  <a:srgbClr val="004651"/>
                </a:solidFill>
                <a:latin typeface="Sukar Black"/>
              </a:rPr>
              <a:t>I.Sathiya</a:t>
            </a:r>
            <a:r>
              <a:rPr lang="en-US" sz="4301" dirty="0">
                <a:solidFill>
                  <a:srgbClr val="004651"/>
                </a:solidFill>
                <a:latin typeface="Sukar Black"/>
              </a:rPr>
              <a:t> priya-911719104060</a:t>
            </a:r>
          </a:p>
          <a:p>
            <a:pPr algn="just">
              <a:lnSpc>
                <a:spcPts val="5161"/>
              </a:lnSpc>
            </a:pPr>
            <a:r>
              <a:rPr lang="en-US" sz="4301" dirty="0" err="1">
                <a:solidFill>
                  <a:srgbClr val="004651"/>
                </a:solidFill>
                <a:latin typeface="Sukar Black"/>
              </a:rPr>
              <a:t>A.Reema</a:t>
            </a:r>
            <a:r>
              <a:rPr lang="en-US" sz="4301" dirty="0">
                <a:solidFill>
                  <a:srgbClr val="004651"/>
                </a:solidFill>
                <a:latin typeface="Sukar Black"/>
              </a:rPr>
              <a:t> Hajra-911719104056</a:t>
            </a:r>
          </a:p>
          <a:p>
            <a:pPr algn="just">
              <a:lnSpc>
                <a:spcPts val="5161"/>
              </a:lnSpc>
            </a:pPr>
            <a:r>
              <a:rPr lang="en-US" sz="4301" dirty="0" err="1">
                <a:solidFill>
                  <a:srgbClr val="004651"/>
                </a:solidFill>
                <a:latin typeface="Sukar Black"/>
              </a:rPr>
              <a:t>M.Selcia</a:t>
            </a:r>
            <a:r>
              <a:rPr lang="en-US" sz="4301" dirty="0">
                <a:solidFill>
                  <a:srgbClr val="004651"/>
                </a:solidFill>
                <a:latin typeface="Sukar Black"/>
              </a:rPr>
              <a:t>           -911719104062</a:t>
            </a:r>
          </a:p>
          <a:p>
            <a:pPr algn="just">
              <a:lnSpc>
                <a:spcPts val="9089"/>
              </a:lnSpc>
              <a:spcBef>
                <a:spcPct val="0"/>
              </a:spcBef>
            </a:pPr>
            <a:endParaRPr lang="en-US" sz="4301" dirty="0">
              <a:solidFill>
                <a:srgbClr val="004651"/>
              </a:solidFill>
              <a:latin typeface="Sukar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869864" y="2664773"/>
            <a:ext cx="5750608" cy="5750608"/>
          </a:xfrm>
          <a:prstGeom prst="rect">
            <a:avLst/>
          </a:prstGeom>
        </p:spPr>
      </p:pic>
      <p:pic>
        <p:nvPicPr>
          <p:cNvPr id="3" name="Picture 3"/>
          <p:cNvPicPr>
            <a:picLocks noChangeAspect="1"/>
          </p:cNvPicPr>
          <p:nvPr/>
        </p:nvPicPr>
        <p:blipFill>
          <a:blip r:embed="rId3"/>
          <a:srcRect/>
          <a:stretch>
            <a:fillRect/>
          </a:stretch>
        </p:blipFill>
        <p:spPr>
          <a:xfrm>
            <a:off x="14149246" y="1359852"/>
            <a:ext cx="5768711" cy="8360451"/>
          </a:xfrm>
          <a:prstGeom prst="rect">
            <a:avLst/>
          </a:prstGeom>
        </p:spPr>
      </p:pic>
      <p:grpSp>
        <p:nvGrpSpPr>
          <p:cNvPr id="4" name="Group 4"/>
          <p:cNvGrpSpPr/>
          <p:nvPr/>
        </p:nvGrpSpPr>
        <p:grpSpPr>
          <a:xfrm rot="-10800000">
            <a:off x="-1306086" y="4784384"/>
            <a:ext cx="4985461" cy="431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rot="-10800000">
            <a:off x="3061137" y="7468788"/>
            <a:ext cx="3480308" cy="3013963"/>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rot="-10800000">
            <a:off x="5542512" y="7418192"/>
            <a:ext cx="1798578" cy="155757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0" name="Picture 10"/>
          <p:cNvPicPr>
            <a:picLocks noChangeAspect="1"/>
          </p:cNvPicPr>
          <p:nvPr/>
        </p:nvPicPr>
        <p:blipFill>
          <a:blip r:embed="rId4"/>
          <a:srcRect t="720" b="720"/>
          <a:stretch>
            <a:fillRect/>
          </a:stretch>
        </p:blipFill>
        <p:spPr>
          <a:xfrm>
            <a:off x="1028700" y="2361400"/>
            <a:ext cx="6087492" cy="3999828"/>
          </a:xfrm>
          <a:prstGeom prst="rect">
            <a:avLst/>
          </a:prstGeom>
        </p:spPr>
      </p:pic>
      <p:grpSp>
        <p:nvGrpSpPr>
          <p:cNvPr id="11" name="Group 11"/>
          <p:cNvGrpSpPr/>
          <p:nvPr/>
        </p:nvGrpSpPr>
        <p:grpSpPr>
          <a:xfrm rot="-10800000">
            <a:off x="300983" y="7795449"/>
            <a:ext cx="3378391" cy="2925703"/>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3" name="TextBox 13"/>
          <p:cNvSpPr txBox="1"/>
          <p:nvPr/>
        </p:nvSpPr>
        <p:spPr>
          <a:xfrm>
            <a:off x="1028700" y="647381"/>
            <a:ext cx="5512745" cy="712471"/>
          </a:xfrm>
          <a:prstGeom prst="rect">
            <a:avLst/>
          </a:prstGeom>
        </p:spPr>
        <p:txBody>
          <a:bodyPr lIns="0" tIns="0" rIns="0" bIns="0" rtlCol="0" anchor="t">
            <a:spAutoFit/>
          </a:bodyPr>
          <a:lstStyle/>
          <a:p>
            <a:pPr algn="ctr">
              <a:lnSpc>
                <a:spcPts val="5879"/>
              </a:lnSpc>
              <a:spcBef>
                <a:spcPct val="0"/>
              </a:spcBef>
            </a:pPr>
            <a:r>
              <a:rPr lang="en-US" sz="4199">
                <a:solidFill>
                  <a:srgbClr val="00A181"/>
                </a:solidFill>
                <a:latin typeface="Fira Sans Bold"/>
              </a:rPr>
              <a:t>EXPECTED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0286" y="2234466"/>
            <a:ext cx="8913714" cy="5784054"/>
          </a:xfrm>
          <a:prstGeom prst="rect">
            <a:avLst/>
          </a:prstGeom>
        </p:spPr>
        <p:txBody>
          <a:bodyPr lIns="0" tIns="0" rIns="0" bIns="0" rtlCol="0" anchor="t">
            <a:spAutoFit/>
          </a:bodyPr>
          <a:lstStyle/>
          <a:p>
            <a:pPr algn="ctr">
              <a:lnSpc>
                <a:spcPts val="4593"/>
              </a:lnSpc>
              <a:spcBef>
                <a:spcPct val="0"/>
              </a:spcBef>
            </a:pPr>
            <a:r>
              <a:rPr lang="en-US" sz="3281">
                <a:solidFill>
                  <a:srgbClr val="000000"/>
                </a:solidFill>
                <a:latin typeface="Sukar Black"/>
              </a:rPr>
              <a:t>The code starts by including the SoftwareSerial library and defining the NodeMCU pins connected to the sensor and GSM module.</a:t>
            </a:r>
          </a:p>
          <a:p>
            <a:pPr algn="ctr">
              <a:lnSpc>
                <a:spcPts val="4593"/>
              </a:lnSpc>
              <a:spcBef>
                <a:spcPct val="0"/>
              </a:spcBef>
            </a:pPr>
            <a:endParaRPr lang="en-US" sz="3281">
              <a:solidFill>
                <a:srgbClr val="000000"/>
              </a:solidFill>
              <a:latin typeface="Sukar Black"/>
            </a:endParaRPr>
          </a:p>
          <a:p>
            <a:pPr>
              <a:lnSpc>
                <a:spcPts val="4593"/>
              </a:lnSpc>
              <a:spcBef>
                <a:spcPct val="0"/>
              </a:spcBef>
            </a:pPr>
            <a:r>
              <a:rPr lang="en-US" sz="3281">
                <a:solidFill>
                  <a:srgbClr val="000000"/>
                </a:solidFill>
                <a:latin typeface="Sukar"/>
              </a:rPr>
              <a:t>#include &lt;SoftwareSerial.h&gt;</a:t>
            </a:r>
          </a:p>
          <a:p>
            <a:pPr>
              <a:lnSpc>
                <a:spcPts val="4593"/>
              </a:lnSpc>
              <a:spcBef>
                <a:spcPct val="0"/>
              </a:spcBef>
            </a:pPr>
            <a:r>
              <a:rPr lang="en-US" sz="3281">
                <a:solidFill>
                  <a:srgbClr val="000000"/>
                </a:solidFill>
                <a:latin typeface="Sukar"/>
              </a:rPr>
              <a:t>#define sensor D5</a:t>
            </a:r>
          </a:p>
          <a:p>
            <a:pPr>
              <a:lnSpc>
                <a:spcPts val="4593"/>
              </a:lnSpc>
              <a:spcBef>
                <a:spcPct val="0"/>
              </a:spcBef>
            </a:pPr>
            <a:r>
              <a:rPr lang="en-US" sz="3281">
                <a:solidFill>
                  <a:srgbClr val="000000"/>
                </a:solidFill>
                <a:latin typeface="Sukar"/>
              </a:rPr>
              <a:t>#define ECHOPIN D7</a:t>
            </a:r>
          </a:p>
          <a:p>
            <a:pPr>
              <a:lnSpc>
                <a:spcPts val="4593"/>
              </a:lnSpc>
              <a:spcBef>
                <a:spcPct val="0"/>
              </a:spcBef>
            </a:pPr>
            <a:r>
              <a:rPr lang="en-US" sz="3281">
                <a:solidFill>
                  <a:srgbClr val="000000"/>
                </a:solidFill>
                <a:latin typeface="Sukar"/>
              </a:rPr>
              <a:t>#define TRIGPIN D6</a:t>
            </a:r>
          </a:p>
          <a:p>
            <a:pPr>
              <a:lnSpc>
                <a:spcPts val="4593"/>
              </a:lnSpc>
              <a:spcBef>
                <a:spcPct val="0"/>
              </a:spcBef>
            </a:pPr>
            <a:r>
              <a:rPr lang="en-US" sz="3281">
                <a:solidFill>
                  <a:srgbClr val="000000"/>
                </a:solidFill>
                <a:latin typeface="Sukar"/>
              </a:rPr>
              <a:t>int sensorPin = A0;</a:t>
            </a:r>
          </a:p>
          <a:p>
            <a:pPr>
              <a:lnSpc>
                <a:spcPts val="4593"/>
              </a:lnSpc>
              <a:spcBef>
                <a:spcPct val="0"/>
              </a:spcBef>
            </a:pPr>
            <a:r>
              <a:rPr lang="en-US" sz="3281">
                <a:solidFill>
                  <a:srgbClr val="000000"/>
                </a:solidFill>
                <a:latin typeface="Sukar"/>
              </a:rPr>
              <a:t>SoftwareSerial mySerial(D3, D2);</a:t>
            </a:r>
          </a:p>
        </p:txBody>
      </p:sp>
      <p:sp>
        <p:nvSpPr>
          <p:cNvPr id="3" name="AutoShape 3"/>
          <p:cNvSpPr/>
          <p:nvPr/>
        </p:nvSpPr>
        <p:spPr>
          <a:xfrm>
            <a:off x="9513474" y="2333113"/>
            <a:ext cx="0" cy="5843298"/>
          </a:xfrm>
          <a:prstGeom prst="line">
            <a:avLst/>
          </a:prstGeom>
          <a:ln w="38100" cap="flat">
            <a:solidFill>
              <a:srgbClr val="000000"/>
            </a:solidFill>
            <a:prstDash val="solid"/>
            <a:headEnd type="none" w="sm" len="sm"/>
            <a:tailEnd type="none" w="sm" len="sm"/>
          </a:ln>
        </p:spPr>
      </p:sp>
      <p:sp>
        <p:nvSpPr>
          <p:cNvPr id="4" name="TextBox 4"/>
          <p:cNvSpPr txBox="1"/>
          <p:nvPr/>
        </p:nvSpPr>
        <p:spPr>
          <a:xfrm>
            <a:off x="10152115" y="2225756"/>
            <a:ext cx="8135886" cy="6065763"/>
          </a:xfrm>
          <a:prstGeom prst="rect">
            <a:avLst/>
          </a:prstGeom>
        </p:spPr>
        <p:txBody>
          <a:bodyPr wrap="square" lIns="0" tIns="0" rIns="0" bIns="0" rtlCol="0" anchor="t">
            <a:spAutoFit/>
          </a:bodyPr>
          <a:lstStyle/>
          <a:p>
            <a:pPr algn="ctr">
              <a:lnSpc>
                <a:spcPts val="4336"/>
              </a:lnSpc>
              <a:spcBef>
                <a:spcPct val="0"/>
              </a:spcBef>
            </a:pPr>
            <a:r>
              <a:rPr lang="en-US" sz="3097" dirty="0">
                <a:solidFill>
                  <a:srgbClr val="000000"/>
                </a:solidFill>
                <a:latin typeface="Sukar Black"/>
              </a:rPr>
              <a:t>The code starts by including the </a:t>
            </a:r>
            <a:r>
              <a:rPr lang="en-US" sz="3097" dirty="0" err="1">
                <a:solidFill>
                  <a:srgbClr val="000000"/>
                </a:solidFill>
                <a:latin typeface="Sukar Black"/>
              </a:rPr>
              <a:t>SoftwareSerial</a:t>
            </a:r>
            <a:r>
              <a:rPr lang="en-US" sz="3097" dirty="0">
                <a:solidFill>
                  <a:srgbClr val="000000"/>
                </a:solidFill>
                <a:latin typeface="Sukar Black"/>
              </a:rPr>
              <a:t> library and defining the </a:t>
            </a:r>
            <a:r>
              <a:rPr lang="en-US" sz="3097" dirty="0" err="1">
                <a:solidFill>
                  <a:srgbClr val="000000"/>
                </a:solidFill>
                <a:latin typeface="Sukar Black"/>
              </a:rPr>
              <a:t>NodeMCU</a:t>
            </a:r>
            <a:r>
              <a:rPr lang="en-US" sz="3097" dirty="0">
                <a:solidFill>
                  <a:srgbClr val="000000"/>
                </a:solidFill>
                <a:latin typeface="Sukar Black"/>
              </a:rPr>
              <a:t> pins connected to the sensor and GSM module.</a:t>
            </a:r>
          </a:p>
          <a:p>
            <a:pPr algn="ctr">
              <a:lnSpc>
                <a:spcPts val="4336"/>
              </a:lnSpc>
              <a:spcBef>
                <a:spcPct val="0"/>
              </a:spcBef>
            </a:pPr>
            <a:endParaRPr lang="en-US" sz="3097" dirty="0">
              <a:solidFill>
                <a:srgbClr val="000000"/>
              </a:solidFill>
              <a:latin typeface="Sukar Black"/>
            </a:endParaRPr>
          </a:p>
          <a:p>
            <a:pPr>
              <a:lnSpc>
                <a:spcPts val="4336"/>
              </a:lnSpc>
              <a:spcBef>
                <a:spcPct val="0"/>
              </a:spcBef>
            </a:pPr>
            <a:r>
              <a:rPr lang="en-US" sz="3097" dirty="0">
                <a:solidFill>
                  <a:srgbClr val="000000"/>
                </a:solidFill>
                <a:latin typeface="Sukar"/>
              </a:rPr>
              <a:t>#include &lt;</a:t>
            </a:r>
            <a:r>
              <a:rPr lang="en-US" sz="3097" dirty="0" err="1">
                <a:solidFill>
                  <a:srgbClr val="000000"/>
                </a:solidFill>
                <a:latin typeface="Sukar"/>
              </a:rPr>
              <a:t>SoftwareSerial.h</a:t>
            </a:r>
            <a:r>
              <a:rPr lang="en-US" sz="3097" dirty="0">
                <a:solidFill>
                  <a:srgbClr val="000000"/>
                </a:solidFill>
                <a:latin typeface="Sukar"/>
              </a:rPr>
              <a:t>&gt;</a:t>
            </a:r>
          </a:p>
          <a:p>
            <a:pPr>
              <a:lnSpc>
                <a:spcPts val="4336"/>
              </a:lnSpc>
              <a:spcBef>
                <a:spcPct val="0"/>
              </a:spcBef>
            </a:pPr>
            <a:r>
              <a:rPr lang="en-US" sz="3097" dirty="0">
                <a:solidFill>
                  <a:srgbClr val="000000"/>
                </a:solidFill>
                <a:latin typeface="Sukar"/>
              </a:rPr>
              <a:t>#define sensor D5</a:t>
            </a:r>
          </a:p>
          <a:p>
            <a:pPr>
              <a:lnSpc>
                <a:spcPts val="4336"/>
              </a:lnSpc>
              <a:spcBef>
                <a:spcPct val="0"/>
              </a:spcBef>
            </a:pPr>
            <a:r>
              <a:rPr lang="en-US" sz="3097" dirty="0">
                <a:solidFill>
                  <a:srgbClr val="000000"/>
                </a:solidFill>
                <a:latin typeface="Sukar"/>
              </a:rPr>
              <a:t>#define ECHOPIN D7</a:t>
            </a:r>
          </a:p>
          <a:p>
            <a:pPr>
              <a:lnSpc>
                <a:spcPts val="4336"/>
              </a:lnSpc>
              <a:spcBef>
                <a:spcPct val="0"/>
              </a:spcBef>
            </a:pPr>
            <a:r>
              <a:rPr lang="en-US" sz="3097" dirty="0">
                <a:solidFill>
                  <a:srgbClr val="000000"/>
                </a:solidFill>
                <a:latin typeface="Sukar"/>
              </a:rPr>
              <a:t>#define TRIGPIN D6</a:t>
            </a:r>
          </a:p>
          <a:p>
            <a:pPr>
              <a:lnSpc>
                <a:spcPts val="4336"/>
              </a:lnSpc>
              <a:spcBef>
                <a:spcPct val="0"/>
              </a:spcBef>
            </a:pPr>
            <a:r>
              <a:rPr lang="en-US" sz="3097" dirty="0">
                <a:solidFill>
                  <a:srgbClr val="000000"/>
                </a:solidFill>
                <a:latin typeface="Sukar"/>
              </a:rPr>
              <a:t>int </a:t>
            </a:r>
            <a:r>
              <a:rPr lang="en-US" sz="3097" dirty="0" err="1">
                <a:solidFill>
                  <a:srgbClr val="000000"/>
                </a:solidFill>
                <a:latin typeface="Sukar"/>
              </a:rPr>
              <a:t>sensorPin</a:t>
            </a:r>
            <a:r>
              <a:rPr lang="en-US" sz="3097" dirty="0">
                <a:solidFill>
                  <a:srgbClr val="000000"/>
                </a:solidFill>
                <a:latin typeface="Sukar"/>
              </a:rPr>
              <a:t> = A0;</a:t>
            </a:r>
          </a:p>
          <a:p>
            <a:pPr>
              <a:lnSpc>
                <a:spcPts val="4336"/>
              </a:lnSpc>
              <a:spcBef>
                <a:spcPct val="0"/>
              </a:spcBef>
            </a:pPr>
            <a:r>
              <a:rPr lang="en-US" sz="3097" dirty="0" err="1">
                <a:solidFill>
                  <a:srgbClr val="000000"/>
                </a:solidFill>
                <a:latin typeface="Sukar"/>
              </a:rPr>
              <a:t>SoftwareSerial</a:t>
            </a:r>
            <a:r>
              <a:rPr lang="en-US" sz="3097" dirty="0">
                <a:solidFill>
                  <a:srgbClr val="000000"/>
                </a:solidFill>
                <a:latin typeface="Sukar"/>
              </a:rPr>
              <a:t> </a:t>
            </a:r>
            <a:r>
              <a:rPr lang="en-US" sz="3097" dirty="0" err="1">
                <a:solidFill>
                  <a:srgbClr val="000000"/>
                </a:solidFill>
                <a:latin typeface="Sukar"/>
              </a:rPr>
              <a:t>mySerial</a:t>
            </a:r>
            <a:r>
              <a:rPr lang="en-US" sz="3097" dirty="0">
                <a:solidFill>
                  <a:srgbClr val="000000"/>
                </a:solidFill>
                <a:latin typeface="Sukar"/>
              </a:rPr>
              <a:t>(D3, D2);</a:t>
            </a:r>
          </a:p>
        </p:txBody>
      </p:sp>
      <p:sp>
        <p:nvSpPr>
          <p:cNvPr id="5" name="TextBox 5"/>
          <p:cNvSpPr txBox="1"/>
          <p:nvPr/>
        </p:nvSpPr>
        <p:spPr>
          <a:xfrm>
            <a:off x="599760" y="172639"/>
            <a:ext cx="15405559" cy="2160474"/>
          </a:xfrm>
          <a:prstGeom prst="rect">
            <a:avLst/>
          </a:prstGeom>
        </p:spPr>
        <p:txBody>
          <a:bodyPr lIns="0" tIns="0" rIns="0" bIns="0" rtlCol="0" anchor="t">
            <a:spAutoFit/>
          </a:bodyPr>
          <a:lstStyle/>
          <a:p>
            <a:pPr>
              <a:lnSpc>
                <a:spcPts val="8530"/>
              </a:lnSpc>
            </a:pPr>
            <a:r>
              <a:rPr lang="en-US" sz="7109" spc="-71">
                <a:solidFill>
                  <a:srgbClr val="00A181"/>
                </a:solidFill>
                <a:latin typeface="Fira Sans Medium Bold"/>
              </a:rPr>
              <a:t>Manhole Monitoring System Code</a:t>
            </a:r>
          </a:p>
          <a:p>
            <a:pPr>
              <a:lnSpc>
                <a:spcPts val="8530"/>
              </a:lnSpc>
              <a:spcBef>
                <a:spcPct val="0"/>
              </a:spcBef>
            </a:pPr>
            <a:endParaRPr lang="en-US" sz="7109" spc="-71">
              <a:solidFill>
                <a:srgbClr val="00A181"/>
              </a:solidFill>
              <a:latin typeface="Fira Sans Medium Bold"/>
            </a:endParaRPr>
          </a:p>
        </p:txBody>
      </p:sp>
      <p:grpSp>
        <p:nvGrpSpPr>
          <p:cNvPr id="6" name="Group 6"/>
          <p:cNvGrpSpPr/>
          <p:nvPr/>
        </p:nvGrpSpPr>
        <p:grpSpPr>
          <a:xfrm>
            <a:off x="6466492" y="9258300"/>
            <a:ext cx="2977778" cy="257877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8" name="Group 8"/>
          <p:cNvGrpSpPr/>
          <p:nvPr/>
        </p:nvGrpSpPr>
        <p:grpSpPr>
          <a:xfrm>
            <a:off x="2481390" y="8087982"/>
            <a:ext cx="4201515" cy="3638531"/>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0" name="Group 10"/>
          <p:cNvGrpSpPr/>
          <p:nvPr/>
        </p:nvGrpSpPr>
        <p:grpSpPr>
          <a:xfrm>
            <a:off x="0" y="9046783"/>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15008" y="287962"/>
            <a:ext cx="18072992" cy="2269852"/>
          </a:xfrm>
          <a:prstGeom prst="rect">
            <a:avLst/>
          </a:prstGeom>
        </p:spPr>
        <p:txBody>
          <a:bodyPr wrap="square" lIns="0" tIns="0" rIns="0" bIns="0" rtlCol="0" anchor="t">
            <a:spAutoFit/>
          </a:bodyPr>
          <a:lstStyle/>
          <a:p>
            <a:pPr algn="ctr">
              <a:lnSpc>
                <a:spcPts val="5879"/>
              </a:lnSpc>
              <a:spcBef>
                <a:spcPct val="0"/>
              </a:spcBef>
            </a:pPr>
            <a:r>
              <a:rPr lang="en-US" sz="4199" dirty="0">
                <a:solidFill>
                  <a:srgbClr val="000000"/>
                </a:solidFill>
                <a:latin typeface="Sukar Black"/>
              </a:rPr>
              <a:t>In the loop, first, we are reading the Tilt sensor and Gas sensor readings using </a:t>
            </a:r>
            <a:r>
              <a:rPr lang="en-US" sz="4199" dirty="0" err="1">
                <a:solidFill>
                  <a:srgbClr val="000000"/>
                </a:solidFill>
                <a:latin typeface="Sukar Black Bold"/>
              </a:rPr>
              <a:t>digitalRead</a:t>
            </a:r>
            <a:r>
              <a:rPr lang="en-US" sz="4199" dirty="0">
                <a:solidFill>
                  <a:srgbClr val="000000"/>
                </a:solidFill>
                <a:latin typeface="Sukar Black Bold"/>
              </a:rPr>
              <a:t>()</a:t>
            </a:r>
            <a:r>
              <a:rPr lang="en-US" sz="4199" dirty="0">
                <a:solidFill>
                  <a:srgbClr val="000000"/>
                </a:solidFill>
                <a:latin typeface="Sukar Black"/>
              </a:rPr>
              <a:t> and </a:t>
            </a:r>
            <a:r>
              <a:rPr lang="en-US" sz="4199" dirty="0" err="1">
                <a:solidFill>
                  <a:srgbClr val="000000"/>
                </a:solidFill>
                <a:latin typeface="Sukar Black Bold"/>
              </a:rPr>
              <a:t>analogRead</a:t>
            </a:r>
            <a:r>
              <a:rPr lang="en-US" sz="4199" dirty="0">
                <a:solidFill>
                  <a:srgbClr val="000000"/>
                </a:solidFill>
                <a:latin typeface="Sukar Black Bold"/>
              </a:rPr>
              <a:t>()</a:t>
            </a:r>
            <a:r>
              <a:rPr lang="en-US" sz="4199" dirty="0">
                <a:solidFill>
                  <a:srgbClr val="000000"/>
                </a:solidFill>
                <a:latin typeface="Sukar Black"/>
              </a:rPr>
              <a:t> functions and then to measure the distance using ultrasonic sensor,</a:t>
            </a:r>
          </a:p>
        </p:txBody>
      </p:sp>
      <p:sp>
        <p:nvSpPr>
          <p:cNvPr id="3" name="TextBox 3"/>
          <p:cNvSpPr txBox="1"/>
          <p:nvPr/>
        </p:nvSpPr>
        <p:spPr>
          <a:xfrm>
            <a:off x="7738549" y="2961709"/>
            <a:ext cx="7614166" cy="7037329"/>
          </a:xfrm>
          <a:prstGeom prst="rect">
            <a:avLst/>
          </a:prstGeom>
        </p:spPr>
        <p:txBody>
          <a:bodyPr lIns="0" tIns="0" rIns="0" bIns="0" rtlCol="0" anchor="t">
            <a:spAutoFit/>
          </a:bodyPr>
          <a:lstStyle/>
          <a:p>
            <a:pPr>
              <a:lnSpc>
                <a:spcPts val="4290"/>
              </a:lnSpc>
            </a:pPr>
            <a:r>
              <a:rPr lang="en-US" sz="3064">
                <a:solidFill>
                  <a:srgbClr val="000000"/>
                </a:solidFill>
                <a:latin typeface="Sukar"/>
              </a:rPr>
              <a:t>int readings = digitalRead(sensor);</a:t>
            </a:r>
          </a:p>
          <a:p>
            <a:pPr>
              <a:lnSpc>
                <a:spcPts val="4290"/>
              </a:lnSpc>
            </a:pPr>
            <a:r>
              <a:rPr lang="en-US" sz="3064">
                <a:solidFill>
                  <a:srgbClr val="000000"/>
                </a:solidFill>
                <a:latin typeface="Sukar"/>
              </a:rPr>
              <a:t>int val = analogRead(A0);</a:t>
            </a:r>
          </a:p>
          <a:p>
            <a:pPr>
              <a:lnSpc>
                <a:spcPts val="4290"/>
              </a:lnSpc>
            </a:pPr>
            <a:r>
              <a:rPr lang="en-US" sz="3064">
                <a:solidFill>
                  <a:srgbClr val="000000"/>
                </a:solidFill>
                <a:latin typeface="Sukar"/>
              </a:rPr>
              <a:t>digitalWrite(TRIGPIN, LOW);</a:t>
            </a:r>
          </a:p>
          <a:p>
            <a:pPr>
              <a:lnSpc>
                <a:spcPts val="4290"/>
              </a:lnSpc>
            </a:pPr>
            <a:r>
              <a:rPr lang="en-US" sz="3064">
                <a:solidFill>
                  <a:srgbClr val="000000"/>
                </a:solidFill>
                <a:latin typeface="Sukar"/>
              </a:rPr>
              <a:t>delayMicroseconds(2);</a:t>
            </a:r>
          </a:p>
          <a:p>
            <a:pPr>
              <a:lnSpc>
                <a:spcPts val="4290"/>
              </a:lnSpc>
            </a:pPr>
            <a:r>
              <a:rPr lang="en-US" sz="3064">
                <a:solidFill>
                  <a:srgbClr val="000000"/>
                </a:solidFill>
                <a:latin typeface="Sukar"/>
              </a:rPr>
              <a:t>digitalWrite(TRIGPIN, HIGH);</a:t>
            </a:r>
          </a:p>
          <a:p>
            <a:pPr>
              <a:lnSpc>
                <a:spcPts val="4290"/>
              </a:lnSpc>
            </a:pPr>
            <a:r>
              <a:rPr lang="en-US" sz="3064">
                <a:solidFill>
                  <a:srgbClr val="000000"/>
                </a:solidFill>
                <a:latin typeface="Sukar"/>
              </a:rPr>
              <a:t>delayMicroseconds(15);</a:t>
            </a:r>
          </a:p>
          <a:p>
            <a:pPr>
              <a:lnSpc>
                <a:spcPts val="4290"/>
              </a:lnSpc>
            </a:pPr>
            <a:r>
              <a:rPr lang="en-US" sz="3064">
                <a:solidFill>
                  <a:srgbClr val="000000"/>
                </a:solidFill>
                <a:latin typeface="Sukar"/>
              </a:rPr>
              <a:t>digitalWrite(TRIGPIN, LOW);</a:t>
            </a:r>
          </a:p>
          <a:p>
            <a:pPr>
              <a:lnSpc>
                <a:spcPts val="4290"/>
              </a:lnSpc>
            </a:pPr>
            <a:r>
              <a:rPr lang="en-US" sz="3064">
                <a:solidFill>
                  <a:srgbClr val="000000"/>
                </a:solidFill>
                <a:latin typeface="Sukar"/>
              </a:rPr>
              <a:t>int distance1 = pulseIn(ECHOPIN, HIGH, 26000);</a:t>
            </a:r>
          </a:p>
          <a:p>
            <a:pPr>
              <a:lnSpc>
                <a:spcPts val="4290"/>
              </a:lnSpc>
            </a:pPr>
            <a:r>
              <a:rPr lang="en-US" sz="3064">
                <a:solidFill>
                  <a:srgbClr val="000000"/>
                </a:solidFill>
                <a:latin typeface="Sukar"/>
              </a:rPr>
              <a:t>int distance=distance1/58;</a:t>
            </a:r>
          </a:p>
          <a:p>
            <a:pPr>
              <a:lnSpc>
                <a:spcPts val="4290"/>
              </a:lnSpc>
            </a:pPr>
            <a:r>
              <a:rPr lang="en-US" sz="3064">
                <a:solidFill>
                  <a:srgbClr val="000000"/>
                </a:solidFill>
                <a:latin typeface="Sukar"/>
              </a:rPr>
              <a:t>Serial.println(distance);</a:t>
            </a:r>
          </a:p>
          <a:p>
            <a:pPr>
              <a:lnSpc>
                <a:spcPts val="4290"/>
              </a:lnSpc>
            </a:pPr>
            <a:r>
              <a:rPr lang="en-US" sz="3064">
                <a:solidFill>
                  <a:srgbClr val="000000"/>
                </a:solidFill>
                <a:latin typeface="Sukar"/>
              </a:rPr>
              <a:t>Serial.println("   cm");</a:t>
            </a:r>
          </a:p>
          <a:p>
            <a:pPr>
              <a:lnSpc>
                <a:spcPts val="4290"/>
              </a:lnSpc>
            </a:pPr>
            <a:r>
              <a:rPr lang="en-US" sz="3064">
                <a:solidFill>
                  <a:srgbClr val="000000"/>
                </a:solidFill>
                <a:latin typeface="Sukar"/>
              </a:rPr>
              <a:t>delay(500);</a:t>
            </a:r>
          </a:p>
          <a:p>
            <a:pPr algn="ctr">
              <a:lnSpc>
                <a:spcPts val="4290"/>
              </a:lnSpc>
              <a:spcBef>
                <a:spcPct val="0"/>
              </a:spcBef>
            </a:pPr>
            <a:endParaRPr lang="en-US" sz="3064">
              <a:solidFill>
                <a:srgbClr val="000000"/>
              </a:solidFill>
              <a:latin typeface="Sukar"/>
            </a:endParaRPr>
          </a:p>
        </p:txBody>
      </p:sp>
      <p:grpSp>
        <p:nvGrpSpPr>
          <p:cNvPr id="4" name="Group 4"/>
          <p:cNvGrpSpPr/>
          <p:nvPr/>
        </p:nvGrpSpPr>
        <p:grpSpPr>
          <a:xfrm rot="-10800000">
            <a:off x="-1008068" y="4350232"/>
            <a:ext cx="4985461" cy="431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rot="-10800000">
            <a:off x="3359156" y="7034637"/>
            <a:ext cx="3480308" cy="3013963"/>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rot="-10800000">
            <a:off x="3078104" y="3571444"/>
            <a:ext cx="1798578" cy="155757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0" name="Group 10"/>
          <p:cNvGrpSpPr/>
          <p:nvPr/>
        </p:nvGrpSpPr>
        <p:grpSpPr>
          <a:xfrm rot="-10800000">
            <a:off x="599002" y="7361297"/>
            <a:ext cx="3378391" cy="292570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87016" y="782396"/>
            <a:ext cx="18000984" cy="7502054"/>
          </a:xfrm>
          <a:prstGeom prst="rect">
            <a:avLst/>
          </a:prstGeom>
        </p:spPr>
        <p:txBody>
          <a:bodyPr wrap="square" lIns="0" tIns="0" rIns="0" bIns="0" rtlCol="0" anchor="t">
            <a:spAutoFit/>
          </a:bodyPr>
          <a:lstStyle/>
          <a:p>
            <a:pPr algn="ctr">
              <a:lnSpc>
                <a:spcPts val="3885"/>
              </a:lnSpc>
              <a:spcBef>
                <a:spcPct val="0"/>
              </a:spcBef>
            </a:pPr>
            <a:r>
              <a:rPr lang="en-US" sz="2775" dirty="0">
                <a:solidFill>
                  <a:srgbClr val="000000"/>
                </a:solidFill>
                <a:latin typeface="Sukar Black"/>
              </a:rPr>
              <a:t>Then in last, we are comparing these readings and if the readings exceed a predefined value, then we will use the GSM module to send the SMS notifications. The AT commands to send messages are explained below:</a:t>
            </a:r>
          </a:p>
          <a:p>
            <a:pPr algn="ctr">
              <a:lnSpc>
                <a:spcPts val="3885"/>
              </a:lnSpc>
              <a:spcBef>
                <a:spcPct val="0"/>
              </a:spcBef>
            </a:pPr>
            <a:endParaRPr lang="en-US" sz="2775" dirty="0">
              <a:solidFill>
                <a:srgbClr val="000000"/>
              </a:solidFill>
              <a:latin typeface="Sukar Black"/>
            </a:endParaRPr>
          </a:p>
          <a:p>
            <a:pPr>
              <a:lnSpc>
                <a:spcPts val="3885"/>
              </a:lnSpc>
              <a:spcBef>
                <a:spcPct val="0"/>
              </a:spcBef>
            </a:pPr>
            <a:r>
              <a:rPr lang="en-US" sz="2775" dirty="0">
                <a:solidFill>
                  <a:srgbClr val="000000"/>
                </a:solidFill>
                <a:latin typeface="Sukar Black"/>
              </a:rPr>
              <a:t>AT+CMGF=1 – Used to select message format as text. By default, the format is Protocol Data Unit (PDU)</a:t>
            </a:r>
          </a:p>
          <a:p>
            <a:pPr>
              <a:lnSpc>
                <a:spcPts val="3885"/>
              </a:lnSpc>
              <a:spcBef>
                <a:spcPct val="0"/>
              </a:spcBef>
            </a:pPr>
            <a:r>
              <a:rPr lang="en-US" sz="2775" dirty="0">
                <a:solidFill>
                  <a:srgbClr val="000000"/>
                </a:solidFill>
                <a:latin typeface="Sukar Black"/>
              </a:rPr>
              <a:t>AT+CMGS=+</a:t>
            </a:r>
            <a:r>
              <a:rPr lang="en-US" sz="2775" dirty="0" err="1">
                <a:solidFill>
                  <a:srgbClr val="000000"/>
                </a:solidFill>
                <a:latin typeface="Sukar Black"/>
              </a:rPr>
              <a:t>ZZxxxxxxxxxx</a:t>
            </a:r>
            <a:r>
              <a:rPr lang="en-US" sz="2775" dirty="0">
                <a:solidFill>
                  <a:srgbClr val="000000"/>
                </a:solidFill>
                <a:latin typeface="Sukar Black"/>
              </a:rPr>
              <a:t> – This command with the phone number specified sends an SMS message to a GSM phone.</a:t>
            </a:r>
          </a:p>
          <a:p>
            <a:pPr>
              <a:lnSpc>
                <a:spcPts val="3885"/>
              </a:lnSpc>
              <a:spcBef>
                <a:spcPct val="0"/>
              </a:spcBef>
            </a:pPr>
            <a:endParaRPr lang="en-US" sz="2775" dirty="0">
              <a:solidFill>
                <a:srgbClr val="000000"/>
              </a:solidFill>
              <a:latin typeface="Sukar Black"/>
            </a:endParaRPr>
          </a:p>
          <a:p>
            <a:pPr>
              <a:lnSpc>
                <a:spcPts val="3885"/>
              </a:lnSpc>
              <a:spcBef>
                <a:spcPct val="0"/>
              </a:spcBef>
            </a:pPr>
            <a:r>
              <a:rPr lang="en-US" sz="2775" dirty="0" err="1">
                <a:solidFill>
                  <a:srgbClr val="000000"/>
                </a:solidFill>
                <a:latin typeface="Sukar"/>
              </a:rPr>
              <a:t>mySerial.println</a:t>
            </a:r>
            <a:r>
              <a:rPr lang="en-US" sz="2775" dirty="0">
                <a:solidFill>
                  <a:srgbClr val="000000"/>
                </a:solidFill>
                <a:latin typeface="Sukar"/>
              </a:rPr>
              <a:t>("AT"); //Once the handshake test is successful, it will back to OK</a:t>
            </a:r>
          </a:p>
          <a:p>
            <a:pPr>
              <a:lnSpc>
                <a:spcPts val="3885"/>
              </a:lnSpc>
              <a:spcBef>
                <a:spcPct val="0"/>
              </a:spcBef>
            </a:pPr>
            <a:r>
              <a:rPr lang="en-US" sz="2775" dirty="0" err="1">
                <a:solidFill>
                  <a:srgbClr val="000000"/>
                </a:solidFill>
                <a:latin typeface="Sukar"/>
              </a:rPr>
              <a:t>updateSerial</a:t>
            </a:r>
            <a:r>
              <a:rPr lang="en-US" sz="2775" dirty="0">
                <a:solidFill>
                  <a:srgbClr val="000000"/>
                </a:solidFill>
                <a:latin typeface="Sukar"/>
              </a:rPr>
              <a:t>();</a:t>
            </a:r>
          </a:p>
          <a:p>
            <a:pPr>
              <a:lnSpc>
                <a:spcPts val="3885"/>
              </a:lnSpc>
              <a:spcBef>
                <a:spcPct val="0"/>
              </a:spcBef>
            </a:pPr>
            <a:r>
              <a:rPr lang="en-US" sz="2775" dirty="0" err="1">
                <a:solidFill>
                  <a:srgbClr val="000000"/>
                </a:solidFill>
                <a:latin typeface="Sukar"/>
              </a:rPr>
              <a:t>mySerial.println</a:t>
            </a:r>
            <a:r>
              <a:rPr lang="en-US" sz="2775" dirty="0">
                <a:solidFill>
                  <a:srgbClr val="000000"/>
                </a:solidFill>
                <a:latin typeface="Sukar"/>
              </a:rPr>
              <a:t>("AT+CMGF=1"); // Configuring TEXT mode</a:t>
            </a:r>
          </a:p>
          <a:p>
            <a:pPr>
              <a:lnSpc>
                <a:spcPts val="3885"/>
              </a:lnSpc>
              <a:spcBef>
                <a:spcPct val="0"/>
              </a:spcBef>
            </a:pPr>
            <a:r>
              <a:rPr lang="en-US" sz="2775" dirty="0" err="1">
                <a:solidFill>
                  <a:srgbClr val="000000"/>
                </a:solidFill>
                <a:latin typeface="Sukar"/>
              </a:rPr>
              <a:t>updateSerial</a:t>
            </a:r>
            <a:r>
              <a:rPr lang="en-US" sz="2775" dirty="0">
                <a:solidFill>
                  <a:srgbClr val="000000"/>
                </a:solidFill>
                <a:latin typeface="Sukar"/>
              </a:rPr>
              <a:t>();</a:t>
            </a:r>
          </a:p>
          <a:p>
            <a:pPr>
              <a:lnSpc>
                <a:spcPts val="3885"/>
              </a:lnSpc>
              <a:spcBef>
                <a:spcPct val="0"/>
              </a:spcBef>
            </a:pPr>
            <a:r>
              <a:rPr lang="en-US" sz="2775" dirty="0" err="1">
                <a:solidFill>
                  <a:srgbClr val="000000"/>
                </a:solidFill>
                <a:latin typeface="Sukar"/>
              </a:rPr>
              <a:t>mySerial.println</a:t>
            </a:r>
            <a:r>
              <a:rPr lang="en-US" sz="2775" dirty="0">
                <a:solidFill>
                  <a:srgbClr val="000000"/>
                </a:solidFill>
                <a:latin typeface="Sukar"/>
              </a:rPr>
              <a:t>("AT+CMGS=\"+919829559608\"");</a:t>
            </a:r>
          </a:p>
          <a:p>
            <a:pPr>
              <a:lnSpc>
                <a:spcPts val="3885"/>
              </a:lnSpc>
              <a:spcBef>
                <a:spcPct val="0"/>
              </a:spcBef>
            </a:pPr>
            <a:r>
              <a:rPr lang="en-US" sz="2775" dirty="0" err="1">
                <a:solidFill>
                  <a:srgbClr val="000000"/>
                </a:solidFill>
                <a:latin typeface="Sukar"/>
              </a:rPr>
              <a:t>updateSerial</a:t>
            </a:r>
            <a:r>
              <a:rPr lang="en-US" sz="2775" dirty="0">
                <a:solidFill>
                  <a:srgbClr val="000000"/>
                </a:solidFill>
                <a:latin typeface="Sukar"/>
              </a:rPr>
              <a:t>();</a:t>
            </a:r>
          </a:p>
          <a:p>
            <a:pPr>
              <a:lnSpc>
                <a:spcPts val="3885"/>
              </a:lnSpc>
              <a:spcBef>
                <a:spcPct val="0"/>
              </a:spcBef>
            </a:pPr>
            <a:r>
              <a:rPr lang="en-US" sz="2775" dirty="0" err="1">
                <a:solidFill>
                  <a:srgbClr val="000000"/>
                </a:solidFill>
                <a:latin typeface="Sukar"/>
              </a:rPr>
              <a:t>mySerial.print</a:t>
            </a:r>
            <a:r>
              <a:rPr lang="en-US" sz="2775" dirty="0">
                <a:solidFill>
                  <a:srgbClr val="000000"/>
                </a:solidFill>
                <a:latin typeface="Sukar"/>
              </a:rPr>
              <a:t>("Tilt Detected"); //text content</a:t>
            </a:r>
          </a:p>
          <a:p>
            <a:pPr>
              <a:lnSpc>
                <a:spcPts val="3885"/>
              </a:lnSpc>
              <a:spcBef>
                <a:spcPct val="0"/>
              </a:spcBef>
            </a:pPr>
            <a:r>
              <a:rPr lang="en-US" sz="2775" dirty="0" err="1">
                <a:solidFill>
                  <a:srgbClr val="000000"/>
                </a:solidFill>
                <a:latin typeface="Sukar"/>
              </a:rPr>
              <a:t>updateSerial</a:t>
            </a:r>
            <a:r>
              <a:rPr lang="en-US" sz="2775" dirty="0">
                <a:solidFill>
                  <a:srgbClr val="000000"/>
                </a:solidFill>
                <a:latin typeface="Sukar"/>
              </a:rPr>
              <a:t>();</a:t>
            </a:r>
          </a:p>
          <a:p>
            <a:pPr>
              <a:lnSpc>
                <a:spcPts val="3885"/>
              </a:lnSpc>
              <a:spcBef>
                <a:spcPct val="0"/>
              </a:spcBef>
            </a:pPr>
            <a:r>
              <a:rPr lang="en-US" sz="2775" dirty="0" err="1">
                <a:solidFill>
                  <a:srgbClr val="000000"/>
                </a:solidFill>
                <a:latin typeface="Sukar"/>
              </a:rPr>
              <a:t>mySerial.write</a:t>
            </a:r>
            <a:r>
              <a:rPr lang="en-US" sz="2775" dirty="0">
                <a:solidFill>
                  <a:srgbClr val="000000"/>
                </a:solidFill>
                <a:latin typeface="Sukar"/>
              </a:rPr>
              <a:t>(26);</a:t>
            </a:r>
          </a:p>
        </p:txBody>
      </p:sp>
      <p:grpSp>
        <p:nvGrpSpPr>
          <p:cNvPr id="3" name="Group 3"/>
          <p:cNvGrpSpPr/>
          <p:nvPr/>
        </p:nvGrpSpPr>
        <p:grpSpPr>
          <a:xfrm>
            <a:off x="14392460" y="6057418"/>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1530390" y="4676483"/>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a:off x="13493171" y="9596062"/>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4392460" y="4438083"/>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175448" y="462980"/>
            <a:ext cx="13083852" cy="11003012"/>
          </a:xfrm>
          <a:prstGeom prst="rect">
            <a:avLst/>
          </a:prstGeom>
        </p:spPr>
        <p:txBody>
          <a:bodyPr wrap="square" lIns="0" tIns="0" rIns="0" bIns="0" rtlCol="0" anchor="t">
            <a:spAutoFit/>
          </a:bodyPr>
          <a:lstStyle/>
          <a:p>
            <a:pPr algn="just">
              <a:lnSpc>
                <a:spcPts val="3941"/>
              </a:lnSpc>
            </a:pPr>
            <a:r>
              <a:rPr lang="en-US" sz="2815" dirty="0">
                <a:solidFill>
                  <a:srgbClr val="000000"/>
                </a:solidFill>
                <a:latin typeface="Sukar Black"/>
              </a:rPr>
              <a:t>#include &lt;</a:t>
            </a:r>
            <a:r>
              <a:rPr lang="en-US" sz="2815" dirty="0" err="1">
                <a:solidFill>
                  <a:srgbClr val="000000"/>
                </a:solidFill>
                <a:latin typeface="Sukar Black"/>
              </a:rPr>
              <a:t>SoftwareSerial.h</a:t>
            </a:r>
            <a:r>
              <a:rPr lang="en-US" sz="2815" dirty="0">
                <a:solidFill>
                  <a:srgbClr val="000000"/>
                </a:solidFill>
                <a:latin typeface="Sukar Black"/>
              </a:rPr>
              <a:t>&gt;</a:t>
            </a:r>
          </a:p>
          <a:p>
            <a:pPr algn="just">
              <a:lnSpc>
                <a:spcPts val="3941"/>
              </a:lnSpc>
            </a:pPr>
            <a:r>
              <a:rPr lang="en-US" sz="2815" dirty="0">
                <a:solidFill>
                  <a:srgbClr val="000000"/>
                </a:solidFill>
                <a:latin typeface="Sukar Black"/>
              </a:rPr>
              <a:t>  </a:t>
            </a:r>
          </a:p>
          <a:p>
            <a:pPr algn="just">
              <a:lnSpc>
                <a:spcPts val="3941"/>
              </a:lnSpc>
            </a:pPr>
            <a:r>
              <a:rPr lang="en-US" sz="2815" dirty="0">
                <a:solidFill>
                  <a:srgbClr val="000000"/>
                </a:solidFill>
                <a:latin typeface="Sukar Black"/>
              </a:rPr>
              <a:t>#define sensor D5</a:t>
            </a:r>
          </a:p>
          <a:p>
            <a:pPr algn="just">
              <a:lnSpc>
                <a:spcPts val="3941"/>
              </a:lnSpc>
            </a:pPr>
            <a:r>
              <a:rPr lang="en-US" sz="2815" dirty="0">
                <a:solidFill>
                  <a:srgbClr val="000000"/>
                </a:solidFill>
                <a:latin typeface="Sukar Black"/>
              </a:rPr>
              <a:t>#define ECHOPIN D7</a:t>
            </a:r>
          </a:p>
          <a:p>
            <a:pPr algn="just">
              <a:lnSpc>
                <a:spcPts val="3941"/>
              </a:lnSpc>
            </a:pPr>
            <a:r>
              <a:rPr lang="en-US" sz="2815" dirty="0">
                <a:solidFill>
                  <a:srgbClr val="000000"/>
                </a:solidFill>
                <a:latin typeface="Sukar Black"/>
              </a:rPr>
              <a:t>#define TRIGPIN D6</a:t>
            </a:r>
          </a:p>
          <a:p>
            <a:pPr algn="just">
              <a:lnSpc>
                <a:spcPts val="3941"/>
              </a:lnSpc>
            </a:pPr>
            <a:r>
              <a:rPr lang="en-US" sz="2815" dirty="0">
                <a:solidFill>
                  <a:srgbClr val="000000"/>
                </a:solidFill>
                <a:latin typeface="Sukar Black"/>
              </a:rPr>
              <a:t>int </a:t>
            </a:r>
            <a:r>
              <a:rPr lang="en-US" sz="2815" dirty="0" err="1">
                <a:solidFill>
                  <a:srgbClr val="000000"/>
                </a:solidFill>
                <a:latin typeface="Sukar Black"/>
              </a:rPr>
              <a:t>sensorPin</a:t>
            </a:r>
            <a:r>
              <a:rPr lang="en-US" sz="2815" dirty="0">
                <a:solidFill>
                  <a:srgbClr val="000000"/>
                </a:solidFill>
                <a:latin typeface="Sukar Black"/>
              </a:rPr>
              <a:t> = A0;</a:t>
            </a:r>
          </a:p>
          <a:p>
            <a:pPr algn="just">
              <a:lnSpc>
                <a:spcPts val="3941"/>
              </a:lnSpc>
            </a:pPr>
            <a:r>
              <a:rPr lang="en-US" sz="2815" dirty="0">
                <a:solidFill>
                  <a:srgbClr val="000000"/>
                </a:solidFill>
                <a:latin typeface="Sukar Black"/>
              </a:rPr>
              <a:t>//Create software serial object to communicate with SIM800L</a:t>
            </a:r>
          </a:p>
          <a:p>
            <a:pPr algn="just">
              <a:lnSpc>
                <a:spcPts val="3941"/>
              </a:lnSpc>
            </a:pPr>
            <a:r>
              <a:rPr lang="en-US" sz="2815" dirty="0" err="1">
                <a:solidFill>
                  <a:srgbClr val="000000"/>
                </a:solidFill>
                <a:latin typeface="Sukar Black"/>
              </a:rPr>
              <a:t>SoftwareSerial</a:t>
            </a:r>
            <a:r>
              <a:rPr lang="en-US" sz="2815" dirty="0">
                <a:solidFill>
                  <a:srgbClr val="000000"/>
                </a:solidFill>
                <a:latin typeface="Sukar Black"/>
              </a:rPr>
              <a:t> </a:t>
            </a:r>
            <a:r>
              <a:rPr lang="en-US" sz="2815" dirty="0" err="1">
                <a:solidFill>
                  <a:srgbClr val="000000"/>
                </a:solidFill>
                <a:latin typeface="Sukar Black"/>
              </a:rPr>
              <a:t>mySerial</a:t>
            </a:r>
            <a:r>
              <a:rPr lang="en-US" sz="2815" dirty="0">
                <a:solidFill>
                  <a:srgbClr val="000000"/>
                </a:solidFill>
                <a:latin typeface="Sukar Black"/>
              </a:rPr>
              <a:t>(D3, D2); //SIM800L Tx &amp; Rx is connected to Arduino #3 &amp; #2</a:t>
            </a:r>
          </a:p>
          <a:p>
            <a:pPr algn="just">
              <a:lnSpc>
                <a:spcPts val="3941"/>
              </a:lnSpc>
            </a:pPr>
            <a:r>
              <a:rPr lang="en-US" sz="2815" dirty="0">
                <a:solidFill>
                  <a:srgbClr val="000000"/>
                </a:solidFill>
                <a:latin typeface="Sukar Black"/>
              </a:rPr>
              <a:t>void setup()</a:t>
            </a:r>
          </a:p>
          <a:p>
            <a:pPr algn="just">
              <a:lnSpc>
                <a:spcPts val="3941"/>
              </a:lnSpc>
            </a:pPr>
            <a:r>
              <a:rPr lang="en-US" sz="2815" dirty="0">
                <a:solidFill>
                  <a:srgbClr val="000000"/>
                </a:solidFill>
                <a:latin typeface="Sukar Black"/>
              </a:rPr>
              <a:t>{</a:t>
            </a:r>
          </a:p>
          <a:p>
            <a:pPr algn="just">
              <a:lnSpc>
                <a:spcPts val="3941"/>
              </a:lnSpc>
            </a:pPr>
            <a:r>
              <a:rPr lang="en-US" sz="2815" dirty="0">
                <a:solidFill>
                  <a:srgbClr val="000000"/>
                </a:solidFill>
                <a:latin typeface="Sukar Black"/>
              </a:rPr>
              <a:t> //Begin serial communication with Arduino and Arduino IDE (Serial Monitor)</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Serial.begin</a:t>
            </a:r>
            <a:r>
              <a:rPr lang="en-US" sz="2815" dirty="0">
                <a:solidFill>
                  <a:srgbClr val="000000"/>
                </a:solidFill>
                <a:latin typeface="Sukar Black"/>
              </a:rPr>
              <a:t>(9600);</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pinMode</a:t>
            </a:r>
            <a:r>
              <a:rPr lang="en-US" sz="2815" dirty="0">
                <a:solidFill>
                  <a:srgbClr val="000000"/>
                </a:solidFill>
                <a:latin typeface="Sukar Black"/>
              </a:rPr>
              <a:t>(sensor, INPUT);</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pinMode</a:t>
            </a:r>
            <a:r>
              <a:rPr lang="en-US" sz="2815" dirty="0">
                <a:solidFill>
                  <a:srgbClr val="000000"/>
                </a:solidFill>
                <a:latin typeface="Sukar Black"/>
              </a:rPr>
              <a:t>(ECHOPIN,INPUT_PULLUP);</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pinMode</a:t>
            </a:r>
            <a:r>
              <a:rPr lang="en-US" sz="2815" dirty="0">
                <a:solidFill>
                  <a:srgbClr val="000000"/>
                </a:solidFill>
                <a:latin typeface="Sukar Black"/>
              </a:rPr>
              <a:t>(TRIGPIN, OUTPUT);</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digitalWrite</a:t>
            </a:r>
            <a:r>
              <a:rPr lang="en-US" sz="2815" dirty="0">
                <a:solidFill>
                  <a:srgbClr val="000000"/>
                </a:solidFill>
                <a:latin typeface="Sukar Black"/>
              </a:rPr>
              <a:t>(ECHOPIN, HIGH);</a:t>
            </a:r>
          </a:p>
          <a:p>
            <a:pPr algn="just">
              <a:lnSpc>
                <a:spcPts val="3941"/>
              </a:lnSpc>
            </a:pPr>
            <a:r>
              <a:rPr lang="en-US" sz="2815" dirty="0">
                <a:solidFill>
                  <a:srgbClr val="000000"/>
                </a:solidFill>
                <a:latin typeface="Sukar Black"/>
              </a:rPr>
              <a:t> //Begin serial communication with Arduino and SIM800L</a:t>
            </a:r>
          </a:p>
          <a:p>
            <a:pPr algn="just">
              <a:lnSpc>
                <a:spcPts val="3941"/>
              </a:lnSpc>
            </a:pPr>
            <a:r>
              <a:rPr lang="en-US" sz="2815" dirty="0">
                <a:solidFill>
                  <a:srgbClr val="000000"/>
                </a:solidFill>
                <a:latin typeface="Sukar Black"/>
              </a:rPr>
              <a:t> </a:t>
            </a:r>
            <a:r>
              <a:rPr lang="en-US" sz="2815" dirty="0" err="1">
                <a:solidFill>
                  <a:srgbClr val="000000"/>
                </a:solidFill>
                <a:latin typeface="Sukar Black"/>
              </a:rPr>
              <a:t>mySerial.begin</a:t>
            </a:r>
            <a:r>
              <a:rPr lang="en-US" sz="2815" dirty="0">
                <a:solidFill>
                  <a:srgbClr val="000000"/>
                </a:solidFill>
                <a:latin typeface="Sukar Black"/>
              </a:rPr>
              <a:t>(9600);</a:t>
            </a:r>
          </a:p>
          <a:p>
            <a:pPr algn="just">
              <a:lnSpc>
                <a:spcPts val="3941"/>
              </a:lnSpc>
            </a:pPr>
            <a:r>
              <a:rPr lang="en-US" sz="2815" dirty="0">
                <a:solidFill>
                  <a:srgbClr val="000000"/>
                </a:solidFill>
                <a:latin typeface="Sukar Black"/>
              </a:rPr>
              <a:t> delay(1000);</a:t>
            </a:r>
          </a:p>
          <a:p>
            <a:pPr algn="just">
              <a:lnSpc>
                <a:spcPts val="3941"/>
              </a:lnSpc>
            </a:pPr>
            <a:r>
              <a:rPr lang="en-US" sz="2815" dirty="0">
                <a:solidFill>
                  <a:srgbClr val="000000"/>
                </a:solidFill>
                <a:latin typeface="Sukar Black"/>
              </a:rPr>
              <a:t>}</a:t>
            </a:r>
          </a:p>
          <a:p>
            <a:pPr algn="just">
              <a:lnSpc>
                <a:spcPts val="3941"/>
              </a:lnSpc>
              <a:spcBef>
                <a:spcPct val="0"/>
              </a:spcBef>
            </a:pPr>
            <a:endParaRPr lang="en-US" sz="2815" dirty="0">
              <a:solidFill>
                <a:srgbClr val="000000"/>
              </a:solidFill>
              <a:latin typeface="Sukar Black"/>
            </a:endParaRPr>
          </a:p>
        </p:txBody>
      </p:sp>
      <p:sp>
        <p:nvSpPr>
          <p:cNvPr id="3" name="TextBox 3"/>
          <p:cNvSpPr txBox="1"/>
          <p:nvPr/>
        </p:nvSpPr>
        <p:spPr>
          <a:xfrm>
            <a:off x="368781" y="1028700"/>
            <a:ext cx="2725000" cy="1285875"/>
          </a:xfrm>
          <a:prstGeom prst="rect">
            <a:avLst/>
          </a:prstGeom>
        </p:spPr>
        <p:txBody>
          <a:bodyPr lIns="0" tIns="0" rIns="0" bIns="0" rtlCol="0" anchor="t">
            <a:spAutoFit/>
          </a:bodyPr>
          <a:lstStyle/>
          <a:p>
            <a:pPr>
              <a:lnSpc>
                <a:spcPts val="10199"/>
              </a:lnSpc>
              <a:spcBef>
                <a:spcPct val="0"/>
              </a:spcBef>
            </a:pPr>
            <a:r>
              <a:rPr lang="en-US" sz="8499" spc="-84">
                <a:solidFill>
                  <a:srgbClr val="00A181"/>
                </a:solidFill>
                <a:latin typeface="Fira Sans Medium"/>
              </a:rPr>
              <a:t>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28112" y="174905"/>
            <a:ext cx="16831188" cy="10481962"/>
          </a:xfrm>
          <a:prstGeom prst="rect">
            <a:avLst/>
          </a:prstGeom>
        </p:spPr>
        <p:txBody>
          <a:bodyPr lIns="0" tIns="0" rIns="0" bIns="0" rtlCol="0" anchor="t">
            <a:spAutoFit/>
          </a:bodyPr>
          <a:lstStyle/>
          <a:p>
            <a:pPr>
              <a:lnSpc>
                <a:spcPts val="2904"/>
              </a:lnSpc>
              <a:spcBef>
                <a:spcPct val="0"/>
              </a:spcBef>
            </a:pPr>
            <a:r>
              <a:rPr lang="en-US" sz="2074">
                <a:solidFill>
                  <a:srgbClr val="000000"/>
                </a:solidFill>
                <a:latin typeface="Sukar Black"/>
              </a:rPr>
              <a:t>void loop()</a:t>
            </a:r>
          </a:p>
          <a:p>
            <a:pPr>
              <a:lnSpc>
                <a:spcPts val="2904"/>
              </a:lnSpc>
              <a:spcBef>
                <a:spcPct val="0"/>
              </a:spcBef>
            </a:pPr>
            <a:r>
              <a:rPr lang="en-US" sz="2074">
                <a:solidFill>
                  <a:srgbClr val="000000"/>
                </a:solidFill>
                <a:latin typeface="Sukar Black"/>
              </a:rPr>
              <a:t>{</a:t>
            </a:r>
          </a:p>
          <a:p>
            <a:pPr>
              <a:lnSpc>
                <a:spcPts val="2904"/>
              </a:lnSpc>
              <a:spcBef>
                <a:spcPct val="0"/>
              </a:spcBef>
            </a:pPr>
            <a:r>
              <a:rPr lang="en-US" sz="2074">
                <a:solidFill>
                  <a:srgbClr val="000000"/>
                </a:solidFill>
                <a:latin typeface="Sukar Black"/>
              </a:rPr>
              <a:t>   int readings = digitalRead(sensor);</a:t>
            </a:r>
          </a:p>
          <a:p>
            <a:pPr>
              <a:lnSpc>
                <a:spcPts val="2904"/>
              </a:lnSpc>
              <a:spcBef>
                <a:spcPct val="0"/>
              </a:spcBef>
            </a:pPr>
            <a:r>
              <a:rPr lang="en-US" sz="2074">
                <a:solidFill>
                  <a:srgbClr val="000000"/>
                </a:solidFill>
                <a:latin typeface="Sukar Black"/>
              </a:rPr>
              <a:t>   int val = analogRead(A0);</a:t>
            </a:r>
          </a:p>
          <a:p>
            <a:pPr>
              <a:lnSpc>
                <a:spcPts val="2904"/>
              </a:lnSpc>
              <a:spcBef>
                <a:spcPct val="0"/>
              </a:spcBef>
            </a:pPr>
            <a:r>
              <a:rPr lang="en-US" sz="2074">
                <a:solidFill>
                  <a:srgbClr val="000000"/>
                </a:solidFill>
                <a:latin typeface="Sukar Black"/>
              </a:rPr>
              <a:t>   //Serial.println(IR_readings);</a:t>
            </a:r>
          </a:p>
          <a:p>
            <a:pPr>
              <a:lnSpc>
                <a:spcPts val="2904"/>
              </a:lnSpc>
              <a:spcBef>
                <a:spcPct val="0"/>
              </a:spcBef>
            </a:pPr>
            <a:endParaRPr lang="en-US" sz="2074">
              <a:solidFill>
                <a:srgbClr val="000000"/>
              </a:solidFill>
              <a:latin typeface="Sukar Black"/>
            </a:endParaRPr>
          </a:p>
          <a:p>
            <a:pPr>
              <a:lnSpc>
                <a:spcPts val="2904"/>
              </a:lnSpc>
              <a:spcBef>
                <a:spcPct val="0"/>
              </a:spcBef>
            </a:pPr>
            <a:r>
              <a:rPr lang="en-US" sz="2074">
                <a:solidFill>
                  <a:srgbClr val="000000"/>
                </a:solidFill>
                <a:latin typeface="Sukar Black"/>
              </a:rPr>
              <a:t>   digitalWrite(TRIGPIN, LOW);</a:t>
            </a:r>
          </a:p>
          <a:p>
            <a:pPr>
              <a:lnSpc>
                <a:spcPts val="2904"/>
              </a:lnSpc>
              <a:spcBef>
                <a:spcPct val="0"/>
              </a:spcBef>
            </a:pPr>
            <a:r>
              <a:rPr lang="en-US" sz="2074">
                <a:solidFill>
                  <a:srgbClr val="000000"/>
                </a:solidFill>
                <a:latin typeface="Sukar Black"/>
              </a:rPr>
              <a:t>   delayMicroseconds(2);</a:t>
            </a:r>
          </a:p>
          <a:p>
            <a:pPr>
              <a:lnSpc>
                <a:spcPts val="2904"/>
              </a:lnSpc>
              <a:spcBef>
                <a:spcPct val="0"/>
              </a:spcBef>
            </a:pPr>
            <a:r>
              <a:rPr lang="en-US" sz="2074">
                <a:solidFill>
                  <a:srgbClr val="000000"/>
                </a:solidFill>
                <a:latin typeface="Sukar Black"/>
              </a:rPr>
              <a:t>   digitalWrite(TRIGPIN, HIGH);</a:t>
            </a:r>
          </a:p>
          <a:p>
            <a:pPr>
              <a:lnSpc>
                <a:spcPts val="2904"/>
              </a:lnSpc>
              <a:spcBef>
                <a:spcPct val="0"/>
              </a:spcBef>
            </a:pPr>
            <a:r>
              <a:rPr lang="en-US" sz="2074">
                <a:solidFill>
                  <a:srgbClr val="000000"/>
                </a:solidFill>
                <a:latin typeface="Sukar Black"/>
              </a:rPr>
              <a:t>   delayMicroseconds(15);</a:t>
            </a:r>
          </a:p>
          <a:p>
            <a:pPr>
              <a:lnSpc>
                <a:spcPts val="2904"/>
              </a:lnSpc>
              <a:spcBef>
                <a:spcPct val="0"/>
              </a:spcBef>
            </a:pPr>
            <a:r>
              <a:rPr lang="en-US" sz="2074">
                <a:solidFill>
                  <a:srgbClr val="000000"/>
                </a:solidFill>
                <a:latin typeface="Sukar Black"/>
              </a:rPr>
              <a:t>   digitalWrite(TRIGPIN, LOW);</a:t>
            </a:r>
          </a:p>
          <a:p>
            <a:pPr>
              <a:lnSpc>
                <a:spcPts val="2904"/>
              </a:lnSpc>
              <a:spcBef>
                <a:spcPct val="0"/>
              </a:spcBef>
            </a:pPr>
            <a:r>
              <a:rPr lang="en-US" sz="2074">
                <a:solidFill>
                  <a:srgbClr val="000000"/>
                </a:solidFill>
                <a:latin typeface="Sukar Black"/>
              </a:rPr>
              <a:t>   int distance1 = pulseIn(ECHOPIN, HIGH, 26000);</a:t>
            </a:r>
          </a:p>
          <a:p>
            <a:pPr>
              <a:lnSpc>
                <a:spcPts val="2904"/>
              </a:lnSpc>
              <a:spcBef>
                <a:spcPct val="0"/>
              </a:spcBef>
            </a:pPr>
            <a:r>
              <a:rPr lang="en-US" sz="2074">
                <a:solidFill>
                  <a:srgbClr val="000000"/>
                </a:solidFill>
                <a:latin typeface="Sukar Black"/>
              </a:rPr>
              <a:t>   int distance=distance1/58;</a:t>
            </a:r>
          </a:p>
          <a:p>
            <a:pPr>
              <a:lnSpc>
                <a:spcPts val="2904"/>
              </a:lnSpc>
              <a:spcBef>
                <a:spcPct val="0"/>
              </a:spcBef>
            </a:pPr>
            <a:r>
              <a:rPr lang="en-US" sz="2074">
                <a:solidFill>
                  <a:srgbClr val="000000"/>
                </a:solidFill>
                <a:latin typeface="Sukar Black"/>
              </a:rPr>
              <a:t>   Serial.println(distance);</a:t>
            </a:r>
          </a:p>
          <a:p>
            <a:pPr>
              <a:lnSpc>
                <a:spcPts val="2904"/>
              </a:lnSpc>
              <a:spcBef>
                <a:spcPct val="0"/>
              </a:spcBef>
            </a:pPr>
            <a:r>
              <a:rPr lang="en-US" sz="2074">
                <a:solidFill>
                  <a:srgbClr val="000000"/>
                </a:solidFill>
                <a:latin typeface="Sukar Black"/>
              </a:rPr>
              <a:t>   Serial.println("   cm");</a:t>
            </a:r>
          </a:p>
          <a:p>
            <a:pPr>
              <a:lnSpc>
                <a:spcPts val="2904"/>
              </a:lnSpc>
              <a:spcBef>
                <a:spcPct val="0"/>
              </a:spcBef>
            </a:pPr>
            <a:r>
              <a:rPr lang="en-US" sz="2074">
                <a:solidFill>
                  <a:srgbClr val="000000"/>
                </a:solidFill>
                <a:latin typeface="Sukar Black"/>
              </a:rPr>
              <a:t>   delay(500);</a:t>
            </a:r>
          </a:p>
          <a:p>
            <a:pPr>
              <a:lnSpc>
                <a:spcPts val="2904"/>
              </a:lnSpc>
              <a:spcBef>
                <a:spcPct val="0"/>
              </a:spcBef>
            </a:pPr>
            <a:r>
              <a:rPr lang="en-US" sz="2074">
                <a:solidFill>
                  <a:srgbClr val="000000"/>
                </a:solidFill>
                <a:latin typeface="Sukar Black"/>
              </a:rPr>
              <a:t>    if (readings == 1 )</a:t>
            </a:r>
          </a:p>
          <a:p>
            <a:pPr>
              <a:lnSpc>
                <a:spcPts val="2904"/>
              </a:lnSpc>
              <a:spcBef>
                <a:spcPct val="0"/>
              </a:spcBef>
            </a:pPr>
            <a:r>
              <a:rPr lang="en-US" sz="2074">
                <a:solidFill>
                  <a:srgbClr val="000000"/>
                </a:solidFill>
                <a:latin typeface="Sukar Black"/>
              </a:rPr>
              <a:t>    { </a:t>
            </a:r>
          </a:p>
          <a:p>
            <a:pPr>
              <a:lnSpc>
                <a:spcPts val="2904"/>
              </a:lnSpc>
              <a:spcBef>
                <a:spcPct val="0"/>
              </a:spcBef>
            </a:pPr>
            <a:r>
              <a:rPr lang="en-US" sz="2074">
                <a:solidFill>
                  <a:srgbClr val="000000"/>
                </a:solidFill>
                <a:latin typeface="Sukar Black"/>
              </a:rPr>
              <a:t>      //Serial.print("Tilt Detected"); </a:t>
            </a:r>
          </a:p>
          <a:p>
            <a:pPr>
              <a:lnSpc>
                <a:spcPts val="2904"/>
              </a:lnSpc>
              <a:spcBef>
                <a:spcPct val="0"/>
              </a:spcBef>
            </a:pPr>
            <a:r>
              <a:rPr lang="en-US" sz="2074">
                <a:solidFill>
                  <a:srgbClr val="000000"/>
                </a:solidFill>
                <a:latin typeface="Sukar Black"/>
              </a:rPr>
              <a:t>      mySerial.println("AT"); //Once the handshake test is successful, it will back to OK</a:t>
            </a:r>
          </a:p>
          <a:p>
            <a:pPr>
              <a:lnSpc>
                <a:spcPts val="2904"/>
              </a:lnSpc>
              <a:spcBef>
                <a:spcPct val="0"/>
              </a:spcBef>
            </a:pPr>
            <a:r>
              <a:rPr lang="en-US" sz="2074">
                <a:solidFill>
                  <a:srgbClr val="000000"/>
                </a:solidFill>
                <a:latin typeface="Sukar Black"/>
              </a:rPr>
              <a:t>      updateSerial();</a:t>
            </a:r>
          </a:p>
          <a:p>
            <a:pPr>
              <a:lnSpc>
                <a:spcPts val="2904"/>
              </a:lnSpc>
              <a:spcBef>
                <a:spcPct val="0"/>
              </a:spcBef>
            </a:pPr>
            <a:r>
              <a:rPr lang="en-US" sz="2074">
                <a:solidFill>
                  <a:srgbClr val="000000"/>
                </a:solidFill>
                <a:latin typeface="Sukar Black"/>
              </a:rPr>
              <a:t>      mySerial.println("AT+CMGF=1"); // Configuring TEXT mode</a:t>
            </a:r>
          </a:p>
          <a:p>
            <a:pPr>
              <a:lnSpc>
                <a:spcPts val="2904"/>
              </a:lnSpc>
              <a:spcBef>
                <a:spcPct val="0"/>
              </a:spcBef>
            </a:pPr>
            <a:r>
              <a:rPr lang="en-US" sz="2074">
                <a:solidFill>
                  <a:srgbClr val="000000"/>
                </a:solidFill>
                <a:latin typeface="Sukar Black"/>
              </a:rPr>
              <a:t>      updateSerial();</a:t>
            </a:r>
          </a:p>
          <a:p>
            <a:pPr>
              <a:lnSpc>
                <a:spcPts val="2904"/>
              </a:lnSpc>
              <a:spcBef>
                <a:spcPct val="0"/>
              </a:spcBef>
            </a:pPr>
            <a:r>
              <a:rPr lang="en-US" sz="2074">
                <a:solidFill>
                  <a:srgbClr val="000000"/>
                </a:solidFill>
                <a:latin typeface="Sukar Black"/>
              </a:rPr>
              <a:t>      mySerial.println("AT+CMGS=\"+zzxxxxxxxxxxx\"");//change ZZ with country code and xxxxxxxxxxx with phone number to sms</a:t>
            </a:r>
          </a:p>
          <a:p>
            <a:pPr>
              <a:lnSpc>
                <a:spcPts val="2904"/>
              </a:lnSpc>
              <a:spcBef>
                <a:spcPct val="0"/>
              </a:spcBef>
            </a:pPr>
            <a:r>
              <a:rPr lang="en-US" sz="2074">
                <a:solidFill>
                  <a:srgbClr val="000000"/>
                </a:solidFill>
                <a:latin typeface="Sukar Black"/>
              </a:rPr>
              <a:t>      updateSerial();</a:t>
            </a:r>
          </a:p>
          <a:p>
            <a:pPr>
              <a:lnSpc>
                <a:spcPts val="2904"/>
              </a:lnSpc>
              <a:spcBef>
                <a:spcPct val="0"/>
              </a:spcBef>
            </a:pPr>
            <a:r>
              <a:rPr lang="en-US" sz="2074">
                <a:solidFill>
                  <a:srgbClr val="000000"/>
                </a:solidFill>
                <a:latin typeface="Sukar Black"/>
              </a:rPr>
              <a:t>      mySerial.print("Tilt Detected"); //text content</a:t>
            </a:r>
          </a:p>
          <a:p>
            <a:pPr>
              <a:lnSpc>
                <a:spcPts val="2904"/>
              </a:lnSpc>
              <a:spcBef>
                <a:spcPct val="0"/>
              </a:spcBef>
            </a:pPr>
            <a:r>
              <a:rPr lang="en-US" sz="2074">
                <a:solidFill>
                  <a:srgbClr val="000000"/>
                </a:solidFill>
                <a:latin typeface="Sukar Black"/>
              </a:rPr>
              <a:t>      updateSerial();</a:t>
            </a:r>
          </a:p>
          <a:p>
            <a:pPr>
              <a:lnSpc>
                <a:spcPts val="2904"/>
              </a:lnSpc>
              <a:spcBef>
                <a:spcPct val="0"/>
              </a:spcBef>
            </a:pPr>
            <a:r>
              <a:rPr lang="en-US" sz="2074">
                <a:solidFill>
                  <a:srgbClr val="000000"/>
                </a:solidFill>
                <a:latin typeface="Sukar Black"/>
              </a:rPr>
              <a:t>      mySerial.write(26);</a:t>
            </a:r>
          </a:p>
          <a:p>
            <a:pPr>
              <a:lnSpc>
                <a:spcPts val="2904"/>
              </a:lnSpc>
              <a:spcBef>
                <a:spcPct val="0"/>
              </a:spcBef>
            </a:pPr>
            <a:r>
              <a:rPr lang="en-US" sz="2074">
                <a:solidFill>
                  <a:srgbClr val="000000"/>
                </a:solidFill>
                <a:latin typeface="Sukar Black"/>
              </a:rPr>
              <a:t>    }</a:t>
            </a:r>
          </a:p>
        </p:txBody>
      </p:sp>
      <p:grpSp>
        <p:nvGrpSpPr>
          <p:cNvPr id="3" name="Group 3"/>
          <p:cNvGrpSpPr/>
          <p:nvPr/>
        </p:nvGrpSpPr>
        <p:grpSpPr>
          <a:xfrm>
            <a:off x="14100714" y="796700"/>
            <a:ext cx="4973344" cy="430694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602157" y="4001713"/>
            <a:ext cx="3376339" cy="292392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3699145" y="-523610"/>
            <a:ext cx="2581167" cy="22353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680" y="-19050"/>
            <a:ext cx="10250201" cy="10306050"/>
          </a:xfrm>
          <a:prstGeom prst="rect">
            <a:avLst/>
          </a:prstGeom>
        </p:spPr>
        <p:txBody>
          <a:bodyPr lIns="0" tIns="0" rIns="0" bIns="0" rtlCol="0" anchor="t">
            <a:spAutoFit/>
          </a:bodyPr>
          <a:lstStyle/>
          <a:p>
            <a:pPr>
              <a:lnSpc>
                <a:spcPts val="1992"/>
              </a:lnSpc>
              <a:spcBef>
                <a:spcPct val="0"/>
              </a:spcBef>
            </a:pPr>
            <a:r>
              <a:rPr lang="en-US" sz="1423">
                <a:solidFill>
                  <a:srgbClr val="000000"/>
                </a:solidFill>
                <a:latin typeface="Sukar Black"/>
              </a:rPr>
              <a:t>    if (distance &lt;= 20)</a:t>
            </a:r>
          </a:p>
          <a:p>
            <a:pPr>
              <a:lnSpc>
                <a:spcPts val="1992"/>
              </a:lnSpc>
              <a:spcBef>
                <a:spcPct val="0"/>
              </a:spcBef>
            </a:pPr>
            <a:r>
              <a:rPr lang="en-US" sz="1423">
                <a:solidFill>
                  <a:srgbClr val="000000"/>
                </a:solidFill>
                <a:latin typeface="Sukar Black"/>
              </a:rPr>
              <a:t>    { </a:t>
            </a:r>
          </a:p>
          <a:p>
            <a:pPr>
              <a:lnSpc>
                <a:spcPts val="1992"/>
              </a:lnSpc>
              <a:spcBef>
                <a:spcPct val="0"/>
              </a:spcBef>
            </a:pPr>
            <a:r>
              <a:rPr lang="en-US" sz="1423">
                <a:solidFill>
                  <a:srgbClr val="000000"/>
                </a:solidFill>
                <a:latin typeface="Sukar Black"/>
              </a:rPr>
              <a:t>      Serial.print("Water Level"); </a:t>
            </a:r>
          </a:p>
          <a:p>
            <a:pPr>
              <a:lnSpc>
                <a:spcPts val="1992"/>
              </a:lnSpc>
              <a:spcBef>
                <a:spcPct val="0"/>
              </a:spcBef>
            </a:pPr>
            <a:r>
              <a:rPr lang="en-US" sz="1423">
                <a:solidFill>
                  <a:srgbClr val="000000"/>
                </a:solidFill>
                <a:latin typeface="Sukar Black"/>
              </a:rPr>
              <a:t>      mySerial.println("AT"); //Once the handshake test is successful, it will back to OK</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mySerial.println("AT+CMGF=1"); // Configuring TEXT mode</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mySerial.println("AT+CMGS=\"+919829559608\"");//change ZZ with country code and xxxxxxxxxxx with phone number to sms</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mySerial.print("Water Level Reached"); //text content</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mySerial.write(26);</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    if (val &gt; 80 )</a:t>
            </a:r>
          </a:p>
          <a:p>
            <a:pPr>
              <a:lnSpc>
                <a:spcPts val="1992"/>
              </a:lnSpc>
              <a:spcBef>
                <a:spcPct val="0"/>
              </a:spcBef>
            </a:pPr>
            <a:r>
              <a:rPr lang="en-US" sz="1423">
                <a:solidFill>
                  <a:srgbClr val="000000"/>
                </a:solidFill>
                <a:latin typeface="Sukar Black"/>
              </a:rPr>
              <a:t>    { </a:t>
            </a:r>
          </a:p>
          <a:p>
            <a:pPr>
              <a:lnSpc>
                <a:spcPts val="1992"/>
              </a:lnSpc>
              <a:spcBef>
                <a:spcPct val="0"/>
              </a:spcBef>
            </a:pPr>
            <a:r>
              <a:rPr lang="en-US" sz="1423">
                <a:solidFill>
                  <a:srgbClr val="000000"/>
                </a:solidFill>
                <a:latin typeface="Sukar Black"/>
              </a:rPr>
              <a:t>      Serial.print("Gas Detected"); </a:t>
            </a:r>
          </a:p>
          <a:p>
            <a:pPr>
              <a:lnSpc>
                <a:spcPts val="1992"/>
              </a:lnSpc>
              <a:spcBef>
                <a:spcPct val="0"/>
              </a:spcBef>
            </a:pPr>
            <a:r>
              <a:rPr lang="en-US" sz="1423">
                <a:solidFill>
                  <a:srgbClr val="000000"/>
                </a:solidFill>
                <a:latin typeface="Sukar Black"/>
              </a:rPr>
              <a:t>      mySerial.println("AT"); //Once the handshake test is successful, it will back to OK</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mySerial.println("AT+CMGF=1"); // Configuring TEXT mode</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mySerial.println("AT+CMGS=\"+919829559608\"");//change ZZ with country code and xxxxxxxxxxx with phone number to sms</a:t>
            </a:r>
          </a:p>
          <a:p>
            <a:pPr>
              <a:lnSpc>
                <a:spcPts val="1992"/>
              </a:lnSpc>
              <a:spcBef>
                <a:spcPct val="0"/>
              </a:spcBef>
            </a:pPr>
            <a:r>
              <a:rPr lang="en-US" sz="1423">
                <a:solidFill>
                  <a:srgbClr val="000000"/>
                </a:solidFill>
                <a:latin typeface="Sukar Black"/>
              </a:rPr>
              <a:t>      updateSerial(); </a:t>
            </a:r>
          </a:p>
          <a:p>
            <a:pPr>
              <a:lnSpc>
                <a:spcPts val="1992"/>
              </a:lnSpc>
              <a:spcBef>
                <a:spcPct val="0"/>
              </a:spcBef>
            </a:pPr>
            <a:r>
              <a:rPr lang="en-US" sz="1423">
                <a:solidFill>
                  <a:srgbClr val="000000"/>
                </a:solidFill>
                <a:latin typeface="Sukar Black"/>
              </a:rPr>
              <a:t>      mySerial.print("Gas Detected"); //text content</a:t>
            </a:r>
          </a:p>
          <a:p>
            <a:pPr>
              <a:lnSpc>
                <a:spcPts val="1992"/>
              </a:lnSpc>
              <a:spcBef>
                <a:spcPct val="0"/>
              </a:spcBef>
            </a:pPr>
            <a:r>
              <a:rPr lang="en-US" sz="1423">
                <a:solidFill>
                  <a:srgbClr val="000000"/>
                </a:solidFill>
                <a:latin typeface="Sukar Black"/>
              </a:rPr>
              <a:t>      updateSerial();</a:t>
            </a:r>
          </a:p>
          <a:p>
            <a:pPr>
              <a:lnSpc>
                <a:spcPts val="1992"/>
              </a:lnSpc>
              <a:spcBef>
                <a:spcPct val="0"/>
              </a:spcBef>
            </a:pPr>
            <a:r>
              <a:rPr lang="en-US" sz="1423">
                <a:solidFill>
                  <a:srgbClr val="000000"/>
                </a:solidFill>
                <a:latin typeface="Sukar Black"/>
              </a:rPr>
              <a:t>      mySerial.write(26);</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    delay(1000);</a:t>
            </a:r>
          </a:p>
          <a:p>
            <a:pPr>
              <a:lnSpc>
                <a:spcPts val="1992"/>
              </a:lnSpc>
              <a:spcBef>
                <a:spcPct val="0"/>
              </a:spcBef>
            </a:pPr>
            <a:r>
              <a:rPr lang="en-US" sz="1423">
                <a:solidFill>
                  <a:srgbClr val="000000"/>
                </a:solidFill>
                <a:latin typeface="Sukar Black"/>
              </a:rPr>
              <a:t>}</a:t>
            </a:r>
          </a:p>
          <a:p>
            <a:pPr>
              <a:lnSpc>
                <a:spcPts val="1992"/>
              </a:lnSpc>
              <a:spcBef>
                <a:spcPct val="0"/>
              </a:spcBef>
            </a:pPr>
            <a:endParaRPr lang="en-US" sz="1423">
              <a:solidFill>
                <a:srgbClr val="000000"/>
              </a:solidFill>
              <a:latin typeface="Sukar Black"/>
            </a:endParaRPr>
          </a:p>
          <a:p>
            <a:pPr>
              <a:lnSpc>
                <a:spcPts val="1992"/>
              </a:lnSpc>
              <a:spcBef>
                <a:spcPct val="0"/>
              </a:spcBef>
            </a:pPr>
            <a:r>
              <a:rPr lang="en-US" sz="1423">
                <a:solidFill>
                  <a:srgbClr val="000000"/>
                </a:solidFill>
                <a:latin typeface="Sukar Black"/>
              </a:rPr>
              <a:t>void updateSerial()</a:t>
            </a:r>
          </a:p>
          <a:p>
            <a:pPr>
              <a:lnSpc>
                <a:spcPts val="1992"/>
              </a:lnSpc>
              <a:spcBef>
                <a:spcPct val="0"/>
              </a:spcBef>
            </a:pPr>
            <a:r>
              <a:rPr lang="en-US" sz="1423">
                <a:solidFill>
                  <a:srgbClr val="000000"/>
                </a:solidFill>
                <a:latin typeface="Sukar Black"/>
              </a:rPr>
              <a:t>{</a:t>
            </a:r>
          </a:p>
          <a:p>
            <a:pPr>
              <a:lnSpc>
                <a:spcPts val="1992"/>
              </a:lnSpc>
              <a:spcBef>
                <a:spcPct val="0"/>
              </a:spcBef>
            </a:pPr>
            <a:r>
              <a:rPr lang="en-US" sz="1423">
                <a:solidFill>
                  <a:srgbClr val="000000"/>
                </a:solidFill>
                <a:latin typeface="Sukar Black"/>
              </a:rPr>
              <a:t>  delay(500);</a:t>
            </a:r>
          </a:p>
          <a:p>
            <a:pPr>
              <a:lnSpc>
                <a:spcPts val="1992"/>
              </a:lnSpc>
              <a:spcBef>
                <a:spcPct val="0"/>
              </a:spcBef>
            </a:pPr>
            <a:r>
              <a:rPr lang="en-US" sz="1423">
                <a:solidFill>
                  <a:srgbClr val="000000"/>
                </a:solidFill>
                <a:latin typeface="Sukar Black"/>
              </a:rPr>
              <a:t>  while (Serial.available()) </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    mySerial.write(Serial.read());//Forward what Serial received to Software Serial Port</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  while(mySerial.available()) </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    Serial.write(mySerial.read());//Forward what Software Serial received to Serial Port</a:t>
            </a:r>
          </a:p>
          <a:p>
            <a:pPr>
              <a:lnSpc>
                <a:spcPts val="1992"/>
              </a:lnSpc>
              <a:spcBef>
                <a:spcPct val="0"/>
              </a:spcBef>
            </a:pPr>
            <a:r>
              <a:rPr lang="en-US" sz="1423">
                <a:solidFill>
                  <a:srgbClr val="000000"/>
                </a:solidFill>
                <a:latin typeface="Sukar Black"/>
              </a:rPr>
              <a:t>  }</a:t>
            </a:r>
          </a:p>
          <a:p>
            <a:pPr>
              <a:lnSpc>
                <a:spcPts val="1992"/>
              </a:lnSpc>
              <a:spcBef>
                <a:spcPct val="0"/>
              </a:spcBef>
            </a:pPr>
            <a:r>
              <a:rPr lang="en-US" sz="1423">
                <a:solidFill>
                  <a:srgbClr val="000000"/>
                </a:solidFill>
                <a:latin typeface="Sukar Black"/>
              </a:rPr>
              <a:t>}</a:t>
            </a:r>
          </a:p>
        </p:txBody>
      </p:sp>
      <p:grpSp>
        <p:nvGrpSpPr>
          <p:cNvPr id="3" name="Group 3"/>
          <p:cNvGrpSpPr/>
          <p:nvPr/>
        </p:nvGrpSpPr>
        <p:grpSpPr>
          <a:xfrm>
            <a:off x="14357844" y="1943568"/>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51887" y="6661521"/>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3766712" y="0"/>
            <a:ext cx="3799619" cy="329048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150853"/>
            <a:ext cx="10202605" cy="1828800"/>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THANK YOU</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4460469"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Agenda</a:t>
            </a:r>
          </a:p>
        </p:txBody>
      </p:sp>
      <p:sp>
        <p:nvSpPr>
          <p:cNvPr id="7" name="TextBox 7"/>
          <p:cNvSpPr txBox="1"/>
          <p:nvPr/>
        </p:nvSpPr>
        <p:spPr>
          <a:xfrm>
            <a:off x="10100540" y="1254172"/>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Abstract</a:t>
            </a:r>
          </a:p>
        </p:txBody>
      </p:sp>
      <p:sp>
        <p:nvSpPr>
          <p:cNvPr id="8" name="TextBox 8"/>
          <p:cNvSpPr txBox="1"/>
          <p:nvPr/>
        </p:nvSpPr>
        <p:spPr>
          <a:xfrm>
            <a:off x="10100540" y="2579577"/>
            <a:ext cx="6109328" cy="145542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Architecture design for proposed system</a:t>
            </a:r>
          </a:p>
        </p:txBody>
      </p:sp>
      <p:sp>
        <p:nvSpPr>
          <p:cNvPr id="9" name="TextBox 9"/>
          <p:cNvSpPr txBox="1"/>
          <p:nvPr/>
        </p:nvSpPr>
        <p:spPr>
          <a:xfrm>
            <a:off x="10100540" y="4647932"/>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ER diagram</a:t>
            </a:r>
          </a:p>
        </p:txBody>
      </p:sp>
      <p:sp>
        <p:nvSpPr>
          <p:cNvPr id="10" name="TextBox 10"/>
          <p:cNvSpPr txBox="1"/>
          <p:nvPr/>
        </p:nvSpPr>
        <p:spPr>
          <a:xfrm>
            <a:off x="10100540" y="5756546"/>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Algorithms</a:t>
            </a:r>
          </a:p>
        </p:txBody>
      </p:sp>
      <p:sp>
        <p:nvSpPr>
          <p:cNvPr id="11" name="TextBox 11"/>
          <p:cNvSpPr txBox="1"/>
          <p:nvPr/>
        </p:nvSpPr>
        <p:spPr>
          <a:xfrm>
            <a:off x="10100540" y="7973331"/>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References</a:t>
            </a:r>
          </a:p>
        </p:txBody>
      </p:sp>
      <p:sp>
        <p:nvSpPr>
          <p:cNvPr id="12" name="TextBox 12"/>
          <p:cNvSpPr txBox="1"/>
          <p:nvPr/>
        </p:nvSpPr>
        <p:spPr>
          <a:xfrm>
            <a:off x="10100540" y="8863965"/>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Code </a:t>
            </a:r>
          </a:p>
        </p:txBody>
      </p:sp>
      <p:sp>
        <p:nvSpPr>
          <p:cNvPr id="13" name="TextBox 13"/>
          <p:cNvSpPr txBox="1"/>
          <p:nvPr/>
        </p:nvSpPr>
        <p:spPr>
          <a:xfrm>
            <a:off x="10100540" y="6869067"/>
            <a:ext cx="6109328" cy="712471"/>
          </a:xfrm>
          <a:prstGeom prst="rect">
            <a:avLst/>
          </a:prstGeom>
        </p:spPr>
        <p:txBody>
          <a:bodyPr lIns="0" tIns="0" rIns="0" bIns="0" rtlCol="0" anchor="t">
            <a:spAutoFit/>
          </a:bodyPr>
          <a:lstStyle/>
          <a:p>
            <a:pPr marL="906772" lvl="1" indent="-453386">
              <a:lnSpc>
                <a:spcPts val="5879"/>
              </a:lnSpc>
              <a:buFont typeface="Arial"/>
              <a:buChar char="•"/>
            </a:pPr>
            <a:r>
              <a:rPr lang="en-US" sz="4199">
                <a:solidFill>
                  <a:srgbClr val="000000"/>
                </a:solidFill>
                <a:latin typeface="Sukar Black"/>
              </a:rPr>
              <a:t>Expected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869184" y="6514362"/>
            <a:ext cx="4054541" cy="351125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4869184" y="0"/>
            <a:ext cx="3418816" cy="296071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2756936" y="1860552"/>
            <a:ext cx="5869354" cy="5082596"/>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3794" r="-15936"/>
              </a:stretch>
            </a:blipFill>
          </p:spPr>
        </p:sp>
      </p:grpSp>
      <p:sp>
        <p:nvSpPr>
          <p:cNvPr id="8" name="TextBox 8"/>
          <p:cNvSpPr txBox="1"/>
          <p:nvPr/>
        </p:nvSpPr>
        <p:spPr>
          <a:xfrm>
            <a:off x="944880" y="923925"/>
            <a:ext cx="3821311" cy="936627"/>
          </a:xfrm>
          <a:prstGeom prst="rect">
            <a:avLst/>
          </a:prstGeom>
        </p:spPr>
        <p:txBody>
          <a:bodyPr lIns="0" tIns="0" rIns="0" bIns="0" rtlCol="0" anchor="t">
            <a:spAutoFit/>
          </a:bodyPr>
          <a:lstStyle/>
          <a:p>
            <a:pPr algn="ctr">
              <a:lnSpc>
                <a:spcPts val="7699"/>
              </a:lnSpc>
              <a:spcBef>
                <a:spcPct val="0"/>
              </a:spcBef>
            </a:pPr>
            <a:r>
              <a:rPr lang="en-US" sz="5499" dirty="0">
                <a:solidFill>
                  <a:srgbClr val="00A181"/>
                </a:solidFill>
                <a:latin typeface="Fira Sans Bold"/>
              </a:rPr>
              <a:t>ABSTRACT:</a:t>
            </a:r>
          </a:p>
        </p:txBody>
      </p:sp>
      <p:sp>
        <p:nvSpPr>
          <p:cNvPr id="9" name="TextBox 9"/>
          <p:cNvSpPr txBox="1"/>
          <p:nvPr/>
        </p:nvSpPr>
        <p:spPr>
          <a:xfrm>
            <a:off x="185860" y="2672008"/>
            <a:ext cx="12983912" cy="5027017"/>
          </a:xfrm>
          <a:prstGeom prst="rect">
            <a:avLst/>
          </a:prstGeom>
        </p:spPr>
        <p:txBody>
          <a:bodyPr lIns="0" tIns="0" rIns="0" bIns="0" rtlCol="0" anchor="t">
            <a:spAutoFit/>
          </a:bodyPr>
          <a:lstStyle/>
          <a:p>
            <a:pPr marL="374569" lvl="1" algn="just">
              <a:lnSpc>
                <a:spcPts val="4857"/>
              </a:lnSpc>
            </a:pPr>
            <a:r>
              <a:rPr lang="en-US" sz="3469" dirty="0">
                <a:solidFill>
                  <a:srgbClr val="004651"/>
                </a:solidFill>
                <a:latin typeface="Sukar Black Bold"/>
              </a:rPr>
              <a:t>Drainage is the framework or procedure by which water, sewage or different fluids are depleted from a spot and to keep up the best possible capacity of waste, its condition ought to be checked </a:t>
            </a:r>
            <a:r>
              <a:rPr lang="en-US" sz="3469" dirty="0" err="1">
                <a:solidFill>
                  <a:srgbClr val="004651"/>
                </a:solidFill>
                <a:latin typeface="Sukar Black Bold"/>
              </a:rPr>
              <a:t>consistently.In</a:t>
            </a:r>
            <a:r>
              <a:rPr lang="en-US" sz="3469" dirty="0">
                <a:solidFill>
                  <a:srgbClr val="004651"/>
                </a:solidFill>
                <a:latin typeface="Sukar Black Bold"/>
              </a:rPr>
              <a:t> any case, physically it is exceptionally hard to screen all regions that a human can't </a:t>
            </a:r>
            <a:r>
              <a:rPr lang="en-US" sz="3469" dirty="0" err="1">
                <a:solidFill>
                  <a:srgbClr val="004651"/>
                </a:solidFill>
                <a:latin typeface="Sukar Black Bold"/>
              </a:rPr>
              <a:t>reach.This</a:t>
            </a:r>
            <a:r>
              <a:rPr lang="en-US" sz="3469" dirty="0">
                <a:solidFill>
                  <a:srgbClr val="004651"/>
                </a:solidFill>
                <a:latin typeface="Sukar Black Bold"/>
              </a:rPr>
              <a:t> impacts the blockage of underground funnels and floods of water causing medical issue.</a:t>
            </a:r>
          </a:p>
          <a:p>
            <a:pPr>
              <a:lnSpc>
                <a:spcPts val="4857"/>
              </a:lnSpc>
            </a:pPr>
            <a:endParaRPr lang="en-US" sz="3469" dirty="0">
              <a:solidFill>
                <a:srgbClr val="004651"/>
              </a:solidFill>
              <a:latin typeface="Sukar Black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191909" y="6063714"/>
            <a:ext cx="5321453" cy="4608404"/>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4552119" y="0"/>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2873638" y="2606711"/>
            <a:ext cx="5414362" cy="4688593"/>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3794" r="-15936"/>
              </a:stretch>
            </a:blipFill>
          </p:spPr>
        </p:sp>
      </p:grpSp>
      <p:sp>
        <p:nvSpPr>
          <p:cNvPr id="8" name="TextBox 8"/>
          <p:cNvSpPr txBox="1"/>
          <p:nvPr/>
        </p:nvSpPr>
        <p:spPr>
          <a:xfrm>
            <a:off x="290271" y="801063"/>
            <a:ext cx="13034715" cy="9874498"/>
          </a:xfrm>
          <a:prstGeom prst="rect">
            <a:avLst/>
          </a:prstGeom>
        </p:spPr>
        <p:txBody>
          <a:bodyPr lIns="0" tIns="0" rIns="0" bIns="0" rtlCol="0" anchor="t">
            <a:spAutoFit/>
          </a:bodyPr>
          <a:lstStyle/>
          <a:p>
            <a:pPr marL="427435" lvl="1" algn="just">
              <a:lnSpc>
                <a:spcPts val="5543"/>
              </a:lnSpc>
            </a:pPr>
            <a:r>
              <a:rPr lang="en-US" sz="3959" dirty="0">
                <a:solidFill>
                  <a:srgbClr val="000000"/>
                </a:solidFill>
                <a:latin typeface="Sukar Black"/>
              </a:rPr>
              <a:t>The proposed framework is uses </a:t>
            </a:r>
            <a:r>
              <a:rPr lang="en-US" sz="3959" dirty="0" err="1">
                <a:solidFill>
                  <a:srgbClr val="000000"/>
                </a:solidFill>
                <a:latin typeface="Sukar Black"/>
              </a:rPr>
              <a:t>IoT</a:t>
            </a:r>
            <a:r>
              <a:rPr lang="en-US" sz="3959" dirty="0">
                <a:solidFill>
                  <a:srgbClr val="000000"/>
                </a:solidFill>
                <a:latin typeface="Sukar Black"/>
              </a:rPr>
              <a:t> technology which is ease ,less upkeep, long life  and online constant framework, which update the metropolitan official by Instant message when any sewer vent crosses the limits esteem.</a:t>
            </a:r>
          </a:p>
          <a:p>
            <a:pPr algn="just">
              <a:lnSpc>
                <a:spcPts val="5543"/>
              </a:lnSpc>
            </a:pPr>
            <a:endParaRPr lang="en-US" sz="3959" dirty="0">
              <a:solidFill>
                <a:srgbClr val="000000"/>
              </a:solidFill>
              <a:latin typeface="Sukar Black"/>
            </a:endParaRPr>
          </a:p>
          <a:p>
            <a:pPr marL="427435" lvl="1" algn="just">
              <a:lnSpc>
                <a:spcPts val="5543"/>
              </a:lnSpc>
            </a:pPr>
            <a:r>
              <a:rPr lang="en-US" sz="3959" dirty="0">
                <a:solidFill>
                  <a:srgbClr val="000000"/>
                </a:solidFill>
                <a:latin typeface="Sukar Black"/>
              </a:rPr>
              <a:t>It additionally abstains from spreading </a:t>
            </a:r>
            <a:r>
              <a:rPr lang="en-US" sz="3959" dirty="0" err="1">
                <a:solidFill>
                  <a:srgbClr val="000000"/>
                </a:solidFill>
                <a:latin typeface="Sukar Black"/>
              </a:rPr>
              <a:t>ofcontamination</a:t>
            </a:r>
            <a:r>
              <a:rPr lang="en-US" sz="3959" dirty="0">
                <a:solidFill>
                  <a:srgbClr val="000000"/>
                </a:solidFill>
                <a:latin typeface="Sukar Black"/>
              </a:rPr>
              <a:t> because of mosquitoes and gives  perfect and sound condition just as controls </a:t>
            </a:r>
            <a:r>
              <a:rPr lang="en-US" sz="3959" dirty="0" err="1">
                <a:solidFill>
                  <a:srgbClr val="000000"/>
                </a:solidFill>
                <a:latin typeface="Sukar Black"/>
              </a:rPr>
              <a:t>thesickness</a:t>
            </a:r>
            <a:r>
              <a:rPr lang="en-US" sz="3959" dirty="0">
                <a:solidFill>
                  <a:srgbClr val="000000"/>
                </a:solidFill>
                <a:latin typeface="Sukar Black"/>
              </a:rPr>
              <a:t>, for example, jungle fever, dengue,  looseness of the </a:t>
            </a:r>
            <a:r>
              <a:rPr lang="en-US" sz="3959" dirty="0" err="1">
                <a:solidFill>
                  <a:srgbClr val="000000"/>
                </a:solidFill>
                <a:latin typeface="Sukar Black"/>
              </a:rPr>
              <a:t>bowels,and</a:t>
            </a:r>
            <a:r>
              <a:rPr lang="en-US" sz="3959" dirty="0">
                <a:solidFill>
                  <a:srgbClr val="000000"/>
                </a:solidFill>
                <a:latin typeface="Sukar Black"/>
              </a:rPr>
              <a:t> so forth. </a:t>
            </a:r>
            <a:r>
              <a:rPr lang="en-US" sz="3959" dirty="0" err="1">
                <a:solidFill>
                  <a:srgbClr val="000000"/>
                </a:solidFill>
                <a:latin typeface="Sukar Black"/>
              </a:rPr>
              <a:t>Theframework</a:t>
            </a:r>
            <a:r>
              <a:rPr lang="en-US" sz="3959" dirty="0">
                <a:solidFill>
                  <a:srgbClr val="000000"/>
                </a:solidFill>
                <a:latin typeface="Sukar Black"/>
              </a:rPr>
              <a:t> diminishes the mishap brought about  by an uncovered sewer vent.</a:t>
            </a:r>
          </a:p>
          <a:p>
            <a:pPr>
              <a:lnSpc>
                <a:spcPts val="5543"/>
              </a:lnSpc>
            </a:pPr>
            <a:endParaRPr lang="en-US" sz="3959" dirty="0">
              <a:solidFill>
                <a:srgbClr val="000000"/>
              </a:solidFill>
              <a:latin typeface="Sukar Black"/>
            </a:endParaRPr>
          </a:p>
          <a:p>
            <a:pPr>
              <a:lnSpc>
                <a:spcPts val="5543"/>
              </a:lnSpc>
            </a:pPr>
            <a:endParaRPr lang="en-US" sz="3959" dirty="0">
              <a:solidFill>
                <a:srgbClr val="000000"/>
              </a:solidFill>
              <a:latin typeface="Suka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0" name="Picture 10"/>
          <p:cNvPicPr>
            <a:picLocks noChangeAspect="1"/>
          </p:cNvPicPr>
          <p:nvPr/>
        </p:nvPicPr>
        <p:blipFill>
          <a:blip r:embed="rId2"/>
          <a:srcRect/>
          <a:stretch>
            <a:fillRect/>
          </a:stretch>
        </p:blipFill>
        <p:spPr>
          <a:xfrm>
            <a:off x="8101352" y="0"/>
            <a:ext cx="9453838" cy="10287000"/>
          </a:xfrm>
          <a:prstGeom prst="rect">
            <a:avLst/>
          </a:prstGeom>
        </p:spPr>
      </p:pic>
      <p:sp>
        <p:nvSpPr>
          <p:cNvPr id="11" name="TextBox 11"/>
          <p:cNvSpPr txBox="1"/>
          <p:nvPr/>
        </p:nvSpPr>
        <p:spPr>
          <a:xfrm>
            <a:off x="738429" y="1019175"/>
            <a:ext cx="6857162" cy="1343025"/>
          </a:xfrm>
          <a:prstGeom prst="rect">
            <a:avLst/>
          </a:prstGeom>
        </p:spPr>
        <p:txBody>
          <a:bodyPr lIns="0" tIns="0" rIns="0" bIns="0" rtlCol="0" anchor="t">
            <a:spAutoFit/>
          </a:bodyPr>
          <a:lstStyle/>
          <a:p>
            <a:pPr>
              <a:lnSpc>
                <a:spcPts val="5302"/>
              </a:lnSpc>
              <a:spcBef>
                <a:spcPct val="0"/>
              </a:spcBef>
            </a:pPr>
            <a:r>
              <a:rPr lang="en-US" sz="4418" spc="-44">
                <a:solidFill>
                  <a:srgbClr val="00A181"/>
                </a:solidFill>
                <a:latin typeface="Fira Sans Medium"/>
              </a:rPr>
              <a:t>ARCHITECTURE DESIGN FOR PROPOSED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412483" y="4626328"/>
            <a:ext cx="3875517" cy="335621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633329" y="1353847"/>
            <a:ext cx="5716913" cy="495058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208" r="-27523"/>
              </a:stretch>
            </a:blipFill>
          </p:spPr>
        </p:sp>
      </p:grpSp>
      <p:sp>
        <p:nvSpPr>
          <p:cNvPr id="8" name="TextBox 8"/>
          <p:cNvSpPr txBox="1"/>
          <p:nvPr/>
        </p:nvSpPr>
        <p:spPr>
          <a:xfrm>
            <a:off x="323139" y="430705"/>
            <a:ext cx="9912186"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A181"/>
                </a:solidFill>
                <a:latin typeface="Fira Sans Medium"/>
              </a:rPr>
              <a:t>PROPOSED SYSTEM</a:t>
            </a:r>
          </a:p>
        </p:txBody>
      </p:sp>
      <p:grpSp>
        <p:nvGrpSpPr>
          <p:cNvPr id="9" name="Group 9"/>
          <p:cNvGrpSpPr/>
          <p:nvPr/>
        </p:nvGrpSpPr>
        <p:grpSpPr>
          <a:xfrm rot="-10800000">
            <a:off x="11468454" y="6598437"/>
            <a:ext cx="3801687" cy="3292279"/>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TextBox 11"/>
          <p:cNvSpPr txBox="1"/>
          <p:nvPr/>
        </p:nvSpPr>
        <p:spPr>
          <a:xfrm>
            <a:off x="721142" y="2426818"/>
            <a:ext cx="9912186" cy="5950347"/>
          </a:xfrm>
          <a:prstGeom prst="rect">
            <a:avLst/>
          </a:prstGeom>
        </p:spPr>
        <p:txBody>
          <a:bodyPr lIns="0" tIns="0" rIns="0" bIns="0" rtlCol="0" anchor="t">
            <a:spAutoFit/>
          </a:bodyPr>
          <a:lstStyle/>
          <a:p>
            <a:pPr algn="just">
              <a:lnSpc>
                <a:spcPts val="5783"/>
              </a:lnSpc>
              <a:spcBef>
                <a:spcPct val="0"/>
              </a:spcBef>
            </a:pPr>
            <a:r>
              <a:rPr lang="en-US" sz="4131" dirty="0">
                <a:solidFill>
                  <a:srgbClr val="000000"/>
                </a:solidFill>
                <a:latin typeface="Sukar Black"/>
              </a:rPr>
              <a:t>The proposed system uses the IoT technology to provide an effective solution for monitoring manhole. The main reason to use IoT for continuous monitoring. The sensor node is deployed where a human cannot reach to monitor and collect the data. Our proposed system proposes the following features.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46764" y="743096"/>
            <a:ext cx="5424306" cy="2590800"/>
          </a:xfrm>
          <a:prstGeom prst="rect">
            <a:avLst/>
          </a:prstGeom>
        </p:spPr>
        <p:txBody>
          <a:bodyPr lIns="0" tIns="0" rIns="0" bIns="0" rtlCol="0" anchor="t">
            <a:spAutoFit/>
          </a:bodyPr>
          <a:lstStyle/>
          <a:p>
            <a:pPr>
              <a:lnSpc>
                <a:spcPts val="5138"/>
              </a:lnSpc>
              <a:spcBef>
                <a:spcPct val="0"/>
              </a:spcBef>
            </a:pPr>
            <a:r>
              <a:rPr lang="en-US" sz="4281" spc="-42">
                <a:solidFill>
                  <a:srgbClr val="00A181"/>
                </a:solidFill>
                <a:latin typeface="Fira Sans Medium"/>
              </a:rPr>
              <a:t>OUR PROPOSED SYSTEM PROPOSES THE FOLLOWING FEATURE</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7755627" y="844511"/>
            <a:ext cx="3535801" cy="2181225"/>
          </a:xfrm>
          <a:prstGeom prst="rect">
            <a:avLst/>
          </a:prstGeom>
        </p:spPr>
        <p:txBody>
          <a:bodyPr lIns="0" tIns="0" rIns="0" bIns="0" rtlCol="0" anchor="t">
            <a:spAutoFit/>
          </a:bodyPr>
          <a:lstStyle/>
          <a:p>
            <a:pPr>
              <a:lnSpc>
                <a:spcPts val="4318"/>
              </a:lnSpc>
              <a:spcBef>
                <a:spcPct val="0"/>
              </a:spcBef>
            </a:pPr>
            <a:r>
              <a:rPr lang="en-US" sz="3598">
                <a:solidFill>
                  <a:srgbClr val="000000"/>
                </a:solidFill>
                <a:latin typeface="Sukar Black"/>
              </a:rPr>
              <a:t>Detects the specific drain where the blockage occurs.</a:t>
            </a:r>
          </a:p>
        </p:txBody>
      </p:sp>
      <p:sp>
        <p:nvSpPr>
          <p:cNvPr id="12" name="TextBox 12"/>
          <p:cNvSpPr txBox="1"/>
          <p:nvPr/>
        </p:nvSpPr>
        <p:spPr>
          <a:xfrm>
            <a:off x="13499336" y="952646"/>
            <a:ext cx="3451067" cy="21717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Sukar Black"/>
              </a:rPr>
              <a:t>Detects toxic gas levels that would be harmful.</a:t>
            </a:r>
          </a:p>
        </p:txBody>
      </p:sp>
      <p:sp>
        <p:nvSpPr>
          <p:cNvPr id="13" name="TextBox 13"/>
          <p:cNvSpPr txBox="1"/>
          <p:nvPr/>
        </p:nvSpPr>
        <p:spPr>
          <a:xfrm>
            <a:off x="7755627" y="4057650"/>
            <a:ext cx="3656856" cy="21717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Sukar Black"/>
              </a:rPr>
              <a:t>The system governs the flow of sewage from the pipes. </a:t>
            </a:r>
          </a:p>
        </p:txBody>
      </p:sp>
      <p:sp>
        <p:nvSpPr>
          <p:cNvPr id="14" name="AutoShape 14"/>
          <p:cNvSpPr/>
          <p:nvPr/>
        </p:nvSpPr>
        <p:spPr>
          <a:xfrm rot="5470431">
            <a:off x="6562264" y="1995634"/>
            <a:ext cx="1435025" cy="0"/>
          </a:xfrm>
          <a:prstGeom prst="line">
            <a:avLst/>
          </a:prstGeom>
          <a:ln w="85725" cap="flat">
            <a:solidFill>
              <a:srgbClr val="00A181"/>
            </a:solidFill>
            <a:prstDash val="solid"/>
            <a:headEnd type="none" w="sm" len="sm"/>
            <a:tailEnd type="none" w="sm" len="sm"/>
          </a:ln>
        </p:spPr>
      </p:sp>
      <p:sp>
        <p:nvSpPr>
          <p:cNvPr id="15" name="AutoShape 15"/>
          <p:cNvSpPr/>
          <p:nvPr/>
        </p:nvSpPr>
        <p:spPr>
          <a:xfrm>
            <a:off x="7755627" y="3333896"/>
            <a:ext cx="8272402" cy="0"/>
          </a:xfrm>
          <a:prstGeom prst="line">
            <a:avLst/>
          </a:prstGeom>
          <a:ln w="9525" cap="flat">
            <a:solidFill>
              <a:srgbClr val="000000"/>
            </a:solidFill>
            <a:prstDash val="solid"/>
            <a:headEnd type="none" w="sm" len="sm"/>
            <a:tailEnd type="none" w="sm" len="sm"/>
          </a:ln>
        </p:spPr>
      </p:sp>
      <p:sp>
        <p:nvSpPr>
          <p:cNvPr id="16" name="TextBox 16"/>
          <p:cNvSpPr txBox="1"/>
          <p:nvPr/>
        </p:nvSpPr>
        <p:spPr>
          <a:xfrm>
            <a:off x="13499336" y="4057650"/>
            <a:ext cx="3870167" cy="21717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Sukar Black"/>
              </a:rPr>
              <a:t>Finds out open vents to intimate, thus prevents accident.</a:t>
            </a:r>
          </a:p>
        </p:txBody>
      </p:sp>
      <p:sp>
        <p:nvSpPr>
          <p:cNvPr id="17" name="AutoShape 17"/>
          <p:cNvSpPr/>
          <p:nvPr/>
        </p:nvSpPr>
        <p:spPr>
          <a:xfrm>
            <a:off x="7755627" y="6933575"/>
            <a:ext cx="8272402" cy="0"/>
          </a:xfrm>
          <a:prstGeom prst="line">
            <a:avLst/>
          </a:prstGeom>
          <a:ln w="9525" cap="flat">
            <a:solidFill>
              <a:srgbClr val="000000"/>
            </a:solidFill>
            <a:prstDash val="solid"/>
            <a:headEnd type="none" w="sm" len="sm"/>
            <a:tailEnd type="none" w="sm" len="sm"/>
          </a:ln>
        </p:spPr>
      </p:sp>
      <p:sp>
        <p:nvSpPr>
          <p:cNvPr id="18" name="AutoShape 18"/>
          <p:cNvSpPr/>
          <p:nvPr/>
        </p:nvSpPr>
        <p:spPr>
          <a:xfrm rot="5400000">
            <a:off x="12404859" y="1896569"/>
            <a:ext cx="1436480" cy="0"/>
          </a:xfrm>
          <a:prstGeom prst="line">
            <a:avLst/>
          </a:prstGeom>
          <a:ln w="85725" cap="flat">
            <a:solidFill>
              <a:srgbClr val="00A181"/>
            </a:solidFill>
            <a:prstDash val="solid"/>
            <a:headEnd type="none" w="sm" len="sm"/>
            <a:tailEnd type="none" w="sm" len="sm"/>
          </a:ln>
        </p:spPr>
      </p:sp>
      <p:sp>
        <p:nvSpPr>
          <p:cNvPr id="19" name="TextBox 19"/>
          <p:cNvSpPr txBox="1"/>
          <p:nvPr/>
        </p:nvSpPr>
        <p:spPr>
          <a:xfrm>
            <a:off x="10347766" y="7459263"/>
            <a:ext cx="4064972" cy="2181225"/>
          </a:xfrm>
          <a:prstGeom prst="rect">
            <a:avLst/>
          </a:prstGeom>
        </p:spPr>
        <p:txBody>
          <a:bodyPr lIns="0" tIns="0" rIns="0" bIns="0" rtlCol="0" anchor="t">
            <a:spAutoFit/>
          </a:bodyPr>
          <a:lstStyle/>
          <a:p>
            <a:pPr>
              <a:lnSpc>
                <a:spcPts val="4318"/>
              </a:lnSpc>
              <a:spcBef>
                <a:spcPct val="0"/>
              </a:spcBef>
            </a:pPr>
            <a:r>
              <a:rPr lang="en-US" sz="3598">
                <a:solidFill>
                  <a:srgbClr val="000000"/>
                </a:solidFill>
                <a:latin typeface="Sukar Black"/>
              </a:rPr>
              <a:t>Get the prior alerts of blockages and locate them using IOT</a:t>
            </a:r>
          </a:p>
        </p:txBody>
      </p:sp>
      <p:sp>
        <p:nvSpPr>
          <p:cNvPr id="20" name="AutoShape 20"/>
          <p:cNvSpPr/>
          <p:nvPr/>
        </p:nvSpPr>
        <p:spPr>
          <a:xfrm rot="5400000">
            <a:off x="9240914" y="8484012"/>
            <a:ext cx="1462851" cy="0"/>
          </a:xfrm>
          <a:prstGeom prst="line">
            <a:avLst/>
          </a:prstGeom>
          <a:ln w="85725" cap="flat">
            <a:solidFill>
              <a:srgbClr val="00A181"/>
            </a:solidFill>
            <a:prstDash val="solid"/>
            <a:headEnd type="none" w="sm" len="sm"/>
            <a:tailEnd type="none" w="sm" len="sm"/>
          </a:ln>
        </p:spPr>
      </p:sp>
      <p:sp>
        <p:nvSpPr>
          <p:cNvPr id="21" name="AutoShape 21"/>
          <p:cNvSpPr/>
          <p:nvPr/>
        </p:nvSpPr>
        <p:spPr>
          <a:xfrm rot="5400000">
            <a:off x="6546846" y="5100638"/>
            <a:ext cx="1436480" cy="0"/>
          </a:xfrm>
          <a:prstGeom prst="line">
            <a:avLst/>
          </a:prstGeom>
          <a:ln w="85725" cap="flat">
            <a:solidFill>
              <a:srgbClr val="00A181"/>
            </a:solidFill>
            <a:prstDash val="solid"/>
            <a:headEnd type="none" w="sm" len="sm"/>
            <a:tailEnd type="none" w="sm" len="sm"/>
          </a:ln>
        </p:spPr>
      </p:sp>
      <p:sp>
        <p:nvSpPr>
          <p:cNvPr id="22" name="AutoShape 22"/>
          <p:cNvSpPr/>
          <p:nvPr/>
        </p:nvSpPr>
        <p:spPr>
          <a:xfrm rot="5400000">
            <a:off x="12404859" y="5100638"/>
            <a:ext cx="1436480" cy="0"/>
          </a:xfrm>
          <a:prstGeom prst="line">
            <a:avLst/>
          </a:prstGeom>
          <a:ln w="85725" cap="flat">
            <a:solidFill>
              <a:srgbClr val="00A181"/>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419252" y="2453362"/>
            <a:ext cx="3551804" cy="3729679"/>
            <a:chOff x="0" y="-255490"/>
            <a:chExt cx="819391" cy="860425"/>
          </a:xfrm>
        </p:grpSpPr>
        <p:sp>
          <p:nvSpPr>
            <p:cNvPr id="3" name="Freeform 3"/>
            <p:cNvSpPr/>
            <p:nvPr/>
          </p:nvSpPr>
          <p:spPr>
            <a:xfrm>
              <a:off x="0" y="0"/>
              <a:ext cx="812800" cy="346119"/>
            </a:xfrm>
            <a:custGeom>
              <a:avLst/>
              <a:gdLst/>
              <a:ahLst/>
              <a:cxnLst/>
              <a:rect l="l" t="t" r="r" b="b"/>
              <a:pathLst>
                <a:path w="812800" h="346119">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004651"/>
            </a:solidFill>
          </p:spPr>
        </p:sp>
        <p:sp>
          <p:nvSpPr>
            <p:cNvPr id="4" name="TextBox 4"/>
            <p:cNvSpPr txBox="1"/>
            <p:nvPr/>
          </p:nvSpPr>
          <p:spPr>
            <a:xfrm>
              <a:off x="6591" y="-255490"/>
              <a:ext cx="812800" cy="860425"/>
            </a:xfrm>
            <a:prstGeom prst="rect">
              <a:avLst/>
            </a:prstGeom>
          </p:spPr>
          <p:txBody>
            <a:bodyPr lIns="254000" tIns="254000" rIns="254000" bIns="254000" rtlCol="0" anchor="ctr"/>
            <a:lstStyle/>
            <a:p>
              <a:pPr algn="ctr">
                <a:lnSpc>
                  <a:spcPts val="3499"/>
                </a:lnSpc>
              </a:pPr>
              <a:r>
                <a:rPr lang="en-US" sz="2499" dirty="0">
                  <a:solidFill>
                    <a:srgbClr val="F4F4F4"/>
                  </a:solidFill>
                  <a:latin typeface="Fira Sans Medium"/>
                </a:rPr>
                <a:t>IOT based manhole Monitoring system</a:t>
              </a:r>
            </a:p>
          </p:txBody>
        </p:sp>
      </p:grpSp>
      <p:grpSp>
        <p:nvGrpSpPr>
          <p:cNvPr id="5" name="Group 5"/>
          <p:cNvGrpSpPr/>
          <p:nvPr/>
        </p:nvGrpSpPr>
        <p:grpSpPr>
          <a:xfrm>
            <a:off x="4193392" y="3487860"/>
            <a:ext cx="1996547" cy="1742191"/>
            <a:chOff x="0" y="-114528"/>
            <a:chExt cx="975130" cy="850900"/>
          </a:xfrm>
        </p:grpSpPr>
        <p:sp>
          <p:nvSpPr>
            <p:cNvPr id="6" name="Freeform 6"/>
            <p:cNvSpPr/>
            <p:nvPr/>
          </p:nvSpPr>
          <p:spPr>
            <a:xfrm>
              <a:off x="0" y="0"/>
              <a:ext cx="975130" cy="532522"/>
            </a:xfrm>
            <a:custGeom>
              <a:avLst/>
              <a:gdLst/>
              <a:ahLst/>
              <a:cxnLst/>
              <a:rect l="l" t="t" r="r" b="b"/>
              <a:pathLst>
                <a:path w="975130" h="532522">
                  <a:moveTo>
                    <a:pt x="0" y="0"/>
                  </a:moveTo>
                  <a:lnTo>
                    <a:pt x="975130" y="0"/>
                  </a:lnTo>
                  <a:lnTo>
                    <a:pt x="975130" y="532522"/>
                  </a:lnTo>
                  <a:lnTo>
                    <a:pt x="0" y="532522"/>
                  </a:lnTo>
                  <a:close/>
                </a:path>
              </a:pathLst>
            </a:custGeom>
            <a:solidFill>
              <a:srgbClr val="00A181"/>
            </a:solidFill>
          </p:spPr>
        </p:sp>
        <p:sp>
          <p:nvSpPr>
            <p:cNvPr id="7" name="TextBox 7"/>
            <p:cNvSpPr txBox="1"/>
            <p:nvPr/>
          </p:nvSpPr>
          <p:spPr>
            <a:xfrm>
              <a:off x="85831" y="-114528"/>
              <a:ext cx="812800" cy="850900"/>
            </a:xfrm>
            <a:prstGeom prst="rect">
              <a:avLst/>
            </a:prstGeom>
          </p:spPr>
          <p:txBody>
            <a:bodyPr lIns="254000" tIns="254000" rIns="254000" bIns="254000" rtlCol="0" anchor="ctr"/>
            <a:lstStyle/>
            <a:p>
              <a:pPr algn="ctr">
                <a:lnSpc>
                  <a:spcPts val="2100"/>
                </a:lnSpc>
              </a:pPr>
              <a:r>
                <a:rPr lang="en-US" sz="1500" dirty="0">
                  <a:solidFill>
                    <a:srgbClr val="F4F4F4"/>
                  </a:solidFill>
                  <a:latin typeface="Fira Sans Medium"/>
                </a:rPr>
                <a:t>temperature readings</a:t>
              </a:r>
            </a:p>
          </p:txBody>
        </p:sp>
      </p:grpSp>
      <p:grpSp>
        <p:nvGrpSpPr>
          <p:cNvPr id="8" name="Group 8"/>
          <p:cNvGrpSpPr/>
          <p:nvPr/>
        </p:nvGrpSpPr>
        <p:grpSpPr>
          <a:xfrm>
            <a:off x="8204858" y="1374453"/>
            <a:ext cx="1980596" cy="1742191"/>
            <a:chOff x="0" y="-155263"/>
            <a:chExt cx="967339" cy="850900"/>
          </a:xfrm>
        </p:grpSpPr>
        <p:sp>
          <p:nvSpPr>
            <p:cNvPr id="9" name="Freeform 9"/>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00A181"/>
            </a:solidFill>
          </p:spPr>
        </p:sp>
        <p:sp>
          <p:nvSpPr>
            <p:cNvPr id="10" name="TextBox 10"/>
            <p:cNvSpPr txBox="1"/>
            <p:nvPr/>
          </p:nvSpPr>
          <p:spPr>
            <a:xfrm>
              <a:off x="56143" y="-155263"/>
              <a:ext cx="812800" cy="850900"/>
            </a:xfrm>
            <a:prstGeom prst="rect">
              <a:avLst/>
            </a:prstGeom>
          </p:spPr>
          <p:txBody>
            <a:bodyPr lIns="254000" tIns="254000" rIns="254000" bIns="254000" rtlCol="0" anchor="ctr"/>
            <a:lstStyle/>
            <a:p>
              <a:pPr algn="ctr">
                <a:lnSpc>
                  <a:spcPts val="2100"/>
                </a:lnSpc>
              </a:pPr>
              <a:r>
                <a:rPr lang="en-US" sz="1500" dirty="0">
                  <a:solidFill>
                    <a:srgbClr val="F4F4F4"/>
                  </a:solidFill>
                  <a:latin typeface="Fira Sans Medium"/>
                </a:rPr>
                <a:t>pressure reading</a:t>
              </a:r>
            </a:p>
          </p:txBody>
        </p:sp>
      </p:grpSp>
      <p:grpSp>
        <p:nvGrpSpPr>
          <p:cNvPr id="11" name="Group 11"/>
          <p:cNvGrpSpPr/>
          <p:nvPr/>
        </p:nvGrpSpPr>
        <p:grpSpPr>
          <a:xfrm>
            <a:off x="12351404" y="3492057"/>
            <a:ext cx="1879407" cy="1742191"/>
            <a:chOff x="0" y="-133714"/>
            <a:chExt cx="917918" cy="850900"/>
          </a:xfrm>
        </p:grpSpPr>
        <p:sp>
          <p:nvSpPr>
            <p:cNvPr id="12" name="Freeform 12"/>
            <p:cNvSpPr/>
            <p:nvPr/>
          </p:nvSpPr>
          <p:spPr>
            <a:xfrm>
              <a:off x="0" y="0"/>
              <a:ext cx="917918" cy="532522"/>
            </a:xfrm>
            <a:custGeom>
              <a:avLst/>
              <a:gdLst/>
              <a:ahLst/>
              <a:cxnLst/>
              <a:rect l="l" t="t" r="r" b="b"/>
              <a:pathLst>
                <a:path w="917918" h="532522">
                  <a:moveTo>
                    <a:pt x="0" y="0"/>
                  </a:moveTo>
                  <a:lnTo>
                    <a:pt x="917918" y="0"/>
                  </a:lnTo>
                  <a:lnTo>
                    <a:pt x="917918" y="532522"/>
                  </a:lnTo>
                  <a:lnTo>
                    <a:pt x="0" y="532522"/>
                  </a:lnTo>
                  <a:close/>
                </a:path>
              </a:pathLst>
            </a:custGeom>
            <a:solidFill>
              <a:srgbClr val="00A181"/>
            </a:solidFill>
          </p:spPr>
        </p:sp>
        <p:sp>
          <p:nvSpPr>
            <p:cNvPr id="13" name="TextBox 13"/>
            <p:cNvSpPr txBox="1"/>
            <p:nvPr/>
          </p:nvSpPr>
          <p:spPr>
            <a:xfrm>
              <a:off x="68856" y="-133714"/>
              <a:ext cx="812800" cy="850900"/>
            </a:xfrm>
            <a:prstGeom prst="rect">
              <a:avLst/>
            </a:prstGeom>
          </p:spPr>
          <p:txBody>
            <a:bodyPr lIns="254000" tIns="254000" rIns="254000" bIns="254000" rtlCol="0" anchor="ctr"/>
            <a:lstStyle/>
            <a:p>
              <a:pPr algn="ctr">
                <a:lnSpc>
                  <a:spcPts val="2100"/>
                </a:lnSpc>
              </a:pPr>
              <a:r>
                <a:rPr lang="en-US" sz="1500" dirty="0">
                  <a:solidFill>
                    <a:srgbClr val="F4F4F4"/>
                  </a:solidFill>
                  <a:latin typeface="Fira Sans Medium"/>
                </a:rPr>
                <a:t>overflow detection</a:t>
              </a:r>
            </a:p>
          </p:txBody>
        </p:sp>
      </p:grpSp>
      <p:sp>
        <p:nvSpPr>
          <p:cNvPr id="14" name="AutoShape 14"/>
          <p:cNvSpPr/>
          <p:nvPr/>
        </p:nvSpPr>
        <p:spPr>
          <a:xfrm>
            <a:off x="10942486" y="4296706"/>
            <a:ext cx="1408918" cy="0"/>
          </a:xfrm>
          <a:prstGeom prst="line">
            <a:avLst/>
          </a:prstGeom>
          <a:ln w="28575" cap="rnd">
            <a:solidFill>
              <a:srgbClr val="000000"/>
            </a:solidFill>
            <a:prstDash val="solid"/>
            <a:headEnd type="none" w="sm" len="sm"/>
            <a:tailEnd type="triangle" w="lg" len="med"/>
          </a:ln>
        </p:spPr>
      </p:sp>
      <p:sp>
        <p:nvSpPr>
          <p:cNvPr id="15" name="AutoShape 15"/>
          <p:cNvSpPr/>
          <p:nvPr/>
        </p:nvSpPr>
        <p:spPr>
          <a:xfrm rot="10760954">
            <a:off x="6161328" y="4303849"/>
            <a:ext cx="1257964" cy="0"/>
          </a:xfrm>
          <a:prstGeom prst="line">
            <a:avLst/>
          </a:prstGeom>
          <a:ln w="28575" cap="rnd">
            <a:solidFill>
              <a:srgbClr val="000000"/>
            </a:solidFill>
            <a:prstDash val="solid"/>
            <a:headEnd type="none" w="sm" len="sm"/>
            <a:tailEnd type="triangle" w="lg" len="med"/>
          </a:ln>
        </p:spPr>
      </p:sp>
      <p:sp>
        <p:nvSpPr>
          <p:cNvPr id="16" name="AutoShape 16"/>
          <p:cNvSpPr/>
          <p:nvPr/>
        </p:nvSpPr>
        <p:spPr>
          <a:xfrm rot="-5336890">
            <a:off x="8798865" y="3157464"/>
            <a:ext cx="778294" cy="0"/>
          </a:xfrm>
          <a:prstGeom prst="line">
            <a:avLst/>
          </a:prstGeom>
          <a:ln w="28575" cap="rnd">
            <a:solidFill>
              <a:srgbClr val="000000"/>
            </a:solidFill>
            <a:prstDash val="solid"/>
            <a:headEnd type="none" w="sm" len="sm"/>
            <a:tailEnd type="triangle" w="lg" len="med"/>
          </a:ln>
        </p:spPr>
      </p:sp>
      <p:sp>
        <p:nvSpPr>
          <p:cNvPr id="17" name="AutoShape 17"/>
          <p:cNvSpPr/>
          <p:nvPr/>
        </p:nvSpPr>
        <p:spPr>
          <a:xfrm rot="5430235">
            <a:off x="8424066" y="5797041"/>
            <a:ext cx="1500410" cy="0"/>
          </a:xfrm>
          <a:prstGeom prst="line">
            <a:avLst/>
          </a:prstGeom>
          <a:ln w="28575" cap="rnd">
            <a:solidFill>
              <a:srgbClr val="000000"/>
            </a:solidFill>
            <a:prstDash val="solid"/>
            <a:headEnd type="none" w="sm" len="sm"/>
            <a:tailEnd type="triangle" w="lg" len="med"/>
          </a:ln>
        </p:spPr>
      </p:sp>
      <p:grpSp>
        <p:nvGrpSpPr>
          <p:cNvPr id="18" name="Group 18"/>
          <p:cNvGrpSpPr/>
          <p:nvPr/>
        </p:nvGrpSpPr>
        <p:grpSpPr>
          <a:xfrm>
            <a:off x="12991419" y="1453265"/>
            <a:ext cx="2272258" cy="1742191"/>
            <a:chOff x="0" y="-171328"/>
            <a:chExt cx="1109790" cy="850900"/>
          </a:xfrm>
        </p:grpSpPr>
        <p:sp>
          <p:nvSpPr>
            <p:cNvPr id="19" name="Freeform 19"/>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A4E473"/>
            </a:solidFill>
          </p:spPr>
        </p:sp>
        <p:sp>
          <p:nvSpPr>
            <p:cNvPr id="20" name="TextBox 20"/>
            <p:cNvSpPr txBox="1"/>
            <p:nvPr/>
          </p:nvSpPr>
          <p:spPr>
            <a:xfrm>
              <a:off x="148495" y="-171328"/>
              <a:ext cx="812800"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Notifying Authority</a:t>
              </a:r>
            </a:p>
          </p:txBody>
        </p:sp>
      </p:grpSp>
      <p:sp>
        <p:nvSpPr>
          <p:cNvPr id="21" name="AutoShape 21"/>
          <p:cNvSpPr/>
          <p:nvPr/>
        </p:nvSpPr>
        <p:spPr>
          <a:xfrm rot="17503">
            <a:off x="10185435" y="2230366"/>
            <a:ext cx="2806002" cy="0"/>
          </a:xfrm>
          <a:prstGeom prst="line">
            <a:avLst/>
          </a:prstGeom>
          <a:ln w="28575" cap="rnd">
            <a:solidFill>
              <a:srgbClr val="000000"/>
            </a:solidFill>
            <a:prstDash val="solid"/>
            <a:headEnd type="none" w="sm" len="sm"/>
            <a:tailEnd type="triangle" w="lg" len="med"/>
          </a:ln>
        </p:spPr>
      </p:sp>
      <p:grpSp>
        <p:nvGrpSpPr>
          <p:cNvPr id="22" name="Group 22"/>
          <p:cNvGrpSpPr/>
          <p:nvPr/>
        </p:nvGrpSpPr>
        <p:grpSpPr>
          <a:xfrm>
            <a:off x="5937835" y="5753636"/>
            <a:ext cx="1664182" cy="1742190"/>
            <a:chOff x="-34886" y="-156258"/>
            <a:chExt cx="812800" cy="850900"/>
          </a:xfrm>
        </p:grpSpPr>
        <p:sp>
          <p:nvSpPr>
            <p:cNvPr id="23" name="Freeform 23"/>
            <p:cNvSpPr/>
            <p:nvPr/>
          </p:nvSpPr>
          <p:spPr>
            <a:xfrm>
              <a:off x="0" y="0"/>
              <a:ext cx="718872" cy="476746"/>
            </a:xfrm>
            <a:custGeom>
              <a:avLst/>
              <a:gdLst/>
              <a:ahLst/>
              <a:cxnLst/>
              <a:rect l="l" t="t" r="r" b="b"/>
              <a:pathLst>
                <a:path w="718872" h="476746">
                  <a:moveTo>
                    <a:pt x="0" y="0"/>
                  </a:moveTo>
                  <a:lnTo>
                    <a:pt x="718872" y="0"/>
                  </a:lnTo>
                  <a:lnTo>
                    <a:pt x="718872" y="476746"/>
                  </a:lnTo>
                  <a:lnTo>
                    <a:pt x="0" y="476746"/>
                  </a:lnTo>
                  <a:close/>
                </a:path>
              </a:pathLst>
            </a:custGeom>
            <a:solidFill>
              <a:srgbClr val="A4E473"/>
            </a:solidFill>
          </p:spPr>
        </p:sp>
        <p:sp>
          <p:nvSpPr>
            <p:cNvPr id="24" name="TextBox 24"/>
            <p:cNvSpPr txBox="1"/>
            <p:nvPr/>
          </p:nvSpPr>
          <p:spPr>
            <a:xfrm>
              <a:off x="-34886" y="-156258"/>
              <a:ext cx="812800"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Lethal gases detection</a:t>
              </a:r>
            </a:p>
          </p:txBody>
        </p:sp>
      </p:grpSp>
      <p:sp>
        <p:nvSpPr>
          <p:cNvPr id="25" name="AutoShape 25"/>
          <p:cNvSpPr/>
          <p:nvPr/>
        </p:nvSpPr>
        <p:spPr>
          <a:xfrm rot="10780405">
            <a:off x="7481115" y="6542417"/>
            <a:ext cx="1728340" cy="0"/>
          </a:xfrm>
          <a:prstGeom prst="line">
            <a:avLst/>
          </a:prstGeom>
          <a:ln w="28575" cap="rnd">
            <a:solidFill>
              <a:srgbClr val="000000"/>
            </a:solidFill>
            <a:prstDash val="solid"/>
            <a:headEnd type="none" w="sm" len="sm"/>
            <a:tailEnd type="triangle" w="lg" len="med"/>
          </a:ln>
        </p:spPr>
      </p:sp>
      <p:grpSp>
        <p:nvGrpSpPr>
          <p:cNvPr id="26" name="Group 26"/>
          <p:cNvGrpSpPr/>
          <p:nvPr/>
        </p:nvGrpSpPr>
        <p:grpSpPr>
          <a:xfrm>
            <a:off x="10814853" y="5637242"/>
            <a:ext cx="1664182" cy="1742190"/>
            <a:chOff x="-62337" y="-199612"/>
            <a:chExt cx="812800" cy="850900"/>
          </a:xfrm>
        </p:grpSpPr>
        <p:sp>
          <p:nvSpPr>
            <p:cNvPr id="27" name="Freeform 27"/>
            <p:cNvSpPr/>
            <p:nvPr/>
          </p:nvSpPr>
          <p:spPr>
            <a:xfrm>
              <a:off x="0" y="0"/>
              <a:ext cx="656652" cy="476746"/>
            </a:xfrm>
            <a:custGeom>
              <a:avLst/>
              <a:gdLst/>
              <a:ahLst/>
              <a:cxnLst/>
              <a:rect l="l" t="t" r="r" b="b"/>
              <a:pathLst>
                <a:path w="656652" h="476746">
                  <a:moveTo>
                    <a:pt x="0" y="0"/>
                  </a:moveTo>
                  <a:lnTo>
                    <a:pt x="656652" y="0"/>
                  </a:lnTo>
                  <a:lnTo>
                    <a:pt x="656652" y="476746"/>
                  </a:lnTo>
                  <a:lnTo>
                    <a:pt x="0" y="476746"/>
                  </a:lnTo>
                  <a:close/>
                </a:path>
              </a:pathLst>
            </a:custGeom>
            <a:solidFill>
              <a:srgbClr val="A4E473"/>
            </a:solidFill>
          </p:spPr>
        </p:sp>
        <p:sp>
          <p:nvSpPr>
            <p:cNvPr id="28" name="TextBox 28"/>
            <p:cNvSpPr txBox="1"/>
            <p:nvPr/>
          </p:nvSpPr>
          <p:spPr>
            <a:xfrm>
              <a:off x="-62337" y="-199612"/>
              <a:ext cx="812800"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Lid detection</a:t>
              </a:r>
            </a:p>
          </p:txBody>
        </p:sp>
      </p:grpSp>
      <p:sp>
        <p:nvSpPr>
          <p:cNvPr id="29" name="AutoShape 29"/>
          <p:cNvSpPr/>
          <p:nvPr/>
        </p:nvSpPr>
        <p:spPr>
          <a:xfrm rot="-23557">
            <a:off x="9181047" y="6529239"/>
            <a:ext cx="1761460" cy="0"/>
          </a:xfrm>
          <a:prstGeom prst="line">
            <a:avLst/>
          </a:prstGeom>
          <a:ln w="28575" cap="rnd">
            <a:solidFill>
              <a:srgbClr val="000000"/>
            </a:solidFill>
            <a:prstDash val="solid"/>
            <a:headEnd type="none" w="sm" len="sm"/>
            <a:tailEnd type="triangle" w="lg" len="med"/>
          </a:ln>
        </p:spPr>
      </p:sp>
      <p:grpSp>
        <p:nvGrpSpPr>
          <p:cNvPr id="30" name="Group 30"/>
          <p:cNvGrpSpPr/>
          <p:nvPr/>
        </p:nvGrpSpPr>
        <p:grpSpPr>
          <a:xfrm>
            <a:off x="13507507" y="5727611"/>
            <a:ext cx="2272258" cy="1742190"/>
            <a:chOff x="0" y="-179277"/>
            <a:chExt cx="1109790" cy="850900"/>
          </a:xfrm>
        </p:grpSpPr>
        <p:sp>
          <p:nvSpPr>
            <p:cNvPr id="31" name="Freeform 31"/>
            <p:cNvSpPr/>
            <p:nvPr/>
          </p:nvSpPr>
          <p:spPr>
            <a:xfrm>
              <a:off x="0" y="0"/>
              <a:ext cx="1109790" cy="476746"/>
            </a:xfrm>
            <a:custGeom>
              <a:avLst/>
              <a:gdLst/>
              <a:ahLst/>
              <a:cxnLst/>
              <a:rect l="l" t="t" r="r" b="b"/>
              <a:pathLst>
                <a:path w="1109790" h="476746">
                  <a:moveTo>
                    <a:pt x="0" y="0"/>
                  </a:moveTo>
                  <a:lnTo>
                    <a:pt x="1109790" y="0"/>
                  </a:lnTo>
                  <a:lnTo>
                    <a:pt x="1109790" y="476746"/>
                  </a:lnTo>
                  <a:lnTo>
                    <a:pt x="0" y="476746"/>
                  </a:lnTo>
                  <a:close/>
                </a:path>
              </a:pathLst>
            </a:custGeom>
            <a:solidFill>
              <a:srgbClr val="F2EF12"/>
            </a:solidFill>
          </p:spPr>
        </p:sp>
        <p:sp>
          <p:nvSpPr>
            <p:cNvPr id="32" name="TextBox 32"/>
            <p:cNvSpPr txBox="1"/>
            <p:nvPr/>
          </p:nvSpPr>
          <p:spPr>
            <a:xfrm>
              <a:off x="72208" y="-179277"/>
              <a:ext cx="1031976"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sending location  alert to authority</a:t>
              </a:r>
            </a:p>
          </p:txBody>
        </p:sp>
      </p:grpSp>
      <p:grpSp>
        <p:nvGrpSpPr>
          <p:cNvPr id="33" name="Group 33"/>
          <p:cNvGrpSpPr/>
          <p:nvPr/>
        </p:nvGrpSpPr>
        <p:grpSpPr>
          <a:xfrm>
            <a:off x="1740746" y="5773212"/>
            <a:ext cx="2272258" cy="1742191"/>
            <a:chOff x="0" y="-163983"/>
            <a:chExt cx="1109790" cy="850900"/>
          </a:xfrm>
        </p:grpSpPr>
        <p:sp>
          <p:nvSpPr>
            <p:cNvPr id="34" name="Freeform 34"/>
            <p:cNvSpPr/>
            <p:nvPr/>
          </p:nvSpPr>
          <p:spPr>
            <a:xfrm>
              <a:off x="0" y="13095"/>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F2EF12"/>
            </a:solidFill>
          </p:spPr>
        </p:sp>
        <p:sp>
          <p:nvSpPr>
            <p:cNvPr id="35" name="TextBox 35"/>
            <p:cNvSpPr txBox="1"/>
            <p:nvPr/>
          </p:nvSpPr>
          <p:spPr>
            <a:xfrm>
              <a:off x="126338" y="-163983"/>
              <a:ext cx="812800"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notifying alarm</a:t>
              </a:r>
            </a:p>
          </p:txBody>
        </p:sp>
      </p:grpSp>
      <p:sp>
        <p:nvSpPr>
          <p:cNvPr id="36" name="AutoShape 36"/>
          <p:cNvSpPr/>
          <p:nvPr/>
        </p:nvSpPr>
        <p:spPr>
          <a:xfrm rot="-10791517">
            <a:off x="4013002" y="6544880"/>
            <a:ext cx="1996264" cy="0"/>
          </a:xfrm>
          <a:prstGeom prst="line">
            <a:avLst/>
          </a:prstGeom>
          <a:ln w="28575" cap="rnd">
            <a:solidFill>
              <a:srgbClr val="000000"/>
            </a:solidFill>
            <a:prstDash val="solid"/>
            <a:headEnd type="none" w="sm" len="sm"/>
            <a:tailEnd type="triangle" w="lg" len="med"/>
          </a:ln>
        </p:spPr>
      </p:sp>
      <p:grpSp>
        <p:nvGrpSpPr>
          <p:cNvPr id="38" name="Group 38"/>
          <p:cNvGrpSpPr/>
          <p:nvPr/>
        </p:nvGrpSpPr>
        <p:grpSpPr>
          <a:xfrm>
            <a:off x="3964996" y="1650954"/>
            <a:ext cx="1996547" cy="1742191"/>
            <a:chOff x="-23448" y="-38100"/>
            <a:chExt cx="975130" cy="850900"/>
          </a:xfrm>
        </p:grpSpPr>
        <p:sp>
          <p:nvSpPr>
            <p:cNvPr id="39" name="Freeform 39"/>
            <p:cNvSpPr/>
            <p:nvPr/>
          </p:nvSpPr>
          <p:spPr>
            <a:xfrm>
              <a:off x="-23448" y="60780"/>
              <a:ext cx="975130" cy="532522"/>
            </a:xfrm>
            <a:custGeom>
              <a:avLst/>
              <a:gdLst/>
              <a:ahLst/>
              <a:cxnLst/>
              <a:rect l="l" t="t" r="r" b="b"/>
              <a:pathLst>
                <a:path w="975130" h="532522">
                  <a:moveTo>
                    <a:pt x="0" y="0"/>
                  </a:moveTo>
                  <a:lnTo>
                    <a:pt x="975130" y="0"/>
                  </a:lnTo>
                  <a:lnTo>
                    <a:pt x="975130" y="532522"/>
                  </a:lnTo>
                  <a:lnTo>
                    <a:pt x="0" y="532522"/>
                  </a:lnTo>
                  <a:close/>
                </a:path>
              </a:pathLst>
            </a:custGeom>
            <a:solidFill>
              <a:srgbClr val="00A181"/>
            </a:solidFill>
          </p:spPr>
          <p:txBody>
            <a:bodyPr/>
            <a:lstStyle/>
            <a:p>
              <a:endParaRPr lang="en-IN" dirty="0"/>
            </a:p>
          </p:txBody>
        </p:sp>
        <p:sp>
          <p:nvSpPr>
            <p:cNvPr id="40" name="TextBox 40"/>
            <p:cNvSpPr txBox="1"/>
            <p:nvPr/>
          </p:nvSpPr>
          <p:spPr>
            <a:xfrm>
              <a:off x="0" y="-38100"/>
              <a:ext cx="812800" cy="850900"/>
            </a:xfrm>
            <a:prstGeom prst="rect">
              <a:avLst/>
            </a:prstGeom>
          </p:spPr>
          <p:txBody>
            <a:bodyPr lIns="254000" tIns="254000" rIns="254000" bIns="254000" rtlCol="0" anchor="ctr"/>
            <a:lstStyle/>
            <a:p>
              <a:pPr algn="ctr">
                <a:lnSpc>
                  <a:spcPts val="2100"/>
                </a:lnSpc>
              </a:pPr>
              <a:r>
                <a:rPr lang="en-US" sz="1500" dirty="0">
                  <a:solidFill>
                    <a:srgbClr val="F4F4F4"/>
                  </a:solidFill>
                  <a:latin typeface="Fira Sans Medium"/>
                </a:rPr>
                <a:t>storing in database</a:t>
              </a:r>
            </a:p>
          </p:txBody>
        </p:sp>
      </p:grpSp>
      <p:sp>
        <p:nvSpPr>
          <p:cNvPr id="41" name="AutoShape 41"/>
          <p:cNvSpPr/>
          <p:nvPr/>
        </p:nvSpPr>
        <p:spPr>
          <a:xfrm rot="10777623">
            <a:off x="6009529" y="2252693"/>
            <a:ext cx="2195063" cy="0"/>
          </a:xfrm>
          <a:prstGeom prst="line">
            <a:avLst/>
          </a:prstGeom>
          <a:ln w="28575" cap="rnd">
            <a:solidFill>
              <a:srgbClr val="000000"/>
            </a:solidFill>
            <a:prstDash val="solid"/>
            <a:headEnd type="none" w="sm" len="sm"/>
            <a:tailEnd type="triangle" w="lg" len="med"/>
          </a:ln>
        </p:spPr>
      </p:sp>
      <p:sp>
        <p:nvSpPr>
          <p:cNvPr id="42" name="TextBox 42"/>
          <p:cNvSpPr txBox="1"/>
          <p:nvPr/>
        </p:nvSpPr>
        <p:spPr>
          <a:xfrm>
            <a:off x="10555816" y="1775479"/>
            <a:ext cx="2065241" cy="296267"/>
          </a:xfrm>
          <a:prstGeom prst="rect">
            <a:avLst/>
          </a:prstGeom>
        </p:spPr>
        <p:txBody>
          <a:bodyPr lIns="0" tIns="0" rIns="0" bIns="0" rtlCol="0" anchor="t">
            <a:spAutoFit/>
          </a:bodyPr>
          <a:lstStyle/>
          <a:p>
            <a:pPr algn="ctr">
              <a:lnSpc>
                <a:spcPts val="2473"/>
              </a:lnSpc>
              <a:spcBef>
                <a:spcPct val="0"/>
              </a:spcBef>
            </a:pPr>
            <a:r>
              <a:rPr lang="en-US" sz="1767">
                <a:solidFill>
                  <a:srgbClr val="000000"/>
                </a:solidFill>
                <a:latin typeface="Sukar Black"/>
              </a:rPr>
              <a:t>Excessive rise in data</a:t>
            </a:r>
          </a:p>
        </p:txBody>
      </p:sp>
      <p:sp>
        <p:nvSpPr>
          <p:cNvPr id="43" name="TextBox 43"/>
          <p:cNvSpPr txBox="1"/>
          <p:nvPr/>
        </p:nvSpPr>
        <p:spPr>
          <a:xfrm>
            <a:off x="4164822" y="5610226"/>
            <a:ext cx="1692624" cy="898111"/>
          </a:xfrm>
          <a:prstGeom prst="rect">
            <a:avLst/>
          </a:prstGeom>
        </p:spPr>
        <p:txBody>
          <a:bodyPr lIns="0" tIns="0" rIns="0" bIns="0" rtlCol="0" anchor="t">
            <a:spAutoFit/>
          </a:bodyPr>
          <a:lstStyle/>
          <a:p>
            <a:pPr algn="ctr">
              <a:lnSpc>
                <a:spcPts val="2472"/>
              </a:lnSpc>
              <a:spcBef>
                <a:spcPct val="0"/>
              </a:spcBef>
            </a:pPr>
            <a:r>
              <a:rPr lang="en-US" sz="1766">
                <a:solidFill>
                  <a:srgbClr val="000000"/>
                </a:solidFill>
                <a:latin typeface="Sukar Black"/>
              </a:rPr>
              <a:t>if alarming amount of gas detected</a:t>
            </a:r>
          </a:p>
        </p:txBody>
      </p:sp>
      <p:sp>
        <p:nvSpPr>
          <p:cNvPr id="44" name="AutoShape 44"/>
          <p:cNvSpPr/>
          <p:nvPr/>
        </p:nvSpPr>
        <p:spPr>
          <a:xfrm rot="19724">
            <a:off x="12319172" y="6565039"/>
            <a:ext cx="1188345" cy="0"/>
          </a:xfrm>
          <a:prstGeom prst="line">
            <a:avLst/>
          </a:prstGeom>
          <a:ln w="28575" cap="rnd">
            <a:solidFill>
              <a:srgbClr val="000000"/>
            </a:solidFill>
            <a:prstDash val="solid"/>
            <a:headEnd type="none" w="sm" len="sm"/>
            <a:tailEnd type="triangle" w="lg" len="med"/>
          </a:ln>
        </p:spPr>
      </p:sp>
      <p:sp>
        <p:nvSpPr>
          <p:cNvPr id="45" name="TextBox 45"/>
          <p:cNvSpPr txBox="1"/>
          <p:nvPr/>
        </p:nvSpPr>
        <p:spPr>
          <a:xfrm>
            <a:off x="12422904" y="5923675"/>
            <a:ext cx="868204" cy="613816"/>
          </a:xfrm>
          <a:prstGeom prst="rect">
            <a:avLst/>
          </a:prstGeom>
        </p:spPr>
        <p:txBody>
          <a:bodyPr lIns="0" tIns="0" rIns="0" bIns="0" rtlCol="0" anchor="t">
            <a:spAutoFit/>
          </a:bodyPr>
          <a:lstStyle/>
          <a:p>
            <a:pPr algn="ctr">
              <a:lnSpc>
                <a:spcPts val="2561"/>
              </a:lnSpc>
              <a:spcBef>
                <a:spcPct val="0"/>
              </a:spcBef>
            </a:pPr>
            <a:r>
              <a:rPr lang="en-US" sz="1829">
                <a:solidFill>
                  <a:srgbClr val="000000"/>
                </a:solidFill>
                <a:latin typeface="Sukar Black"/>
              </a:rPr>
              <a:t>stolen lid</a:t>
            </a:r>
          </a:p>
        </p:txBody>
      </p:sp>
      <p:grpSp>
        <p:nvGrpSpPr>
          <p:cNvPr id="46" name="Group 46"/>
          <p:cNvGrpSpPr/>
          <p:nvPr/>
        </p:nvGrpSpPr>
        <p:grpSpPr>
          <a:xfrm>
            <a:off x="10545918" y="7808948"/>
            <a:ext cx="2255199" cy="1742190"/>
            <a:chOff x="0" y="-144095"/>
            <a:chExt cx="1101458" cy="850900"/>
          </a:xfrm>
        </p:grpSpPr>
        <p:sp>
          <p:nvSpPr>
            <p:cNvPr id="47" name="Freeform 47"/>
            <p:cNvSpPr/>
            <p:nvPr/>
          </p:nvSpPr>
          <p:spPr>
            <a:xfrm>
              <a:off x="0" y="0"/>
              <a:ext cx="1101458" cy="476746"/>
            </a:xfrm>
            <a:custGeom>
              <a:avLst/>
              <a:gdLst/>
              <a:ahLst/>
              <a:cxnLst/>
              <a:rect l="l" t="t" r="r" b="b"/>
              <a:pathLst>
                <a:path w="1101458" h="476746">
                  <a:moveTo>
                    <a:pt x="0" y="0"/>
                  </a:moveTo>
                  <a:lnTo>
                    <a:pt x="1101458" y="0"/>
                  </a:lnTo>
                  <a:lnTo>
                    <a:pt x="1101458" y="476746"/>
                  </a:lnTo>
                  <a:lnTo>
                    <a:pt x="0" y="476746"/>
                  </a:lnTo>
                  <a:close/>
                </a:path>
              </a:pathLst>
            </a:custGeom>
            <a:solidFill>
              <a:srgbClr val="A4E473"/>
            </a:solidFill>
          </p:spPr>
        </p:sp>
        <p:sp>
          <p:nvSpPr>
            <p:cNvPr id="48" name="TextBox 48"/>
            <p:cNvSpPr txBox="1"/>
            <p:nvPr/>
          </p:nvSpPr>
          <p:spPr>
            <a:xfrm>
              <a:off x="87943" y="-144095"/>
              <a:ext cx="1013515" cy="850900"/>
            </a:xfrm>
            <a:prstGeom prst="rect">
              <a:avLst/>
            </a:prstGeom>
          </p:spPr>
          <p:txBody>
            <a:bodyPr lIns="254000" tIns="254000" rIns="254000" bIns="254000" rtlCol="0" anchor="ctr"/>
            <a:lstStyle/>
            <a:p>
              <a:pPr algn="ctr">
                <a:lnSpc>
                  <a:spcPts val="2100"/>
                </a:lnSpc>
              </a:pPr>
              <a:r>
                <a:rPr lang="en-US" sz="1500" dirty="0">
                  <a:solidFill>
                    <a:srgbClr val="000000"/>
                  </a:solidFill>
                  <a:latin typeface="Fira Sans Medium"/>
                </a:rPr>
                <a:t>motion detection near manhole</a:t>
              </a:r>
            </a:p>
          </p:txBody>
        </p:sp>
      </p:grpSp>
      <p:sp>
        <p:nvSpPr>
          <p:cNvPr id="49" name="AutoShape 49"/>
          <p:cNvSpPr/>
          <p:nvPr/>
        </p:nvSpPr>
        <p:spPr>
          <a:xfrm rot="5442057">
            <a:off x="11130438" y="7539925"/>
            <a:ext cx="1099614" cy="0"/>
          </a:xfrm>
          <a:prstGeom prst="line">
            <a:avLst/>
          </a:prstGeom>
          <a:ln w="28575" cap="rnd">
            <a:solidFill>
              <a:srgbClr val="000000"/>
            </a:solidFill>
            <a:prstDash val="solid"/>
            <a:headEnd type="none" w="sm" len="sm"/>
            <a:tailEnd type="triangle" w="lg" len="med"/>
          </a:ln>
        </p:spPr>
      </p:sp>
      <p:sp>
        <p:nvSpPr>
          <p:cNvPr id="50" name="TextBox 50"/>
          <p:cNvSpPr txBox="1"/>
          <p:nvPr/>
        </p:nvSpPr>
        <p:spPr>
          <a:xfrm>
            <a:off x="11659547" y="7263149"/>
            <a:ext cx="868204" cy="613816"/>
          </a:xfrm>
          <a:prstGeom prst="rect">
            <a:avLst/>
          </a:prstGeom>
        </p:spPr>
        <p:txBody>
          <a:bodyPr lIns="0" tIns="0" rIns="0" bIns="0" rtlCol="0" anchor="t">
            <a:spAutoFit/>
          </a:bodyPr>
          <a:lstStyle/>
          <a:p>
            <a:pPr algn="ctr">
              <a:lnSpc>
                <a:spcPts val="2561"/>
              </a:lnSpc>
              <a:spcBef>
                <a:spcPct val="0"/>
              </a:spcBef>
            </a:pPr>
            <a:r>
              <a:rPr lang="en-US" sz="1829">
                <a:solidFill>
                  <a:srgbClr val="000000"/>
                </a:solidFill>
                <a:latin typeface="Sukar Black"/>
              </a:rPr>
              <a:t>stolen lid</a:t>
            </a:r>
          </a:p>
        </p:txBody>
      </p:sp>
      <p:grpSp>
        <p:nvGrpSpPr>
          <p:cNvPr id="51" name="Group 51"/>
          <p:cNvGrpSpPr/>
          <p:nvPr/>
        </p:nvGrpSpPr>
        <p:grpSpPr>
          <a:xfrm>
            <a:off x="5746922" y="7771639"/>
            <a:ext cx="1996547" cy="1742191"/>
            <a:chOff x="0" y="-126560"/>
            <a:chExt cx="975130" cy="850900"/>
          </a:xfrm>
        </p:grpSpPr>
        <p:sp>
          <p:nvSpPr>
            <p:cNvPr id="52" name="Freeform 52"/>
            <p:cNvSpPr/>
            <p:nvPr/>
          </p:nvSpPr>
          <p:spPr>
            <a:xfrm>
              <a:off x="0" y="0"/>
              <a:ext cx="975130" cy="532522"/>
            </a:xfrm>
            <a:custGeom>
              <a:avLst/>
              <a:gdLst/>
              <a:ahLst/>
              <a:cxnLst/>
              <a:rect l="l" t="t" r="r" b="b"/>
              <a:pathLst>
                <a:path w="975130" h="532522">
                  <a:moveTo>
                    <a:pt x="0" y="0"/>
                  </a:moveTo>
                  <a:lnTo>
                    <a:pt x="975130" y="0"/>
                  </a:lnTo>
                  <a:lnTo>
                    <a:pt x="975130" y="532522"/>
                  </a:lnTo>
                  <a:lnTo>
                    <a:pt x="0" y="532522"/>
                  </a:lnTo>
                  <a:close/>
                </a:path>
              </a:pathLst>
            </a:custGeom>
            <a:solidFill>
              <a:srgbClr val="00A181"/>
            </a:solidFill>
          </p:spPr>
        </p:sp>
        <p:sp>
          <p:nvSpPr>
            <p:cNvPr id="53" name="TextBox 53"/>
            <p:cNvSpPr txBox="1"/>
            <p:nvPr/>
          </p:nvSpPr>
          <p:spPr>
            <a:xfrm>
              <a:off x="99207" y="-126560"/>
              <a:ext cx="812800" cy="850900"/>
            </a:xfrm>
            <a:prstGeom prst="rect">
              <a:avLst/>
            </a:prstGeom>
          </p:spPr>
          <p:txBody>
            <a:bodyPr lIns="254000" tIns="254000" rIns="254000" bIns="254000" rtlCol="0" anchor="ctr"/>
            <a:lstStyle/>
            <a:p>
              <a:pPr algn="ctr">
                <a:lnSpc>
                  <a:spcPts val="2100"/>
                </a:lnSpc>
              </a:pPr>
              <a:r>
                <a:rPr lang="en-US" sz="1500" dirty="0">
                  <a:solidFill>
                    <a:srgbClr val="F4F4F4"/>
                  </a:solidFill>
                  <a:latin typeface="Fira Sans Medium"/>
                </a:rPr>
                <a:t>generate  alarm</a:t>
              </a:r>
            </a:p>
          </p:txBody>
        </p:sp>
      </p:grpSp>
      <p:sp>
        <p:nvSpPr>
          <p:cNvPr id="54" name="AutoShape 54"/>
          <p:cNvSpPr/>
          <p:nvPr/>
        </p:nvSpPr>
        <p:spPr>
          <a:xfrm rot="-10782535">
            <a:off x="7743451" y="8568784"/>
            <a:ext cx="2812221" cy="0"/>
          </a:xfrm>
          <a:prstGeom prst="line">
            <a:avLst/>
          </a:prstGeom>
          <a:ln w="28575" cap="rnd">
            <a:solidFill>
              <a:srgbClr val="000000"/>
            </a:solidFill>
            <a:prstDash val="solid"/>
            <a:headEnd type="none" w="sm" len="sm"/>
            <a:tailEnd type="triangle" w="lg" len="med"/>
          </a:ln>
        </p:spPr>
      </p:sp>
      <p:sp>
        <p:nvSpPr>
          <p:cNvPr id="55" name="TextBox 55"/>
          <p:cNvSpPr txBox="1"/>
          <p:nvPr/>
        </p:nvSpPr>
        <p:spPr>
          <a:xfrm>
            <a:off x="8087997" y="7947824"/>
            <a:ext cx="2243050" cy="613816"/>
          </a:xfrm>
          <a:prstGeom prst="rect">
            <a:avLst/>
          </a:prstGeom>
        </p:spPr>
        <p:txBody>
          <a:bodyPr lIns="0" tIns="0" rIns="0" bIns="0" rtlCol="0" anchor="t">
            <a:spAutoFit/>
          </a:bodyPr>
          <a:lstStyle/>
          <a:p>
            <a:pPr algn="ctr">
              <a:lnSpc>
                <a:spcPts val="2561"/>
              </a:lnSpc>
              <a:spcBef>
                <a:spcPct val="0"/>
              </a:spcBef>
            </a:pPr>
            <a:r>
              <a:rPr lang="en-US" sz="1829">
                <a:solidFill>
                  <a:srgbClr val="000000"/>
                </a:solidFill>
                <a:latin typeface="Sukar Black"/>
              </a:rPr>
              <a:t>if motion detected in close proximity</a:t>
            </a:r>
          </a:p>
        </p:txBody>
      </p:sp>
      <p:sp>
        <p:nvSpPr>
          <p:cNvPr id="56" name="AutoShape 56"/>
          <p:cNvSpPr/>
          <p:nvPr/>
        </p:nvSpPr>
        <p:spPr>
          <a:xfrm rot="-38131">
            <a:off x="2876836" y="4313374"/>
            <a:ext cx="1288025" cy="0"/>
          </a:xfrm>
          <a:prstGeom prst="line">
            <a:avLst/>
          </a:prstGeom>
          <a:ln w="38100" cap="flat">
            <a:solidFill>
              <a:srgbClr val="000000"/>
            </a:solidFill>
            <a:prstDash val="solid"/>
            <a:headEnd type="none" w="sm" len="sm"/>
            <a:tailEnd type="none" w="sm" len="sm"/>
          </a:ln>
        </p:spPr>
      </p:sp>
      <p:sp>
        <p:nvSpPr>
          <p:cNvPr id="57" name="AutoShape 57"/>
          <p:cNvSpPr/>
          <p:nvPr/>
        </p:nvSpPr>
        <p:spPr>
          <a:xfrm rot="979791">
            <a:off x="2646045" y="4353638"/>
            <a:ext cx="486491" cy="1748772"/>
          </a:xfrm>
          <a:prstGeom prst="line">
            <a:avLst/>
          </a:prstGeom>
          <a:ln w="38100" cap="flat">
            <a:solidFill>
              <a:srgbClr val="000000"/>
            </a:solidFill>
            <a:prstDash val="solid"/>
            <a:headEnd type="none" w="sm" len="sm"/>
            <a:tailEnd type="arrow" w="med" len="sm"/>
          </a:ln>
        </p:spPr>
      </p:sp>
      <p:sp>
        <p:nvSpPr>
          <p:cNvPr id="58" name="TextBox 58"/>
          <p:cNvSpPr txBox="1"/>
          <p:nvPr/>
        </p:nvSpPr>
        <p:spPr>
          <a:xfrm>
            <a:off x="1853586" y="4586158"/>
            <a:ext cx="944398" cy="921414"/>
          </a:xfrm>
          <a:prstGeom prst="rect">
            <a:avLst/>
          </a:prstGeom>
        </p:spPr>
        <p:txBody>
          <a:bodyPr lIns="0" tIns="0" rIns="0" bIns="0" rtlCol="0" anchor="t">
            <a:spAutoFit/>
          </a:bodyPr>
          <a:lstStyle/>
          <a:p>
            <a:pPr algn="ctr">
              <a:lnSpc>
                <a:spcPts val="2473"/>
              </a:lnSpc>
              <a:spcBef>
                <a:spcPct val="0"/>
              </a:spcBef>
            </a:pPr>
            <a:r>
              <a:rPr lang="en-US" sz="1767">
                <a:solidFill>
                  <a:srgbClr val="000000"/>
                </a:solidFill>
                <a:latin typeface="Sukar Black"/>
              </a:rPr>
              <a:t>Excessive rise in data</a:t>
            </a:r>
          </a:p>
        </p:txBody>
      </p:sp>
      <p:sp>
        <p:nvSpPr>
          <p:cNvPr id="59" name="TextBox 59"/>
          <p:cNvSpPr txBox="1"/>
          <p:nvPr/>
        </p:nvSpPr>
        <p:spPr>
          <a:xfrm>
            <a:off x="898391" y="277986"/>
            <a:ext cx="3877866" cy="936627"/>
          </a:xfrm>
          <a:prstGeom prst="rect">
            <a:avLst/>
          </a:prstGeom>
        </p:spPr>
        <p:txBody>
          <a:bodyPr lIns="0" tIns="0" rIns="0" bIns="0" rtlCol="0" anchor="t">
            <a:spAutoFit/>
          </a:bodyPr>
          <a:lstStyle/>
          <a:p>
            <a:pPr algn="ctr">
              <a:lnSpc>
                <a:spcPts val="7699"/>
              </a:lnSpc>
              <a:spcBef>
                <a:spcPct val="0"/>
              </a:spcBef>
            </a:pPr>
            <a:r>
              <a:rPr lang="en-US" sz="5499">
                <a:solidFill>
                  <a:srgbClr val="00A181"/>
                </a:solidFill>
                <a:latin typeface="Fira Sans Bold"/>
              </a:rPr>
              <a:t>ER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04764" y="208787"/>
            <a:ext cx="5512745" cy="1266825"/>
          </a:xfrm>
          <a:prstGeom prst="rect">
            <a:avLst/>
          </a:prstGeom>
        </p:spPr>
        <p:txBody>
          <a:bodyPr lIns="0" tIns="0" rIns="0" bIns="0" rtlCol="0" anchor="t">
            <a:spAutoFit/>
          </a:bodyPr>
          <a:lstStyle/>
          <a:p>
            <a:pPr>
              <a:lnSpc>
                <a:spcPts val="9959"/>
              </a:lnSpc>
              <a:spcBef>
                <a:spcPct val="0"/>
              </a:spcBef>
            </a:pPr>
            <a:r>
              <a:rPr lang="en-US" sz="8299" spc="-82">
                <a:solidFill>
                  <a:srgbClr val="00A181"/>
                </a:solidFill>
                <a:latin typeface="Fira Sans Medium"/>
              </a:rPr>
              <a:t>ALGORITHM</a:t>
            </a:r>
          </a:p>
        </p:txBody>
      </p:sp>
      <p:grpSp>
        <p:nvGrpSpPr>
          <p:cNvPr id="3" name="Group 3"/>
          <p:cNvGrpSpPr/>
          <p:nvPr/>
        </p:nvGrpSpPr>
        <p:grpSpPr>
          <a:xfrm rot="-10800000">
            <a:off x="-3619001" y="5594772"/>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748222" y="8279176"/>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467171" y="4815983"/>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2011931" y="8605837"/>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2757600" y="1430504"/>
            <a:ext cx="15040072" cy="8617744"/>
          </a:xfrm>
          <a:prstGeom prst="rect">
            <a:avLst/>
          </a:prstGeom>
        </p:spPr>
        <p:txBody>
          <a:bodyPr lIns="0" tIns="0" rIns="0" bIns="0" rtlCol="0" anchor="t">
            <a:spAutoFit/>
          </a:bodyPr>
          <a:lstStyle/>
          <a:p>
            <a:pPr algn="just">
              <a:lnSpc>
                <a:spcPts val="4189"/>
              </a:lnSpc>
              <a:spcBef>
                <a:spcPct val="0"/>
              </a:spcBef>
            </a:pPr>
            <a:r>
              <a:rPr lang="en-US" sz="2992" dirty="0">
                <a:solidFill>
                  <a:srgbClr val="00A181"/>
                </a:solidFill>
                <a:latin typeface="Sukar Black"/>
              </a:rPr>
              <a:t>Statistical Analysis </a:t>
            </a:r>
            <a:r>
              <a:rPr lang="en-US" sz="2992" dirty="0">
                <a:solidFill>
                  <a:srgbClr val="000000"/>
                </a:solidFill>
                <a:latin typeface="Sukar Black"/>
              </a:rPr>
              <a:t>: Statistical analysis is a common approach for detecting leaks in manholes. This algorithm analyzes the data collected from various sensors, such as pressure sensors, flow sensors, or acoustic sensors, to determine the normal behavior of the manhole. Any deviations from this normal behavior, such as a sudden drop in pressure or flow rate, can indicate a leak.</a:t>
            </a:r>
          </a:p>
          <a:p>
            <a:pPr algn="just">
              <a:lnSpc>
                <a:spcPts val="4189"/>
              </a:lnSpc>
              <a:spcBef>
                <a:spcPct val="0"/>
              </a:spcBef>
            </a:pPr>
            <a:endParaRPr lang="en-US" sz="2992" dirty="0">
              <a:solidFill>
                <a:srgbClr val="000000"/>
              </a:solidFill>
              <a:latin typeface="Sukar Black"/>
            </a:endParaRPr>
          </a:p>
          <a:p>
            <a:pPr algn="just">
              <a:lnSpc>
                <a:spcPts val="4189"/>
              </a:lnSpc>
              <a:spcBef>
                <a:spcPct val="0"/>
              </a:spcBef>
            </a:pPr>
            <a:r>
              <a:rPr lang="en-US" sz="2992" dirty="0">
                <a:solidFill>
                  <a:srgbClr val="00A181"/>
                </a:solidFill>
                <a:latin typeface="Sukar Black"/>
              </a:rPr>
              <a:t>Pattern Recognition </a:t>
            </a:r>
            <a:r>
              <a:rPr lang="en-US" sz="2992" dirty="0">
                <a:solidFill>
                  <a:srgbClr val="000000"/>
                </a:solidFill>
                <a:latin typeface="Sukar Black"/>
              </a:rPr>
              <a:t>: Pattern recognition is another approach that can be used to detect leaks in manholes. This algorithm uses machine learning techniques to analyze the sensor data and identify patterns that are associated with leaks. For example, the algorithm can identify the unique acoustic signature of a leak and use this information to detect leaks in real-time.</a:t>
            </a:r>
          </a:p>
          <a:p>
            <a:pPr algn="just">
              <a:lnSpc>
                <a:spcPts val="4189"/>
              </a:lnSpc>
              <a:spcBef>
                <a:spcPct val="0"/>
              </a:spcBef>
            </a:pPr>
            <a:endParaRPr lang="en-US" sz="2992" dirty="0">
              <a:solidFill>
                <a:srgbClr val="000000"/>
              </a:solidFill>
              <a:latin typeface="Sukar Black"/>
            </a:endParaRPr>
          </a:p>
          <a:p>
            <a:pPr algn="just">
              <a:lnSpc>
                <a:spcPts val="4189"/>
              </a:lnSpc>
              <a:spcBef>
                <a:spcPct val="0"/>
              </a:spcBef>
            </a:pPr>
            <a:r>
              <a:rPr lang="en-US" sz="2992" dirty="0">
                <a:solidFill>
                  <a:srgbClr val="00A181"/>
                </a:solidFill>
                <a:latin typeface="Sukar Black"/>
              </a:rPr>
              <a:t>Neural Networks </a:t>
            </a:r>
            <a:r>
              <a:rPr lang="en-US" sz="2992" dirty="0">
                <a:solidFill>
                  <a:srgbClr val="000000"/>
                </a:solidFill>
                <a:latin typeface="Sukar Black"/>
              </a:rPr>
              <a:t>: Neural networks are another machine learning algorithm that can be used in a manhole leakage detection system. The neural network is trained on a dataset of sensor readings and their corresponding leak status to identify patterns that indicate a leak. Once the network is trained, it can be used to detect leaks in real-time.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1568</Words>
  <Application>Microsoft Office PowerPoint</Application>
  <PresentationFormat>Custom</PresentationFormat>
  <Paragraphs>190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Fira Sans Medium</vt:lpstr>
      <vt:lpstr>Calibri</vt:lpstr>
      <vt:lpstr>Arial</vt:lpstr>
      <vt:lpstr>Sukar</vt:lpstr>
      <vt:lpstr>Fira Sans Medium Bold</vt:lpstr>
      <vt:lpstr>Fira Sans Bold</vt:lpstr>
      <vt:lpstr>Sukar Black Bold</vt:lpstr>
      <vt:lpstr>Sukar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MANHOLE MONITORING SYSTEM USING IOT AND BLYNK CLOUD</dc:title>
  <dc:creator>m.selcia</dc:creator>
  <cp:lastModifiedBy>Karuppaiah A</cp:lastModifiedBy>
  <cp:revision>10</cp:revision>
  <dcterms:created xsi:type="dcterms:W3CDTF">2006-08-16T00:00:00Z</dcterms:created>
  <dcterms:modified xsi:type="dcterms:W3CDTF">2023-03-07T04:40:10Z</dcterms:modified>
  <dc:identifier>DAFcUmaVXdo</dc:identifier>
</cp:coreProperties>
</file>