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1"/>
  </p:notesMasterIdLst>
  <p:sldIdLst>
    <p:sldId id="256" r:id="rId2"/>
    <p:sldId id="258" r:id="rId3"/>
    <p:sldId id="290" r:id="rId4"/>
    <p:sldId id="297" r:id="rId5"/>
    <p:sldId id="294" r:id="rId6"/>
    <p:sldId id="293" r:id="rId7"/>
    <p:sldId id="291" r:id="rId8"/>
    <p:sldId id="295" r:id="rId9"/>
    <p:sldId id="296"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Fira Sans Extra Condensed Medium" panose="020B0604020202020204" charset="0"/>
      <p:regular r:id="rId16"/>
      <p:bold r:id="rId17"/>
      <p:italic r:id="rId18"/>
      <p:boldItalic r:id="rId19"/>
    </p:embeddedFont>
    <p:embeddedFont>
      <p:font typeface="Montserrat" panose="00000800000000000000" pitchFamily="50" charset="0"/>
      <p:regular r:id="rId20"/>
      <p:bold r:id="rId21"/>
      <p:italic r:id="rId22"/>
      <p:boldItalic r:id="rId23"/>
    </p:embeddedFont>
    <p:embeddedFont>
      <p:font typeface="Montserrat SemiBold" panose="00000700000000000000" pitchFamily="50"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88723D-CA36-4F41-9C67-3C5A9875907B}">
  <a:tblStyle styleId="{2E88723D-CA36-4F41-9C67-3C5A987590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932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1722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9601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000462" y="226583"/>
            <a:ext cx="7616414" cy="234516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000" dirty="0">
                <a:solidFill>
                  <a:schemeClr val="accent1"/>
                </a:solidFill>
              </a:rPr>
              <a:t>INTELLIGENT MANHOLE MONITORING SYSTEM USING DATA MINING</a:t>
            </a:r>
          </a:p>
        </p:txBody>
      </p:sp>
      <p:sp>
        <p:nvSpPr>
          <p:cNvPr id="186" name="Google Shape;186;p30"/>
          <p:cNvSpPr txBox="1">
            <a:spLocks noGrp="1"/>
          </p:cNvSpPr>
          <p:nvPr>
            <p:ph type="subTitle" idx="1"/>
          </p:nvPr>
        </p:nvSpPr>
        <p:spPr>
          <a:xfrm>
            <a:off x="4711849" y="3871880"/>
            <a:ext cx="3702703" cy="64633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t-BR" sz="1800" b="1"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I. SATHIYA PRIYA  - 911719104060</a:t>
            </a:r>
          </a:p>
          <a:p>
            <a:pPr marL="0" lvl="0" indent="0" algn="r" rtl="0">
              <a:spcBef>
                <a:spcPts val="0"/>
              </a:spcBef>
              <a:spcAft>
                <a:spcPts val="0"/>
              </a:spcAft>
              <a:buNone/>
            </a:pPr>
            <a:r>
              <a:rPr lang="pt-BR" sz="1800" b="1"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 A. REEMA HAJRA  - 911719104056</a:t>
            </a:r>
          </a:p>
          <a:p>
            <a:pPr marL="0" lvl="0" indent="0" algn="r" rtl="0">
              <a:spcBef>
                <a:spcPts val="0"/>
              </a:spcBef>
              <a:spcAft>
                <a:spcPts val="0"/>
              </a:spcAft>
              <a:buNone/>
            </a:pPr>
            <a:r>
              <a:rPr lang="pt-BR" sz="1800" b="1"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M. SELCIA  - 911719104062</a:t>
            </a:r>
          </a:p>
        </p:txBody>
      </p:sp>
      <p:sp>
        <p:nvSpPr>
          <p:cNvPr id="2" name="TextBox 1">
            <a:extLst>
              <a:ext uri="{FF2B5EF4-FFF2-40B4-BE49-F238E27FC236}">
                <a16:creationId xmlns:a16="http://schemas.microsoft.com/office/drawing/2014/main" id="{D1835A38-A12D-EB14-F504-B02276338980}"/>
              </a:ext>
            </a:extLst>
          </p:cNvPr>
          <p:cNvSpPr txBox="1"/>
          <p:nvPr/>
        </p:nvSpPr>
        <p:spPr>
          <a:xfrm flipH="1">
            <a:off x="5475640" y="3282870"/>
            <a:ext cx="2357997" cy="307777"/>
          </a:xfrm>
          <a:prstGeom prst="rect">
            <a:avLst/>
          </a:prstGeom>
          <a:noFill/>
        </p:spPr>
        <p:txBody>
          <a:bodyPr wrap="square" rtlCol="0">
            <a:spAutoFit/>
          </a:bodyPr>
          <a:lstStyle/>
          <a:p>
            <a:pPr algn="ctr"/>
            <a:r>
              <a:rPr lang="pt-BR" b="1" dirty="0">
                <a:solidFill>
                  <a:schemeClr val="accent1">
                    <a:lumMod val="50000"/>
                  </a:schemeClr>
                </a:solidFill>
                <a:latin typeface="Montserrat SemiBold" panose="00000700000000000000" pitchFamily="2" charset="0"/>
                <a:cs typeface="Mongolian Baiti" panose="03000500000000000000" pitchFamily="66" charset="0"/>
              </a:rPr>
              <a:t>TEAM MEMBERS :</a:t>
            </a:r>
            <a:endParaRPr lang="en-IN" dirty="0">
              <a:solidFill>
                <a:schemeClr val="accent1">
                  <a:lumMod val="50000"/>
                </a:schemeClr>
              </a:solidFill>
              <a:latin typeface="Montserrat SemiBold" panose="00000700000000000000" pitchFamily="2" charset="0"/>
            </a:endParaRPr>
          </a:p>
        </p:txBody>
      </p:sp>
      <p:sp>
        <p:nvSpPr>
          <p:cNvPr id="3" name="TextBox 2">
            <a:extLst>
              <a:ext uri="{FF2B5EF4-FFF2-40B4-BE49-F238E27FC236}">
                <a16:creationId xmlns:a16="http://schemas.microsoft.com/office/drawing/2014/main" id="{F50802E9-7980-AE32-A263-67314721ECEF}"/>
              </a:ext>
            </a:extLst>
          </p:cNvPr>
          <p:cNvSpPr txBox="1"/>
          <p:nvPr/>
        </p:nvSpPr>
        <p:spPr>
          <a:xfrm flipH="1">
            <a:off x="1000462" y="3297861"/>
            <a:ext cx="2357997" cy="307777"/>
          </a:xfrm>
          <a:prstGeom prst="rect">
            <a:avLst/>
          </a:prstGeom>
          <a:noFill/>
        </p:spPr>
        <p:txBody>
          <a:bodyPr wrap="square" rtlCol="0">
            <a:spAutoFit/>
          </a:bodyPr>
          <a:lstStyle/>
          <a:p>
            <a:pPr algn="ctr"/>
            <a:r>
              <a:rPr lang="pt-BR" b="1" dirty="0">
                <a:solidFill>
                  <a:schemeClr val="accent1">
                    <a:lumMod val="50000"/>
                  </a:schemeClr>
                </a:solidFill>
                <a:latin typeface="Montserrat SemiBold" panose="00000700000000000000" pitchFamily="2" charset="0"/>
                <a:cs typeface="Mongolian Baiti" panose="03000500000000000000" pitchFamily="66" charset="0"/>
              </a:rPr>
              <a:t>TEAM GUIDE :</a:t>
            </a:r>
            <a:endParaRPr lang="en-IN" dirty="0">
              <a:solidFill>
                <a:schemeClr val="accent1">
                  <a:lumMod val="50000"/>
                </a:schemeClr>
              </a:solidFill>
              <a:latin typeface="Montserrat SemiBold" panose="00000700000000000000" pitchFamily="2" charset="0"/>
            </a:endParaRPr>
          </a:p>
        </p:txBody>
      </p:sp>
      <p:sp>
        <p:nvSpPr>
          <p:cNvPr id="5" name="TextBox 4">
            <a:extLst>
              <a:ext uri="{FF2B5EF4-FFF2-40B4-BE49-F238E27FC236}">
                <a16:creationId xmlns:a16="http://schemas.microsoft.com/office/drawing/2014/main" id="{3C1DF6D1-CB46-F920-DA00-10DDE1B4C6E2}"/>
              </a:ext>
            </a:extLst>
          </p:cNvPr>
          <p:cNvSpPr txBox="1"/>
          <p:nvPr/>
        </p:nvSpPr>
        <p:spPr>
          <a:xfrm>
            <a:off x="600488" y="3871880"/>
            <a:ext cx="3435553" cy="646331"/>
          </a:xfrm>
          <a:prstGeom prst="rect">
            <a:avLst/>
          </a:prstGeom>
          <a:noFill/>
        </p:spPr>
        <p:txBody>
          <a:bodyPr wrap="square">
            <a:spAutoFit/>
          </a:bodyPr>
          <a:lstStyle/>
          <a:p>
            <a:pPr marL="0" lvl="0" indent="0" algn="ctr" rtl="0">
              <a:spcBef>
                <a:spcPts val="0"/>
              </a:spcBef>
              <a:spcAft>
                <a:spcPts val="0"/>
              </a:spcAft>
              <a:buNone/>
            </a:pPr>
            <a:r>
              <a:rPr lang="pt-BR" sz="1800" b="1"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Mrs. D. ELAVARASI   M.E.,Ph.D*.,</a:t>
            </a:r>
          </a:p>
          <a:p>
            <a:pPr marL="0" lvl="0" indent="0" algn="ctr" rtl="0">
              <a:spcBef>
                <a:spcPts val="0"/>
              </a:spcBef>
              <a:spcAft>
                <a:spcPts val="0"/>
              </a:spcAft>
              <a:buNone/>
            </a:pPr>
            <a:r>
              <a:rPr lang="pt-BR" sz="1800" b="1"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HEAD OF THE DEPARTMENT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ABSTRACT</a:t>
            </a:r>
            <a:endParaRPr dirty="0"/>
          </a:p>
        </p:txBody>
      </p:sp>
      <p:sp>
        <p:nvSpPr>
          <p:cNvPr id="2" name="TextBox 1">
            <a:extLst>
              <a:ext uri="{FF2B5EF4-FFF2-40B4-BE49-F238E27FC236}">
                <a16:creationId xmlns:a16="http://schemas.microsoft.com/office/drawing/2014/main" id="{02D46EC2-DF8F-64DE-5B30-D8F30CA940EB}"/>
              </a:ext>
            </a:extLst>
          </p:cNvPr>
          <p:cNvSpPr txBox="1"/>
          <p:nvPr/>
        </p:nvSpPr>
        <p:spPr>
          <a:xfrm>
            <a:off x="742278" y="1376979"/>
            <a:ext cx="7908939" cy="2800767"/>
          </a:xfrm>
          <a:prstGeom prst="rect">
            <a:avLst/>
          </a:prstGeom>
          <a:noFill/>
        </p:spPr>
        <p:txBody>
          <a:bodyPr wrap="square" rtlCol="0">
            <a:spAutoFit/>
          </a:bodyPr>
          <a:lstStyle/>
          <a:p>
            <a:pPr algn="just"/>
            <a:r>
              <a:rPr lang="en-IN" sz="1800" dirty="0">
                <a:solidFill>
                  <a:srgbClr val="000000"/>
                </a:solidFill>
                <a:effectLst/>
                <a:latin typeface="Times New Roman" panose="02020603050405020304" pitchFamily="18" charset="0"/>
                <a:ea typeface="Times New Roman" panose="02020603050405020304" pitchFamily="18" charset="0"/>
              </a:rPr>
              <a:t>        Drainage is the framework or procedure by which water, sewage or different fluids are depleted from a spot and to keep up the best possible capacity of waste, its condition ought to be checked consistently. In any case, physically it is exceptionally hard to screen all regions that a human can't reach. This impacts the blockage of underground funnels and floods of water causing the medical issue.  additionally abstains from spreading of contamination because of mosquitoes and gives perfect and sound conditions just as controls the sickness, for example, jungle fever, dengue,  looseness of the bowels, and so forth. The framework diminishes the mishap brought about by an uncovered sewer vent.</a:t>
            </a:r>
          </a:p>
          <a:p>
            <a:pPr algn="just"/>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0" y="0"/>
            <a:ext cx="770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t>EXPERIMENTAL RESULTS</a:t>
            </a:r>
            <a:endParaRPr dirty="0"/>
          </a:p>
        </p:txBody>
      </p:sp>
      <p:sp>
        <p:nvSpPr>
          <p:cNvPr id="3" name="TextBox 2">
            <a:extLst>
              <a:ext uri="{FF2B5EF4-FFF2-40B4-BE49-F238E27FC236}">
                <a16:creationId xmlns:a16="http://schemas.microsoft.com/office/drawing/2014/main" id="{8684B972-A379-4A7F-D352-3A9BC09F412A}"/>
              </a:ext>
            </a:extLst>
          </p:cNvPr>
          <p:cNvSpPr txBox="1"/>
          <p:nvPr/>
        </p:nvSpPr>
        <p:spPr>
          <a:xfrm>
            <a:off x="717800" y="1434999"/>
            <a:ext cx="7941212" cy="369332"/>
          </a:xfrm>
          <a:prstGeom prst="rect">
            <a:avLst/>
          </a:prstGeom>
          <a:noFill/>
        </p:spPr>
        <p:txBody>
          <a:bodyPr wrap="square" rtlCol="0">
            <a:spAutoFit/>
          </a:bodyPr>
          <a:lstStyle/>
          <a:p>
            <a:pPr algn="just"/>
            <a:r>
              <a:rPr lang="en-IN" sz="1800" dirty="0">
                <a:solidFill>
                  <a:srgbClr val="000000"/>
                </a:solidFill>
                <a:effectLst/>
                <a:latin typeface="Times New Roman" panose="02020603050405020304" pitchFamily="18" charset="0"/>
                <a:ea typeface="Times New Roman" panose="02020603050405020304" pitchFamily="18" charset="0"/>
              </a:rPr>
              <a:t>        </a:t>
            </a:r>
            <a:endParaRPr lang="en-IN" dirty="0"/>
          </a:p>
        </p:txBody>
      </p:sp>
      <p:pic>
        <p:nvPicPr>
          <p:cNvPr id="4" name="Picture 3">
            <a:extLst>
              <a:ext uri="{FF2B5EF4-FFF2-40B4-BE49-F238E27FC236}">
                <a16:creationId xmlns:a16="http://schemas.microsoft.com/office/drawing/2014/main" id="{F38CECCC-12F3-E73F-1CAE-8C1E4F5D0A63}"/>
              </a:ext>
            </a:extLst>
          </p:cNvPr>
          <p:cNvPicPr>
            <a:picLocks noChangeAspect="1"/>
          </p:cNvPicPr>
          <p:nvPr/>
        </p:nvPicPr>
        <p:blipFill>
          <a:blip r:embed="rId3"/>
          <a:stretch>
            <a:fillRect/>
          </a:stretch>
        </p:blipFill>
        <p:spPr>
          <a:xfrm>
            <a:off x="361292" y="572701"/>
            <a:ext cx="8632806" cy="4187626"/>
          </a:xfrm>
          <a:prstGeom prst="rect">
            <a:avLst/>
          </a:prstGeom>
        </p:spPr>
      </p:pic>
    </p:spTree>
    <p:extLst>
      <p:ext uri="{BB962C8B-B14F-4D97-AF65-F5344CB8AC3E}">
        <p14:creationId xmlns:p14="http://schemas.microsoft.com/office/powerpoint/2010/main" val="2035222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94BC-C2B6-4D39-3401-D54728F112B5}"/>
              </a:ext>
            </a:extLst>
          </p:cNvPr>
          <p:cNvSpPr>
            <a:spLocks noGrp="1"/>
          </p:cNvSpPr>
          <p:nvPr>
            <p:ph type="title"/>
          </p:nvPr>
        </p:nvSpPr>
        <p:spPr>
          <a:xfrm>
            <a:off x="0" y="-96510"/>
            <a:ext cx="7708200" cy="572700"/>
          </a:xfrm>
        </p:spPr>
        <p:txBody>
          <a:bodyPr/>
          <a:lstStyle/>
          <a:p>
            <a:pPr algn="l"/>
            <a:r>
              <a:rPr lang="en-US" sz="2800" b="1" dirty="0"/>
              <a:t>EXPERIMENTAL RESULTS</a:t>
            </a:r>
            <a:endParaRPr lang="en-IN" dirty="0"/>
          </a:p>
        </p:txBody>
      </p:sp>
      <p:pic>
        <p:nvPicPr>
          <p:cNvPr id="16" name="Picture 15">
            <a:extLst>
              <a:ext uri="{FF2B5EF4-FFF2-40B4-BE49-F238E27FC236}">
                <a16:creationId xmlns:a16="http://schemas.microsoft.com/office/drawing/2014/main" id="{CC4DE15D-8ACC-9FA4-2974-B32D12426D4D}"/>
              </a:ext>
            </a:extLst>
          </p:cNvPr>
          <p:cNvPicPr>
            <a:picLocks noChangeAspect="1"/>
          </p:cNvPicPr>
          <p:nvPr/>
        </p:nvPicPr>
        <p:blipFill>
          <a:blip r:embed="rId2"/>
          <a:stretch>
            <a:fillRect/>
          </a:stretch>
        </p:blipFill>
        <p:spPr>
          <a:xfrm>
            <a:off x="540503" y="607101"/>
            <a:ext cx="8258724" cy="4055457"/>
          </a:xfrm>
          <a:prstGeom prst="rect">
            <a:avLst/>
          </a:prstGeom>
        </p:spPr>
      </p:pic>
    </p:spTree>
    <p:extLst>
      <p:ext uri="{BB962C8B-B14F-4D97-AF65-F5344CB8AC3E}">
        <p14:creationId xmlns:p14="http://schemas.microsoft.com/office/powerpoint/2010/main" val="1199010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AFDD-4F7F-825F-D9F2-9D0BFD7226C7}"/>
              </a:ext>
            </a:extLst>
          </p:cNvPr>
          <p:cNvSpPr>
            <a:spLocks noGrp="1"/>
          </p:cNvSpPr>
          <p:nvPr>
            <p:ph type="title"/>
          </p:nvPr>
        </p:nvSpPr>
        <p:spPr/>
        <p:txBody>
          <a:bodyPr/>
          <a:lstStyle/>
          <a:p>
            <a:r>
              <a:rPr lang="en-US" dirty="0"/>
              <a:t>PERFORMANCE EVALUATION</a:t>
            </a:r>
            <a:endParaRPr lang="en-IN" dirty="0"/>
          </a:p>
        </p:txBody>
      </p:sp>
      <p:sp>
        <p:nvSpPr>
          <p:cNvPr id="3" name="TextBox 2">
            <a:extLst>
              <a:ext uri="{FF2B5EF4-FFF2-40B4-BE49-F238E27FC236}">
                <a16:creationId xmlns:a16="http://schemas.microsoft.com/office/drawing/2014/main" id="{20FBB111-0ABA-550A-233B-9EA55E810D54}"/>
              </a:ext>
            </a:extLst>
          </p:cNvPr>
          <p:cNvSpPr txBox="1"/>
          <p:nvPr/>
        </p:nvSpPr>
        <p:spPr>
          <a:xfrm>
            <a:off x="699247" y="935915"/>
            <a:ext cx="7928385" cy="297327"/>
          </a:xfrm>
          <a:prstGeom prst="rect">
            <a:avLst/>
          </a:prstGeom>
          <a:noFill/>
        </p:spPr>
        <p:txBody>
          <a:bodyPr wrap="square" rtlCol="0">
            <a:spAutoFit/>
          </a:bodyPr>
          <a:lstStyle/>
          <a:p>
            <a:pPr algn="just"/>
            <a:endParaRPr lang="en-IN" dirty="0"/>
          </a:p>
        </p:txBody>
      </p:sp>
      <p:sp>
        <p:nvSpPr>
          <p:cNvPr id="4" name="TextBox 3">
            <a:extLst>
              <a:ext uri="{FF2B5EF4-FFF2-40B4-BE49-F238E27FC236}">
                <a16:creationId xmlns:a16="http://schemas.microsoft.com/office/drawing/2014/main" id="{EA2F5AA1-63EE-1A02-D1CA-8DAE96601E24}"/>
              </a:ext>
            </a:extLst>
          </p:cNvPr>
          <p:cNvSpPr txBox="1"/>
          <p:nvPr/>
        </p:nvSpPr>
        <p:spPr>
          <a:xfrm>
            <a:off x="851647" y="1088315"/>
            <a:ext cx="7928385" cy="297327"/>
          </a:xfrm>
          <a:prstGeom prst="rect">
            <a:avLst/>
          </a:prstGeom>
          <a:noFill/>
        </p:spPr>
        <p:txBody>
          <a:bodyPr wrap="square" rtlCol="0">
            <a:spAutoFit/>
          </a:bodyPr>
          <a:lstStyle/>
          <a:p>
            <a:pPr algn="just"/>
            <a:endParaRPr lang="en-IN" dirty="0"/>
          </a:p>
        </p:txBody>
      </p:sp>
      <p:sp>
        <p:nvSpPr>
          <p:cNvPr id="5" name="TextBox 4">
            <a:extLst>
              <a:ext uri="{FF2B5EF4-FFF2-40B4-BE49-F238E27FC236}">
                <a16:creationId xmlns:a16="http://schemas.microsoft.com/office/drawing/2014/main" id="{828A2051-A22C-E562-BAD3-DE24ACEE3D80}"/>
              </a:ext>
            </a:extLst>
          </p:cNvPr>
          <p:cNvSpPr txBox="1"/>
          <p:nvPr/>
        </p:nvSpPr>
        <p:spPr>
          <a:xfrm>
            <a:off x="0" y="685331"/>
            <a:ext cx="8043999" cy="369332"/>
          </a:xfrm>
          <a:prstGeom prst="rect">
            <a:avLst/>
          </a:prstGeom>
          <a:noFill/>
        </p:spPr>
        <p:txBody>
          <a:bodyPr wrap="square" rtlCol="0">
            <a:spAutoFit/>
          </a:bodyPr>
          <a:lstStyle/>
          <a:p>
            <a:pPr algn="just"/>
            <a:r>
              <a:rPr lang="en-IN" sz="1800" dirty="0">
                <a:solidFill>
                  <a:srgbClr val="000000"/>
                </a:solidFill>
                <a:effectLst/>
                <a:latin typeface="Times New Roman" panose="02020603050405020304" pitchFamily="18" charset="0"/>
                <a:ea typeface="Times New Roman" panose="02020603050405020304" pitchFamily="18" charset="0"/>
              </a:rPr>
              <a:t>        </a:t>
            </a:r>
            <a:endParaRPr lang="en-IN" dirty="0"/>
          </a:p>
        </p:txBody>
      </p:sp>
      <p:pic>
        <p:nvPicPr>
          <p:cNvPr id="2050" name="Picture 2" descr="Report Generation for SCADA – Standard &amp; Customized Solutions">
            <a:extLst>
              <a:ext uri="{FF2B5EF4-FFF2-40B4-BE49-F238E27FC236}">
                <a16:creationId xmlns:a16="http://schemas.microsoft.com/office/drawing/2014/main" id="{80BB5E41-579C-0DD3-053E-AB46D7BA8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800" y="1084577"/>
            <a:ext cx="7928385" cy="3623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61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236669"/>
            <a:ext cx="7708200" cy="4410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REFERENCES</a:t>
            </a:r>
            <a:endParaRPr dirty="0"/>
          </a:p>
        </p:txBody>
      </p:sp>
      <p:sp>
        <p:nvSpPr>
          <p:cNvPr id="2" name="TextBox 1">
            <a:extLst>
              <a:ext uri="{FF2B5EF4-FFF2-40B4-BE49-F238E27FC236}">
                <a16:creationId xmlns:a16="http://schemas.microsoft.com/office/drawing/2014/main" id="{4CE7DD35-AC0D-A141-3C27-02EB04658B7D}"/>
              </a:ext>
            </a:extLst>
          </p:cNvPr>
          <p:cNvSpPr txBox="1"/>
          <p:nvPr/>
        </p:nvSpPr>
        <p:spPr>
          <a:xfrm>
            <a:off x="717800" y="721070"/>
            <a:ext cx="7909832" cy="4185761"/>
          </a:xfrm>
          <a:prstGeom prst="rect">
            <a:avLst/>
          </a:prstGeom>
          <a:noFill/>
        </p:spPr>
        <p:txBody>
          <a:bodyPr wrap="square" rtlCol="0">
            <a:spAutoFit/>
          </a:bodyPr>
          <a:lstStyle/>
          <a:p>
            <a:pPr algn="just"/>
            <a:r>
              <a:rPr lang="en-GB" sz="1400" dirty="0" err="1">
                <a:solidFill>
                  <a:schemeClr val="tx1"/>
                </a:solidFill>
              </a:rPr>
              <a:t>Lazarescu</a:t>
            </a:r>
            <a:r>
              <a:rPr lang="en-GB" sz="1400" dirty="0">
                <a:solidFill>
                  <a:schemeClr val="tx1"/>
                </a:solidFill>
              </a:rPr>
              <a:t>, M.T., "Design of a WSN Platform for Long- Term Environmental</a:t>
            </a:r>
          </a:p>
          <a:p>
            <a:pPr algn="just"/>
            <a:r>
              <a:rPr lang="en-GB" sz="1400" dirty="0">
                <a:solidFill>
                  <a:schemeClr val="tx1"/>
                </a:solidFill>
              </a:rPr>
              <a:t>Monitoring for IoT Applications," Emerging and Selected Topics in Circuits and</a:t>
            </a:r>
          </a:p>
          <a:p>
            <a:pPr algn="just"/>
            <a:r>
              <a:rPr lang="en-GB" sz="1400" dirty="0">
                <a:solidFill>
                  <a:schemeClr val="tx1"/>
                </a:solidFill>
              </a:rPr>
              <a:t>Systems, IEEE Journal on , vol.3, no.1, pp.45,54, March 2013</a:t>
            </a:r>
          </a:p>
          <a:p>
            <a:pPr algn="just"/>
            <a:endParaRPr lang="en-GB" sz="1400" dirty="0">
              <a:solidFill>
                <a:schemeClr val="tx1"/>
              </a:solidFill>
            </a:endParaRPr>
          </a:p>
          <a:p>
            <a:pPr algn="just"/>
            <a:r>
              <a:rPr lang="en-GB" sz="1400" dirty="0">
                <a:solidFill>
                  <a:schemeClr val="tx1"/>
                </a:solidFill>
              </a:rPr>
              <a:t>Kelly, S.D.T.; </a:t>
            </a:r>
            <a:r>
              <a:rPr lang="en-GB" sz="1400" dirty="0" err="1">
                <a:solidFill>
                  <a:schemeClr val="tx1"/>
                </a:solidFill>
              </a:rPr>
              <a:t>Suryadevara</a:t>
            </a:r>
            <a:r>
              <a:rPr lang="en-GB" sz="1400" dirty="0">
                <a:solidFill>
                  <a:schemeClr val="tx1"/>
                </a:solidFill>
              </a:rPr>
              <a:t>, N.K.; Mukhopadhyay, S.C., "Towards the</a:t>
            </a:r>
          </a:p>
          <a:p>
            <a:pPr algn="just"/>
            <a:r>
              <a:rPr lang="en-GB" sz="1400" dirty="0">
                <a:solidFill>
                  <a:schemeClr val="tx1"/>
                </a:solidFill>
              </a:rPr>
              <a:t>Implementation of IoT for Environmental Condition Monitoring in Homes,"</a:t>
            </a:r>
          </a:p>
          <a:p>
            <a:pPr algn="just"/>
            <a:r>
              <a:rPr lang="en-GB" sz="1400" dirty="0">
                <a:solidFill>
                  <a:schemeClr val="tx1"/>
                </a:solidFill>
              </a:rPr>
              <a:t>Sensors Journal, IEEE, vol.13, no.10, pp.3846, 3853, Oct. 2013.</a:t>
            </a:r>
          </a:p>
          <a:p>
            <a:pPr algn="just"/>
            <a:endParaRPr lang="en-GB" sz="1400" dirty="0">
              <a:solidFill>
                <a:schemeClr val="tx1"/>
              </a:solidFill>
            </a:endParaRPr>
          </a:p>
          <a:p>
            <a:pPr algn="just"/>
            <a:r>
              <a:rPr lang="en-GB" sz="1400" dirty="0">
                <a:solidFill>
                  <a:schemeClr val="tx1"/>
                </a:solidFill>
              </a:rPr>
              <a:t>I. </a:t>
            </a:r>
            <a:r>
              <a:rPr lang="en-GB" sz="1400" dirty="0" err="1">
                <a:solidFill>
                  <a:schemeClr val="tx1"/>
                </a:solidFill>
              </a:rPr>
              <a:t>Akyildiz</a:t>
            </a:r>
            <a:r>
              <a:rPr lang="en-GB" sz="1400" dirty="0">
                <a:solidFill>
                  <a:schemeClr val="tx1"/>
                </a:solidFill>
              </a:rPr>
              <a:t>, W. </a:t>
            </a:r>
            <a:r>
              <a:rPr lang="en-GB" sz="1400" dirty="0" err="1">
                <a:solidFill>
                  <a:schemeClr val="tx1"/>
                </a:solidFill>
              </a:rPr>
              <a:t>Su</a:t>
            </a:r>
            <a:r>
              <a:rPr lang="en-GB" sz="1400" dirty="0">
                <a:solidFill>
                  <a:schemeClr val="tx1"/>
                </a:solidFill>
              </a:rPr>
              <a:t>, Y. </a:t>
            </a:r>
            <a:r>
              <a:rPr lang="en-GB" sz="1400" dirty="0" err="1">
                <a:solidFill>
                  <a:schemeClr val="tx1"/>
                </a:solidFill>
              </a:rPr>
              <a:t>Sankarasubramanian</a:t>
            </a:r>
            <a:r>
              <a:rPr lang="en-GB" sz="1400" dirty="0">
                <a:solidFill>
                  <a:schemeClr val="tx1"/>
                </a:solidFill>
              </a:rPr>
              <a:t>, E. </a:t>
            </a:r>
            <a:r>
              <a:rPr lang="en-GB" sz="1400" dirty="0" err="1">
                <a:solidFill>
                  <a:schemeClr val="tx1"/>
                </a:solidFill>
              </a:rPr>
              <a:t>Cayirci</a:t>
            </a:r>
            <a:r>
              <a:rPr lang="en-GB" sz="1400" dirty="0">
                <a:solidFill>
                  <a:schemeClr val="tx1"/>
                </a:solidFill>
              </a:rPr>
              <a:t>, “A Survey on Sensor</a:t>
            </a:r>
          </a:p>
          <a:p>
            <a:pPr algn="just"/>
            <a:r>
              <a:rPr lang="en-GB" sz="1400" dirty="0">
                <a:solidFill>
                  <a:schemeClr val="tx1"/>
                </a:solidFill>
              </a:rPr>
              <a:t>Networks”, IEEE Communications Magazines, August 2002.</a:t>
            </a:r>
          </a:p>
          <a:p>
            <a:pPr algn="just"/>
            <a:endParaRPr lang="en-GB" sz="1400" dirty="0">
              <a:solidFill>
                <a:schemeClr val="tx1"/>
              </a:solidFill>
            </a:endParaRPr>
          </a:p>
          <a:p>
            <a:pPr algn="just"/>
            <a:r>
              <a:rPr lang="en-GB" sz="1400" dirty="0">
                <a:solidFill>
                  <a:schemeClr val="tx1"/>
                </a:solidFill>
              </a:rPr>
              <a:t>A. </a:t>
            </a:r>
            <a:r>
              <a:rPr lang="en-GB" sz="1400" dirty="0" err="1">
                <a:solidFill>
                  <a:schemeClr val="tx1"/>
                </a:solidFill>
              </a:rPr>
              <a:t>OzanBicen</a:t>
            </a:r>
            <a:r>
              <a:rPr lang="en-GB" sz="1400" dirty="0">
                <a:solidFill>
                  <a:schemeClr val="tx1"/>
                </a:solidFill>
              </a:rPr>
              <a:t> and Ozgur B. Akan and V. </a:t>
            </a:r>
            <a:r>
              <a:rPr lang="en-GB" sz="1400" dirty="0" err="1">
                <a:solidFill>
                  <a:schemeClr val="tx1"/>
                </a:solidFill>
              </a:rPr>
              <a:t>CagriGungor</a:t>
            </a:r>
            <a:r>
              <a:rPr lang="en-GB" sz="1400" dirty="0">
                <a:solidFill>
                  <a:schemeClr val="tx1"/>
                </a:solidFill>
              </a:rPr>
              <a:t>, “Spectrum-Aware and</a:t>
            </a:r>
          </a:p>
          <a:p>
            <a:pPr algn="just"/>
            <a:r>
              <a:rPr lang="en-GB" sz="1400" dirty="0">
                <a:solidFill>
                  <a:schemeClr val="tx1"/>
                </a:solidFill>
              </a:rPr>
              <a:t>Cognitive Sensor Networks for Smart Grid Applications,” IEEE Communications</a:t>
            </a:r>
          </a:p>
          <a:p>
            <a:pPr algn="just"/>
            <a:r>
              <a:rPr lang="en-GB" sz="1400" dirty="0">
                <a:solidFill>
                  <a:schemeClr val="tx1"/>
                </a:solidFill>
              </a:rPr>
              <a:t>Magazine, No. 5pp. 158-165. 2012</a:t>
            </a:r>
          </a:p>
          <a:p>
            <a:pPr algn="just"/>
            <a:endParaRPr lang="en-GB" sz="1400" dirty="0">
              <a:solidFill>
                <a:schemeClr val="tx1"/>
              </a:solidFill>
            </a:endParaRPr>
          </a:p>
          <a:p>
            <a:pPr algn="just"/>
            <a:r>
              <a:rPr lang="en-GB" sz="1400" dirty="0">
                <a:solidFill>
                  <a:schemeClr val="tx1"/>
                </a:solidFill>
              </a:rPr>
              <a:t>J. Guevara, F. </a:t>
            </a:r>
            <a:r>
              <a:rPr lang="en-GB" sz="1400" dirty="0" err="1">
                <a:solidFill>
                  <a:schemeClr val="tx1"/>
                </a:solidFill>
              </a:rPr>
              <a:t>Barrero</a:t>
            </a:r>
            <a:r>
              <a:rPr lang="en-GB" sz="1400" dirty="0">
                <a:solidFill>
                  <a:schemeClr val="tx1"/>
                </a:solidFill>
              </a:rPr>
              <a:t>, E. Vargas, J. Becerra, S. Toral, “Environmental wireless</a:t>
            </a:r>
          </a:p>
          <a:p>
            <a:pPr algn="just"/>
            <a:r>
              <a:rPr lang="en-GB" sz="1400" dirty="0">
                <a:solidFill>
                  <a:schemeClr val="tx1"/>
                </a:solidFill>
              </a:rPr>
              <a:t>sensor network for road traffic applications,” IET </a:t>
            </a:r>
            <a:r>
              <a:rPr lang="en-GB" sz="1400" dirty="0" err="1">
                <a:solidFill>
                  <a:schemeClr val="tx1"/>
                </a:solidFill>
              </a:rPr>
              <a:t>Intell.Transp</a:t>
            </a:r>
            <a:r>
              <a:rPr lang="en-GB" sz="1400" dirty="0">
                <a:solidFill>
                  <a:schemeClr val="tx1"/>
                </a:solidFill>
              </a:rPr>
              <a:t>. Syst., Vol. 6, </a:t>
            </a:r>
            <a:r>
              <a:rPr lang="en-GB" sz="1400" dirty="0" err="1">
                <a:solidFill>
                  <a:schemeClr val="tx1"/>
                </a:solidFill>
              </a:rPr>
              <a:t>Iss</a:t>
            </a:r>
            <a:r>
              <a:rPr lang="en-GB" sz="1400" dirty="0">
                <a:solidFill>
                  <a:schemeClr val="tx1"/>
                </a:solidFill>
              </a:rPr>
              <a:t>.</a:t>
            </a:r>
          </a:p>
          <a:p>
            <a:pPr algn="just"/>
            <a:r>
              <a:rPr lang="en-GB" sz="1400" dirty="0">
                <a:solidFill>
                  <a:schemeClr val="tx1"/>
                </a:solidFill>
              </a:rPr>
              <a:t>2, pp. 177–186, 2012 </a:t>
            </a:r>
            <a:endParaRPr lang="en-US" sz="1400" dirty="0">
              <a:solidFill>
                <a:schemeClr val="tx1"/>
              </a:solidFill>
            </a:endParaRPr>
          </a:p>
          <a:p>
            <a:pPr algn="just"/>
            <a:endParaRPr lang="en-IN" dirty="0"/>
          </a:p>
        </p:txBody>
      </p:sp>
    </p:spTree>
    <p:extLst>
      <p:ext uri="{BB962C8B-B14F-4D97-AF65-F5344CB8AC3E}">
        <p14:creationId xmlns:p14="http://schemas.microsoft.com/office/powerpoint/2010/main" val="1573837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CONTRIBUTION OF THE CANDIDATE</a:t>
            </a:r>
            <a:endParaRPr dirty="0"/>
          </a:p>
        </p:txBody>
      </p:sp>
      <p:sp>
        <p:nvSpPr>
          <p:cNvPr id="2" name="TextBox 1">
            <a:extLst>
              <a:ext uri="{FF2B5EF4-FFF2-40B4-BE49-F238E27FC236}">
                <a16:creationId xmlns:a16="http://schemas.microsoft.com/office/drawing/2014/main" id="{897A3EE1-8D47-0AEA-F970-CB5EDECEB6EA}"/>
              </a:ext>
            </a:extLst>
          </p:cNvPr>
          <p:cNvSpPr txBox="1"/>
          <p:nvPr/>
        </p:nvSpPr>
        <p:spPr>
          <a:xfrm>
            <a:off x="699247" y="935915"/>
            <a:ext cx="7928385" cy="297327"/>
          </a:xfrm>
          <a:prstGeom prst="rect">
            <a:avLst/>
          </a:prstGeom>
          <a:noFill/>
        </p:spPr>
        <p:txBody>
          <a:bodyPr wrap="square" rtlCol="0">
            <a:spAutoFit/>
          </a:bodyPr>
          <a:lstStyle/>
          <a:p>
            <a:pPr algn="just"/>
            <a:endParaRPr lang="en-IN" dirty="0"/>
          </a:p>
        </p:txBody>
      </p:sp>
      <p:sp>
        <p:nvSpPr>
          <p:cNvPr id="3" name="TextBox 2">
            <a:extLst>
              <a:ext uri="{FF2B5EF4-FFF2-40B4-BE49-F238E27FC236}">
                <a16:creationId xmlns:a16="http://schemas.microsoft.com/office/drawing/2014/main" id="{DF5DA60C-6A2E-07B1-EA35-4FB31D6061B9}"/>
              </a:ext>
            </a:extLst>
          </p:cNvPr>
          <p:cNvSpPr txBox="1"/>
          <p:nvPr/>
        </p:nvSpPr>
        <p:spPr>
          <a:xfrm>
            <a:off x="717800" y="1870065"/>
            <a:ext cx="8633506" cy="1938992"/>
          </a:xfrm>
          <a:prstGeom prst="rect">
            <a:avLst/>
          </a:prstGeom>
          <a:noFill/>
        </p:spPr>
        <p:txBody>
          <a:bodyPr wrap="square" rtlCol="0">
            <a:spAutoFit/>
          </a:bodyPr>
          <a:lstStyle/>
          <a:p>
            <a:pPr marL="0" lvl="0" indent="0" rtl="0">
              <a:spcBef>
                <a:spcPts val="0"/>
              </a:spcBef>
              <a:spcAft>
                <a:spcPts val="0"/>
              </a:spcAft>
              <a:buNone/>
            </a:pPr>
            <a:r>
              <a:rPr lang="pt-BR" sz="2400" b="1" dirty="0">
                <a:solidFill>
                  <a:schemeClr val="tx1"/>
                </a:solidFill>
                <a:latin typeface="Calibri" panose="020F0502020204030204" pitchFamily="34" charset="0"/>
                <a:ea typeface="Calibri" panose="020F0502020204030204" pitchFamily="34" charset="0"/>
                <a:cs typeface="Calibri" panose="020F0502020204030204" pitchFamily="34" charset="0"/>
              </a:rPr>
              <a:t>I. SATHIYA PRIYA  -  Coding ,Testing , and Implementation</a:t>
            </a:r>
          </a:p>
          <a:p>
            <a:pPr marL="0" lvl="0" indent="0" rtl="0">
              <a:spcBef>
                <a:spcPts val="0"/>
              </a:spcBef>
              <a:spcAft>
                <a:spcPts val="0"/>
              </a:spcAft>
              <a:buNone/>
            </a:pPr>
            <a:endParaRPr lang="pt-BR"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rtl="0">
              <a:spcBef>
                <a:spcPts val="0"/>
              </a:spcBef>
              <a:spcAft>
                <a:spcPts val="0"/>
              </a:spcAft>
              <a:buNone/>
            </a:pPr>
            <a:r>
              <a:rPr lang="pt-BR"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 REEMA HAJRA  - Design , Case study and Documentation</a:t>
            </a:r>
          </a:p>
          <a:p>
            <a:pPr marL="0" lvl="0" indent="0" rtl="0">
              <a:spcBef>
                <a:spcPts val="0"/>
              </a:spcBef>
              <a:spcAft>
                <a:spcPts val="0"/>
              </a:spcAft>
              <a:buNone/>
            </a:pPr>
            <a:endParaRPr lang="pt-BR"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rtl="0">
              <a:spcBef>
                <a:spcPts val="0"/>
              </a:spcBef>
              <a:spcAft>
                <a:spcPts val="0"/>
              </a:spcAft>
              <a:buNone/>
            </a:pPr>
            <a:r>
              <a:rPr lang="pt-BR" sz="2400" b="1" dirty="0">
                <a:solidFill>
                  <a:schemeClr val="tx1"/>
                </a:solidFill>
                <a:latin typeface="Calibri" panose="020F0502020204030204" pitchFamily="34" charset="0"/>
                <a:ea typeface="Calibri" panose="020F0502020204030204" pitchFamily="34" charset="0"/>
                <a:cs typeface="Calibri" panose="020F0502020204030204" pitchFamily="34" charset="0"/>
              </a:rPr>
              <a:t>M. SELCIA                - Coding ,Testing , and Implementation</a:t>
            </a:r>
            <a:endParaRPr lang="en-IN" sz="2400" b="1" dirty="0">
              <a:solidFill>
                <a:schemeClr val="tx1"/>
              </a:solidFill>
            </a:endParaRPr>
          </a:p>
        </p:txBody>
      </p:sp>
    </p:spTree>
    <p:extLst>
      <p:ext uri="{BB962C8B-B14F-4D97-AF65-F5344CB8AC3E}">
        <p14:creationId xmlns:p14="http://schemas.microsoft.com/office/powerpoint/2010/main" val="188883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421C-9A11-7706-626B-A9210F538059}"/>
              </a:ext>
            </a:extLst>
          </p:cNvPr>
          <p:cNvSpPr>
            <a:spLocks noGrp="1"/>
          </p:cNvSpPr>
          <p:nvPr>
            <p:ph type="title"/>
          </p:nvPr>
        </p:nvSpPr>
        <p:spPr>
          <a:xfrm>
            <a:off x="0" y="-59035"/>
            <a:ext cx="7708200" cy="572700"/>
          </a:xfrm>
        </p:spPr>
        <p:txBody>
          <a:bodyPr/>
          <a:lstStyle/>
          <a:p>
            <a:pPr algn="l"/>
            <a:r>
              <a:rPr lang="en-US" dirty="0"/>
              <a:t>CODE IMPLEMENTATION</a:t>
            </a:r>
            <a:endParaRPr lang="en-IN" dirty="0"/>
          </a:p>
        </p:txBody>
      </p:sp>
      <p:sp>
        <p:nvSpPr>
          <p:cNvPr id="4" name="TextBox 3">
            <a:extLst>
              <a:ext uri="{FF2B5EF4-FFF2-40B4-BE49-F238E27FC236}">
                <a16:creationId xmlns:a16="http://schemas.microsoft.com/office/drawing/2014/main" id="{2D576B09-9B9E-6E36-64A1-AAFAD8C09B8A}"/>
              </a:ext>
            </a:extLst>
          </p:cNvPr>
          <p:cNvSpPr txBox="1"/>
          <p:nvPr/>
        </p:nvSpPr>
        <p:spPr>
          <a:xfrm>
            <a:off x="399092" y="363763"/>
            <a:ext cx="6743722" cy="4862870"/>
          </a:xfrm>
          <a:prstGeom prst="rect">
            <a:avLst/>
          </a:prstGeom>
          <a:noFill/>
        </p:spPr>
        <p:txBody>
          <a:bodyPr wrap="square" rtlCol="0">
            <a:spAutoFit/>
          </a:bodyPr>
          <a:lstStyle/>
          <a:p>
            <a:pPr algn="just"/>
            <a:r>
              <a:rPr lang="en-IN" sz="1000" dirty="0">
                <a:solidFill>
                  <a:schemeClr val="tx1"/>
                </a:solidFill>
              </a:rPr>
              <a:t>import '</a:t>
            </a:r>
            <a:r>
              <a:rPr lang="en-IN" sz="1000" dirty="0" err="1">
                <a:solidFill>
                  <a:schemeClr val="tx1"/>
                </a:solidFill>
              </a:rPr>
              <a:t>package:flutter</a:t>
            </a:r>
            <a:r>
              <a:rPr lang="en-IN" sz="1000" dirty="0">
                <a:solidFill>
                  <a:schemeClr val="tx1"/>
                </a:solidFill>
              </a:rPr>
              <a:t>/</a:t>
            </a:r>
            <a:r>
              <a:rPr lang="en-IN" sz="1000" dirty="0" err="1">
                <a:solidFill>
                  <a:schemeClr val="tx1"/>
                </a:solidFill>
              </a:rPr>
              <a:t>material.dart</a:t>
            </a:r>
            <a:r>
              <a:rPr lang="en-IN" sz="1000" dirty="0">
                <a:solidFill>
                  <a:schemeClr val="tx1"/>
                </a:solidFill>
              </a:rPr>
              <a:t>’;</a:t>
            </a:r>
          </a:p>
          <a:p>
            <a:pPr algn="just"/>
            <a:r>
              <a:rPr lang="en-IN" sz="1000" dirty="0">
                <a:solidFill>
                  <a:schemeClr val="tx1"/>
                </a:solidFill>
              </a:rPr>
              <a:t>import '</a:t>
            </a:r>
            <a:r>
              <a:rPr lang="en-IN" sz="1000" dirty="0" err="1">
                <a:solidFill>
                  <a:schemeClr val="tx1"/>
                </a:solidFill>
              </a:rPr>
              <a:t>dashboard.dart</a:t>
            </a:r>
            <a:r>
              <a:rPr lang="en-IN" sz="1000" dirty="0">
                <a:solidFill>
                  <a:schemeClr val="tx1"/>
                </a:solidFill>
              </a:rPr>
              <a:t>’;</a:t>
            </a:r>
          </a:p>
          <a:p>
            <a:pPr algn="just"/>
            <a:r>
              <a:rPr lang="en-IN" sz="1000" dirty="0">
                <a:solidFill>
                  <a:schemeClr val="tx1"/>
                </a:solidFill>
              </a:rPr>
              <a:t>import '</a:t>
            </a:r>
            <a:r>
              <a:rPr lang="en-IN" sz="1000" dirty="0" err="1">
                <a:solidFill>
                  <a:schemeClr val="tx1"/>
                </a:solidFill>
              </a:rPr>
              <a:t>dashboard_phone.dart';class</a:t>
            </a:r>
            <a:r>
              <a:rPr lang="en-IN" sz="1000" dirty="0">
                <a:solidFill>
                  <a:schemeClr val="tx1"/>
                </a:solidFill>
              </a:rPr>
              <a:t> response extends </a:t>
            </a:r>
            <a:r>
              <a:rPr lang="en-IN" sz="1000" dirty="0" err="1">
                <a:solidFill>
                  <a:schemeClr val="tx1"/>
                </a:solidFill>
              </a:rPr>
              <a:t>StatefulWidget</a:t>
            </a:r>
            <a:r>
              <a:rPr lang="en-IN" sz="1000" dirty="0">
                <a:solidFill>
                  <a:schemeClr val="tx1"/>
                </a:solidFill>
              </a:rPr>
              <a:t> </a:t>
            </a:r>
          </a:p>
          <a:p>
            <a:pPr algn="just"/>
            <a:r>
              <a:rPr lang="en-IN" sz="1000" dirty="0">
                <a:solidFill>
                  <a:schemeClr val="tx1"/>
                </a:solidFill>
              </a:rPr>
              <a:t>{  </a:t>
            </a:r>
          </a:p>
          <a:p>
            <a:pPr algn="just"/>
            <a:r>
              <a:rPr lang="en-IN" sz="1000" dirty="0" err="1">
                <a:solidFill>
                  <a:schemeClr val="tx1"/>
                </a:solidFill>
              </a:rPr>
              <a:t>const</a:t>
            </a:r>
            <a:r>
              <a:rPr lang="en-IN" sz="1000" dirty="0">
                <a:solidFill>
                  <a:schemeClr val="tx1"/>
                </a:solidFill>
              </a:rPr>
              <a:t> response({</a:t>
            </a:r>
            <a:r>
              <a:rPr lang="en-IN" sz="1000" dirty="0" err="1">
                <a:solidFill>
                  <a:schemeClr val="tx1"/>
                </a:solidFill>
              </a:rPr>
              <a:t>super.key</a:t>
            </a:r>
            <a:r>
              <a:rPr lang="en-IN" sz="1000" dirty="0">
                <a:solidFill>
                  <a:schemeClr val="tx1"/>
                </a:solidFill>
              </a:rPr>
              <a:t>});</a:t>
            </a:r>
          </a:p>
          <a:p>
            <a:pPr algn="just"/>
            <a:r>
              <a:rPr lang="en-IN" sz="1000" dirty="0">
                <a:solidFill>
                  <a:schemeClr val="tx1"/>
                </a:solidFill>
              </a:rPr>
              <a:t>  @override  State&lt;response&gt; </a:t>
            </a:r>
            <a:r>
              <a:rPr lang="en-IN" sz="1000" dirty="0" err="1">
                <a:solidFill>
                  <a:schemeClr val="tx1"/>
                </a:solidFill>
              </a:rPr>
              <a:t>createState</a:t>
            </a:r>
            <a:r>
              <a:rPr lang="en-IN" sz="1000" dirty="0">
                <a:solidFill>
                  <a:schemeClr val="tx1"/>
                </a:solidFill>
              </a:rPr>
              <a:t>() =&gt; _</a:t>
            </a:r>
            <a:r>
              <a:rPr lang="en-IN" sz="1000" dirty="0" err="1">
                <a:solidFill>
                  <a:schemeClr val="tx1"/>
                </a:solidFill>
              </a:rPr>
              <a:t>responseState</a:t>
            </a:r>
            <a:r>
              <a:rPr lang="en-IN" sz="1000" dirty="0">
                <a:solidFill>
                  <a:schemeClr val="tx1"/>
                </a:solidFill>
              </a:rPr>
              <a:t>();</a:t>
            </a:r>
          </a:p>
          <a:p>
            <a:pPr algn="just"/>
            <a:r>
              <a:rPr lang="en-IN" sz="1000" dirty="0">
                <a:solidFill>
                  <a:schemeClr val="tx1"/>
                </a:solidFill>
              </a:rPr>
              <a:t>}</a:t>
            </a:r>
          </a:p>
          <a:p>
            <a:pPr algn="just"/>
            <a:r>
              <a:rPr lang="en-IN" sz="1000" dirty="0">
                <a:solidFill>
                  <a:schemeClr val="tx1"/>
                </a:solidFill>
              </a:rPr>
              <a:t>class _</a:t>
            </a:r>
            <a:r>
              <a:rPr lang="en-IN" sz="1000" dirty="0" err="1">
                <a:solidFill>
                  <a:schemeClr val="tx1"/>
                </a:solidFill>
              </a:rPr>
              <a:t>responseState</a:t>
            </a:r>
            <a:r>
              <a:rPr lang="en-IN" sz="1000" dirty="0">
                <a:solidFill>
                  <a:schemeClr val="tx1"/>
                </a:solidFill>
              </a:rPr>
              <a:t> extends State&lt;response&gt;</a:t>
            </a:r>
          </a:p>
          <a:p>
            <a:pPr algn="just"/>
            <a:r>
              <a:rPr lang="en-IN" sz="1000" dirty="0">
                <a:solidFill>
                  <a:schemeClr val="tx1"/>
                </a:solidFill>
              </a:rPr>
              <a:t> {</a:t>
            </a:r>
          </a:p>
          <a:p>
            <a:pPr algn="just"/>
            <a:r>
              <a:rPr lang="en-IN" sz="1000" dirty="0">
                <a:solidFill>
                  <a:schemeClr val="tx1"/>
                </a:solidFill>
              </a:rPr>
              <a:t>  @override  Widget build(</a:t>
            </a:r>
            <a:r>
              <a:rPr lang="en-IN" sz="1000" dirty="0" err="1">
                <a:solidFill>
                  <a:schemeClr val="tx1"/>
                </a:solidFill>
              </a:rPr>
              <a:t>BuildContext</a:t>
            </a:r>
            <a:r>
              <a:rPr lang="en-IN" sz="1000" dirty="0">
                <a:solidFill>
                  <a:schemeClr val="tx1"/>
                </a:solidFill>
              </a:rPr>
              <a:t> context)</a:t>
            </a:r>
          </a:p>
          <a:p>
            <a:pPr algn="just"/>
            <a:r>
              <a:rPr lang="en-IN" sz="1000" dirty="0">
                <a:solidFill>
                  <a:schemeClr val="tx1"/>
                </a:solidFill>
              </a:rPr>
              <a:t> {   </a:t>
            </a:r>
          </a:p>
          <a:p>
            <a:pPr algn="just"/>
            <a:r>
              <a:rPr lang="en-IN" sz="1000" dirty="0">
                <a:solidFill>
                  <a:schemeClr val="tx1"/>
                </a:solidFill>
              </a:rPr>
              <a:t> return </a:t>
            </a:r>
            <a:r>
              <a:rPr lang="en-IN" sz="1000" dirty="0" err="1">
                <a:solidFill>
                  <a:schemeClr val="tx1"/>
                </a:solidFill>
              </a:rPr>
              <a:t>LayoutBuilder</a:t>
            </a:r>
            <a:r>
              <a:rPr lang="en-IN" sz="1000" dirty="0">
                <a:solidFill>
                  <a:schemeClr val="tx1"/>
                </a:solidFill>
              </a:rPr>
              <a:t>(builder: (context, constraints)</a:t>
            </a:r>
          </a:p>
          <a:p>
            <a:pPr algn="just"/>
            <a:r>
              <a:rPr lang="en-IN" sz="1000" dirty="0">
                <a:solidFill>
                  <a:schemeClr val="tx1"/>
                </a:solidFill>
              </a:rPr>
              <a:t> {   </a:t>
            </a:r>
          </a:p>
          <a:p>
            <a:pPr algn="just"/>
            <a:r>
              <a:rPr lang="en-IN" sz="1000" dirty="0">
                <a:solidFill>
                  <a:schemeClr val="tx1"/>
                </a:solidFill>
              </a:rPr>
              <a:t>   if (</a:t>
            </a:r>
            <a:r>
              <a:rPr lang="en-IN" sz="1000" dirty="0" err="1">
                <a:solidFill>
                  <a:schemeClr val="tx1"/>
                </a:solidFill>
              </a:rPr>
              <a:t>constraints.maxWidth</a:t>
            </a:r>
            <a:r>
              <a:rPr lang="en-IN" sz="1000" dirty="0">
                <a:solidFill>
                  <a:schemeClr val="tx1"/>
                </a:solidFill>
              </a:rPr>
              <a:t> &lt; 700)</a:t>
            </a:r>
          </a:p>
          <a:p>
            <a:pPr algn="just"/>
            <a:r>
              <a:rPr lang="en-IN" sz="1000" dirty="0">
                <a:solidFill>
                  <a:schemeClr val="tx1"/>
                </a:solidFill>
              </a:rPr>
              <a:t> {        return mobile(context);    </a:t>
            </a:r>
          </a:p>
          <a:p>
            <a:pPr algn="just"/>
            <a:r>
              <a:rPr lang="en-IN" sz="1000" dirty="0">
                <a:solidFill>
                  <a:schemeClr val="tx1"/>
                </a:solidFill>
              </a:rPr>
              <a:t>  }    </a:t>
            </a:r>
          </a:p>
          <a:p>
            <a:pPr algn="just"/>
            <a:r>
              <a:rPr lang="en-IN" sz="1000" dirty="0">
                <a:solidFill>
                  <a:schemeClr val="tx1"/>
                </a:solidFill>
              </a:rPr>
              <a:t>  // else if (</a:t>
            </a:r>
            <a:r>
              <a:rPr lang="en-IN" sz="1000" dirty="0" err="1">
                <a:solidFill>
                  <a:schemeClr val="tx1"/>
                </a:solidFill>
              </a:rPr>
              <a:t>constraints.maxWidth</a:t>
            </a:r>
            <a:r>
              <a:rPr lang="en-IN" sz="1000" dirty="0">
                <a:solidFill>
                  <a:schemeClr val="tx1"/>
                </a:solidFill>
              </a:rPr>
              <a:t> &lt; 1250)</a:t>
            </a:r>
          </a:p>
          <a:p>
            <a:pPr algn="just"/>
            <a:r>
              <a:rPr lang="en-IN" sz="1000" dirty="0">
                <a:solidFill>
                  <a:schemeClr val="tx1"/>
                </a:solidFill>
              </a:rPr>
              <a:t> {   </a:t>
            </a:r>
          </a:p>
          <a:p>
            <a:pPr algn="just"/>
            <a:r>
              <a:rPr lang="en-IN" sz="1000" dirty="0">
                <a:solidFill>
                  <a:schemeClr val="tx1"/>
                </a:solidFill>
              </a:rPr>
              <a:t>   //   return Desktop(context);    </a:t>
            </a:r>
          </a:p>
          <a:p>
            <a:pPr algn="just"/>
            <a:r>
              <a:rPr lang="en-IN" sz="1000" dirty="0">
                <a:solidFill>
                  <a:schemeClr val="tx1"/>
                </a:solidFill>
              </a:rPr>
              <a:t>  // }  </a:t>
            </a:r>
          </a:p>
          <a:p>
            <a:pPr algn="just"/>
            <a:r>
              <a:rPr lang="en-IN" sz="1000" dirty="0">
                <a:solidFill>
                  <a:schemeClr val="tx1"/>
                </a:solidFill>
              </a:rPr>
              <a:t>    else</a:t>
            </a:r>
          </a:p>
          <a:p>
            <a:pPr algn="just"/>
            <a:r>
              <a:rPr lang="en-IN" sz="1000" dirty="0">
                <a:solidFill>
                  <a:schemeClr val="tx1"/>
                </a:solidFill>
              </a:rPr>
              <a:t> {     </a:t>
            </a:r>
          </a:p>
          <a:p>
            <a:pPr algn="just"/>
            <a:r>
              <a:rPr lang="en-IN" sz="1000" dirty="0">
                <a:solidFill>
                  <a:schemeClr val="tx1"/>
                </a:solidFill>
              </a:rPr>
              <a:t>   return Desktop(context);    </a:t>
            </a:r>
          </a:p>
          <a:p>
            <a:pPr algn="just"/>
            <a:r>
              <a:rPr lang="en-IN" sz="1000" dirty="0">
                <a:solidFill>
                  <a:schemeClr val="tx1"/>
                </a:solidFill>
              </a:rPr>
              <a:t>  }    }); </a:t>
            </a:r>
          </a:p>
          <a:p>
            <a:pPr algn="just"/>
            <a:r>
              <a:rPr lang="en-IN" sz="1000" dirty="0">
                <a:solidFill>
                  <a:schemeClr val="tx1"/>
                </a:solidFill>
              </a:rPr>
              <a:t> }  </a:t>
            </a:r>
          </a:p>
          <a:p>
            <a:pPr algn="just"/>
            <a:r>
              <a:rPr lang="en-IN" sz="1000" dirty="0">
                <a:solidFill>
                  <a:schemeClr val="tx1"/>
                </a:solidFill>
              </a:rPr>
              <a:t>Widget mobile(</a:t>
            </a:r>
            <a:r>
              <a:rPr lang="en-IN" sz="1000" dirty="0" err="1">
                <a:solidFill>
                  <a:schemeClr val="tx1"/>
                </a:solidFill>
              </a:rPr>
              <a:t>BuildContext</a:t>
            </a:r>
            <a:r>
              <a:rPr lang="en-IN" sz="1000" dirty="0">
                <a:solidFill>
                  <a:schemeClr val="tx1"/>
                </a:solidFill>
              </a:rPr>
              <a:t> context)</a:t>
            </a:r>
          </a:p>
          <a:p>
            <a:pPr algn="just"/>
            <a:r>
              <a:rPr lang="en-IN" sz="1000" dirty="0">
                <a:solidFill>
                  <a:schemeClr val="tx1"/>
                </a:solidFill>
              </a:rPr>
              <a:t> {    return </a:t>
            </a:r>
            <a:r>
              <a:rPr lang="en-IN" sz="1000" dirty="0" err="1">
                <a:solidFill>
                  <a:schemeClr val="tx1"/>
                </a:solidFill>
              </a:rPr>
              <a:t>pdash</a:t>
            </a:r>
            <a:r>
              <a:rPr lang="en-IN" sz="1000" dirty="0">
                <a:solidFill>
                  <a:schemeClr val="tx1"/>
                </a:solidFill>
              </a:rPr>
              <a:t>();</a:t>
            </a:r>
          </a:p>
          <a:p>
            <a:pPr algn="just"/>
            <a:r>
              <a:rPr lang="en-IN" sz="1000" dirty="0">
                <a:solidFill>
                  <a:schemeClr val="tx1"/>
                </a:solidFill>
              </a:rPr>
              <a:t>  }  Widget Desktop(</a:t>
            </a:r>
            <a:r>
              <a:rPr lang="en-IN" sz="1000" dirty="0" err="1">
                <a:solidFill>
                  <a:schemeClr val="tx1"/>
                </a:solidFill>
              </a:rPr>
              <a:t>BuildContext</a:t>
            </a:r>
            <a:r>
              <a:rPr lang="en-IN" sz="1000" dirty="0">
                <a:solidFill>
                  <a:schemeClr val="tx1"/>
                </a:solidFill>
              </a:rPr>
              <a:t> context)</a:t>
            </a:r>
          </a:p>
          <a:p>
            <a:pPr algn="just"/>
            <a:r>
              <a:rPr lang="en-IN" sz="1000" dirty="0">
                <a:solidFill>
                  <a:schemeClr val="tx1"/>
                </a:solidFill>
              </a:rPr>
              <a:t> {    return dash();</a:t>
            </a:r>
          </a:p>
          <a:p>
            <a:pPr algn="just"/>
            <a:r>
              <a:rPr lang="en-IN" sz="1000" dirty="0">
                <a:solidFill>
                  <a:schemeClr val="tx1"/>
                </a:solidFill>
              </a:rPr>
              <a:t>  }</a:t>
            </a:r>
          </a:p>
          <a:p>
            <a:pPr algn="just"/>
            <a:r>
              <a:rPr lang="en-IN" sz="1000" dirty="0">
                <a:solidFill>
                  <a:schemeClr val="tx1"/>
                </a:solidFill>
              </a:rPr>
              <a:t>}</a:t>
            </a:r>
          </a:p>
        </p:txBody>
      </p:sp>
    </p:spTree>
    <p:extLst>
      <p:ext uri="{BB962C8B-B14F-4D97-AF65-F5344CB8AC3E}">
        <p14:creationId xmlns:p14="http://schemas.microsoft.com/office/powerpoint/2010/main" val="360358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648;p62">
            <a:extLst>
              <a:ext uri="{FF2B5EF4-FFF2-40B4-BE49-F238E27FC236}">
                <a16:creationId xmlns:a16="http://schemas.microsoft.com/office/drawing/2014/main" id="{DA8E4A03-3C5F-2012-9A4D-743BDF032B75}"/>
              </a:ext>
            </a:extLst>
          </p:cNvPr>
          <p:cNvSpPr txBox="1">
            <a:spLocks/>
          </p:cNvSpPr>
          <p:nvPr/>
        </p:nvSpPr>
        <p:spPr>
          <a:xfrm>
            <a:off x="462579" y="1850315"/>
            <a:ext cx="8294146" cy="164592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7200" b="1" dirty="0">
                <a:solidFill>
                  <a:schemeClr val="bg2"/>
                </a:solidFill>
                <a:effectLst>
                  <a:outerShdw blurRad="38100" dist="38100" dir="2700000" algn="tl">
                    <a:srgbClr val="000000">
                      <a:alpha val="43137"/>
                    </a:srgbClr>
                  </a:outerShdw>
                </a:effectLst>
              </a:rPr>
              <a:t>THANK YOU !!!</a:t>
            </a:r>
          </a:p>
        </p:txBody>
      </p:sp>
    </p:spTree>
    <p:extLst>
      <p:ext uri="{BB962C8B-B14F-4D97-AF65-F5344CB8AC3E}">
        <p14:creationId xmlns:p14="http://schemas.microsoft.com/office/powerpoint/2010/main" val="833462033"/>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1861</TotalTime>
  <Words>608</Words>
  <Application>Microsoft Office PowerPoint</Application>
  <PresentationFormat>On-screen Show (16:9)</PresentationFormat>
  <Paragraphs>73</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Times New Roman</vt:lpstr>
      <vt:lpstr>Montserrat</vt:lpstr>
      <vt:lpstr>Montserrat SemiBold</vt:lpstr>
      <vt:lpstr>Arial</vt:lpstr>
      <vt:lpstr>Fira Sans Extra Condensed Medium</vt:lpstr>
      <vt:lpstr>Calibri</vt:lpstr>
      <vt:lpstr>Management Consulting Toolkit by Slidesgo</vt:lpstr>
      <vt:lpstr>INTELLIGENT MANHOLE MONITORING SYSTEM USING DATA MINING</vt:lpstr>
      <vt:lpstr>ABSTRACT</vt:lpstr>
      <vt:lpstr>EXPERIMENTAL RESULTS</vt:lpstr>
      <vt:lpstr>EXPERIMENTAL RESULTS</vt:lpstr>
      <vt:lpstr>PERFORMANCE EVALUATION</vt:lpstr>
      <vt:lpstr>REFERENCES</vt:lpstr>
      <vt:lpstr>CONTRIBUTION OF THE CANDIDATE</vt:lpstr>
      <vt:lpstr>CODE 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Consulting Toolkit</dc:title>
  <dc:creator>SATHIYA IYAPPAN</dc:creator>
  <cp:lastModifiedBy>selcia mariaraj</cp:lastModifiedBy>
  <cp:revision>10</cp:revision>
  <dcterms:modified xsi:type="dcterms:W3CDTF">2023-04-17T04:13:08Z</dcterms:modified>
</cp:coreProperties>
</file>