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Montserrat SemiBold"/>
      <p:regular r:id="rId29"/>
      <p:bold r:id="rId30"/>
      <p:italic r:id="rId31"/>
      <p:boldItalic r:id="rId32"/>
    </p:embeddedFont>
    <p:embeddedFont>
      <p:font typeface="Montserrat"/>
      <p:regular r:id="rId33"/>
      <p:bold r:id="rId34"/>
      <p:italic r:id="rId35"/>
      <p:boldItalic r:id="rId36"/>
    </p:embeddedFont>
    <p:embeddedFont>
      <p:font typeface="Fira Sans Extra Condensed Medium"/>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SemiBold-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SemiBold-italic.fntdata"/><Relationship Id="rId30" Type="http://schemas.openxmlformats.org/officeDocument/2006/relationships/font" Target="fonts/MontserratSemiBold-bold.fntdata"/><Relationship Id="rId11" Type="http://schemas.openxmlformats.org/officeDocument/2006/relationships/slide" Target="slides/slide7.xml"/><Relationship Id="rId33" Type="http://schemas.openxmlformats.org/officeDocument/2006/relationships/font" Target="fonts/Montserrat-regular.fntdata"/><Relationship Id="rId10" Type="http://schemas.openxmlformats.org/officeDocument/2006/relationships/slide" Target="slides/slide6.xml"/><Relationship Id="rId32" Type="http://schemas.openxmlformats.org/officeDocument/2006/relationships/font" Target="fonts/MontserratSemiBold-boldItalic.fntdata"/><Relationship Id="rId13" Type="http://schemas.openxmlformats.org/officeDocument/2006/relationships/slide" Target="slides/slide9.xml"/><Relationship Id="rId35" Type="http://schemas.openxmlformats.org/officeDocument/2006/relationships/font" Target="fonts/Montserrat-italic.fntdata"/><Relationship Id="rId12" Type="http://schemas.openxmlformats.org/officeDocument/2006/relationships/slide" Target="slides/slide8.xml"/><Relationship Id="rId34" Type="http://schemas.openxmlformats.org/officeDocument/2006/relationships/font" Target="fonts/Montserrat-bold.fntdata"/><Relationship Id="rId15" Type="http://schemas.openxmlformats.org/officeDocument/2006/relationships/slide" Target="slides/slide11.xml"/><Relationship Id="rId37" Type="http://schemas.openxmlformats.org/officeDocument/2006/relationships/font" Target="fonts/FiraSansExtraCondensedMedium-regular.fntdata"/><Relationship Id="rId14" Type="http://schemas.openxmlformats.org/officeDocument/2006/relationships/slide" Target="slides/slide10.xml"/><Relationship Id="rId36" Type="http://schemas.openxmlformats.org/officeDocument/2006/relationships/font" Target="fonts/Montserrat-boldItalic.fntdata"/><Relationship Id="rId17" Type="http://schemas.openxmlformats.org/officeDocument/2006/relationships/slide" Target="slides/slide13.xml"/><Relationship Id="rId39" Type="http://schemas.openxmlformats.org/officeDocument/2006/relationships/font" Target="fonts/FiraSansExtraCondensedMedium-italic.fntdata"/><Relationship Id="rId16" Type="http://schemas.openxmlformats.org/officeDocument/2006/relationships/slide" Target="slides/slide12.xml"/><Relationship Id="rId38" Type="http://schemas.openxmlformats.org/officeDocument/2006/relationships/font" Target="fonts/FiraSansExtraCondensedMedium-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 name="Google Shape;3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7b0d303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47b0d303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68db83716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68db83716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68db83716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68db83716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68db83716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68db83716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 name="Google Shape;4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68db83716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68db83716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68db83716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68db83716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68db83716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68db83716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a30d191163262e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a30d191163262e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468db83716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2468db83716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6968d9c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6968d9c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68db83716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68db83716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68db83716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68db83716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68db83716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68db83716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68db83716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68db83716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43858" y="1172225"/>
            <a:ext cx="6770700" cy="2052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53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
          <p:cNvSpPr txBox="1"/>
          <p:nvPr>
            <p:ph idx="1" type="subTitle"/>
          </p:nvPr>
        </p:nvSpPr>
        <p:spPr>
          <a:xfrm>
            <a:off x="1643852" y="3261775"/>
            <a:ext cx="6770700" cy="557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0"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12" name="Shape 12"/>
        <p:cNvGrpSpPr/>
        <p:nvPr/>
      </p:nvGrpSpPr>
      <p:grpSpPr>
        <a:xfrm>
          <a:off x="0" y="0"/>
          <a:ext cx="0" cy="0"/>
          <a:chOff x="0" y="0"/>
          <a:chExt cx="0" cy="0"/>
        </a:xfrm>
      </p:grpSpPr>
      <p:sp>
        <p:nvSpPr>
          <p:cNvPr id="13" name="Google Shape;13;p3"/>
          <p:cNvSpPr txBox="1"/>
          <p:nvPr>
            <p:ph type="title"/>
          </p:nvPr>
        </p:nvSpPr>
        <p:spPr>
          <a:xfrm>
            <a:off x="717800" y="383175"/>
            <a:ext cx="7708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lgn="l">
              <a:lnSpc>
                <a:spcPct val="100000"/>
              </a:lnSpc>
              <a:spcBef>
                <a:spcPts val="0"/>
              </a:spcBef>
              <a:spcAft>
                <a:spcPts val="0"/>
              </a:spcAft>
              <a:buSzPts val="2800"/>
              <a:buFont typeface="Montserrat"/>
              <a:buNone/>
              <a:defRPr>
                <a:latin typeface="Montserrat"/>
                <a:ea typeface="Montserrat"/>
                <a:cs typeface="Montserrat"/>
                <a:sym typeface="Montserrat"/>
              </a:defRPr>
            </a:lvl2pPr>
            <a:lvl3pPr lvl="2" algn="l">
              <a:lnSpc>
                <a:spcPct val="100000"/>
              </a:lnSpc>
              <a:spcBef>
                <a:spcPts val="0"/>
              </a:spcBef>
              <a:spcAft>
                <a:spcPts val="0"/>
              </a:spcAft>
              <a:buSzPts val="2800"/>
              <a:buFont typeface="Montserrat"/>
              <a:buNone/>
              <a:defRPr>
                <a:latin typeface="Montserrat"/>
                <a:ea typeface="Montserrat"/>
                <a:cs typeface="Montserrat"/>
                <a:sym typeface="Montserrat"/>
              </a:defRPr>
            </a:lvl3pPr>
            <a:lvl4pPr lvl="3" algn="l">
              <a:lnSpc>
                <a:spcPct val="100000"/>
              </a:lnSpc>
              <a:spcBef>
                <a:spcPts val="0"/>
              </a:spcBef>
              <a:spcAft>
                <a:spcPts val="0"/>
              </a:spcAft>
              <a:buSzPts val="2800"/>
              <a:buFont typeface="Montserrat"/>
              <a:buNone/>
              <a:defRPr>
                <a:latin typeface="Montserrat"/>
                <a:ea typeface="Montserrat"/>
                <a:cs typeface="Montserrat"/>
                <a:sym typeface="Montserrat"/>
              </a:defRPr>
            </a:lvl4pPr>
            <a:lvl5pPr lvl="4" algn="l">
              <a:lnSpc>
                <a:spcPct val="100000"/>
              </a:lnSpc>
              <a:spcBef>
                <a:spcPts val="0"/>
              </a:spcBef>
              <a:spcAft>
                <a:spcPts val="0"/>
              </a:spcAft>
              <a:buSzPts val="2800"/>
              <a:buFont typeface="Montserrat"/>
              <a:buNone/>
              <a:defRPr>
                <a:latin typeface="Montserrat"/>
                <a:ea typeface="Montserrat"/>
                <a:cs typeface="Montserrat"/>
                <a:sym typeface="Montserrat"/>
              </a:defRPr>
            </a:lvl5pPr>
            <a:lvl6pPr lvl="5" algn="l">
              <a:lnSpc>
                <a:spcPct val="100000"/>
              </a:lnSpc>
              <a:spcBef>
                <a:spcPts val="0"/>
              </a:spcBef>
              <a:spcAft>
                <a:spcPts val="0"/>
              </a:spcAft>
              <a:buSzPts val="2800"/>
              <a:buFont typeface="Montserrat"/>
              <a:buNone/>
              <a:defRPr>
                <a:latin typeface="Montserrat"/>
                <a:ea typeface="Montserrat"/>
                <a:cs typeface="Montserrat"/>
                <a:sym typeface="Montserrat"/>
              </a:defRPr>
            </a:lvl6pPr>
            <a:lvl7pPr lvl="6" algn="l">
              <a:lnSpc>
                <a:spcPct val="100000"/>
              </a:lnSpc>
              <a:spcBef>
                <a:spcPts val="0"/>
              </a:spcBef>
              <a:spcAft>
                <a:spcPts val="0"/>
              </a:spcAft>
              <a:buSzPts val="2800"/>
              <a:buFont typeface="Montserrat"/>
              <a:buNone/>
              <a:defRPr>
                <a:latin typeface="Montserrat"/>
                <a:ea typeface="Montserrat"/>
                <a:cs typeface="Montserrat"/>
                <a:sym typeface="Montserrat"/>
              </a:defRPr>
            </a:lvl7pPr>
            <a:lvl8pPr lvl="7" algn="l">
              <a:lnSpc>
                <a:spcPct val="100000"/>
              </a:lnSpc>
              <a:spcBef>
                <a:spcPts val="0"/>
              </a:spcBef>
              <a:spcAft>
                <a:spcPts val="0"/>
              </a:spcAft>
              <a:buSzPts val="2800"/>
              <a:buFont typeface="Montserrat"/>
              <a:buNone/>
              <a:defRPr>
                <a:latin typeface="Montserrat"/>
                <a:ea typeface="Montserrat"/>
                <a:cs typeface="Montserrat"/>
                <a:sym typeface="Montserrat"/>
              </a:defRPr>
            </a:lvl8pPr>
            <a:lvl9pPr lvl="8" algn="l">
              <a:lnSpc>
                <a:spcPct val="100000"/>
              </a:lnSpc>
              <a:spcBef>
                <a:spcPts val="0"/>
              </a:spcBef>
              <a:spcAft>
                <a:spcPts val="0"/>
              </a:spcAft>
              <a:buSzPts val="2800"/>
              <a:buFont typeface="Montserrat"/>
              <a:buNone/>
              <a:defRPr>
                <a:latin typeface="Montserrat"/>
                <a:ea typeface="Montserrat"/>
                <a:cs typeface="Montserrat"/>
                <a:sym typeface="Montserrat"/>
              </a:defRPr>
            </a:lvl9pPr>
          </a:lstStyle>
          <a:p/>
        </p:txBody>
      </p:sp>
      <p:sp>
        <p:nvSpPr>
          <p:cNvPr id="14" name="Google Shape;14;p3"/>
          <p:cNvSpPr txBox="1"/>
          <p:nvPr>
            <p:ph idx="2" type="ctrTitle"/>
          </p:nvPr>
        </p:nvSpPr>
        <p:spPr>
          <a:xfrm>
            <a:off x="2310350" y="1446813"/>
            <a:ext cx="2150400" cy="38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algn="l">
              <a:lnSpc>
                <a:spcPct val="100000"/>
              </a:lnSpc>
              <a:spcBef>
                <a:spcPts val="0"/>
              </a:spcBef>
              <a:spcAft>
                <a:spcPts val="0"/>
              </a:spcAft>
              <a:buSzPts val="2000"/>
              <a:buFont typeface="Montserrat"/>
              <a:buNone/>
              <a:defRPr sz="2000">
                <a:latin typeface="Montserrat"/>
                <a:ea typeface="Montserrat"/>
                <a:cs typeface="Montserrat"/>
                <a:sym typeface="Montserrat"/>
              </a:defRPr>
            </a:lvl2pPr>
            <a:lvl3pPr lvl="2" algn="l">
              <a:lnSpc>
                <a:spcPct val="100000"/>
              </a:lnSpc>
              <a:spcBef>
                <a:spcPts val="0"/>
              </a:spcBef>
              <a:spcAft>
                <a:spcPts val="0"/>
              </a:spcAft>
              <a:buSzPts val="2000"/>
              <a:buFont typeface="Montserrat"/>
              <a:buNone/>
              <a:defRPr sz="2000">
                <a:latin typeface="Montserrat"/>
                <a:ea typeface="Montserrat"/>
                <a:cs typeface="Montserrat"/>
                <a:sym typeface="Montserrat"/>
              </a:defRPr>
            </a:lvl3pPr>
            <a:lvl4pPr lvl="3" algn="l">
              <a:lnSpc>
                <a:spcPct val="100000"/>
              </a:lnSpc>
              <a:spcBef>
                <a:spcPts val="0"/>
              </a:spcBef>
              <a:spcAft>
                <a:spcPts val="0"/>
              </a:spcAft>
              <a:buSzPts val="2000"/>
              <a:buFont typeface="Montserrat"/>
              <a:buNone/>
              <a:defRPr sz="2000">
                <a:latin typeface="Montserrat"/>
                <a:ea typeface="Montserrat"/>
                <a:cs typeface="Montserrat"/>
                <a:sym typeface="Montserrat"/>
              </a:defRPr>
            </a:lvl4pPr>
            <a:lvl5pPr lvl="4" algn="l">
              <a:lnSpc>
                <a:spcPct val="100000"/>
              </a:lnSpc>
              <a:spcBef>
                <a:spcPts val="0"/>
              </a:spcBef>
              <a:spcAft>
                <a:spcPts val="0"/>
              </a:spcAft>
              <a:buSzPts val="2000"/>
              <a:buFont typeface="Montserrat"/>
              <a:buNone/>
              <a:defRPr sz="2000">
                <a:latin typeface="Montserrat"/>
                <a:ea typeface="Montserrat"/>
                <a:cs typeface="Montserrat"/>
                <a:sym typeface="Montserrat"/>
              </a:defRPr>
            </a:lvl5pPr>
            <a:lvl6pPr lvl="5" algn="l">
              <a:lnSpc>
                <a:spcPct val="100000"/>
              </a:lnSpc>
              <a:spcBef>
                <a:spcPts val="0"/>
              </a:spcBef>
              <a:spcAft>
                <a:spcPts val="0"/>
              </a:spcAft>
              <a:buSzPts val="2000"/>
              <a:buFont typeface="Montserrat"/>
              <a:buNone/>
              <a:defRPr sz="2000">
                <a:latin typeface="Montserrat"/>
                <a:ea typeface="Montserrat"/>
                <a:cs typeface="Montserrat"/>
                <a:sym typeface="Montserrat"/>
              </a:defRPr>
            </a:lvl6pPr>
            <a:lvl7pPr lvl="6" algn="l">
              <a:lnSpc>
                <a:spcPct val="100000"/>
              </a:lnSpc>
              <a:spcBef>
                <a:spcPts val="0"/>
              </a:spcBef>
              <a:spcAft>
                <a:spcPts val="0"/>
              </a:spcAft>
              <a:buSzPts val="2000"/>
              <a:buFont typeface="Montserrat"/>
              <a:buNone/>
              <a:defRPr sz="2000">
                <a:latin typeface="Montserrat"/>
                <a:ea typeface="Montserrat"/>
                <a:cs typeface="Montserrat"/>
                <a:sym typeface="Montserrat"/>
              </a:defRPr>
            </a:lvl7pPr>
            <a:lvl8pPr lvl="7" algn="l">
              <a:lnSpc>
                <a:spcPct val="100000"/>
              </a:lnSpc>
              <a:spcBef>
                <a:spcPts val="0"/>
              </a:spcBef>
              <a:spcAft>
                <a:spcPts val="0"/>
              </a:spcAft>
              <a:buSzPts val="2000"/>
              <a:buFont typeface="Montserrat"/>
              <a:buNone/>
              <a:defRPr sz="2000">
                <a:latin typeface="Montserrat"/>
                <a:ea typeface="Montserrat"/>
                <a:cs typeface="Montserrat"/>
                <a:sym typeface="Montserrat"/>
              </a:defRPr>
            </a:lvl8pPr>
            <a:lvl9pPr lvl="8" algn="l">
              <a:lnSpc>
                <a:spcPct val="100000"/>
              </a:lnSpc>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15" name="Google Shape;15;p3"/>
          <p:cNvSpPr txBox="1"/>
          <p:nvPr>
            <p:ph idx="3" type="title"/>
          </p:nvPr>
        </p:nvSpPr>
        <p:spPr>
          <a:xfrm>
            <a:off x="717800" y="1521025"/>
            <a:ext cx="1493400" cy="941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8000"/>
              <a:buNone/>
              <a:defRPr sz="7000">
                <a:solidFill>
                  <a:srgbClr val="4A8CFF"/>
                </a:solidFill>
              </a:defRPr>
            </a:lvl1pPr>
            <a:lvl2pPr lvl="1"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p:txBody>
      </p:sp>
      <p:sp>
        <p:nvSpPr>
          <p:cNvPr id="16" name="Google Shape;16;p3"/>
          <p:cNvSpPr txBox="1"/>
          <p:nvPr>
            <p:ph idx="1" type="subTitle"/>
          </p:nvPr>
        </p:nvSpPr>
        <p:spPr>
          <a:xfrm>
            <a:off x="2310350" y="1858875"/>
            <a:ext cx="2150400" cy="76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algn="l">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l">
              <a:lnSpc>
                <a:spcPct val="100000"/>
              </a:lnSpc>
              <a:spcBef>
                <a:spcPts val="1600"/>
              </a:spcBef>
              <a:spcAft>
                <a:spcPts val="0"/>
              </a:spcAft>
              <a:buSzPts val="1400"/>
              <a:buFont typeface="Montserrat"/>
              <a:buNone/>
              <a:defRPr>
                <a:latin typeface="Montserrat"/>
                <a:ea typeface="Montserrat"/>
                <a:cs typeface="Montserrat"/>
                <a:sym typeface="Montserrat"/>
              </a:defRPr>
            </a:lvl3pPr>
            <a:lvl4pPr lvl="3" algn="l">
              <a:lnSpc>
                <a:spcPct val="100000"/>
              </a:lnSpc>
              <a:spcBef>
                <a:spcPts val="1600"/>
              </a:spcBef>
              <a:spcAft>
                <a:spcPts val="0"/>
              </a:spcAft>
              <a:buSzPts val="1400"/>
              <a:buFont typeface="Montserrat"/>
              <a:buNone/>
              <a:defRPr>
                <a:latin typeface="Montserrat"/>
                <a:ea typeface="Montserrat"/>
                <a:cs typeface="Montserrat"/>
                <a:sym typeface="Montserrat"/>
              </a:defRPr>
            </a:lvl4pPr>
            <a:lvl5pPr lvl="4" algn="l">
              <a:lnSpc>
                <a:spcPct val="100000"/>
              </a:lnSpc>
              <a:spcBef>
                <a:spcPts val="1600"/>
              </a:spcBef>
              <a:spcAft>
                <a:spcPts val="0"/>
              </a:spcAft>
              <a:buSzPts val="1400"/>
              <a:buFont typeface="Montserrat"/>
              <a:buNone/>
              <a:defRPr>
                <a:latin typeface="Montserrat"/>
                <a:ea typeface="Montserrat"/>
                <a:cs typeface="Montserrat"/>
                <a:sym typeface="Montserrat"/>
              </a:defRPr>
            </a:lvl5pPr>
            <a:lvl6pPr lvl="5" algn="l">
              <a:lnSpc>
                <a:spcPct val="100000"/>
              </a:lnSpc>
              <a:spcBef>
                <a:spcPts val="1600"/>
              </a:spcBef>
              <a:spcAft>
                <a:spcPts val="0"/>
              </a:spcAft>
              <a:buSzPts val="1400"/>
              <a:buFont typeface="Montserrat"/>
              <a:buNone/>
              <a:defRPr>
                <a:latin typeface="Montserrat"/>
                <a:ea typeface="Montserrat"/>
                <a:cs typeface="Montserrat"/>
                <a:sym typeface="Montserrat"/>
              </a:defRPr>
            </a:lvl6pPr>
            <a:lvl7pPr lvl="6" algn="l">
              <a:lnSpc>
                <a:spcPct val="100000"/>
              </a:lnSpc>
              <a:spcBef>
                <a:spcPts val="1600"/>
              </a:spcBef>
              <a:spcAft>
                <a:spcPts val="0"/>
              </a:spcAft>
              <a:buSzPts val="1400"/>
              <a:buFont typeface="Montserrat"/>
              <a:buNone/>
              <a:defRPr>
                <a:latin typeface="Montserrat"/>
                <a:ea typeface="Montserrat"/>
                <a:cs typeface="Montserrat"/>
                <a:sym typeface="Montserrat"/>
              </a:defRPr>
            </a:lvl7pPr>
            <a:lvl8pPr lvl="7" algn="l">
              <a:lnSpc>
                <a:spcPct val="100000"/>
              </a:lnSpc>
              <a:spcBef>
                <a:spcPts val="1600"/>
              </a:spcBef>
              <a:spcAft>
                <a:spcPts val="0"/>
              </a:spcAft>
              <a:buSzPts val="1400"/>
              <a:buFont typeface="Montserrat"/>
              <a:buNone/>
              <a:defRPr>
                <a:latin typeface="Montserrat"/>
                <a:ea typeface="Montserrat"/>
                <a:cs typeface="Montserrat"/>
                <a:sym typeface="Montserrat"/>
              </a:defRPr>
            </a:lvl8pPr>
            <a:lvl9pPr lvl="8" algn="l">
              <a:lnSpc>
                <a:spcPct val="100000"/>
              </a:lnSpc>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17" name="Google Shape;17;p3"/>
          <p:cNvSpPr txBox="1"/>
          <p:nvPr>
            <p:ph idx="4" type="ctrTitle"/>
          </p:nvPr>
        </p:nvSpPr>
        <p:spPr>
          <a:xfrm>
            <a:off x="6233050" y="1446813"/>
            <a:ext cx="2150400" cy="38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algn="l">
              <a:lnSpc>
                <a:spcPct val="100000"/>
              </a:lnSpc>
              <a:spcBef>
                <a:spcPts val="0"/>
              </a:spcBef>
              <a:spcAft>
                <a:spcPts val="0"/>
              </a:spcAft>
              <a:buSzPts val="2000"/>
              <a:buFont typeface="Montserrat"/>
              <a:buNone/>
              <a:defRPr sz="2000">
                <a:latin typeface="Montserrat"/>
                <a:ea typeface="Montserrat"/>
                <a:cs typeface="Montserrat"/>
                <a:sym typeface="Montserrat"/>
              </a:defRPr>
            </a:lvl2pPr>
            <a:lvl3pPr lvl="2" algn="l">
              <a:lnSpc>
                <a:spcPct val="100000"/>
              </a:lnSpc>
              <a:spcBef>
                <a:spcPts val="0"/>
              </a:spcBef>
              <a:spcAft>
                <a:spcPts val="0"/>
              </a:spcAft>
              <a:buSzPts val="2000"/>
              <a:buFont typeface="Montserrat"/>
              <a:buNone/>
              <a:defRPr sz="2000">
                <a:latin typeface="Montserrat"/>
                <a:ea typeface="Montserrat"/>
                <a:cs typeface="Montserrat"/>
                <a:sym typeface="Montserrat"/>
              </a:defRPr>
            </a:lvl3pPr>
            <a:lvl4pPr lvl="3" algn="l">
              <a:lnSpc>
                <a:spcPct val="100000"/>
              </a:lnSpc>
              <a:spcBef>
                <a:spcPts val="0"/>
              </a:spcBef>
              <a:spcAft>
                <a:spcPts val="0"/>
              </a:spcAft>
              <a:buSzPts val="2000"/>
              <a:buFont typeface="Montserrat"/>
              <a:buNone/>
              <a:defRPr sz="2000">
                <a:latin typeface="Montserrat"/>
                <a:ea typeface="Montserrat"/>
                <a:cs typeface="Montserrat"/>
                <a:sym typeface="Montserrat"/>
              </a:defRPr>
            </a:lvl4pPr>
            <a:lvl5pPr lvl="4" algn="l">
              <a:lnSpc>
                <a:spcPct val="100000"/>
              </a:lnSpc>
              <a:spcBef>
                <a:spcPts val="0"/>
              </a:spcBef>
              <a:spcAft>
                <a:spcPts val="0"/>
              </a:spcAft>
              <a:buSzPts val="2000"/>
              <a:buFont typeface="Montserrat"/>
              <a:buNone/>
              <a:defRPr sz="2000">
                <a:latin typeface="Montserrat"/>
                <a:ea typeface="Montserrat"/>
                <a:cs typeface="Montserrat"/>
                <a:sym typeface="Montserrat"/>
              </a:defRPr>
            </a:lvl5pPr>
            <a:lvl6pPr lvl="5" algn="l">
              <a:lnSpc>
                <a:spcPct val="100000"/>
              </a:lnSpc>
              <a:spcBef>
                <a:spcPts val="0"/>
              </a:spcBef>
              <a:spcAft>
                <a:spcPts val="0"/>
              </a:spcAft>
              <a:buSzPts val="2000"/>
              <a:buFont typeface="Montserrat"/>
              <a:buNone/>
              <a:defRPr sz="2000">
                <a:latin typeface="Montserrat"/>
                <a:ea typeface="Montserrat"/>
                <a:cs typeface="Montserrat"/>
                <a:sym typeface="Montserrat"/>
              </a:defRPr>
            </a:lvl6pPr>
            <a:lvl7pPr lvl="6" algn="l">
              <a:lnSpc>
                <a:spcPct val="100000"/>
              </a:lnSpc>
              <a:spcBef>
                <a:spcPts val="0"/>
              </a:spcBef>
              <a:spcAft>
                <a:spcPts val="0"/>
              </a:spcAft>
              <a:buSzPts val="2000"/>
              <a:buFont typeface="Montserrat"/>
              <a:buNone/>
              <a:defRPr sz="2000">
                <a:latin typeface="Montserrat"/>
                <a:ea typeface="Montserrat"/>
                <a:cs typeface="Montserrat"/>
                <a:sym typeface="Montserrat"/>
              </a:defRPr>
            </a:lvl7pPr>
            <a:lvl8pPr lvl="7" algn="l">
              <a:lnSpc>
                <a:spcPct val="100000"/>
              </a:lnSpc>
              <a:spcBef>
                <a:spcPts val="0"/>
              </a:spcBef>
              <a:spcAft>
                <a:spcPts val="0"/>
              </a:spcAft>
              <a:buSzPts val="2000"/>
              <a:buFont typeface="Montserrat"/>
              <a:buNone/>
              <a:defRPr sz="2000">
                <a:latin typeface="Montserrat"/>
                <a:ea typeface="Montserrat"/>
                <a:cs typeface="Montserrat"/>
                <a:sym typeface="Montserrat"/>
              </a:defRPr>
            </a:lvl8pPr>
            <a:lvl9pPr lvl="8" algn="l">
              <a:lnSpc>
                <a:spcPct val="100000"/>
              </a:lnSpc>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18" name="Google Shape;18;p3"/>
          <p:cNvSpPr txBox="1"/>
          <p:nvPr>
            <p:ph idx="5" type="title"/>
          </p:nvPr>
        </p:nvSpPr>
        <p:spPr>
          <a:xfrm>
            <a:off x="4686400" y="1521025"/>
            <a:ext cx="1493400" cy="941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8000"/>
              <a:buNone/>
              <a:defRPr sz="7000">
                <a:solidFill>
                  <a:srgbClr val="4A8CFF"/>
                </a:solidFill>
              </a:defRPr>
            </a:lvl1pPr>
            <a:lvl2pPr lvl="1"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p:txBody>
      </p:sp>
      <p:sp>
        <p:nvSpPr>
          <p:cNvPr id="19" name="Google Shape;19;p3"/>
          <p:cNvSpPr txBox="1"/>
          <p:nvPr>
            <p:ph idx="6" type="subTitle"/>
          </p:nvPr>
        </p:nvSpPr>
        <p:spPr>
          <a:xfrm>
            <a:off x="6275800" y="1858878"/>
            <a:ext cx="2150400" cy="76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algn="l">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l">
              <a:lnSpc>
                <a:spcPct val="100000"/>
              </a:lnSpc>
              <a:spcBef>
                <a:spcPts val="1600"/>
              </a:spcBef>
              <a:spcAft>
                <a:spcPts val="0"/>
              </a:spcAft>
              <a:buSzPts val="1400"/>
              <a:buFont typeface="Montserrat"/>
              <a:buNone/>
              <a:defRPr>
                <a:latin typeface="Montserrat"/>
                <a:ea typeface="Montserrat"/>
                <a:cs typeface="Montserrat"/>
                <a:sym typeface="Montserrat"/>
              </a:defRPr>
            </a:lvl3pPr>
            <a:lvl4pPr lvl="3" algn="l">
              <a:lnSpc>
                <a:spcPct val="100000"/>
              </a:lnSpc>
              <a:spcBef>
                <a:spcPts val="1600"/>
              </a:spcBef>
              <a:spcAft>
                <a:spcPts val="0"/>
              </a:spcAft>
              <a:buSzPts val="1400"/>
              <a:buFont typeface="Montserrat"/>
              <a:buNone/>
              <a:defRPr>
                <a:latin typeface="Montserrat"/>
                <a:ea typeface="Montserrat"/>
                <a:cs typeface="Montserrat"/>
                <a:sym typeface="Montserrat"/>
              </a:defRPr>
            </a:lvl4pPr>
            <a:lvl5pPr lvl="4" algn="l">
              <a:lnSpc>
                <a:spcPct val="100000"/>
              </a:lnSpc>
              <a:spcBef>
                <a:spcPts val="1600"/>
              </a:spcBef>
              <a:spcAft>
                <a:spcPts val="0"/>
              </a:spcAft>
              <a:buSzPts val="1400"/>
              <a:buFont typeface="Montserrat"/>
              <a:buNone/>
              <a:defRPr>
                <a:latin typeface="Montserrat"/>
                <a:ea typeface="Montserrat"/>
                <a:cs typeface="Montserrat"/>
                <a:sym typeface="Montserrat"/>
              </a:defRPr>
            </a:lvl5pPr>
            <a:lvl6pPr lvl="5" algn="l">
              <a:lnSpc>
                <a:spcPct val="100000"/>
              </a:lnSpc>
              <a:spcBef>
                <a:spcPts val="1600"/>
              </a:spcBef>
              <a:spcAft>
                <a:spcPts val="0"/>
              </a:spcAft>
              <a:buSzPts val="1400"/>
              <a:buFont typeface="Montserrat"/>
              <a:buNone/>
              <a:defRPr>
                <a:latin typeface="Montserrat"/>
                <a:ea typeface="Montserrat"/>
                <a:cs typeface="Montserrat"/>
                <a:sym typeface="Montserrat"/>
              </a:defRPr>
            </a:lvl6pPr>
            <a:lvl7pPr lvl="6" algn="l">
              <a:lnSpc>
                <a:spcPct val="100000"/>
              </a:lnSpc>
              <a:spcBef>
                <a:spcPts val="1600"/>
              </a:spcBef>
              <a:spcAft>
                <a:spcPts val="0"/>
              </a:spcAft>
              <a:buSzPts val="1400"/>
              <a:buFont typeface="Montserrat"/>
              <a:buNone/>
              <a:defRPr>
                <a:latin typeface="Montserrat"/>
                <a:ea typeface="Montserrat"/>
                <a:cs typeface="Montserrat"/>
                <a:sym typeface="Montserrat"/>
              </a:defRPr>
            </a:lvl7pPr>
            <a:lvl8pPr lvl="7" algn="l">
              <a:lnSpc>
                <a:spcPct val="100000"/>
              </a:lnSpc>
              <a:spcBef>
                <a:spcPts val="1600"/>
              </a:spcBef>
              <a:spcAft>
                <a:spcPts val="0"/>
              </a:spcAft>
              <a:buSzPts val="1400"/>
              <a:buFont typeface="Montserrat"/>
              <a:buNone/>
              <a:defRPr>
                <a:latin typeface="Montserrat"/>
                <a:ea typeface="Montserrat"/>
                <a:cs typeface="Montserrat"/>
                <a:sym typeface="Montserrat"/>
              </a:defRPr>
            </a:lvl8pPr>
            <a:lvl9pPr lvl="8" algn="l">
              <a:lnSpc>
                <a:spcPct val="100000"/>
              </a:lnSpc>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20" name="Google Shape;20;p3"/>
          <p:cNvSpPr txBox="1"/>
          <p:nvPr>
            <p:ph idx="7" type="ctrTitle"/>
          </p:nvPr>
        </p:nvSpPr>
        <p:spPr>
          <a:xfrm>
            <a:off x="2310350" y="2868777"/>
            <a:ext cx="2150400" cy="38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algn="l">
              <a:lnSpc>
                <a:spcPct val="100000"/>
              </a:lnSpc>
              <a:spcBef>
                <a:spcPts val="0"/>
              </a:spcBef>
              <a:spcAft>
                <a:spcPts val="0"/>
              </a:spcAft>
              <a:buSzPts val="2000"/>
              <a:buFont typeface="Montserrat"/>
              <a:buNone/>
              <a:defRPr sz="2000">
                <a:latin typeface="Montserrat"/>
                <a:ea typeface="Montserrat"/>
                <a:cs typeface="Montserrat"/>
                <a:sym typeface="Montserrat"/>
              </a:defRPr>
            </a:lvl2pPr>
            <a:lvl3pPr lvl="2" algn="l">
              <a:lnSpc>
                <a:spcPct val="100000"/>
              </a:lnSpc>
              <a:spcBef>
                <a:spcPts val="0"/>
              </a:spcBef>
              <a:spcAft>
                <a:spcPts val="0"/>
              </a:spcAft>
              <a:buSzPts val="2000"/>
              <a:buFont typeface="Montserrat"/>
              <a:buNone/>
              <a:defRPr sz="2000">
                <a:latin typeface="Montserrat"/>
                <a:ea typeface="Montserrat"/>
                <a:cs typeface="Montserrat"/>
                <a:sym typeface="Montserrat"/>
              </a:defRPr>
            </a:lvl3pPr>
            <a:lvl4pPr lvl="3" algn="l">
              <a:lnSpc>
                <a:spcPct val="100000"/>
              </a:lnSpc>
              <a:spcBef>
                <a:spcPts val="0"/>
              </a:spcBef>
              <a:spcAft>
                <a:spcPts val="0"/>
              </a:spcAft>
              <a:buSzPts val="2000"/>
              <a:buFont typeface="Montserrat"/>
              <a:buNone/>
              <a:defRPr sz="2000">
                <a:latin typeface="Montserrat"/>
                <a:ea typeface="Montserrat"/>
                <a:cs typeface="Montserrat"/>
                <a:sym typeface="Montserrat"/>
              </a:defRPr>
            </a:lvl4pPr>
            <a:lvl5pPr lvl="4" algn="l">
              <a:lnSpc>
                <a:spcPct val="100000"/>
              </a:lnSpc>
              <a:spcBef>
                <a:spcPts val="0"/>
              </a:spcBef>
              <a:spcAft>
                <a:spcPts val="0"/>
              </a:spcAft>
              <a:buSzPts val="2000"/>
              <a:buFont typeface="Montserrat"/>
              <a:buNone/>
              <a:defRPr sz="2000">
                <a:latin typeface="Montserrat"/>
                <a:ea typeface="Montserrat"/>
                <a:cs typeface="Montserrat"/>
                <a:sym typeface="Montserrat"/>
              </a:defRPr>
            </a:lvl5pPr>
            <a:lvl6pPr lvl="5" algn="l">
              <a:lnSpc>
                <a:spcPct val="100000"/>
              </a:lnSpc>
              <a:spcBef>
                <a:spcPts val="0"/>
              </a:spcBef>
              <a:spcAft>
                <a:spcPts val="0"/>
              </a:spcAft>
              <a:buSzPts val="2000"/>
              <a:buFont typeface="Montserrat"/>
              <a:buNone/>
              <a:defRPr sz="2000">
                <a:latin typeface="Montserrat"/>
                <a:ea typeface="Montserrat"/>
                <a:cs typeface="Montserrat"/>
                <a:sym typeface="Montserrat"/>
              </a:defRPr>
            </a:lvl6pPr>
            <a:lvl7pPr lvl="6" algn="l">
              <a:lnSpc>
                <a:spcPct val="100000"/>
              </a:lnSpc>
              <a:spcBef>
                <a:spcPts val="0"/>
              </a:spcBef>
              <a:spcAft>
                <a:spcPts val="0"/>
              </a:spcAft>
              <a:buSzPts val="2000"/>
              <a:buFont typeface="Montserrat"/>
              <a:buNone/>
              <a:defRPr sz="2000">
                <a:latin typeface="Montserrat"/>
                <a:ea typeface="Montserrat"/>
                <a:cs typeface="Montserrat"/>
                <a:sym typeface="Montserrat"/>
              </a:defRPr>
            </a:lvl7pPr>
            <a:lvl8pPr lvl="7" algn="l">
              <a:lnSpc>
                <a:spcPct val="100000"/>
              </a:lnSpc>
              <a:spcBef>
                <a:spcPts val="0"/>
              </a:spcBef>
              <a:spcAft>
                <a:spcPts val="0"/>
              </a:spcAft>
              <a:buSzPts val="2000"/>
              <a:buFont typeface="Montserrat"/>
              <a:buNone/>
              <a:defRPr sz="2000">
                <a:latin typeface="Montserrat"/>
                <a:ea typeface="Montserrat"/>
                <a:cs typeface="Montserrat"/>
                <a:sym typeface="Montserrat"/>
              </a:defRPr>
            </a:lvl8pPr>
            <a:lvl9pPr lvl="8" algn="l">
              <a:lnSpc>
                <a:spcPct val="100000"/>
              </a:lnSpc>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21" name="Google Shape;21;p3"/>
          <p:cNvSpPr txBox="1"/>
          <p:nvPr>
            <p:ph idx="8" type="title"/>
          </p:nvPr>
        </p:nvSpPr>
        <p:spPr>
          <a:xfrm>
            <a:off x="717800" y="2960450"/>
            <a:ext cx="1493400" cy="941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8000"/>
              <a:buNone/>
              <a:defRPr sz="7000">
                <a:solidFill>
                  <a:srgbClr val="4A8CFF"/>
                </a:solidFill>
              </a:defRPr>
            </a:lvl1pPr>
            <a:lvl2pPr lvl="1"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p:txBody>
      </p:sp>
      <p:sp>
        <p:nvSpPr>
          <p:cNvPr id="22" name="Google Shape;22;p3"/>
          <p:cNvSpPr txBox="1"/>
          <p:nvPr>
            <p:ph idx="9" type="subTitle"/>
          </p:nvPr>
        </p:nvSpPr>
        <p:spPr>
          <a:xfrm>
            <a:off x="2310350" y="3298325"/>
            <a:ext cx="2150400" cy="76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algn="l">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l">
              <a:lnSpc>
                <a:spcPct val="100000"/>
              </a:lnSpc>
              <a:spcBef>
                <a:spcPts val="1600"/>
              </a:spcBef>
              <a:spcAft>
                <a:spcPts val="0"/>
              </a:spcAft>
              <a:buSzPts val="1400"/>
              <a:buFont typeface="Montserrat"/>
              <a:buNone/>
              <a:defRPr>
                <a:latin typeface="Montserrat"/>
                <a:ea typeface="Montserrat"/>
                <a:cs typeface="Montserrat"/>
                <a:sym typeface="Montserrat"/>
              </a:defRPr>
            </a:lvl3pPr>
            <a:lvl4pPr lvl="3" algn="l">
              <a:lnSpc>
                <a:spcPct val="100000"/>
              </a:lnSpc>
              <a:spcBef>
                <a:spcPts val="1600"/>
              </a:spcBef>
              <a:spcAft>
                <a:spcPts val="0"/>
              </a:spcAft>
              <a:buSzPts val="1400"/>
              <a:buFont typeface="Montserrat"/>
              <a:buNone/>
              <a:defRPr>
                <a:latin typeface="Montserrat"/>
                <a:ea typeface="Montserrat"/>
                <a:cs typeface="Montserrat"/>
                <a:sym typeface="Montserrat"/>
              </a:defRPr>
            </a:lvl4pPr>
            <a:lvl5pPr lvl="4" algn="l">
              <a:lnSpc>
                <a:spcPct val="100000"/>
              </a:lnSpc>
              <a:spcBef>
                <a:spcPts val="1600"/>
              </a:spcBef>
              <a:spcAft>
                <a:spcPts val="0"/>
              </a:spcAft>
              <a:buSzPts val="1400"/>
              <a:buFont typeface="Montserrat"/>
              <a:buNone/>
              <a:defRPr>
                <a:latin typeface="Montserrat"/>
                <a:ea typeface="Montserrat"/>
                <a:cs typeface="Montserrat"/>
                <a:sym typeface="Montserrat"/>
              </a:defRPr>
            </a:lvl5pPr>
            <a:lvl6pPr lvl="5" algn="l">
              <a:lnSpc>
                <a:spcPct val="100000"/>
              </a:lnSpc>
              <a:spcBef>
                <a:spcPts val="1600"/>
              </a:spcBef>
              <a:spcAft>
                <a:spcPts val="0"/>
              </a:spcAft>
              <a:buSzPts val="1400"/>
              <a:buFont typeface="Montserrat"/>
              <a:buNone/>
              <a:defRPr>
                <a:latin typeface="Montserrat"/>
                <a:ea typeface="Montserrat"/>
                <a:cs typeface="Montserrat"/>
                <a:sym typeface="Montserrat"/>
              </a:defRPr>
            </a:lvl6pPr>
            <a:lvl7pPr lvl="6" algn="l">
              <a:lnSpc>
                <a:spcPct val="100000"/>
              </a:lnSpc>
              <a:spcBef>
                <a:spcPts val="1600"/>
              </a:spcBef>
              <a:spcAft>
                <a:spcPts val="0"/>
              </a:spcAft>
              <a:buSzPts val="1400"/>
              <a:buFont typeface="Montserrat"/>
              <a:buNone/>
              <a:defRPr>
                <a:latin typeface="Montserrat"/>
                <a:ea typeface="Montserrat"/>
                <a:cs typeface="Montserrat"/>
                <a:sym typeface="Montserrat"/>
              </a:defRPr>
            </a:lvl7pPr>
            <a:lvl8pPr lvl="7" algn="l">
              <a:lnSpc>
                <a:spcPct val="100000"/>
              </a:lnSpc>
              <a:spcBef>
                <a:spcPts val="1600"/>
              </a:spcBef>
              <a:spcAft>
                <a:spcPts val="0"/>
              </a:spcAft>
              <a:buSzPts val="1400"/>
              <a:buFont typeface="Montserrat"/>
              <a:buNone/>
              <a:defRPr>
                <a:latin typeface="Montserrat"/>
                <a:ea typeface="Montserrat"/>
                <a:cs typeface="Montserrat"/>
                <a:sym typeface="Montserrat"/>
              </a:defRPr>
            </a:lvl8pPr>
            <a:lvl9pPr lvl="8" algn="l">
              <a:lnSpc>
                <a:spcPct val="100000"/>
              </a:lnSpc>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23" name="Google Shape;23;p3"/>
          <p:cNvSpPr txBox="1"/>
          <p:nvPr>
            <p:ph idx="13" type="ctrTitle"/>
          </p:nvPr>
        </p:nvSpPr>
        <p:spPr>
          <a:xfrm>
            <a:off x="6275650" y="2868775"/>
            <a:ext cx="2150400" cy="38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algn="l">
              <a:lnSpc>
                <a:spcPct val="100000"/>
              </a:lnSpc>
              <a:spcBef>
                <a:spcPts val="0"/>
              </a:spcBef>
              <a:spcAft>
                <a:spcPts val="0"/>
              </a:spcAft>
              <a:buSzPts val="2000"/>
              <a:buFont typeface="Montserrat"/>
              <a:buNone/>
              <a:defRPr sz="2000">
                <a:latin typeface="Montserrat"/>
                <a:ea typeface="Montserrat"/>
                <a:cs typeface="Montserrat"/>
                <a:sym typeface="Montserrat"/>
              </a:defRPr>
            </a:lvl2pPr>
            <a:lvl3pPr lvl="2" algn="l">
              <a:lnSpc>
                <a:spcPct val="100000"/>
              </a:lnSpc>
              <a:spcBef>
                <a:spcPts val="0"/>
              </a:spcBef>
              <a:spcAft>
                <a:spcPts val="0"/>
              </a:spcAft>
              <a:buSzPts val="2000"/>
              <a:buFont typeface="Montserrat"/>
              <a:buNone/>
              <a:defRPr sz="2000">
                <a:latin typeface="Montserrat"/>
                <a:ea typeface="Montserrat"/>
                <a:cs typeface="Montserrat"/>
                <a:sym typeface="Montserrat"/>
              </a:defRPr>
            </a:lvl3pPr>
            <a:lvl4pPr lvl="3" algn="l">
              <a:lnSpc>
                <a:spcPct val="100000"/>
              </a:lnSpc>
              <a:spcBef>
                <a:spcPts val="0"/>
              </a:spcBef>
              <a:spcAft>
                <a:spcPts val="0"/>
              </a:spcAft>
              <a:buSzPts val="2000"/>
              <a:buFont typeface="Montserrat"/>
              <a:buNone/>
              <a:defRPr sz="2000">
                <a:latin typeface="Montserrat"/>
                <a:ea typeface="Montserrat"/>
                <a:cs typeface="Montserrat"/>
                <a:sym typeface="Montserrat"/>
              </a:defRPr>
            </a:lvl4pPr>
            <a:lvl5pPr lvl="4" algn="l">
              <a:lnSpc>
                <a:spcPct val="100000"/>
              </a:lnSpc>
              <a:spcBef>
                <a:spcPts val="0"/>
              </a:spcBef>
              <a:spcAft>
                <a:spcPts val="0"/>
              </a:spcAft>
              <a:buSzPts val="2000"/>
              <a:buFont typeface="Montserrat"/>
              <a:buNone/>
              <a:defRPr sz="2000">
                <a:latin typeface="Montserrat"/>
                <a:ea typeface="Montserrat"/>
                <a:cs typeface="Montserrat"/>
                <a:sym typeface="Montserrat"/>
              </a:defRPr>
            </a:lvl5pPr>
            <a:lvl6pPr lvl="5" algn="l">
              <a:lnSpc>
                <a:spcPct val="100000"/>
              </a:lnSpc>
              <a:spcBef>
                <a:spcPts val="0"/>
              </a:spcBef>
              <a:spcAft>
                <a:spcPts val="0"/>
              </a:spcAft>
              <a:buSzPts val="2000"/>
              <a:buFont typeface="Montserrat"/>
              <a:buNone/>
              <a:defRPr sz="2000">
                <a:latin typeface="Montserrat"/>
                <a:ea typeface="Montserrat"/>
                <a:cs typeface="Montserrat"/>
                <a:sym typeface="Montserrat"/>
              </a:defRPr>
            </a:lvl6pPr>
            <a:lvl7pPr lvl="6" algn="l">
              <a:lnSpc>
                <a:spcPct val="100000"/>
              </a:lnSpc>
              <a:spcBef>
                <a:spcPts val="0"/>
              </a:spcBef>
              <a:spcAft>
                <a:spcPts val="0"/>
              </a:spcAft>
              <a:buSzPts val="2000"/>
              <a:buFont typeface="Montserrat"/>
              <a:buNone/>
              <a:defRPr sz="2000">
                <a:latin typeface="Montserrat"/>
                <a:ea typeface="Montserrat"/>
                <a:cs typeface="Montserrat"/>
                <a:sym typeface="Montserrat"/>
              </a:defRPr>
            </a:lvl7pPr>
            <a:lvl8pPr lvl="7" algn="l">
              <a:lnSpc>
                <a:spcPct val="100000"/>
              </a:lnSpc>
              <a:spcBef>
                <a:spcPts val="0"/>
              </a:spcBef>
              <a:spcAft>
                <a:spcPts val="0"/>
              </a:spcAft>
              <a:buSzPts val="2000"/>
              <a:buFont typeface="Montserrat"/>
              <a:buNone/>
              <a:defRPr sz="2000">
                <a:latin typeface="Montserrat"/>
                <a:ea typeface="Montserrat"/>
                <a:cs typeface="Montserrat"/>
                <a:sym typeface="Montserrat"/>
              </a:defRPr>
            </a:lvl8pPr>
            <a:lvl9pPr lvl="8" algn="l">
              <a:lnSpc>
                <a:spcPct val="100000"/>
              </a:lnSpc>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24" name="Google Shape;24;p3"/>
          <p:cNvSpPr txBox="1"/>
          <p:nvPr>
            <p:ph idx="14" type="title"/>
          </p:nvPr>
        </p:nvSpPr>
        <p:spPr>
          <a:xfrm>
            <a:off x="4686400" y="2960450"/>
            <a:ext cx="1493400" cy="941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8000"/>
              <a:buNone/>
              <a:defRPr sz="7000">
                <a:solidFill>
                  <a:srgbClr val="4A8CFF"/>
                </a:solidFill>
              </a:defRPr>
            </a:lvl1pPr>
            <a:lvl2pPr lvl="1"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p:txBody>
      </p:sp>
      <p:sp>
        <p:nvSpPr>
          <p:cNvPr id="25" name="Google Shape;25;p3"/>
          <p:cNvSpPr txBox="1"/>
          <p:nvPr>
            <p:ph idx="15" type="subTitle"/>
          </p:nvPr>
        </p:nvSpPr>
        <p:spPr>
          <a:xfrm>
            <a:off x="6275800" y="3298325"/>
            <a:ext cx="2150400" cy="76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algn="l">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l">
              <a:lnSpc>
                <a:spcPct val="100000"/>
              </a:lnSpc>
              <a:spcBef>
                <a:spcPts val="1600"/>
              </a:spcBef>
              <a:spcAft>
                <a:spcPts val="0"/>
              </a:spcAft>
              <a:buSzPts val="1400"/>
              <a:buFont typeface="Montserrat"/>
              <a:buNone/>
              <a:defRPr>
                <a:latin typeface="Montserrat"/>
                <a:ea typeface="Montserrat"/>
                <a:cs typeface="Montserrat"/>
                <a:sym typeface="Montserrat"/>
              </a:defRPr>
            </a:lvl3pPr>
            <a:lvl4pPr lvl="3" algn="l">
              <a:lnSpc>
                <a:spcPct val="100000"/>
              </a:lnSpc>
              <a:spcBef>
                <a:spcPts val="1600"/>
              </a:spcBef>
              <a:spcAft>
                <a:spcPts val="0"/>
              </a:spcAft>
              <a:buSzPts val="1400"/>
              <a:buFont typeface="Montserrat"/>
              <a:buNone/>
              <a:defRPr>
                <a:latin typeface="Montserrat"/>
                <a:ea typeface="Montserrat"/>
                <a:cs typeface="Montserrat"/>
                <a:sym typeface="Montserrat"/>
              </a:defRPr>
            </a:lvl4pPr>
            <a:lvl5pPr lvl="4" algn="l">
              <a:lnSpc>
                <a:spcPct val="100000"/>
              </a:lnSpc>
              <a:spcBef>
                <a:spcPts val="1600"/>
              </a:spcBef>
              <a:spcAft>
                <a:spcPts val="0"/>
              </a:spcAft>
              <a:buSzPts val="1400"/>
              <a:buFont typeface="Montserrat"/>
              <a:buNone/>
              <a:defRPr>
                <a:latin typeface="Montserrat"/>
                <a:ea typeface="Montserrat"/>
                <a:cs typeface="Montserrat"/>
                <a:sym typeface="Montserrat"/>
              </a:defRPr>
            </a:lvl5pPr>
            <a:lvl6pPr lvl="5" algn="l">
              <a:lnSpc>
                <a:spcPct val="100000"/>
              </a:lnSpc>
              <a:spcBef>
                <a:spcPts val="1600"/>
              </a:spcBef>
              <a:spcAft>
                <a:spcPts val="0"/>
              </a:spcAft>
              <a:buSzPts val="1400"/>
              <a:buFont typeface="Montserrat"/>
              <a:buNone/>
              <a:defRPr>
                <a:latin typeface="Montserrat"/>
                <a:ea typeface="Montserrat"/>
                <a:cs typeface="Montserrat"/>
                <a:sym typeface="Montserrat"/>
              </a:defRPr>
            </a:lvl6pPr>
            <a:lvl7pPr lvl="6" algn="l">
              <a:lnSpc>
                <a:spcPct val="100000"/>
              </a:lnSpc>
              <a:spcBef>
                <a:spcPts val="1600"/>
              </a:spcBef>
              <a:spcAft>
                <a:spcPts val="0"/>
              </a:spcAft>
              <a:buSzPts val="1400"/>
              <a:buFont typeface="Montserrat"/>
              <a:buNone/>
              <a:defRPr>
                <a:latin typeface="Montserrat"/>
                <a:ea typeface="Montserrat"/>
                <a:cs typeface="Montserrat"/>
                <a:sym typeface="Montserrat"/>
              </a:defRPr>
            </a:lvl7pPr>
            <a:lvl8pPr lvl="7" algn="l">
              <a:lnSpc>
                <a:spcPct val="100000"/>
              </a:lnSpc>
              <a:spcBef>
                <a:spcPts val="1600"/>
              </a:spcBef>
              <a:spcAft>
                <a:spcPts val="0"/>
              </a:spcAft>
              <a:buSzPts val="1400"/>
              <a:buFont typeface="Montserrat"/>
              <a:buNone/>
              <a:defRPr>
                <a:latin typeface="Montserrat"/>
                <a:ea typeface="Montserrat"/>
                <a:cs typeface="Montserrat"/>
                <a:sym typeface="Montserrat"/>
              </a:defRPr>
            </a:lvl8pPr>
            <a:lvl9pPr lvl="8" algn="l">
              <a:lnSpc>
                <a:spcPct val="100000"/>
              </a:lnSpc>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26" name="Google Shape;26;p3"/>
          <p:cNvSpPr/>
          <p:nvPr/>
        </p:nvSpPr>
        <p:spPr>
          <a:xfrm>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2"/>
              </a:buClr>
              <a:buSzPts val="1800"/>
              <a:buFont typeface="Montserrat"/>
              <a:buChar char="●"/>
              <a:defRPr b="0" i="0" sz="1800" u="none" cap="none" strike="noStrike">
                <a:solidFill>
                  <a:schemeClr val="dk2"/>
                </a:solidFill>
                <a:latin typeface="Montserrat"/>
                <a:ea typeface="Montserrat"/>
                <a:cs typeface="Montserrat"/>
                <a:sym typeface="Montserrat"/>
              </a:defRPr>
            </a:lvl1pPr>
            <a:lvl2pPr indent="-317500" lvl="1" marL="914400" marR="0" rtl="0" algn="l">
              <a:lnSpc>
                <a:spcPct val="100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l">
              <a:lnSpc>
                <a:spcPct val="100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l">
              <a:lnSpc>
                <a:spcPct val="100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l">
              <a:lnSpc>
                <a:spcPct val="100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l">
              <a:lnSpc>
                <a:spcPct val="100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l">
              <a:lnSpc>
                <a:spcPct val="100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l">
              <a:lnSpc>
                <a:spcPct val="100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l">
              <a:lnSpc>
                <a:spcPct val="100000"/>
              </a:lnSpc>
              <a:spcBef>
                <a:spcPts val="1600"/>
              </a:spcBef>
              <a:spcAft>
                <a:spcPts val="160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drive.google.com/file/d/1yr3hJV3d6tbd9MQqpwabV9xN-kc8WAtT/view" TargetMode="Externa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slide" Target="/ppt/slides/slide17.xml"/><Relationship Id="rId4" Type="http://schemas.openxmlformats.org/officeDocument/2006/relationships/hyperlink" Target="https://mz-scada.web.app/#/" TargetMode="External"/><Relationship Id="rId5" Type="http://schemas.openxmlformats.org/officeDocument/2006/relationships/hyperlink" Target="http://drive.google.com/file/d/1QUuxi9t7Yefop-0WGgL-HCzAdyiv3T6U/view" TargetMode="External"/><Relationship Id="rId6"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 name="Shape 32"/>
        <p:cNvGrpSpPr/>
        <p:nvPr/>
      </p:nvGrpSpPr>
      <p:grpSpPr>
        <a:xfrm>
          <a:off x="0" y="0"/>
          <a:ext cx="0" cy="0"/>
          <a:chOff x="0" y="0"/>
          <a:chExt cx="0" cy="0"/>
        </a:xfrm>
      </p:grpSpPr>
      <p:sp>
        <p:nvSpPr>
          <p:cNvPr id="33" name="Google Shape;33;p5"/>
          <p:cNvSpPr txBox="1"/>
          <p:nvPr>
            <p:ph type="ctrTitle"/>
          </p:nvPr>
        </p:nvSpPr>
        <p:spPr>
          <a:xfrm>
            <a:off x="1260150" y="90000"/>
            <a:ext cx="7884000" cy="203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IN" sz="4000">
                <a:solidFill>
                  <a:schemeClr val="accent1"/>
                </a:solidFill>
              </a:rPr>
              <a:t>INTELLIGENT MANHOLE MONITORING SYSTEM USING DATA MINING</a:t>
            </a:r>
            <a:endParaRPr sz="4000">
              <a:solidFill>
                <a:schemeClr val="dk2"/>
              </a:solidFill>
            </a:endParaRPr>
          </a:p>
        </p:txBody>
      </p:sp>
      <p:sp>
        <p:nvSpPr>
          <p:cNvPr id="34" name="Google Shape;34;p5"/>
          <p:cNvSpPr txBox="1"/>
          <p:nvPr>
            <p:ph idx="1" type="subTitle"/>
          </p:nvPr>
        </p:nvSpPr>
        <p:spPr>
          <a:xfrm>
            <a:off x="4711849" y="3871880"/>
            <a:ext cx="3702703" cy="646331"/>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b="1" lang="en-IN" sz="1800">
                <a:solidFill>
                  <a:srgbClr val="0059F6"/>
                </a:solidFill>
                <a:latin typeface="Calibri"/>
                <a:ea typeface="Calibri"/>
                <a:cs typeface="Calibri"/>
                <a:sym typeface="Calibri"/>
              </a:rPr>
              <a:t>I. SATHIYA PRIYA  - 911719104060</a:t>
            </a:r>
            <a:endParaRPr/>
          </a:p>
          <a:p>
            <a:pPr indent="0" lvl="0" marL="0" rtl="0" algn="r">
              <a:lnSpc>
                <a:spcPct val="100000"/>
              </a:lnSpc>
              <a:spcBef>
                <a:spcPts val="0"/>
              </a:spcBef>
              <a:spcAft>
                <a:spcPts val="0"/>
              </a:spcAft>
              <a:buSzPts val="2800"/>
              <a:buNone/>
            </a:pPr>
            <a:r>
              <a:rPr b="1" lang="en-IN" sz="1800">
                <a:solidFill>
                  <a:srgbClr val="0059F6"/>
                </a:solidFill>
                <a:latin typeface="Calibri"/>
                <a:ea typeface="Calibri"/>
                <a:cs typeface="Calibri"/>
                <a:sym typeface="Calibri"/>
              </a:rPr>
              <a:t> A. REEMA HAJRA  - 911719104056</a:t>
            </a:r>
            <a:endParaRPr/>
          </a:p>
          <a:p>
            <a:pPr indent="0" lvl="0" marL="0" rtl="0" algn="r">
              <a:lnSpc>
                <a:spcPct val="100000"/>
              </a:lnSpc>
              <a:spcBef>
                <a:spcPts val="0"/>
              </a:spcBef>
              <a:spcAft>
                <a:spcPts val="0"/>
              </a:spcAft>
              <a:buSzPts val="2800"/>
              <a:buNone/>
            </a:pPr>
            <a:r>
              <a:rPr b="1" lang="en-IN" sz="1800">
                <a:solidFill>
                  <a:srgbClr val="0059F6"/>
                </a:solidFill>
                <a:latin typeface="Calibri"/>
                <a:ea typeface="Calibri"/>
                <a:cs typeface="Calibri"/>
                <a:sym typeface="Calibri"/>
              </a:rPr>
              <a:t>M. SELCIA  - 911719104062</a:t>
            </a:r>
            <a:endParaRPr/>
          </a:p>
        </p:txBody>
      </p:sp>
      <p:sp>
        <p:nvSpPr>
          <p:cNvPr id="35" name="Google Shape;35;p5"/>
          <p:cNvSpPr txBox="1"/>
          <p:nvPr/>
        </p:nvSpPr>
        <p:spPr>
          <a:xfrm flipH="1">
            <a:off x="5475625" y="3394701"/>
            <a:ext cx="23580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1400" u="none" cap="none" strike="noStrike">
                <a:solidFill>
                  <a:srgbClr val="001D51"/>
                </a:solidFill>
                <a:latin typeface="Montserrat SemiBold"/>
                <a:ea typeface="Montserrat SemiBold"/>
                <a:cs typeface="Montserrat SemiBold"/>
                <a:sym typeface="Montserrat SemiBold"/>
              </a:rPr>
              <a:t>TEAM MEMBERS :</a:t>
            </a:r>
            <a:endParaRPr b="0" i="0" sz="1400" u="none" cap="none" strike="noStrike">
              <a:solidFill>
                <a:srgbClr val="001D51"/>
              </a:solidFill>
              <a:latin typeface="Montserrat SemiBold"/>
              <a:ea typeface="Montserrat SemiBold"/>
              <a:cs typeface="Montserrat SemiBold"/>
              <a:sym typeface="Montserrat SemiBold"/>
            </a:endParaRPr>
          </a:p>
        </p:txBody>
      </p:sp>
      <p:sp>
        <p:nvSpPr>
          <p:cNvPr id="36" name="Google Shape;36;p5"/>
          <p:cNvSpPr txBox="1"/>
          <p:nvPr/>
        </p:nvSpPr>
        <p:spPr>
          <a:xfrm flipH="1">
            <a:off x="1000450" y="3394698"/>
            <a:ext cx="23580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1400" u="none" cap="none" strike="noStrike">
                <a:solidFill>
                  <a:srgbClr val="001D51"/>
                </a:solidFill>
                <a:latin typeface="Montserrat SemiBold"/>
                <a:ea typeface="Montserrat SemiBold"/>
                <a:cs typeface="Montserrat SemiBold"/>
                <a:sym typeface="Montserrat SemiBold"/>
              </a:rPr>
              <a:t>TEAM GUIDE :</a:t>
            </a:r>
            <a:endParaRPr b="0" i="0" sz="1400" u="none" cap="none" strike="noStrike">
              <a:solidFill>
                <a:srgbClr val="001D51"/>
              </a:solidFill>
              <a:latin typeface="Montserrat SemiBold"/>
              <a:ea typeface="Montserrat SemiBold"/>
              <a:cs typeface="Montserrat SemiBold"/>
              <a:sym typeface="Montserrat SemiBold"/>
            </a:endParaRPr>
          </a:p>
        </p:txBody>
      </p:sp>
      <p:sp>
        <p:nvSpPr>
          <p:cNvPr id="37" name="Google Shape;37;p5"/>
          <p:cNvSpPr txBox="1"/>
          <p:nvPr/>
        </p:nvSpPr>
        <p:spPr>
          <a:xfrm>
            <a:off x="600488" y="3871880"/>
            <a:ext cx="3435553"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0059F6"/>
                </a:solidFill>
                <a:latin typeface="Calibri"/>
                <a:ea typeface="Calibri"/>
                <a:cs typeface="Calibri"/>
                <a:sym typeface="Calibri"/>
              </a:rPr>
              <a:t>Mrs. D. ELAVARASI   M.E.,Ph.D*.,</a:t>
            </a:r>
            <a:endParaRPr/>
          </a:p>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0059F6"/>
                </a:solidFill>
                <a:latin typeface="Calibri"/>
                <a:ea typeface="Calibri"/>
                <a:cs typeface="Calibri"/>
                <a:sym typeface="Calibri"/>
              </a:rPr>
              <a:t>HEAD OF THE DEPARTMENT(CSE)</a:t>
            </a:r>
            <a:endParaRPr/>
          </a:p>
        </p:txBody>
      </p:sp>
      <p:sp>
        <p:nvSpPr>
          <p:cNvPr id="38" name="Google Shape;38;p5"/>
          <p:cNvSpPr txBox="1"/>
          <p:nvPr/>
        </p:nvSpPr>
        <p:spPr>
          <a:xfrm>
            <a:off x="3176100" y="2018600"/>
            <a:ext cx="3960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5200"/>
              <a:buFont typeface="Arial"/>
              <a:buNone/>
            </a:pPr>
            <a:r>
              <a:rPr b="1" lang="en-IN" sz="4000">
                <a:solidFill>
                  <a:schemeClr val="dk2"/>
                </a:solidFill>
                <a:latin typeface="Montserrat"/>
                <a:ea typeface="Montserrat"/>
                <a:cs typeface="Montserrat"/>
                <a:sym typeface="Montserrat"/>
              </a:rPr>
              <a:t>MZ SCADA</a:t>
            </a:r>
            <a:endParaRPr b="1" sz="4000">
              <a:solidFill>
                <a:schemeClr val="dk2"/>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17800" y="383175"/>
            <a:ext cx="7708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IN">
                <a:latin typeface="Times New Roman"/>
                <a:ea typeface="Times New Roman"/>
                <a:cs typeface="Times New Roman"/>
                <a:sym typeface="Times New Roman"/>
              </a:rPr>
              <a:t>MODULE SPLIT UP</a:t>
            </a:r>
            <a:br>
              <a:rPr lang="en-IN">
                <a:latin typeface="Times New Roman"/>
                <a:ea typeface="Times New Roman"/>
                <a:cs typeface="Times New Roman"/>
                <a:sym typeface="Times New Roman"/>
              </a:rPr>
            </a:br>
            <a:endParaRPr b="0" sz="1800">
              <a:solidFill>
                <a:schemeClr val="accent2"/>
              </a:solidFill>
              <a:latin typeface="Times New Roman"/>
              <a:ea typeface="Times New Roman"/>
              <a:cs typeface="Times New Roman"/>
              <a:sym typeface="Times New Roman"/>
            </a:endParaRPr>
          </a:p>
        </p:txBody>
      </p:sp>
      <p:sp>
        <p:nvSpPr>
          <p:cNvPr id="92" name="Google Shape;92;p14"/>
          <p:cNvSpPr txBox="1"/>
          <p:nvPr/>
        </p:nvSpPr>
        <p:spPr>
          <a:xfrm>
            <a:off x="778625" y="1054425"/>
            <a:ext cx="7914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800"/>
              <a:buFont typeface="Arial"/>
              <a:buNone/>
            </a:pPr>
            <a:r>
              <a:rPr b="1" lang="en-IN" sz="2000">
                <a:solidFill>
                  <a:schemeClr val="accent1"/>
                </a:solidFill>
                <a:latin typeface="Times New Roman"/>
                <a:ea typeface="Times New Roman"/>
                <a:cs typeface="Times New Roman"/>
                <a:sym typeface="Times New Roman"/>
              </a:rPr>
              <a:t>1.DATA LOGGING:</a:t>
            </a:r>
            <a:br>
              <a:rPr b="1" lang="en-IN" sz="2000">
                <a:solidFill>
                  <a:schemeClr val="accent1"/>
                </a:solidFill>
                <a:latin typeface="Times New Roman"/>
                <a:ea typeface="Times New Roman"/>
                <a:cs typeface="Times New Roman"/>
                <a:sym typeface="Times New Roman"/>
              </a:rPr>
            </a:br>
            <a:r>
              <a:rPr b="1" lang="en-IN" sz="2000">
                <a:solidFill>
                  <a:schemeClr val="accent1"/>
                </a:solidFill>
                <a:latin typeface="Times New Roman"/>
                <a:ea typeface="Times New Roman"/>
                <a:cs typeface="Times New Roman"/>
                <a:sym typeface="Times New Roman"/>
              </a:rPr>
              <a:t>	</a:t>
            </a:r>
            <a:r>
              <a:rPr lang="en-IN" sz="2000">
                <a:solidFill>
                  <a:schemeClr val="dk1"/>
                </a:solidFill>
                <a:latin typeface="Times New Roman"/>
                <a:ea typeface="Times New Roman"/>
                <a:cs typeface="Times New Roman"/>
                <a:sym typeface="Times New Roman"/>
              </a:rPr>
              <a:t>This module involves data gathering from each individual sensors that are involved in the proposed system. Thus all the sensor values are gathered in the initial state</a:t>
            </a:r>
            <a:r>
              <a:rPr b="1" lang="en-IN" sz="2000">
                <a:solidFill>
                  <a:schemeClr val="accent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800"/>
              <a:buFont typeface="Arial"/>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800"/>
              <a:buFont typeface="Arial"/>
              <a:buNone/>
            </a:pPr>
            <a:r>
              <a:rPr b="1" lang="en-IN" sz="2000">
                <a:solidFill>
                  <a:schemeClr val="accent1"/>
                </a:solidFill>
                <a:latin typeface="Times New Roman"/>
                <a:ea typeface="Times New Roman"/>
                <a:cs typeface="Times New Roman"/>
                <a:sym typeface="Times New Roman"/>
              </a:rPr>
              <a:t>2.DATA COMMUNICATION:</a:t>
            </a:r>
            <a:br>
              <a:rPr b="1" lang="en-IN" sz="1600">
                <a:solidFill>
                  <a:schemeClr val="accent1"/>
                </a:solidFill>
                <a:latin typeface="Times New Roman"/>
                <a:ea typeface="Times New Roman"/>
                <a:cs typeface="Times New Roman"/>
                <a:sym typeface="Times New Roman"/>
              </a:rPr>
            </a:br>
            <a:r>
              <a:rPr b="1" lang="en-IN" sz="1600">
                <a:solidFill>
                  <a:schemeClr val="accent1"/>
                </a:solidFill>
                <a:latin typeface="Times New Roman"/>
                <a:ea typeface="Times New Roman"/>
                <a:cs typeface="Times New Roman"/>
                <a:sym typeface="Times New Roman"/>
              </a:rPr>
              <a:t>	</a:t>
            </a:r>
            <a:r>
              <a:rPr lang="en-IN" sz="2000">
                <a:solidFill>
                  <a:schemeClr val="dk1"/>
                </a:solidFill>
                <a:latin typeface="Times New Roman"/>
                <a:ea typeface="Times New Roman"/>
                <a:cs typeface="Times New Roman"/>
                <a:sym typeface="Times New Roman"/>
              </a:rPr>
              <a:t>The gathered data are then communicated with to the cloud via GSM module. The communication happens very frequently such that values are updated very instantly in the firebase</a:t>
            </a:r>
            <a:r>
              <a:rPr lang="en-IN" sz="1800">
                <a:solidFill>
                  <a:schemeClr val="dk1"/>
                </a:solidFill>
                <a:latin typeface="Times New Roman"/>
                <a:ea typeface="Times New Roman"/>
                <a:cs typeface="Times New Roman"/>
                <a:sym typeface="Times New Roman"/>
              </a:rPr>
              <a:t>.</a:t>
            </a: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17800" y="383175"/>
            <a:ext cx="7708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IN">
                <a:latin typeface="Times New Roman"/>
                <a:ea typeface="Times New Roman"/>
                <a:cs typeface="Times New Roman"/>
                <a:sym typeface="Times New Roman"/>
              </a:rPr>
              <a:t>MODULE SPLIT UP</a:t>
            </a:r>
            <a:br>
              <a:rPr lang="en-IN">
                <a:latin typeface="Times New Roman"/>
                <a:ea typeface="Times New Roman"/>
                <a:cs typeface="Times New Roman"/>
                <a:sym typeface="Times New Roman"/>
              </a:rPr>
            </a:br>
            <a:endParaRPr b="0" sz="1800">
              <a:solidFill>
                <a:schemeClr val="accent2"/>
              </a:solidFill>
              <a:latin typeface="Times New Roman"/>
              <a:ea typeface="Times New Roman"/>
              <a:cs typeface="Times New Roman"/>
              <a:sym typeface="Times New Roman"/>
            </a:endParaRPr>
          </a:p>
        </p:txBody>
      </p:sp>
      <p:sp>
        <p:nvSpPr>
          <p:cNvPr id="98" name="Google Shape;98;p15"/>
          <p:cNvSpPr txBox="1"/>
          <p:nvPr/>
        </p:nvSpPr>
        <p:spPr>
          <a:xfrm>
            <a:off x="1080125" y="1054425"/>
            <a:ext cx="74067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800"/>
              <a:buFont typeface="Arial"/>
              <a:buNone/>
            </a:pPr>
            <a:r>
              <a:rPr b="1" lang="en-IN" sz="2000">
                <a:solidFill>
                  <a:schemeClr val="accent1"/>
                </a:solidFill>
                <a:latin typeface="Times New Roman"/>
                <a:ea typeface="Times New Roman"/>
                <a:cs typeface="Times New Roman"/>
                <a:sym typeface="Times New Roman"/>
              </a:rPr>
              <a:t>3.INTERPRETATION:</a:t>
            </a:r>
            <a:br>
              <a:rPr b="1" lang="en-IN" sz="2000">
                <a:solidFill>
                  <a:schemeClr val="accent1"/>
                </a:solidFill>
                <a:latin typeface="Times New Roman"/>
                <a:ea typeface="Times New Roman"/>
                <a:cs typeface="Times New Roman"/>
                <a:sym typeface="Times New Roman"/>
              </a:rPr>
            </a:br>
            <a:r>
              <a:rPr b="1" lang="en-IN" sz="2000">
                <a:solidFill>
                  <a:schemeClr val="accent1"/>
                </a:solidFill>
                <a:latin typeface="Times New Roman"/>
                <a:ea typeface="Times New Roman"/>
                <a:cs typeface="Times New Roman"/>
                <a:sym typeface="Times New Roman"/>
              </a:rPr>
              <a:t>	</a:t>
            </a:r>
            <a:r>
              <a:rPr lang="en-IN" sz="2000">
                <a:solidFill>
                  <a:schemeClr val="dk1"/>
                </a:solidFill>
                <a:latin typeface="Times New Roman"/>
                <a:ea typeface="Times New Roman"/>
                <a:cs typeface="Times New Roman"/>
                <a:sym typeface="Times New Roman"/>
              </a:rPr>
              <a:t>Interpretation refers the analysis that takes place to find out whether the sensor value increases more than the set value, this is the most important module which is responsible to update an notify any failure that happens.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800"/>
              <a:buFont typeface="Arial"/>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800"/>
              <a:buFont typeface="Arial"/>
              <a:buNone/>
            </a:pPr>
            <a:r>
              <a:rPr b="1" lang="en-IN" sz="2000">
                <a:solidFill>
                  <a:schemeClr val="accent1"/>
                </a:solidFill>
                <a:latin typeface="Times New Roman"/>
                <a:ea typeface="Times New Roman"/>
                <a:cs typeface="Times New Roman"/>
                <a:sym typeface="Times New Roman"/>
              </a:rPr>
              <a:t>4.NOTIFICATION:</a:t>
            </a:r>
            <a:br>
              <a:rPr b="1" lang="en-IN" sz="1600">
                <a:solidFill>
                  <a:schemeClr val="accent1"/>
                </a:solidFill>
                <a:latin typeface="Times New Roman"/>
                <a:ea typeface="Times New Roman"/>
                <a:cs typeface="Times New Roman"/>
                <a:sym typeface="Times New Roman"/>
              </a:rPr>
            </a:br>
            <a:r>
              <a:rPr b="1" lang="en-IN" sz="1600">
                <a:solidFill>
                  <a:schemeClr val="accent1"/>
                </a:solidFill>
                <a:latin typeface="Times New Roman"/>
                <a:ea typeface="Times New Roman"/>
                <a:cs typeface="Times New Roman"/>
                <a:sym typeface="Times New Roman"/>
              </a:rPr>
              <a:t>	</a:t>
            </a:r>
            <a:r>
              <a:rPr lang="en-IN" sz="2000">
                <a:solidFill>
                  <a:schemeClr val="dk1"/>
                </a:solidFill>
                <a:latin typeface="Times New Roman"/>
                <a:ea typeface="Times New Roman"/>
                <a:cs typeface="Times New Roman"/>
                <a:sym typeface="Times New Roman"/>
              </a:rPr>
              <a:t>The final module brings the result the phase where upon their interpreted value the system send a notification to the mobile app as well as an sms service is provided to the working men in the particular region.</a:t>
            </a:r>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104" name="Google Shape;104;p16"/>
          <p:cNvSpPr txBox="1"/>
          <p:nvPr/>
        </p:nvSpPr>
        <p:spPr>
          <a:xfrm>
            <a:off x="501500" y="1118700"/>
            <a:ext cx="8149800" cy="3417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IN" sz="1800">
                <a:solidFill>
                  <a:schemeClr val="accent1"/>
                </a:solidFill>
                <a:latin typeface="Times New Roman"/>
                <a:ea typeface="Times New Roman"/>
                <a:cs typeface="Times New Roman"/>
                <a:sym typeface="Times New Roman"/>
              </a:rPr>
              <a:t>B</a:t>
            </a:r>
            <a:r>
              <a:rPr b="1" lang="en-IN" sz="1800">
                <a:solidFill>
                  <a:schemeClr val="accent1"/>
                </a:solidFill>
                <a:latin typeface="Times New Roman"/>
                <a:ea typeface="Times New Roman"/>
                <a:cs typeface="Times New Roman"/>
                <a:sym typeface="Times New Roman"/>
              </a:rPr>
              <a:t>EHAVIORAL-BASED ALGORITHM:</a:t>
            </a:r>
            <a:endParaRPr b="1" sz="1800">
              <a:solidFill>
                <a:schemeClr val="accent1"/>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None/>
            </a:pPr>
            <a:r>
              <a:rPr lang="en-IN" sz="1800">
                <a:latin typeface="Times New Roman"/>
                <a:ea typeface="Times New Roman"/>
                <a:cs typeface="Times New Roman"/>
                <a:sym typeface="Times New Roman"/>
              </a:rPr>
              <a:t>Behavioral research helps predict, prevent, and manage flaws in SCADA system. This research also helps people change their behaviors, understand alerts and learn how overcome them.</a:t>
            </a:r>
            <a:endParaRPr sz="1800">
              <a:latin typeface="Times New Roman"/>
              <a:ea typeface="Times New Roman"/>
              <a:cs typeface="Times New Roman"/>
              <a:sym typeface="Times New Roman"/>
            </a:endParaRPr>
          </a:p>
          <a:p>
            <a:pPr indent="457200" lvl="0" marL="0" marR="0" rtl="0" algn="just">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1371600" marR="0" rtl="0" algn="l">
              <a:lnSpc>
                <a:spcPct val="10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Data Acquisition</a:t>
            </a:r>
            <a:endParaRPr b="1" sz="1800">
              <a:latin typeface="Times New Roman"/>
              <a:ea typeface="Times New Roman"/>
              <a:cs typeface="Times New Roman"/>
              <a:sym typeface="Times New Roman"/>
            </a:endParaRPr>
          </a:p>
          <a:p>
            <a:pPr indent="-342900" lvl="0" marL="1371600" marR="0" rtl="0" algn="l">
              <a:lnSpc>
                <a:spcPct val="10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Data Processing</a:t>
            </a:r>
            <a:endParaRPr b="1" sz="1800">
              <a:latin typeface="Times New Roman"/>
              <a:ea typeface="Times New Roman"/>
              <a:cs typeface="Times New Roman"/>
              <a:sym typeface="Times New Roman"/>
            </a:endParaRPr>
          </a:p>
          <a:p>
            <a:pPr indent="-342900" lvl="0" marL="1371600" marR="0" rtl="0" algn="l">
              <a:lnSpc>
                <a:spcPct val="10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Visualization</a:t>
            </a:r>
            <a:endParaRPr b="1" sz="1800">
              <a:latin typeface="Times New Roman"/>
              <a:ea typeface="Times New Roman"/>
              <a:cs typeface="Times New Roman"/>
              <a:sym typeface="Times New Roman"/>
            </a:endParaRPr>
          </a:p>
          <a:p>
            <a:pPr indent="-342900" lvl="0" marL="1371600" marR="0" rtl="0" algn="l">
              <a:lnSpc>
                <a:spcPct val="10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Control and Automation</a:t>
            </a:r>
            <a:endParaRPr b="1" sz="1800">
              <a:latin typeface="Times New Roman"/>
              <a:ea typeface="Times New Roman"/>
              <a:cs typeface="Times New Roman"/>
              <a:sym typeface="Times New Roman"/>
            </a:endParaRPr>
          </a:p>
          <a:p>
            <a:pPr indent="-342900" lvl="0" marL="1371600" marR="0" rtl="0" algn="l">
              <a:lnSpc>
                <a:spcPct val="10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Alert Management</a:t>
            </a:r>
            <a:endParaRPr b="1" sz="1800">
              <a:latin typeface="Times New Roman"/>
              <a:ea typeface="Times New Roman"/>
              <a:cs typeface="Times New Roman"/>
              <a:sym typeface="Times New Roman"/>
            </a:endParaRPr>
          </a:p>
          <a:p>
            <a:pPr indent="-342900" lvl="0" marL="1371600" marR="0" rtl="0" algn="l">
              <a:lnSpc>
                <a:spcPct val="10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Security</a:t>
            </a:r>
            <a:endParaRPr b="1" sz="1800">
              <a:latin typeface="Times New Roman"/>
              <a:ea typeface="Times New Roman"/>
              <a:cs typeface="Times New Roman"/>
              <a:sym typeface="Times New Roman"/>
            </a:endParaRPr>
          </a:p>
          <a:p>
            <a:pPr indent="-342900" lvl="0" marL="1371600" marR="0" rtl="0" algn="l">
              <a:lnSpc>
                <a:spcPct val="10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Data Storage and Historization</a:t>
            </a:r>
            <a:endParaRPr b="1"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latin typeface="Times New Roman"/>
                <a:ea typeface="Times New Roman"/>
                <a:cs typeface="Times New Roman"/>
                <a:sym typeface="Times New Roman"/>
              </a:rPr>
              <a:t>SOFTWARE REQUIREMENTS</a:t>
            </a:r>
            <a:endParaRPr>
              <a:latin typeface="Times New Roman"/>
              <a:ea typeface="Times New Roman"/>
              <a:cs typeface="Times New Roman"/>
              <a:sym typeface="Times New Roman"/>
            </a:endParaRPr>
          </a:p>
        </p:txBody>
      </p:sp>
      <p:sp>
        <p:nvSpPr>
          <p:cNvPr id="110" name="Google Shape;110;p17"/>
          <p:cNvSpPr txBox="1"/>
          <p:nvPr/>
        </p:nvSpPr>
        <p:spPr>
          <a:xfrm>
            <a:off x="501500" y="955875"/>
            <a:ext cx="8149800" cy="3694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IN" sz="1800">
                <a:latin typeface="Times New Roman"/>
                <a:ea typeface="Times New Roman"/>
                <a:cs typeface="Times New Roman"/>
                <a:sym typeface="Times New Roman"/>
              </a:rPr>
              <a:t>MODBUS SIMULATOR:</a:t>
            </a:r>
            <a:endParaRPr b="1" sz="1800">
              <a:latin typeface="Times New Roman"/>
              <a:ea typeface="Times New Roman"/>
              <a:cs typeface="Times New Roman"/>
              <a:sym typeface="Times New Roman"/>
            </a:endParaRPr>
          </a:p>
          <a:p>
            <a:pPr indent="457200" lvl="0" marL="0" marR="0" rtl="0" algn="just">
              <a:lnSpc>
                <a:spcPct val="100000"/>
              </a:lnSpc>
              <a:spcBef>
                <a:spcPts val="0"/>
              </a:spcBef>
              <a:spcAft>
                <a:spcPts val="0"/>
              </a:spcAft>
              <a:buNone/>
            </a:pPr>
            <a:r>
              <a:rPr lang="en-IN" sz="1800">
                <a:latin typeface="Times New Roman"/>
                <a:ea typeface="Times New Roman"/>
                <a:cs typeface="Times New Roman"/>
                <a:sym typeface="Times New Roman"/>
              </a:rPr>
              <a:t>Modbus is a communication protocol widely used in industrial automation to communicate between electronic devices. A Modbus Simulator is a software tool that can simulate a Modbus.</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Clr>
                <a:schemeClr val="dk1"/>
              </a:buClr>
              <a:buFont typeface="Arial"/>
              <a:buNone/>
            </a:pPr>
            <a:r>
              <a:rPr b="1" lang="en-IN" sz="1800">
                <a:solidFill>
                  <a:schemeClr val="dk1"/>
                </a:solidFill>
                <a:latin typeface="Times New Roman"/>
                <a:ea typeface="Times New Roman"/>
                <a:cs typeface="Times New Roman"/>
                <a:sym typeface="Times New Roman"/>
              </a:rPr>
              <a:t>FIREBASE:</a:t>
            </a:r>
            <a:endParaRPr sz="18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Font typeface="Arial"/>
              <a:buNone/>
            </a:pPr>
            <a:r>
              <a:rPr lang="en-IN" sz="1800">
                <a:solidFill>
                  <a:schemeClr val="dk1"/>
                </a:solidFill>
                <a:latin typeface="Times New Roman"/>
                <a:ea typeface="Times New Roman"/>
                <a:cs typeface="Times New Roman"/>
                <a:sym typeface="Times New Roman"/>
              </a:rPr>
              <a:t>Features of Firebase include:</a:t>
            </a:r>
            <a:endParaRPr sz="1800">
              <a:solidFill>
                <a:schemeClr val="dk1"/>
              </a:solidFill>
              <a:latin typeface="Times New Roman"/>
              <a:ea typeface="Times New Roman"/>
              <a:cs typeface="Times New Roman"/>
              <a:sym typeface="Times New Roman"/>
            </a:endParaRPr>
          </a:p>
          <a:p>
            <a:pPr indent="-342900" lvl="0" marL="1371600" rtl="0" algn="just">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Real-time database</a:t>
            </a:r>
            <a:endParaRPr b="1" sz="1800">
              <a:solidFill>
                <a:schemeClr val="dk1"/>
              </a:solidFill>
              <a:latin typeface="Times New Roman"/>
              <a:ea typeface="Times New Roman"/>
              <a:cs typeface="Times New Roman"/>
              <a:sym typeface="Times New Roman"/>
            </a:endParaRPr>
          </a:p>
          <a:p>
            <a:pPr indent="-342900" lvl="0" marL="1371600" rtl="0" algn="just">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Cloud storage</a:t>
            </a:r>
            <a:endParaRPr b="1" sz="1800">
              <a:solidFill>
                <a:schemeClr val="dk1"/>
              </a:solidFill>
              <a:latin typeface="Times New Roman"/>
              <a:ea typeface="Times New Roman"/>
              <a:cs typeface="Times New Roman"/>
              <a:sym typeface="Times New Roman"/>
            </a:endParaRPr>
          </a:p>
          <a:p>
            <a:pPr indent="-342900" lvl="0" marL="1371600" rtl="0" algn="just">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Authentication</a:t>
            </a:r>
            <a:endParaRPr b="1" sz="1800">
              <a:solidFill>
                <a:schemeClr val="dk1"/>
              </a:solidFill>
              <a:latin typeface="Times New Roman"/>
              <a:ea typeface="Times New Roman"/>
              <a:cs typeface="Times New Roman"/>
              <a:sym typeface="Times New Roman"/>
            </a:endParaRPr>
          </a:p>
          <a:p>
            <a:pPr indent="-342900" lvl="0" marL="1371600" rtl="0" algn="just">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Analytics</a:t>
            </a:r>
            <a:endParaRPr b="1" sz="1800">
              <a:solidFill>
                <a:schemeClr val="dk1"/>
              </a:solidFill>
              <a:latin typeface="Times New Roman"/>
              <a:ea typeface="Times New Roman"/>
              <a:cs typeface="Times New Roman"/>
              <a:sym typeface="Times New Roman"/>
            </a:endParaRPr>
          </a:p>
          <a:p>
            <a:pPr indent="-342900" lvl="0" marL="1371600" rtl="0" algn="just">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Cloud messaging (Notification) </a:t>
            </a:r>
            <a:endParaRPr b="1" sz="1800">
              <a:solidFill>
                <a:schemeClr val="dk1"/>
              </a:solidFill>
              <a:latin typeface="Times New Roman"/>
              <a:ea typeface="Times New Roman"/>
              <a:cs typeface="Times New Roman"/>
              <a:sym typeface="Times New Roman"/>
            </a:endParaRPr>
          </a:p>
          <a:p>
            <a:pPr indent="-342900" lvl="0" marL="1371600" rtl="0" algn="just">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Hosting</a:t>
            </a:r>
            <a:endParaRPr b="1"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0" y="0"/>
            <a:ext cx="914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IN" sz="2800">
                <a:latin typeface="Times New Roman"/>
                <a:ea typeface="Times New Roman"/>
                <a:cs typeface="Times New Roman"/>
                <a:sym typeface="Times New Roman"/>
              </a:rPr>
              <a:t>RESULTS -</a:t>
            </a:r>
            <a:r>
              <a:rPr lang="en-IN">
                <a:latin typeface="Times New Roman"/>
                <a:ea typeface="Times New Roman"/>
                <a:cs typeface="Times New Roman"/>
                <a:sym typeface="Times New Roman"/>
              </a:rPr>
              <a:t> MZ SCADA HOME PAGE</a:t>
            </a:r>
            <a:endParaRPr>
              <a:latin typeface="Times New Roman"/>
              <a:ea typeface="Times New Roman"/>
              <a:cs typeface="Times New Roman"/>
              <a:sym typeface="Times New Roman"/>
            </a:endParaRPr>
          </a:p>
        </p:txBody>
      </p:sp>
      <p:sp>
        <p:nvSpPr>
          <p:cNvPr id="116" name="Google Shape;116;p18"/>
          <p:cNvSpPr txBox="1"/>
          <p:nvPr/>
        </p:nvSpPr>
        <p:spPr>
          <a:xfrm>
            <a:off x="717800" y="1434999"/>
            <a:ext cx="7941212" cy="3693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pic>
        <p:nvPicPr>
          <p:cNvPr id="117" name="Google Shape;117;p18"/>
          <p:cNvPicPr preferRelativeResize="0"/>
          <p:nvPr/>
        </p:nvPicPr>
        <p:blipFill rotWithShape="1">
          <a:blip r:embed="rId3">
            <a:alphaModFix/>
          </a:blip>
          <a:srcRect b="0" l="0" r="0" t="0"/>
          <a:stretch/>
        </p:blipFill>
        <p:spPr>
          <a:xfrm>
            <a:off x="631325" y="722401"/>
            <a:ext cx="8297699" cy="4025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0" y="0"/>
            <a:ext cx="9144000" cy="6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800"/>
              <a:buFont typeface="Arial"/>
              <a:buNone/>
            </a:pPr>
            <a:r>
              <a:rPr lang="en-IN">
                <a:latin typeface="Times New Roman"/>
                <a:ea typeface="Times New Roman"/>
                <a:cs typeface="Times New Roman"/>
                <a:sym typeface="Times New Roman"/>
              </a:rPr>
              <a:t>RESULTS - MZ SCADA ALERT LOGS</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a:p>
        </p:txBody>
      </p:sp>
      <p:pic>
        <p:nvPicPr>
          <p:cNvPr id="123" name="Google Shape;123;p19"/>
          <p:cNvPicPr preferRelativeResize="0"/>
          <p:nvPr/>
        </p:nvPicPr>
        <p:blipFill rotWithShape="1">
          <a:blip r:embed="rId3">
            <a:alphaModFix/>
          </a:blip>
          <a:srcRect b="0" l="0" r="0" t="0"/>
          <a:stretch/>
        </p:blipFill>
        <p:spPr>
          <a:xfrm>
            <a:off x="540503" y="607101"/>
            <a:ext cx="8258724" cy="40554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0" y="-96500"/>
            <a:ext cx="914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OUTPUT </a:t>
            </a:r>
            <a:r>
              <a:rPr lang="en-I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pic>
        <p:nvPicPr>
          <p:cNvPr id="129" name="Google Shape;129;p20" title="WEB OUTPUT.mkv">
            <a:hlinkClick r:id="rId3"/>
          </p:cNvPr>
          <p:cNvPicPr preferRelativeResize="0"/>
          <p:nvPr/>
        </p:nvPicPr>
        <p:blipFill>
          <a:blip r:embed="rId4">
            <a:alphaModFix/>
          </a:blip>
          <a:stretch>
            <a:fillRect/>
          </a:stretch>
        </p:blipFill>
        <p:spPr>
          <a:xfrm>
            <a:off x="473875" y="476190"/>
            <a:ext cx="7755574" cy="436251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0" y="-57925"/>
            <a:ext cx="3639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IN">
                <a:latin typeface="Times New Roman"/>
                <a:ea typeface="Times New Roman"/>
                <a:cs typeface="Times New Roman"/>
                <a:sym typeface="Times New Roman"/>
              </a:rPr>
              <a:t>MOBILE OUTPUT :</a:t>
            </a:r>
            <a:endParaRPr>
              <a:latin typeface="Times New Roman"/>
              <a:ea typeface="Times New Roman"/>
              <a:cs typeface="Times New Roman"/>
              <a:sym typeface="Times New Roman"/>
            </a:endParaRPr>
          </a:p>
        </p:txBody>
      </p:sp>
      <p:sp>
        <p:nvSpPr>
          <p:cNvPr id="135" name="Google Shape;135;p21"/>
          <p:cNvSpPr txBox="1"/>
          <p:nvPr/>
        </p:nvSpPr>
        <p:spPr>
          <a:xfrm>
            <a:off x="4050977" y="1239081"/>
            <a:ext cx="46365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2800" u="none" cap="none" strike="noStrike">
                <a:solidFill>
                  <a:srgbClr val="003BA3"/>
                </a:solidFill>
                <a:latin typeface="Times New Roman"/>
                <a:ea typeface="Times New Roman"/>
                <a:cs typeface="Times New Roman"/>
                <a:sym typeface="Times New Roman"/>
              </a:rPr>
              <a:t>WEBSITE LINK :</a:t>
            </a:r>
            <a:endParaRPr i="0" sz="1400" u="none" cap="none" strike="noStrike">
              <a:solidFill>
                <a:srgbClr val="000000"/>
              </a:solidFill>
              <a:latin typeface="Times New Roman"/>
              <a:ea typeface="Times New Roman"/>
              <a:cs typeface="Times New Roman"/>
              <a:sym typeface="Times New Roman"/>
            </a:endParaRPr>
          </a:p>
        </p:txBody>
      </p:sp>
      <p:sp>
        <p:nvSpPr>
          <p:cNvPr id="136" name="Google Shape;136;p21">
            <a:hlinkClick action="ppaction://hlinksldjump" r:id="rId3"/>
          </p:cNvPr>
          <p:cNvSpPr txBox="1"/>
          <p:nvPr/>
        </p:nvSpPr>
        <p:spPr>
          <a:xfrm>
            <a:off x="4050945" y="2253506"/>
            <a:ext cx="46365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IN" u="sng">
                <a:solidFill>
                  <a:schemeClr val="hlink"/>
                </a:solidFill>
                <a:hlinkClick r:id="rId4"/>
              </a:rPr>
              <a:t>https://mz-scada.web.app/#/</a:t>
            </a:r>
            <a:endParaRPr/>
          </a:p>
        </p:txBody>
      </p:sp>
      <p:pic>
        <p:nvPicPr>
          <p:cNvPr id="137" name="Google Shape;137;p21" title="MOBILE OUTPUT.mp4">
            <a:hlinkClick r:id="rId5"/>
          </p:cNvPr>
          <p:cNvPicPr preferRelativeResize="0"/>
          <p:nvPr/>
        </p:nvPicPr>
        <p:blipFill>
          <a:blip r:embed="rId6">
            <a:alphaModFix/>
          </a:blip>
          <a:stretch>
            <a:fillRect/>
          </a:stretch>
        </p:blipFill>
        <p:spPr>
          <a:xfrm>
            <a:off x="576750" y="577140"/>
            <a:ext cx="1954043" cy="43625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0" y="-59025"/>
            <a:ext cx="9091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IN">
                <a:latin typeface="Times New Roman"/>
                <a:ea typeface="Times New Roman"/>
                <a:cs typeface="Times New Roman"/>
                <a:sym typeface="Times New Roman"/>
              </a:rPr>
              <a:t>CODE IMPLEMENTATION</a:t>
            </a:r>
            <a:endParaRPr>
              <a:latin typeface="Times New Roman"/>
              <a:ea typeface="Times New Roman"/>
              <a:cs typeface="Times New Roman"/>
              <a:sym typeface="Times New Roman"/>
            </a:endParaRPr>
          </a:p>
        </p:txBody>
      </p:sp>
      <p:sp>
        <p:nvSpPr>
          <p:cNvPr id="143" name="Google Shape;143;p22"/>
          <p:cNvSpPr txBox="1"/>
          <p:nvPr/>
        </p:nvSpPr>
        <p:spPr>
          <a:xfrm>
            <a:off x="1813100" y="513675"/>
            <a:ext cx="6043500" cy="4186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import 'package:flutter/material.dart’;</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import 'dashboard.dart’;</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import 'dashboard_phone.dart';class response extends StatefulWidget </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const response({super.key});</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  @override  State&lt;response&gt; createState() =&gt; _responseState();</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class _responseState extends State&lt;response&gt;</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  @override  Widget build(BuildContext context)</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 {   </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 return LayoutBuilder(builder: (context, constraints)</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 {   </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   if (constraints.maxWidth &lt; 700)</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 {        return mobile(context);    </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  }    // else if (constraints.maxWidth &lt; 1250)</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 {   //   return Desktop(context);    //</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  </a:t>
            </a:r>
            <a:r>
              <a:rPr b="1" lang="en-IN" sz="950">
                <a:solidFill>
                  <a:schemeClr val="dk1"/>
                </a:solidFill>
                <a:latin typeface="Times New Roman"/>
                <a:ea typeface="Times New Roman"/>
                <a:cs typeface="Times New Roman"/>
                <a:sym typeface="Times New Roman"/>
              </a:rPr>
              <a:t>}  </a:t>
            </a:r>
            <a:r>
              <a:rPr b="1" i="0" lang="en-IN" sz="950" u="none" cap="none" strike="noStrike">
                <a:solidFill>
                  <a:schemeClr val="dk1"/>
                </a:solidFill>
                <a:latin typeface="Times New Roman"/>
                <a:ea typeface="Times New Roman"/>
                <a:cs typeface="Times New Roman"/>
                <a:sym typeface="Times New Roman"/>
              </a:rPr>
              <a:t>else</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 {     </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   return Desktop(context);    </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  }    }); </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 }  </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Widget mobile(BuildContext context)</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 {    return pdash();</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  }  Widget Desktop(BuildContext context)</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 {    return dash();</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950" u="none" cap="none" strike="noStrike">
                <a:solidFill>
                  <a:schemeClr val="dk1"/>
                </a:solidFill>
                <a:latin typeface="Times New Roman"/>
                <a:ea typeface="Times New Roman"/>
                <a:cs typeface="Times New Roman"/>
                <a:sym typeface="Times New Roman"/>
              </a:rPr>
              <a:t>}</a:t>
            </a:r>
            <a:endParaRPr b="1">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latin typeface="Times New Roman"/>
                <a:ea typeface="Times New Roman"/>
                <a:cs typeface="Times New Roman"/>
                <a:sym typeface="Times New Roman"/>
              </a:rPr>
              <a:t>CONCLUSION &amp; FUTURE ENHANCEMENT</a:t>
            </a:r>
            <a:r>
              <a:rPr lang="en-I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149" name="Google Shape;149;p23"/>
          <p:cNvSpPr txBox="1"/>
          <p:nvPr/>
        </p:nvSpPr>
        <p:spPr>
          <a:xfrm>
            <a:off x="501500" y="1118700"/>
            <a:ext cx="8149800" cy="2862900"/>
          </a:xfrm>
          <a:prstGeom prst="rect">
            <a:avLst/>
          </a:prstGeom>
          <a:noFill/>
          <a:ln>
            <a:noFill/>
          </a:ln>
        </p:spPr>
        <p:txBody>
          <a:bodyPr anchorCtr="0" anchor="ctr" bIns="45700" lIns="91425" spcFirstLastPara="1" rIns="91425" wrap="square" tIns="45700">
            <a:spAutoFit/>
          </a:bodyPr>
          <a:lstStyle/>
          <a:p>
            <a:pPr indent="-342900" lvl="0" marL="1828800" marR="0" rtl="0" algn="l">
              <a:lnSpc>
                <a:spcPct val="15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Visualization of pressure &amp; temperature.</a:t>
            </a:r>
            <a:endParaRPr b="1" sz="1800">
              <a:latin typeface="Times New Roman"/>
              <a:ea typeface="Times New Roman"/>
              <a:cs typeface="Times New Roman"/>
              <a:sym typeface="Times New Roman"/>
            </a:endParaRPr>
          </a:p>
          <a:p>
            <a:pPr indent="-342900" lvl="0" marL="1828800" marR="0" rtl="0" algn="l">
              <a:lnSpc>
                <a:spcPct val="15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Graphs of alerts.</a:t>
            </a:r>
            <a:endParaRPr b="1" sz="1800">
              <a:latin typeface="Times New Roman"/>
              <a:ea typeface="Times New Roman"/>
              <a:cs typeface="Times New Roman"/>
              <a:sym typeface="Times New Roman"/>
            </a:endParaRPr>
          </a:p>
          <a:p>
            <a:pPr indent="-342900" lvl="0" marL="1828800" marR="0" rtl="0" algn="l">
              <a:lnSpc>
                <a:spcPct val="15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Alert logs (Real time alerts).</a:t>
            </a:r>
            <a:endParaRPr b="1" sz="1800">
              <a:latin typeface="Times New Roman"/>
              <a:ea typeface="Times New Roman"/>
              <a:cs typeface="Times New Roman"/>
              <a:sym typeface="Times New Roman"/>
            </a:endParaRPr>
          </a:p>
          <a:p>
            <a:pPr indent="-342900" lvl="0" marL="1828800" marR="0" rtl="0" algn="l">
              <a:lnSpc>
                <a:spcPct val="15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Avoids hazards.</a:t>
            </a:r>
            <a:endParaRPr b="1" sz="1800">
              <a:latin typeface="Times New Roman"/>
              <a:ea typeface="Times New Roman"/>
              <a:cs typeface="Times New Roman"/>
              <a:sym typeface="Times New Roman"/>
            </a:endParaRPr>
          </a:p>
          <a:p>
            <a:pPr indent="-342900" lvl="0" marL="1828800" marR="0" rtl="0" algn="l">
              <a:lnSpc>
                <a:spcPct val="15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No man power.</a:t>
            </a:r>
            <a:endParaRPr b="1" sz="1800">
              <a:latin typeface="Times New Roman"/>
              <a:ea typeface="Times New Roman"/>
              <a:cs typeface="Times New Roman"/>
              <a:sym typeface="Times New Roman"/>
            </a:endParaRPr>
          </a:p>
          <a:p>
            <a:pPr indent="-342900" lvl="0" marL="1828800" marR="0" rtl="0" algn="l">
              <a:lnSpc>
                <a:spcPct val="15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Keep the environment clean.</a:t>
            </a:r>
            <a:endParaRPr b="1"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6"/>
          <p:cNvSpPr txBox="1"/>
          <p:nvPr>
            <p:ph type="title"/>
          </p:nvPr>
        </p:nvSpPr>
        <p:spPr>
          <a:xfrm>
            <a:off x="717800" y="383175"/>
            <a:ext cx="7708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IN">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44" name="Google Shape;44;p6"/>
          <p:cNvSpPr txBox="1"/>
          <p:nvPr/>
        </p:nvSpPr>
        <p:spPr>
          <a:xfrm>
            <a:off x="742278" y="1376979"/>
            <a:ext cx="7908939" cy="313932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        Drainage is the framework or procedure by which water, sewage or different fluids are depleted from a spot and to keep up the best possible capacity of waste, its condition ought to be checked consistently. In any case, physically it is exceptionally hard to screen all regions that a human can't reach. This impacts the blockage of underground funnels and floods of water causing the medical issue.  additionally abstains from spreading of contamination because of mosquitoes and gives perfect and sound conditions just as controls the sickness. The operator interfaces which enable monitoring and the issuing of process commands, like controller set point changes, are handled through the SCADA computer system. the real-time control logic or controller calculations, are performed by networked modules connected to the field sensors and actuators.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17800" y="257175"/>
            <a:ext cx="7708200" cy="6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latin typeface="Times New Roman"/>
                <a:ea typeface="Times New Roman"/>
                <a:cs typeface="Times New Roman"/>
                <a:sym typeface="Times New Roman"/>
              </a:rPr>
              <a:t>FUTURE ENHANCEMENT</a:t>
            </a:r>
            <a:endParaRPr>
              <a:latin typeface="Times New Roman"/>
              <a:ea typeface="Times New Roman"/>
              <a:cs typeface="Times New Roman"/>
              <a:sym typeface="Times New Roman"/>
            </a:endParaRPr>
          </a:p>
        </p:txBody>
      </p:sp>
      <p:sp>
        <p:nvSpPr>
          <p:cNvPr id="155" name="Google Shape;155;p24"/>
          <p:cNvSpPr txBox="1"/>
          <p:nvPr/>
        </p:nvSpPr>
        <p:spPr>
          <a:xfrm>
            <a:off x="497100" y="955875"/>
            <a:ext cx="8149800" cy="4109700"/>
          </a:xfrm>
          <a:prstGeom prst="rect">
            <a:avLst/>
          </a:prstGeom>
          <a:noFill/>
          <a:ln>
            <a:noFill/>
          </a:ln>
        </p:spPr>
        <p:txBody>
          <a:bodyPr anchorCtr="0" anchor="t" bIns="45700" lIns="91425" spcFirstLastPara="1" rIns="91425" wrap="square" tIns="45700">
            <a:spAutoFit/>
          </a:bodyPr>
          <a:lstStyle/>
          <a:p>
            <a:pPr indent="457200" lvl="0" marL="0" rtl="0" algn="just">
              <a:lnSpc>
                <a:spcPct val="150000"/>
              </a:lnSpc>
              <a:spcBef>
                <a:spcPts val="0"/>
              </a:spcBef>
              <a:spcAft>
                <a:spcPts val="0"/>
              </a:spcAft>
              <a:buClr>
                <a:schemeClr val="dk1"/>
              </a:buClr>
              <a:buFont typeface="Arial"/>
              <a:buNone/>
            </a:pPr>
            <a:r>
              <a:t/>
            </a:r>
            <a:endParaRPr b="1" sz="1800">
              <a:solidFill>
                <a:srgbClr val="003BA3"/>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Clr>
                <a:schemeClr val="dk1"/>
              </a:buClr>
              <a:buFont typeface="Arial"/>
              <a:buNone/>
            </a:pPr>
            <a:r>
              <a:rPr b="1" lang="en-IN" sz="1800">
                <a:solidFill>
                  <a:srgbClr val="003BA3"/>
                </a:solidFill>
                <a:latin typeface="Times New Roman"/>
                <a:ea typeface="Times New Roman"/>
                <a:cs typeface="Times New Roman"/>
                <a:sym typeface="Times New Roman"/>
              </a:rPr>
              <a:t>WIDENING </a:t>
            </a:r>
            <a:r>
              <a:rPr b="1" lang="en-IN" sz="1800">
                <a:solidFill>
                  <a:schemeClr val="dk1"/>
                </a:solidFill>
                <a:latin typeface="Times New Roman"/>
                <a:ea typeface="Times New Roman"/>
                <a:cs typeface="Times New Roman"/>
                <a:sym typeface="Times New Roman"/>
              </a:rPr>
              <a:t>:WSN(Wireless sensor network)nodes</a:t>
            </a:r>
            <a:endParaRPr b="1"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Clr>
                <a:schemeClr val="dk1"/>
              </a:buClr>
              <a:buFont typeface="Arial"/>
              <a:buNone/>
            </a:pPr>
            <a:r>
              <a:rPr b="1" lang="en-IN" sz="1800">
                <a:solidFill>
                  <a:schemeClr val="accent1"/>
                </a:solidFill>
                <a:latin typeface="Times New Roman"/>
                <a:ea typeface="Times New Roman"/>
                <a:cs typeface="Times New Roman"/>
                <a:sym typeface="Times New Roman"/>
              </a:rPr>
              <a:t>AUTOMATION</a:t>
            </a:r>
            <a:r>
              <a:rPr b="1" lang="en-IN" sz="1800">
                <a:solidFill>
                  <a:schemeClr val="dk1"/>
                </a:solidFill>
                <a:latin typeface="Times New Roman"/>
                <a:ea typeface="Times New Roman"/>
                <a:cs typeface="Times New Roman"/>
                <a:sym typeface="Times New Roman"/>
              </a:rPr>
              <a:t> : Underground Drainage Monitoring System (UDMS)</a:t>
            </a:r>
            <a:endParaRPr b="1"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Font typeface="Arial"/>
              <a:buNone/>
            </a:pPr>
            <a:r>
              <a:t/>
            </a:r>
            <a:endParaRPr b="1" sz="1800">
              <a:solidFill>
                <a:schemeClr val="dk1"/>
              </a:solidFill>
              <a:latin typeface="Times New Roman"/>
              <a:ea typeface="Times New Roman"/>
              <a:cs typeface="Times New Roman"/>
              <a:sym typeface="Times New Roman"/>
            </a:endParaRPr>
          </a:p>
          <a:p>
            <a:pPr indent="-342900" lvl="0" marL="1828800" rtl="0" algn="just">
              <a:lnSpc>
                <a:spcPct val="150000"/>
              </a:lnSpc>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Platform structure</a:t>
            </a:r>
            <a:endParaRPr b="1" sz="1800">
              <a:solidFill>
                <a:schemeClr val="dk1"/>
              </a:solidFill>
              <a:latin typeface="Times New Roman"/>
              <a:ea typeface="Times New Roman"/>
              <a:cs typeface="Times New Roman"/>
              <a:sym typeface="Times New Roman"/>
            </a:endParaRPr>
          </a:p>
          <a:p>
            <a:pPr indent="-342900" lvl="0" marL="1828800" rtl="0" algn="just">
              <a:lnSpc>
                <a:spcPct val="150000"/>
              </a:lnSpc>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Flexibility and reusability</a:t>
            </a:r>
            <a:endParaRPr b="1" sz="1800">
              <a:solidFill>
                <a:schemeClr val="dk1"/>
              </a:solidFill>
              <a:latin typeface="Times New Roman"/>
              <a:ea typeface="Times New Roman"/>
              <a:cs typeface="Times New Roman"/>
              <a:sym typeface="Times New Roman"/>
            </a:endParaRPr>
          </a:p>
          <a:p>
            <a:pPr indent="-342900" lvl="0" marL="1828800" rtl="0" algn="just">
              <a:lnSpc>
                <a:spcPct val="150000"/>
              </a:lnSpc>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Optimization of the sensor nodes</a:t>
            </a:r>
            <a:endParaRPr b="1" sz="1800">
              <a:solidFill>
                <a:schemeClr val="dk1"/>
              </a:solidFill>
              <a:latin typeface="Times New Roman"/>
              <a:ea typeface="Times New Roman"/>
              <a:cs typeface="Times New Roman"/>
              <a:sym typeface="Times New Roman"/>
            </a:endParaRPr>
          </a:p>
          <a:p>
            <a:pPr indent="-342900" lvl="0" marL="1828800" rtl="0" algn="just">
              <a:lnSpc>
                <a:spcPct val="150000"/>
              </a:lnSpc>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Optimization of the communication</a:t>
            </a:r>
            <a:endParaRPr b="1" sz="1800">
              <a:solidFill>
                <a:schemeClr val="dk1"/>
              </a:solidFill>
              <a:latin typeface="Times New Roman"/>
              <a:ea typeface="Times New Roman"/>
              <a:cs typeface="Times New Roman"/>
              <a:sym typeface="Times New Roman"/>
            </a:endParaRPr>
          </a:p>
          <a:p>
            <a:pPr indent="-342900" lvl="0" marL="1828800" rtl="0" algn="just">
              <a:lnSpc>
                <a:spcPct val="150000"/>
              </a:lnSpc>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Error recovery</a:t>
            </a:r>
            <a:endParaRPr b="1"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Clr>
                <a:schemeClr val="dk1"/>
              </a:buClr>
              <a:buFont typeface="Arial"/>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17800" y="64300"/>
            <a:ext cx="7708200" cy="527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I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61" name="Google Shape;161;p25"/>
          <p:cNvSpPr txBox="1"/>
          <p:nvPr/>
        </p:nvSpPr>
        <p:spPr>
          <a:xfrm>
            <a:off x="717800" y="591400"/>
            <a:ext cx="7909800" cy="4525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i="0" lang="en-IN" sz="1600" u="none" cap="none" strike="noStrike">
                <a:solidFill>
                  <a:schemeClr val="dk1"/>
                </a:solidFill>
                <a:latin typeface="Times New Roman"/>
                <a:ea typeface="Times New Roman"/>
                <a:cs typeface="Times New Roman"/>
                <a:sym typeface="Times New Roman"/>
              </a:rPr>
              <a:t>Lazarescu, M.T., "Design of a WSN Platform for Long- Term Environmental</a:t>
            </a:r>
            <a:r>
              <a:rPr lang="en-IN" sz="1600">
                <a:latin typeface="Times New Roman"/>
                <a:ea typeface="Times New Roman"/>
                <a:cs typeface="Times New Roman"/>
                <a:sym typeface="Times New Roman"/>
              </a:rPr>
              <a:t> </a:t>
            </a:r>
            <a:r>
              <a:rPr i="0" lang="en-IN" sz="1600" u="none" cap="none" strike="noStrike">
                <a:solidFill>
                  <a:schemeClr val="dk1"/>
                </a:solidFill>
                <a:latin typeface="Times New Roman"/>
                <a:ea typeface="Times New Roman"/>
                <a:cs typeface="Times New Roman"/>
                <a:sym typeface="Times New Roman"/>
              </a:rPr>
              <a:t>Monitoring for IoT Applications," Emerging and Selected Topics in Circuits and</a:t>
            </a:r>
            <a:r>
              <a:rPr lang="en-IN" sz="1600">
                <a:latin typeface="Times New Roman"/>
                <a:ea typeface="Times New Roman"/>
                <a:cs typeface="Times New Roman"/>
                <a:sym typeface="Times New Roman"/>
              </a:rPr>
              <a:t> </a:t>
            </a:r>
            <a:r>
              <a:rPr i="0" lang="en-IN" sz="1600" u="none" cap="none" strike="noStrike">
                <a:solidFill>
                  <a:schemeClr val="dk1"/>
                </a:solidFill>
                <a:latin typeface="Times New Roman"/>
                <a:ea typeface="Times New Roman"/>
                <a:cs typeface="Times New Roman"/>
                <a:sym typeface="Times New Roman"/>
              </a:rPr>
              <a:t>Systems, IEEE Journal on , vol.3, no.1, pp.45,54, March 20</a:t>
            </a:r>
            <a:r>
              <a:rPr lang="en-IN" sz="1600">
                <a:solidFill>
                  <a:schemeClr val="dk1"/>
                </a:solidFill>
                <a:latin typeface="Times New Roman"/>
                <a:ea typeface="Times New Roman"/>
                <a:cs typeface="Times New Roman"/>
                <a:sym typeface="Times New Roman"/>
              </a:rPr>
              <a:t>2</a:t>
            </a:r>
            <a:r>
              <a:rPr i="0" lang="en-IN" sz="1600" u="none" cap="none" strike="noStrike">
                <a:solidFill>
                  <a:schemeClr val="dk1"/>
                </a:solidFill>
                <a:latin typeface="Times New Roman"/>
                <a:ea typeface="Times New Roman"/>
                <a:cs typeface="Times New Roman"/>
                <a:sym typeface="Times New Roman"/>
              </a:rPr>
              <a:t>3</a:t>
            </a:r>
            <a:endParaRPr sz="16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i="0" lang="en-IN" sz="1600" u="none" cap="none" strike="noStrike">
                <a:solidFill>
                  <a:schemeClr val="dk1"/>
                </a:solidFill>
                <a:latin typeface="Times New Roman"/>
                <a:ea typeface="Times New Roman"/>
                <a:cs typeface="Times New Roman"/>
                <a:sym typeface="Times New Roman"/>
              </a:rPr>
              <a:t>Kelly, S.D.T.; Suryadevara, N.K.; Mukhopadhyay, S.C., "Towards the</a:t>
            </a:r>
            <a:r>
              <a:rPr lang="en-IN" sz="1600">
                <a:latin typeface="Times New Roman"/>
                <a:ea typeface="Times New Roman"/>
                <a:cs typeface="Times New Roman"/>
                <a:sym typeface="Times New Roman"/>
              </a:rPr>
              <a:t> </a:t>
            </a:r>
            <a:r>
              <a:rPr i="0" lang="en-IN" sz="1600" u="none" cap="none" strike="noStrike">
                <a:solidFill>
                  <a:schemeClr val="dk1"/>
                </a:solidFill>
                <a:latin typeface="Times New Roman"/>
                <a:ea typeface="Times New Roman"/>
                <a:cs typeface="Times New Roman"/>
                <a:sym typeface="Times New Roman"/>
              </a:rPr>
              <a:t>Implementation of IoT for Environmental Condition Monitoring in Homes,"</a:t>
            </a:r>
            <a:r>
              <a:rPr lang="en-IN" sz="1600">
                <a:latin typeface="Times New Roman"/>
                <a:ea typeface="Times New Roman"/>
                <a:cs typeface="Times New Roman"/>
                <a:sym typeface="Times New Roman"/>
              </a:rPr>
              <a:t> </a:t>
            </a:r>
            <a:r>
              <a:rPr i="0" lang="en-IN" sz="1600" u="none" cap="none" strike="noStrike">
                <a:solidFill>
                  <a:schemeClr val="dk1"/>
                </a:solidFill>
                <a:latin typeface="Times New Roman"/>
                <a:ea typeface="Times New Roman"/>
                <a:cs typeface="Times New Roman"/>
                <a:sym typeface="Times New Roman"/>
              </a:rPr>
              <a:t>Sensors Journal, IEEE, vol.13, no.10, pp.3846, 3853, Oct. 20</a:t>
            </a:r>
            <a:r>
              <a:rPr lang="en-IN" sz="1600">
                <a:solidFill>
                  <a:schemeClr val="dk1"/>
                </a:solidFill>
                <a:latin typeface="Times New Roman"/>
                <a:ea typeface="Times New Roman"/>
                <a:cs typeface="Times New Roman"/>
                <a:sym typeface="Times New Roman"/>
              </a:rPr>
              <a:t>21</a:t>
            </a:r>
            <a:r>
              <a:rPr i="0" lang="en-IN" sz="1600" u="none" cap="none" strike="noStrike">
                <a:solidFill>
                  <a:schemeClr val="dk1"/>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i="0" lang="en-IN" sz="1600" u="none" cap="none" strike="noStrike">
                <a:solidFill>
                  <a:schemeClr val="dk1"/>
                </a:solidFill>
                <a:latin typeface="Times New Roman"/>
                <a:ea typeface="Times New Roman"/>
                <a:cs typeface="Times New Roman"/>
                <a:sym typeface="Times New Roman"/>
              </a:rPr>
              <a:t>I. Akyildiz, W. Su, Y. Sankarasubramanian, E. Cayirci, “A Survey on Sensor</a:t>
            </a:r>
            <a:r>
              <a:rPr lang="en-IN" sz="1600">
                <a:latin typeface="Times New Roman"/>
                <a:ea typeface="Times New Roman"/>
                <a:cs typeface="Times New Roman"/>
                <a:sym typeface="Times New Roman"/>
              </a:rPr>
              <a:t> </a:t>
            </a:r>
            <a:r>
              <a:rPr i="0" lang="en-IN" sz="1600" u="none" cap="none" strike="noStrike">
                <a:solidFill>
                  <a:schemeClr val="dk1"/>
                </a:solidFill>
                <a:latin typeface="Times New Roman"/>
                <a:ea typeface="Times New Roman"/>
                <a:cs typeface="Times New Roman"/>
                <a:sym typeface="Times New Roman"/>
              </a:rPr>
              <a:t>Networks”, IEEE Communications Magazines, August 20</a:t>
            </a:r>
            <a:r>
              <a:rPr lang="en-IN" sz="1600">
                <a:solidFill>
                  <a:schemeClr val="dk1"/>
                </a:solidFill>
                <a:latin typeface="Times New Roman"/>
                <a:ea typeface="Times New Roman"/>
                <a:cs typeface="Times New Roman"/>
                <a:sym typeface="Times New Roman"/>
              </a:rPr>
              <a:t>2</a:t>
            </a:r>
            <a:r>
              <a:rPr i="0" lang="en-IN" sz="1600" u="none" cap="none" strike="noStrike">
                <a:solidFill>
                  <a:schemeClr val="dk1"/>
                </a:solidFill>
                <a:latin typeface="Times New Roman"/>
                <a:ea typeface="Times New Roman"/>
                <a:cs typeface="Times New Roman"/>
                <a:sym typeface="Times New Roman"/>
              </a:rPr>
              <a:t>2.</a:t>
            </a:r>
            <a:endParaRPr sz="16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i="0" lang="en-IN" sz="1600" u="none" cap="none" strike="noStrike">
                <a:solidFill>
                  <a:schemeClr val="dk1"/>
                </a:solidFill>
                <a:latin typeface="Times New Roman"/>
                <a:ea typeface="Times New Roman"/>
                <a:cs typeface="Times New Roman"/>
                <a:sym typeface="Times New Roman"/>
              </a:rPr>
              <a:t>A. OzanBicen and Ozgur B. Akan and V. CagriGungor, “Spectrum-Aware and</a:t>
            </a:r>
            <a:r>
              <a:rPr lang="en-IN" sz="1600">
                <a:latin typeface="Times New Roman"/>
                <a:ea typeface="Times New Roman"/>
                <a:cs typeface="Times New Roman"/>
                <a:sym typeface="Times New Roman"/>
              </a:rPr>
              <a:t> </a:t>
            </a:r>
            <a:r>
              <a:rPr i="0" lang="en-IN" sz="1600" u="none" cap="none" strike="noStrike">
                <a:solidFill>
                  <a:schemeClr val="dk1"/>
                </a:solidFill>
                <a:latin typeface="Times New Roman"/>
                <a:ea typeface="Times New Roman"/>
                <a:cs typeface="Times New Roman"/>
                <a:sym typeface="Times New Roman"/>
              </a:rPr>
              <a:t>Cognitive Sensor Networks for Smart Grid Applications,” IEEE Communications</a:t>
            </a:r>
            <a:r>
              <a:rPr lang="en-IN" sz="1600">
                <a:latin typeface="Times New Roman"/>
                <a:ea typeface="Times New Roman"/>
                <a:cs typeface="Times New Roman"/>
                <a:sym typeface="Times New Roman"/>
              </a:rPr>
              <a:t> </a:t>
            </a:r>
            <a:r>
              <a:rPr i="0" lang="en-IN" sz="1600" u="none" cap="none" strike="noStrike">
                <a:solidFill>
                  <a:schemeClr val="dk1"/>
                </a:solidFill>
                <a:latin typeface="Times New Roman"/>
                <a:ea typeface="Times New Roman"/>
                <a:cs typeface="Times New Roman"/>
                <a:sym typeface="Times New Roman"/>
              </a:rPr>
              <a:t>Magazine, No. 5pp. 158-165. 20</a:t>
            </a:r>
            <a:r>
              <a:rPr lang="en-IN" sz="1600">
                <a:solidFill>
                  <a:schemeClr val="dk1"/>
                </a:solidFill>
                <a:latin typeface="Times New Roman"/>
                <a:ea typeface="Times New Roman"/>
                <a:cs typeface="Times New Roman"/>
                <a:sym typeface="Times New Roman"/>
              </a:rPr>
              <a:t>2</a:t>
            </a:r>
            <a:r>
              <a:rPr i="0" lang="en-IN" sz="1600" u="none" cap="none" strike="noStrike">
                <a:solidFill>
                  <a:schemeClr val="dk1"/>
                </a:solidFill>
                <a:latin typeface="Times New Roman"/>
                <a:ea typeface="Times New Roman"/>
                <a:cs typeface="Times New Roman"/>
                <a:sym typeface="Times New Roman"/>
              </a:rPr>
              <a:t>2</a:t>
            </a:r>
            <a:endParaRPr sz="16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i="0" lang="en-IN" sz="1600" u="none" cap="none" strike="noStrike">
                <a:solidFill>
                  <a:schemeClr val="dk1"/>
                </a:solidFill>
                <a:latin typeface="Times New Roman"/>
                <a:ea typeface="Times New Roman"/>
                <a:cs typeface="Times New Roman"/>
                <a:sym typeface="Times New Roman"/>
              </a:rPr>
              <a:t>J. Guevara, F. Barrero, E. Vargas, J. Becerra, S. Toral, “Environmental wireless</a:t>
            </a:r>
            <a:r>
              <a:rPr lang="en-IN" sz="1600">
                <a:latin typeface="Times New Roman"/>
                <a:ea typeface="Times New Roman"/>
                <a:cs typeface="Times New Roman"/>
                <a:sym typeface="Times New Roman"/>
              </a:rPr>
              <a:t> </a:t>
            </a:r>
            <a:r>
              <a:rPr i="0" lang="en-IN" sz="1600" u="none" cap="none" strike="noStrike">
                <a:solidFill>
                  <a:schemeClr val="dk1"/>
                </a:solidFill>
                <a:latin typeface="Times New Roman"/>
                <a:ea typeface="Times New Roman"/>
                <a:cs typeface="Times New Roman"/>
                <a:sym typeface="Times New Roman"/>
              </a:rPr>
              <a:t>sensor network for road traffic applications,” IET Intell.Transp. Syst., Vol. 6, Iss.</a:t>
            </a:r>
            <a:r>
              <a:rPr lang="en-IN" sz="1600">
                <a:latin typeface="Times New Roman"/>
                <a:ea typeface="Times New Roman"/>
                <a:cs typeface="Times New Roman"/>
                <a:sym typeface="Times New Roman"/>
              </a:rPr>
              <a:t> </a:t>
            </a:r>
            <a:r>
              <a:rPr i="0" lang="en-IN" sz="1600" u="none" cap="none" strike="noStrike">
                <a:solidFill>
                  <a:schemeClr val="dk1"/>
                </a:solidFill>
                <a:latin typeface="Times New Roman"/>
                <a:ea typeface="Times New Roman"/>
                <a:cs typeface="Times New Roman"/>
                <a:sym typeface="Times New Roman"/>
              </a:rPr>
              <a:t>2, pp. 177–186, 2021 </a:t>
            </a:r>
            <a:endParaRPr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17800" y="167175"/>
            <a:ext cx="7708200" cy="54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800"/>
              <a:buFont typeface="Arial"/>
              <a:buNone/>
            </a:pPr>
            <a:r>
              <a:rPr lang="en-I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67" name="Google Shape;167;p26"/>
          <p:cNvSpPr txBox="1"/>
          <p:nvPr/>
        </p:nvSpPr>
        <p:spPr>
          <a:xfrm>
            <a:off x="552925" y="822950"/>
            <a:ext cx="8075400" cy="403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IN" sz="1600">
                <a:latin typeface="Times New Roman"/>
                <a:ea typeface="Times New Roman"/>
                <a:cs typeface="Times New Roman"/>
                <a:sym typeface="Times New Roman"/>
              </a:rPr>
              <a:t>M. T. Lazarescu, “Design of a WSN platform for long- term environmental monitoring for IoT Applications,” IEEE Journal Emerging and Selected Topics in Circuits and System, vol. 3, No.1, pp.45-54, 2023.</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IN" sz="1600">
                <a:latin typeface="Times New Roman"/>
                <a:ea typeface="Times New Roman"/>
                <a:cs typeface="Times New Roman"/>
                <a:sym typeface="Times New Roman"/>
              </a:rPr>
              <a:t>ZigBee Alliance, Zigbee 2007 Specification, 2020.</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IN" sz="1600">
                <a:latin typeface="Times New Roman"/>
                <a:ea typeface="Times New Roman"/>
                <a:cs typeface="Times New Roman"/>
                <a:sym typeface="Times New Roman"/>
              </a:rPr>
              <a:t>Romer, K.; Mattern, F., "The design space of wireless sensor networks," Wireless Communications, IEEE, vol.11, no.6, pp.54,61, Dec. 2020</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IN" sz="1600">
                <a:latin typeface="Times New Roman"/>
                <a:ea typeface="Times New Roman"/>
                <a:cs typeface="Times New Roman"/>
                <a:sym typeface="Times New Roman"/>
              </a:rPr>
              <a:t>M. Koriehs, M. Kohvakka, J. Suhonen, P. Hamline, M. Hinokinin, and T. D. hemline, Ultra-Low Energy Wireless Sensor Networks in Practice. New York: Wiley, 2021.</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IN" sz="1600">
                <a:latin typeface="Times New Roman"/>
                <a:ea typeface="Times New Roman"/>
                <a:cs typeface="Times New Roman"/>
                <a:sym typeface="Times New Roman"/>
              </a:rPr>
              <a:t>Chang, A.Y.; Chang-Sung Yu; Sheng-Chi Lin; Yin-Yih Chang; Pei-Chi Ho, Identification and Positioning of the Underground Manhole with RFID Ground Tag," INC, IMS and IDC, 2009. NCM '09. Fifth International Joint Conference on vol no.pp.1899, 1903 25-27 Aug.2021 doi:10.1109/NCM.2021.306</a:t>
            </a:r>
            <a:endParaRPr sz="16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nvSpPr>
        <p:spPr>
          <a:xfrm>
            <a:off x="849904" y="1748840"/>
            <a:ext cx="8294100" cy="164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IN" sz="7200">
                <a:solidFill>
                  <a:schemeClr val="dk2"/>
                </a:solidFill>
                <a:latin typeface="Times New Roman"/>
                <a:ea typeface="Times New Roman"/>
                <a:cs typeface="Times New Roman"/>
                <a:sym typeface="Times New Roman"/>
              </a:rPr>
              <a:t>Any Queries ???</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nvSpPr>
        <p:spPr>
          <a:xfrm>
            <a:off x="462579" y="1850315"/>
            <a:ext cx="8294146" cy="16459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IN" sz="7200" u="none" cap="none" strike="noStrike">
                <a:solidFill>
                  <a:schemeClr val="dk2"/>
                </a:solidFill>
                <a:latin typeface="Times New Roman"/>
                <a:ea typeface="Times New Roman"/>
                <a:cs typeface="Times New Roman"/>
                <a:sym typeface="Times New Roman"/>
              </a:rPr>
              <a:t>THANK YOU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7"/>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latin typeface="Times New Roman"/>
                <a:ea typeface="Times New Roman"/>
                <a:cs typeface="Times New Roman"/>
                <a:sym typeface="Times New Roman"/>
              </a:rPr>
              <a:t>DOMAIN - FLUTTER (FIREBASE DB)</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50" name="Google Shape;50;p7"/>
          <p:cNvSpPr txBox="1"/>
          <p:nvPr/>
        </p:nvSpPr>
        <p:spPr>
          <a:xfrm>
            <a:off x="501500" y="1118700"/>
            <a:ext cx="8149800" cy="3694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       </a:t>
            </a:r>
            <a:r>
              <a:rPr lang="en-IN" sz="1800">
                <a:solidFill>
                  <a:schemeClr val="dk1"/>
                </a:solidFill>
                <a:latin typeface="Times New Roman"/>
                <a:ea typeface="Times New Roman"/>
                <a:cs typeface="Times New Roman"/>
                <a:sym typeface="Times New Roman"/>
              </a:rPr>
              <a:t>Flutter provides a powerful and efficient framework for developing SCADA tools, combining cross-platform compatibility, performance, flexibility, and a rich set of UI components to create modern and feature-rich applications.</a:t>
            </a:r>
            <a:endParaRPr sz="18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Cross-Platform Development</a:t>
            </a:r>
            <a:endParaRPr sz="1800">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Native-Like Performance</a:t>
            </a:r>
            <a:endParaRPr sz="1800">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Hot Reload</a:t>
            </a:r>
            <a:endParaRPr b="1" sz="1800">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Rich UI and Customization</a:t>
            </a:r>
            <a:endParaRPr sz="1800">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Responsive Layouts</a:t>
            </a:r>
            <a:endParaRPr sz="1800">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Integration Capabilities </a:t>
            </a:r>
            <a:endParaRPr sz="1800">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Community and Third-Party Packages</a:t>
            </a:r>
            <a:endParaRPr b="1" sz="1800">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Cost-Effectiveness</a:t>
            </a:r>
            <a:endParaRPr b="1" sz="1800">
              <a:latin typeface="Times New Roman"/>
              <a:ea typeface="Times New Roman"/>
              <a:cs typeface="Times New Roman"/>
              <a:sym typeface="Times New Roman"/>
            </a:endParaRPr>
          </a:p>
          <a:p>
            <a:pPr indent="457200" lvl="0" marL="0" marR="0" rtl="0" algn="just">
              <a:lnSpc>
                <a:spcPct val="100000"/>
              </a:lnSpc>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8"/>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pic>
        <p:nvPicPr>
          <p:cNvPr id="56" name="Google Shape;56;p8"/>
          <p:cNvPicPr preferRelativeResize="0"/>
          <p:nvPr/>
        </p:nvPicPr>
        <p:blipFill rotWithShape="1">
          <a:blip r:embed="rId3">
            <a:alphaModFix/>
          </a:blip>
          <a:srcRect b="3638" l="10729" r="5116" t="2101"/>
          <a:stretch/>
        </p:blipFill>
        <p:spPr>
          <a:xfrm>
            <a:off x="1576400" y="900125"/>
            <a:ext cx="6145675" cy="3870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9"/>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pic>
        <p:nvPicPr>
          <p:cNvPr id="62" name="Google Shape;62;p9"/>
          <p:cNvPicPr preferRelativeResize="0"/>
          <p:nvPr/>
        </p:nvPicPr>
        <p:blipFill rotWithShape="1">
          <a:blip r:embed="rId3">
            <a:alphaModFix/>
          </a:blip>
          <a:srcRect b="6740" l="7982" r="5624" t="8478"/>
          <a:stretch/>
        </p:blipFill>
        <p:spPr>
          <a:xfrm>
            <a:off x="1355613" y="1195850"/>
            <a:ext cx="6432576" cy="3549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0"/>
          <p:cNvSpPr txBox="1"/>
          <p:nvPr>
            <p:ph type="title"/>
          </p:nvPr>
        </p:nvSpPr>
        <p:spPr>
          <a:xfrm>
            <a:off x="717800" y="0"/>
            <a:ext cx="7708200" cy="51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latin typeface="Times New Roman"/>
                <a:ea typeface="Times New Roman"/>
                <a:cs typeface="Times New Roman"/>
                <a:sym typeface="Times New Roman"/>
              </a:rPr>
              <a:t>EXISTING SYSTEM</a:t>
            </a:r>
            <a:endParaRPr>
              <a:latin typeface="Times New Roman"/>
              <a:ea typeface="Times New Roman"/>
              <a:cs typeface="Times New Roman"/>
              <a:sym typeface="Times New Roman"/>
            </a:endParaRPr>
          </a:p>
        </p:txBody>
      </p:sp>
      <p:sp>
        <p:nvSpPr>
          <p:cNvPr id="68" name="Google Shape;68;p10"/>
          <p:cNvSpPr txBox="1"/>
          <p:nvPr/>
        </p:nvSpPr>
        <p:spPr>
          <a:xfrm>
            <a:off x="497000" y="514501"/>
            <a:ext cx="8149800" cy="452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1800">
                <a:latin typeface="Times New Roman"/>
                <a:ea typeface="Times New Roman"/>
                <a:cs typeface="Times New Roman"/>
                <a:sym typeface="Times New Roman"/>
              </a:rPr>
              <a:t>Manual Monitoring:</a:t>
            </a:r>
            <a:endParaRPr b="1" sz="1800">
              <a:latin typeface="Times New Roman"/>
              <a:ea typeface="Times New Roman"/>
              <a:cs typeface="Times New Roman"/>
              <a:sym typeface="Times New Roman"/>
            </a:endParaRPr>
          </a:p>
          <a:p>
            <a:pPr indent="457200" lvl="0" marL="0" marR="0" rtl="0" algn="l">
              <a:lnSpc>
                <a:spcPct val="100000"/>
              </a:lnSpc>
              <a:spcBef>
                <a:spcPts val="0"/>
              </a:spcBef>
              <a:spcAft>
                <a:spcPts val="0"/>
              </a:spcAft>
              <a:buNone/>
            </a:pPr>
            <a:r>
              <a:rPr lang="en-IN" sz="1800">
                <a:latin typeface="Times New Roman"/>
                <a:ea typeface="Times New Roman"/>
                <a:cs typeface="Times New Roman"/>
                <a:sym typeface="Times New Roman"/>
              </a:rPr>
              <a:t>The biggest disadvantage is that the person can’t know it before hand and This could lead to problem such as overflowing of water and result in water wastage</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IN" sz="1800">
                <a:latin typeface="Times New Roman"/>
                <a:ea typeface="Times New Roman"/>
                <a:cs typeface="Times New Roman"/>
                <a:sym typeface="Times New Roman"/>
              </a:rPr>
              <a:t>Acoustic Leak Detection:</a:t>
            </a:r>
            <a:endParaRPr b="1" sz="1800">
              <a:latin typeface="Times New Roman"/>
              <a:ea typeface="Times New Roman"/>
              <a:cs typeface="Times New Roman"/>
              <a:sym typeface="Times New Roman"/>
            </a:endParaRPr>
          </a:p>
          <a:p>
            <a:pPr indent="457200" lvl="0" marL="0" marR="0" rtl="0" algn="l">
              <a:lnSpc>
                <a:spcPct val="100000"/>
              </a:lnSpc>
              <a:spcBef>
                <a:spcPts val="0"/>
              </a:spcBef>
              <a:spcAft>
                <a:spcPts val="0"/>
              </a:spcAft>
              <a:buNone/>
            </a:pPr>
            <a:r>
              <a:rPr lang="en-IN" sz="1800">
                <a:latin typeface="Times New Roman"/>
                <a:ea typeface="Times New Roman"/>
                <a:cs typeface="Times New Roman"/>
                <a:sym typeface="Times New Roman"/>
              </a:rPr>
              <a:t>Numerous filters and algorithms can be used to analyze this disturbance and distinguish it from other pressure events on the pipeline.</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IN" sz="1800">
                <a:latin typeface="Times New Roman"/>
                <a:ea typeface="Times New Roman"/>
                <a:cs typeface="Times New Roman"/>
                <a:sym typeface="Times New Roman"/>
              </a:rPr>
              <a:t>Correlate Leak Detection:</a:t>
            </a:r>
            <a:endParaRPr b="1" sz="1800">
              <a:latin typeface="Times New Roman"/>
              <a:ea typeface="Times New Roman"/>
              <a:cs typeface="Times New Roman"/>
              <a:sym typeface="Times New Roman"/>
            </a:endParaRPr>
          </a:p>
          <a:p>
            <a:pPr indent="457200" lvl="0" marL="0" marR="0" rtl="0" algn="l">
              <a:lnSpc>
                <a:spcPct val="100000"/>
              </a:lnSpc>
              <a:spcBef>
                <a:spcPts val="0"/>
              </a:spcBef>
              <a:spcAft>
                <a:spcPts val="0"/>
              </a:spcAft>
              <a:buNone/>
            </a:pPr>
            <a:r>
              <a:rPr lang="en-IN" sz="1800">
                <a:latin typeface="Times New Roman"/>
                <a:ea typeface="Times New Roman"/>
                <a:cs typeface="Times New Roman"/>
                <a:sym typeface="Times New Roman"/>
              </a:rPr>
              <a:t>If the distance between the sensors is known in advance, this timing information can be used to determine the location of the leak.</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IN" sz="1800">
                <a:latin typeface="Times New Roman"/>
                <a:ea typeface="Times New Roman"/>
                <a:cs typeface="Times New Roman"/>
                <a:sym typeface="Times New Roman"/>
              </a:rPr>
              <a:t>Ground Penetrating Radar:</a:t>
            </a:r>
            <a:endParaRPr b="1" sz="1800">
              <a:latin typeface="Times New Roman"/>
              <a:ea typeface="Times New Roman"/>
              <a:cs typeface="Times New Roman"/>
              <a:sym typeface="Times New Roman"/>
            </a:endParaRPr>
          </a:p>
          <a:p>
            <a:pPr indent="457200" lvl="0" marL="0" marR="0" rtl="0" algn="l">
              <a:lnSpc>
                <a:spcPct val="100000"/>
              </a:lnSpc>
              <a:spcBef>
                <a:spcPts val="0"/>
              </a:spcBef>
              <a:spcAft>
                <a:spcPts val="0"/>
              </a:spcAft>
              <a:buNone/>
            </a:pPr>
            <a:r>
              <a:rPr lang="en-IN" sz="1800">
                <a:latin typeface="Times New Roman"/>
                <a:ea typeface="Times New Roman"/>
                <a:cs typeface="Times New Roman"/>
                <a:sym typeface="Times New Roman"/>
              </a:rPr>
              <a:t>When the energy encounters a buried item or a boundary between materials having different permittivity</a:t>
            </a:r>
            <a:r>
              <a:rPr lang="en-IN" sz="1800">
                <a:latin typeface="Times New Roman"/>
                <a:ea typeface="Times New Roman"/>
                <a:cs typeface="Times New Roman"/>
                <a:sym typeface="Times New Roman"/>
              </a:rPr>
              <a:t>, it may be scattered back to the surface. </a:t>
            </a:r>
            <a:r>
              <a:rPr b="1" lang="en-IN" sz="1800">
                <a:latin typeface="Times New Roman"/>
                <a:ea typeface="Times New Roman"/>
                <a:cs typeface="Times New Roman"/>
                <a:sym typeface="Times New Roman"/>
              </a:rPr>
              <a:t>3.1.5 Pressure/Flow monitoring:</a:t>
            </a:r>
            <a:endParaRPr b="1" sz="1800">
              <a:latin typeface="Times New Roman"/>
              <a:ea typeface="Times New Roman"/>
              <a:cs typeface="Times New Roman"/>
              <a:sym typeface="Times New Roman"/>
            </a:endParaRPr>
          </a:p>
          <a:p>
            <a:pPr indent="457200" lvl="0" marL="0" marR="0" rtl="0" algn="l">
              <a:lnSpc>
                <a:spcPct val="100000"/>
              </a:lnSpc>
              <a:spcBef>
                <a:spcPts val="0"/>
              </a:spcBef>
              <a:spcAft>
                <a:spcPts val="0"/>
              </a:spcAft>
              <a:buNone/>
            </a:pPr>
            <a:r>
              <a:rPr lang="en-IN" sz="1800">
                <a:latin typeface="Times New Roman"/>
                <a:ea typeface="Times New Roman"/>
                <a:cs typeface="Times New Roman"/>
                <a:sym typeface="Times New Roman"/>
              </a:rPr>
              <a:t>It is only useful in steady-state conditions, however, and its ability to deal with gas pipelines is limited.</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1"/>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latin typeface="Times New Roman"/>
                <a:ea typeface="Times New Roman"/>
                <a:cs typeface="Times New Roman"/>
                <a:sym typeface="Times New Roman"/>
              </a:rPr>
              <a:t>DISADVANTAGES</a:t>
            </a:r>
            <a:endParaRPr>
              <a:latin typeface="Times New Roman"/>
              <a:ea typeface="Times New Roman"/>
              <a:cs typeface="Times New Roman"/>
              <a:sym typeface="Times New Roman"/>
            </a:endParaRPr>
          </a:p>
        </p:txBody>
      </p:sp>
      <p:sp>
        <p:nvSpPr>
          <p:cNvPr id="74" name="Google Shape;74;p11"/>
          <p:cNvSpPr txBox="1"/>
          <p:nvPr/>
        </p:nvSpPr>
        <p:spPr>
          <a:xfrm>
            <a:off x="501500" y="1311600"/>
            <a:ext cx="8149800" cy="2862900"/>
          </a:xfrm>
          <a:prstGeom prst="rect">
            <a:avLst/>
          </a:prstGeom>
          <a:noFill/>
          <a:ln>
            <a:noFill/>
          </a:ln>
        </p:spPr>
        <p:txBody>
          <a:bodyPr anchorCtr="0" anchor="t" bIns="45700" lIns="91425" spcFirstLastPara="1" rIns="91425" wrap="square" tIns="45700">
            <a:spAutoFit/>
          </a:bodyPr>
          <a:lstStyle/>
          <a:p>
            <a:pPr indent="-342900" lvl="0" marL="1371600" marR="0" rtl="0" algn="just">
              <a:lnSpc>
                <a:spcPct val="15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Lacking of availability.</a:t>
            </a:r>
            <a:endParaRPr b="1" sz="1800">
              <a:latin typeface="Times New Roman"/>
              <a:ea typeface="Times New Roman"/>
              <a:cs typeface="Times New Roman"/>
              <a:sym typeface="Times New Roman"/>
            </a:endParaRPr>
          </a:p>
          <a:p>
            <a:pPr indent="-342900" lvl="0" marL="1371600" marR="0" rtl="0" algn="just">
              <a:lnSpc>
                <a:spcPct val="15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Costly.</a:t>
            </a:r>
            <a:endParaRPr b="1" sz="1800">
              <a:latin typeface="Times New Roman"/>
              <a:ea typeface="Times New Roman"/>
              <a:cs typeface="Times New Roman"/>
              <a:sym typeface="Times New Roman"/>
            </a:endParaRPr>
          </a:p>
          <a:p>
            <a:pPr indent="-342900" lvl="0" marL="1371600" marR="0" rtl="0" algn="just">
              <a:lnSpc>
                <a:spcPct val="15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Manual monitoring system.</a:t>
            </a:r>
            <a:endParaRPr b="1" sz="1800">
              <a:latin typeface="Times New Roman"/>
              <a:ea typeface="Times New Roman"/>
              <a:cs typeface="Times New Roman"/>
              <a:sym typeface="Times New Roman"/>
            </a:endParaRPr>
          </a:p>
          <a:p>
            <a:pPr indent="-342900" lvl="0" marL="1371600" marR="0" rtl="0" algn="just">
              <a:lnSpc>
                <a:spcPct val="15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Labor &amp; labor cost.</a:t>
            </a:r>
            <a:endParaRPr b="1" sz="1800">
              <a:latin typeface="Times New Roman"/>
              <a:ea typeface="Times New Roman"/>
              <a:cs typeface="Times New Roman"/>
              <a:sym typeface="Times New Roman"/>
            </a:endParaRPr>
          </a:p>
          <a:p>
            <a:pPr indent="-342900" lvl="0" marL="1371600" marR="0" rtl="0" algn="just">
              <a:lnSpc>
                <a:spcPct val="15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Inefficient.</a:t>
            </a:r>
            <a:endParaRPr b="1" sz="1800">
              <a:latin typeface="Times New Roman"/>
              <a:ea typeface="Times New Roman"/>
              <a:cs typeface="Times New Roman"/>
              <a:sym typeface="Times New Roman"/>
            </a:endParaRPr>
          </a:p>
          <a:p>
            <a:pPr indent="-342900" lvl="0" marL="1371600" marR="0" rtl="0" algn="just">
              <a:lnSpc>
                <a:spcPct val="150000"/>
              </a:lnSpc>
              <a:spcBef>
                <a:spcPts val="0"/>
              </a:spcBef>
              <a:spcAft>
                <a:spcPts val="0"/>
              </a:spcAft>
              <a:buSzPts val="1800"/>
              <a:buFont typeface="Times New Roman"/>
              <a:buChar char="●"/>
            </a:pPr>
            <a:r>
              <a:rPr b="1" lang="en-IN" sz="1800">
                <a:latin typeface="Times New Roman"/>
                <a:ea typeface="Times New Roman"/>
                <a:cs typeface="Times New Roman"/>
                <a:sym typeface="Times New Roman"/>
              </a:rPr>
              <a:t>Lack of automation.</a:t>
            </a:r>
            <a:endParaRPr b="1" sz="1800">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b="1"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2"/>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p:txBody>
      </p:sp>
      <p:sp>
        <p:nvSpPr>
          <p:cNvPr id="80" name="Google Shape;80;p12"/>
          <p:cNvSpPr txBox="1"/>
          <p:nvPr/>
        </p:nvSpPr>
        <p:spPr>
          <a:xfrm>
            <a:off x="501500" y="1118700"/>
            <a:ext cx="8149800" cy="2324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        </a:t>
            </a:r>
            <a:r>
              <a:rPr b="1" lang="en-IN" sz="1800">
                <a:latin typeface="Times New Roman"/>
                <a:ea typeface="Times New Roman"/>
                <a:cs typeface="Times New Roman"/>
                <a:sym typeface="Times New Roman"/>
              </a:rPr>
              <a:t>Our MZ SCADA proposes the following features.</a:t>
            </a:r>
            <a:endParaRPr b="1" sz="18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Detects the specific drain where the blockage occurs.</a:t>
            </a:r>
            <a:endParaRPr sz="1800">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Detects toxic gas levels that would be harmful.</a:t>
            </a:r>
            <a:endParaRPr sz="1800">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The system governs the flow of sewage from the pipes.</a:t>
            </a:r>
            <a:endParaRPr sz="1800">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Finds out open vents to intimate, thus prevents accident.</a:t>
            </a:r>
            <a:endParaRPr sz="1800">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Get the prior alerts of blockages and locate them using data mining.</a:t>
            </a:r>
            <a:endParaRPr sz="1800">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It provides graphical demonstration of the alert</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latin typeface="Times New Roman"/>
                <a:ea typeface="Times New Roman"/>
                <a:cs typeface="Times New Roman"/>
                <a:sym typeface="Times New Roman"/>
              </a:rPr>
              <a:t>ADVANTAGES</a:t>
            </a:r>
            <a:endParaRPr>
              <a:latin typeface="Times New Roman"/>
              <a:ea typeface="Times New Roman"/>
              <a:cs typeface="Times New Roman"/>
              <a:sym typeface="Times New Roman"/>
            </a:endParaRPr>
          </a:p>
        </p:txBody>
      </p:sp>
      <p:sp>
        <p:nvSpPr>
          <p:cNvPr id="86" name="Google Shape;86;p13"/>
          <p:cNvSpPr txBox="1"/>
          <p:nvPr/>
        </p:nvSpPr>
        <p:spPr>
          <a:xfrm>
            <a:off x="501500" y="1118700"/>
            <a:ext cx="8149800" cy="2862900"/>
          </a:xfrm>
          <a:prstGeom prst="rect">
            <a:avLst/>
          </a:prstGeom>
          <a:noFill/>
          <a:ln>
            <a:noFill/>
          </a:ln>
        </p:spPr>
        <p:txBody>
          <a:bodyPr anchorCtr="0" anchor="t" bIns="45700" lIns="91425" spcFirstLastPara="1" rIns="91425" wrap="square" tIns="45700">
            <a:spAutoFit/>
          </a:bodyPr>
          <a:lstStyle/>
          <a:p>
            <a:pPr indent="-342900" lvl="0" marL="1371600" rtl="0" algn="just">
              <a:lnSpc>
                <a:spcPct val="150000"/>
              </a:lnSpc>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Easy visualization</a:t>
            </a:r>
            <a:endParaRPr b="1" sz="1800">
              <a:solidFill>
                <a:schemeClr val="dk1"/>
              </a:solidFill>
              <a:latin typeface="Times New Roman"/>
              <a:ea typeface="Times New Roman"/>
              <a:cs typeface="Times New Roman"/>
              <a:sym typeface="Times New Roman"/>
            </a:endParaRPr>
          </a:p>
          <a:p>
            <a:pPr indent="-342900" lvl="0" marL="1371600" rtl="0" algn="just">
              <a:lnSpc>
                <a:spcPct val="150000"/>
              </a:lnSpc>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Automated monitoring system.</a:t>
            </a:r>
            <a:endParaRPr b="1" sz="1800">
              <a:solidFill>
                <a:schemeClr val="dk1"/>
              </a:solidFill>
              <a:latin typeface="Times New Roman"/>
              <a:ea typeface="Times New Roman"/>
              <a:cs typeface="Times New Roman"/>
              <a:sym typeface="Times New Roman"/>
            </a:endParaRPr>
          </a:p>
          <a:p>
            <a:pPr indent="-342900" lvl="0" marL="1371600" rtl="0" algn="just">
              <a:lnSpc>
                <a:spcPct val="150000"/>
              </a:lnSpc>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Cost efficient.</a:t>
            </a:r>
            <a:endParaRPr b="1" sz="1800">
              <a:solidFill>
                <a:schemeClr val="dk1"/>
              </a:solidFill>
              <a:latin typeface="Times New Roman"/>
              <a:ea typeface="Times New Roman"/>
              <a:cs typeface="Times New Roman"/>
              <a:sym typeface="Times New Roman"/>
            </a:endParaRPr>
          </a:p>
          <a:p>
            <a:pPr indent="-342900" lvl="0" marL="1371600" rtl="0" algn="just">
              <a:lnSpc>
                <a:spcPct val="150000"/>
              </a:lnSpc>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No labor cost.</a:t>
            </a:r>
            <a:endParaRPr b="1" sz="1800">
              <a:solidFill>
                <a:schemeClr val="dk1"/>
              </a:solidFill>
              <a:latin typeface="Times New Roman"/>
              <a:ea typeface="Times New Roman"/>
              <a:cs typeface="Times New Roman"/>
              <a:sym typeface="Times New Roman"/>
            </a:endParaRPr>
          </a:p>
          <a:p>
            <a:pPr indent="-342900" lvl="0" marL="1371600" rtl="0" algn="just">
              <a:lnSpc>
                <a:spcPct val="150000"/>
              </a:lnSpc>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Efficient.</a:t>
            </a:r>
            <a:endParaRPr b="1" sz="1800">
              <a:solidFill>
                <a:schemeClr val="dk1"/>
              </a:solidFill>
              <a:latin typeface="Times New Roman"/>
              <a:ea typeface="Times New Roman"/>
              <a:cs typeface="Times New Roman"/>
              <a:sym typeface="Times New Roman"/>
            </a:endParaRPr>
          </a:p>
          <a:p>
            <a:pPr indent="-342900" lvl="0" marL="1371600" rtl="0" algn="just">
              <a:lnSpc>
                <a:spcPct val="150000"/>
              </a:lnSpc>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Alert system with logs.</a:t>
            </a:r>
            <a:endParaRPr b="1" sz="1800">
              <a:solidFill>
                <a:schemeClr val="dk1"/>
              </a:solidFill>
              <a:latin typeface="Times New Roman"/>
              <a:ea typeface="Times New Roman"/>
              <a:cs typeface="Times New Roman"/>
              <a:sym typeface="Times New Roman"/>
            </a:endParaRPr>
          </a:p>
          <a:p>
            <a:pPr indent="-342900" lvl="0" marL="1371600" rtl="0" algn="just">
              <a:lnSpc>
                <a:spcPct val="150000"/>
              </a:lnSpc>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Real time SCADA tool.</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