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84" d="100"/>
          <a:sy n="84"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200">
              <a:latin typeface="Calibri" pitchFamily="0" charset="0"/>
              <a:ea typeface="宋体" pitchFamily="0" charset="0"/>
              <a:cs typeface="Calibri" pitchFamily="0" charset="0"/>
            </a:endParaRPr>
          </a:p>
        </p:txBody>
      </p:sp>
      <p:sp>
        <p:nvSpPr>
          <p:cNvPr id="10" name="文本框"/>
          <p:cNvSpPr>
            <a:spLocks noGrp="1"/>
          </p:cNvSpPr>
          <p:nvPr>
            <p:ph type="hdr"/>
          </p:nvPr>
        </p:nvSpPr>
        <p:spPr>
          <a:xfrm rot="0">
            <a:off x="0" y="0"/>
            <a:ext cx="2971799" cy="457200"/>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宋体" pitchFamily="0" charset="0"/>
              <a:cs typeface="Calibri" pitchFamily="0" charset="0"/>
            </a:endParaRPr>
          </a:p>
        </p:txBody>
      </p:sp>
      <p:sp>
        <p:nvSpPr>
          <p:cNvPr id="11" name="文本框"/>
          <p:cNvSpPr>
            <a:spLocks noGrp="1"/>
          </p:cNvSpPr>
          <p:nvPr>
            <p:ph type="dt" idx="1"/>
          </p:nvPr>
        </p:nvSpPr>
        <p:spPr>
          <a:xfrm rot="0">
            <a:off x="3884613" y="0"/>
            <a:ext cx="2971800" cy="457200"/>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宋体" pitchFamily="0" charset="0"/>
                <a:cs typeface="Calibri" pitchFamily="0" charset="0"/>
              </a:rPr>
              <a:t>4/21/2024</a:t>
            </a:fld>
            <a:endParaRPr lang="zh-CN" altLang="en-US" sz="1200">
              <a:latin typeface="Calibri" pitchFamily="0" charset="0"/>
              <a:ea typeface="宋体" pitchFamily="0" charset="0"/>
              <a:cs typeface="Calibri" pitchFamily="0" charset="0"/>
            </a:endParaRPr>
          </a:p>
        </p:txBody>
      </p:sp>
      <p:sp>
        <p:nvSpPr>
          <p:cNvPr id="12" name="对象"/>
          <p:cNvSpPr>
            <a:spLocks noGrp="1" noChangeAspect="1"/>
          </p:cNvSpPr>
          <p:nvPr>
            <p:ph type="sldImg" idx="2"/>
          </p:nvPr>
        </p:nvSpPr>
        <p:spPr>
          <a:xfrm rot="0">
            <a:off x="381000" y="685800"/>
            <a:ext cx="6096000" cy="34290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7200"/>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5448730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3292357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10</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8371683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11</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2844898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2</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8732059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3</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5928957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4</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1051575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5</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1850849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6</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7359875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7</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3501057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8</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3682135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9</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59419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4.png"/><Relationship Id="rId6" Type="http://schemas.openxmlformats.org/officeDocument/2006/relationships/image" Target="../media/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4.png"/><Relationship Id="rId6" Type="http://schemas.openxmlformats.org/officeDocument/2006/relationships/image" Target="../media/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4.png"/><Relationship Id="rId6" Type="http://schemas.openxmlformats.org/officeDocument/2006/relationships/image" Target="../media/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sp>
        <p:nvSpPr>
          <p:cNvPr id="25" name="矩形"/>
          <p:cNvSpPr>
            <a:spLocks xmlns:a="http://schemas.openxmlformats.org/drawingml/2006/main"/>
          </p:cNvSpPr>
          <p:nvPr/>
        </p:nvSpPr>
        <p:spPr>
          <a:xfrm xmlns:a="http://schemas.openxmlformats.org/drawingml/2006/main" rot="0">
            <a:off x="9525" y="0"/>
            <a:ext cx="12192000" cy="1000124"/>
          </a:xfrm>
          <a:prstGeom xmlns:a="http://schemas.openxmlformats.org/drawingml/2006/main" prst="rect"/>
          <a:solidFill xmlns:a="http://schemas.openxmlformats.org/drawingml/2006/main">
            <a:schemeClr val="bg1"/>
          </a:solidFill>
          <a:ln xmlns:a="http://schemas.openxmlformats.org/drawingml/2006/main" w="12700" cmpd="sng" cap="flat">
            <a:noFill/>
            <a:prstDash val="solid"/>
            <a:round/>
          </a:ln>
        </p:spPr>
      </p:sp>
      <p:pic>
        <p:nvPicPr>
          <p:cNvPr id="24" name="图片" descr="A black and grey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276225" y="281781"/>
            <a:ext cx="1990990" cy="423863"/>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23" name="图片" descr="A close up of a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10280898" y="226297"/>
            <a:ext cx="1644402" cy="534830"/>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22" name="图片" descr="A blue and black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4321983" y="281780"/>
            <a:ext cx="1135004" cy="423864"/>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21" name="图片" descr="A circular logo with people and map&#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6" cstate="print"/>
          <a:stretch xmlns:a="http://schemas.openxmlformats.org/drawingml/2006/main">
            <a:fillRect/>
          </a:stretch>
        </p:blipFill>
        <p:spPr>
          <a:xfrm xmlns:a="http://schemas.openxmlformats.org/drawingml/2006/main" rot="0">
            <a:off x="7511755" y="136525"/>
            <a:ext cx="714375" cy="714375"/>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16" name="文本框"/>
          <p:cNvSpPr>
            <a:spLocks xmlns:a="http://schemas.openxmlformats.org/drawingml/2006/main" noGrp="1"/>
          </p:cNvSpPr>
          <p:nvPr>
            <p:ph type="ctrTitle"/>
          </p:nvPr>
        </p:nvSpPr>
        <p:spPr>
          <a:xfrm xmlns:a="http://schemas.openxmlformats.org/drawingml/2006/main" rot="0">
            <a:off x="1524000" y="1122363"/>
            <a:ext cx="9144000" cy="23876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Calibri Light" pitchFamily="0" charset="0"/>
                <a:ea typeface="等线 Light" pitchFamily="0" charset="0"/>
                <a:cs typeface="Lucida Sans"/>
              </a:rPr>
              <a:t>Click to edit Master title style</a:t>
            </a:r>
            <a:endParaRPr lang="zh-CN" altLang="en-US" sz="6000" b="0" i="0" u="none" strike="noStrike" kern="1200" cap="none" spc="0" baseline="0">
              <a:solidFill>
                <a:schemeClr val="tx1"/>
              </a:solidFill>
              <a:latin typeface="Calibri Light" pitchFamily="0" charset="0"/>
              <a:ea typeface="等线 Light" pitchFamily="0" charset="0"/>
              <a:cs typeface="Lucida Sans"/>
            </a:endParaRPr>
          </a:p>
        </p:txBody>
      </p:sp>
      <p:sp>
        <p:nvSpPr>
          <p:cNvPr id="17" name="文本框"/>
          <p:cNvSpPr>
            <a:spLocks xmlns:a="http://schemas.openxmlformats.org/drawingml/2006/main" noGrp="1"/>
          </p:cNvSpPr>
          <p:nvPr>
            <p:ph type="subTitle" idx="1"/>
          </p:nvPr>
        </p:nvSpPr>
        <p:spPr>
          <a:xfrm xmlns:a="http://schemas.openxmlformats.org/drawingml/2006/main" rot="0">
            <a:off x="1524000" y="3602038"/>
            <a:ext cx="9144000" cy="16557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ctr">
              <a:lnSpc>
                <a:spcPct val="90000"/>
              </a:lnSpc>
              <a:spcBef>
                <a:spcPts val="1000"/>
              </a:spcBef>
              <a:spcAft>
                <a:spcPts val="0"/>
              </a:spcAft>
              <a:buNone/>
            </a:pPr>
            <a:r>
              <a:rPr lang="en-US" altLang="zh-CN" sz="2400" b="0" i="0" u="none" strike="noStrike" kern="1200" cap="none" spc="0" baseline="0">
                <a:solidFill>
                  <a:schemeClr val="tx1"/>
                </a:solidFill>
                <a:latin typeface="Calibri" pitchFamily="0" charset="0"/>
                <a:ea typeface="等线" pitchFamily="0" charset="0"/>
                <a:cs typeface="Lucida Sans"/>
              </a:rPr>
              <a:t>Click to edit Master subtitle style</a:t>
            </a:r>
            <a:endParaRPr lang="zh-CN" altLang="en-US" sz="2400" b="0" i="0" u="none" strike="noStrike" kern="1200" cap="none" spc="0" baseline="0">
              <a:solidFill>
                <a:schemeClr val="tx1"/>
              </a:solidFill>
              <a:latin typeface="Calibri" pitchFamily="0" charset="0"/>
              <a:ea typeface="等线" pitchFamily="0" charset="0"/>
              <a:cs typeface="Lucida Sans"/>
            </a:endParaRPr>
          </a:p>
        </p:txBody>
      </p:sp>
      <p:sp>
        <p:nvSpPr>
          <p:cNvPr id="18"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fld id="{CAD2D6BD-DE1B-4B5F-8B41-2702339687B9}" type="datetime1">
              <a:rPr lang="en-US" altLang="zh-CN" sz="1200" b="0" i="0" u="none" strike="noStrike" kern="1200" cap="none" spc="0" baseline="0">
                <a:solidFill>
                  <a:srgbClr val="898989"/>
                </a:solidFill>
                <a:latin typeface="Calibri" pitchFamily="0" charset="0"/>
                <a:ea typeface="等线" pitchFamily="0" charset="0"/>
                <a:cs typeface="Calibri" pitchFamily="0" charset="0"/>
              </a:rPr>
              <a:t>4/21/2024</a:t>
            </a:fld>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19"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20"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30783555"/>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384603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9745631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sp>
        <p:nvSpPr>
          <p:cNvPr id="40" name="矩形"/>
          <p:cNvSpPr>
            <a:spLocks xmlns:a="http://schemas.openxmlformats.org/drawingml/2006/main"/>
          </p:cNvSpPr>
          <p:nvPr/>
        </p:nvSpPr>
        <p:spPr>
          <a:xfrm xmlns:a="http://schemas.openxmlformats.org/drawingml/2006/main" rot="0">
            <a:off x="9525" y="0"/>
            <a:ext cx="12192000" cy="1000124"/>
          </a:xfrm>
          <a:prstGeom xmlns:a="http://schemas.openxmlformats.org/drawingml/2006/main" prst="rect"/>
          <a:solidFill xmlns:a="http://schemas.openxmlformats.org/drawingml/2006/main">
            <a:schemeClr val="bg1"/>
          </a:solidFill>
          <a:ln xmlns:a="http://schemas.openxmlformats.org/drawingml/2006/main" w="12700" cmpd="sng" cap="flat">
            <a:noFill/>
            <a:prstDash val="solid"/>
            <a:round/>
          </a:ln>
        </p:spPr>
      </p:sp>
      <p:pic>
        <p:nvPicPr>
          <p:cNvPr id="39" name="图片" descr="A black and grey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276225" y="281781"/>
            <a:ext cx="1990990" cy="423863"/>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38" name="图片" descr="A close up of a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10280898" y="226297"/>
            <a:ext cx="1644402" cy="534830"/>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37" name="图片" descr="A blue and black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4321983" y="281780"/>
            <a:ext cx="1135004" cy="423864"/>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36" name="图片" descr="A circular logo with people and map&#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6" cstate="print"/>
          <a:stretch xmlns:a="http://schemas.openxmlformats.org/drawingml/2006/main">
            <a:fillRect/>
          </a:stretch>
        </p:blipFill>
        <p:spPr>
          <a:xfrm xmlns:a="http://schemas.openxmlformats.org/drawingml/2006/main" rot="0">
            <a:off x="7511755" y="136525"/>
            <a:ext cx="714375" cy="714375"/>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1" name="文本框"/>
          <p:cNvSpPr>
            <a:spLocks xmlns:a="http://schemas.openxmlformats.org/drawingml/2006/main" noGrp="1"/>
          </p:cNvSpPr>
          <p:nvPr>
            <p:ph type="title"/>
          </p:nvPr>
        </p:nvSpPr>
        <p:spPr>
          <a:xfrm xmlns:a="http://schemas.openxmlformats.org/drawingml/2006/main" rot="0">
            <a:off x="838200" y="365124"/>
            <a:ext cx="10515600" cy="13255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2" name="文本框"/>
          <p:cNvSpPr>
            <a:spLocks xmlns:a="http://schemas.openxmlformats.org/drawingml/2006/main" noGrp="1"/>
          </p:cNvSpPr>
          <p:nvPr>
            <p:ph type="body" idx="1"/>
          </p:nvPr>
        </p:nvSpPr>
        <p:spPr>
          <a:xfrm xmlns:a="http://schemas.openxmlformats.org/drawingml/2006/main" rot="0">
            <a:off x="838200" y="1825625"/>
            <a:ext cx="10515600" cy="43513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3"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fld id="{CAD2D6BD-DE1B-4B5F-8B41-2702339687B9}" type="datetime1">
              <a:rPr lang="en-US" altLang="zh-CN" sz="1200">
                <a:solidFill>
                  <a:srgbClr val="898989"/>
                </a:solidFill>
                <a:latin typeface="Calibri" pitchFamily="0" charset="0"/>
                <a:ea typeface="等线" pitchFamily="0" charset="0"/>
                <a:cs typeface="Calibri" pitchFamily="0" charset="0"/>
              </a:rPr>
              <a:t>4/21/2024</a:t>
            </a:fld>
            <a:endParaRPr lang="zh-CN" altLang="en-US" sz="1200">
              <a:solidFill>
                <a:srgbClr val="898989"/>
              </a:solidFill>
              <a:latin typeface="Calibri" pitchFamily="0" charset="0"/>
              <a:ea typeface="等线" pitchFamily="0" charset="0"/>
              <a:cs typeface="Calibri" pitchFamily="0" charset="0"/>
            </a:endParaRPr>
          </a:p>
        </p:txBody>
      </p:sp>
      <p:sp>
        <p:nvSpPr>
          <p:cNvPr id="34"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sz="1200">
                <a:solidFill>
                  <a:srgbClr val="898989"/>
                </a:solidFill>
                <a:latin typeface="Calibri" pitchFamily="0" charset="0"/>
                <a:ea typeface="等线" pitchFamily="0" charset="0"/>
                <a:cs typeface="Calibri" pitchFamily="0" charset="0"/>
              </a:rPr>
              <a:t>© Edunet Foundation. All rights reserved.</a:t>
            </a:r>
            <a:endParaRPr lang="zh-CN" altLang="en-US" sz="1200">
              <a:solidFill>
                <a:srgbClr val="898989"/>
              </a:solidFill>
              <a:latin typeface="Calibri" pitchFamily="0" charset="0"/>
              <a:ea typeface="等线" pitchFamily="0" charset="0"/>
              <a:cs typeface="Calibri" pitchFamily="0" charset="0"/>
            </a:endParaRPr>
          </a:p>
        </p:txBody>
      </p:sp>
      <p:sp>
        <p:nvSpPr>
          <p:cNvPr id="35"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3544704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sp>
        <p:nvSpPr>
          <p:cNvPr id="76" name="矩形"/>
          <p:cNvSpPr>
            <a:spLocks xmlns:a="http://schemas.openxmlformats.org/drawingml/2006/main"/>
          </p:cNvSpPr>
          <p:nvPr/>
        </p:nvSpPr>
        <p:spPr>
          <a:xfrm xmlns:a="http://schemas.openxmlformats.org/drawingml/2006/main" rot="0">
            <a:off x="9525" y="0"/>
            <a:ext cx="12192000" cy="1000124"/>
          </a:xfrm>
          <a:prstGeom xmlns:a="http://schemas.openxmlformats.org/drawingml/2006/main" prst="rect"/>
          <a:solidFill xmlns:a="http://schemas.openxmlformats.org/drawingml/2006/main">
            <a:schemeClr val="bg1"/>
          </a:solidFill>
          <a:ln xmlns:a="http://schemas.openxmlformats.org/drawingml/2006/main" w="12700" cmpd="sng" cap="flat">
            <a:noFill/>
            <a:prstDash val="solid"/>
            <a:round/>
          </a:ln>
        </p:spPr>
      </p:sp>
      <p:pic>
        <p:nvPicPr>
          <p:cNvPr id="75" name="图片" descr="A black and grey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276225" y="281781"/>
            <a:ext cx="1990990" cy="423863"/>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74" name="图片" descr="A close up of a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10280898" y="226297"/>
            <a:ext cx="1644402" cy="534830"/>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73" name="图片" descr="A blue and black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4321983" y="281780"/>
            <a:ext cx="1135004" cy="423864"/>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72" name="图片" descr="A circular logo with people and map&#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6" cstate="print"/>
          <a:stretch xmlns:a="http://schemas.openxmlformats.org/drawingml/2006/main">
            <a:fillRect/>
          </a:stretch>
        </p:blipFill>
        <p:spPr>
          <a:xfrm xmlns:a="http://schemas.openxmlformats.org/drawingml/2006/main" rot="0">
            <a:off x="7511755" y="136525"/>
            <a:ext cx="714375" cy="714375"/>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68" name="文本框"/>
          <p:cNvSpPr>
            <a:spLocks xmlns:a="http://schemas.openxmlformats.org/drawingml/2006/main" noGrp="1"/>
          </p:cNvSpPr>
          <p:nvPr>
            <p:ph type="title"/>
          </p:nvPr>
        </p:nvSpPr>
        <p:spPr>
          <a:xfrm xmlns:a="http://schemas.openxmlformats.org/drawingml/2006/main" rot="0">
            <a:off x="838200" y="365124"/>
            <a:ext cx="10515600" cy="13255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69"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fld id="{CAD2D6BD-DE1B-4B5F-8B41-2702339687B9}" type="datetime1">
              <a:rPr lang="en-US" altLang="zh-CN" sz="1200">
                <a:solidFill>
                  <a:srgbClr val="898989"/>
                </a:solidFill>
                <a:latin typeface="Calibri" pitchFamily="0" charset="0"/>
                <a:ea typeface="等线" pitchFamily="0" charset="0"/>
                <a:cs typeface="Calibri" pitchFamily="0" charset="0"/>
              </a:rPr>
              <a:t>4/21/2024</a:t>
            </a:fld>
            <a:endParaRPr lang="zh-CN" altLang="en-US" sz="1200">
              <a:solidFill>
                <a:srgbClr val="898989"/>
              </a:solidFill>
              <a:latin typeface="Calibri" pitchFamily="0" charset="0"/>
              <a:ea typeface="等线" pitchFamily="0" charset="0"/>
              <a:cs typeface="Calibri" pitchFamily="0" charset="0"/>
            </a:endParaRPr>
          </a:p>
        </p:txBody>
      </p:sp>
      <p:sp>
        <p:nvSpPr>
          <p:cNvPr id="70"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sz="1200">
                <a:solidFill>
                  <a:srgbClr val="898989"/>
                </a:solidFill>
                <a:latin typeface="Calibri" pitchFamily="0" charset="0"/>
                <a:ea typeface="等线" pitchFamily="0" charset="0"/>
                <a:cs typeface="Calibri" pitchFamily="0" charset="0"/>
              </a:rPr>
              <a:t>© Edunet Foundation. All rights reserved.</a:t>
            </a:r>
            <a:endParaRPr lang="zh-CN" altLang="en-US" sz="1200">
              <a:solidFill>
                <a:srgbClr val="898989"/>
              </a:solidFill>
              <a:latin typeface="Calibri" pitchFamily="0" charset="0"/>
              <a:ea typeface="等线" pitchFamily="0" charset="0"/>
              <a:cs typeface="Calibri" pitchFamily="0" charset="0"/>
            </a:endParaRPr>
          </a:p>
        </p:txBody>
      </p:sp>
      <p:sp>
        <p:nvSpPr>
          <p:cNvPr id="71"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9631713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9941804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9759312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284476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445748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018239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823216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462828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038240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image" Target="../media/3.png"/><Relationship Id="rId4" Type="http://schemas.openxmlformats.org/officeDocument/2006/relationships/image" Target="../media/4.png"/><Relationship Id="rId5" Type="http://schemas.openxmlformats.org/officeDocument/2006/relationships/image" Target="../media/5.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Relationship Id="rId18" Type="http://schemas.openxmlformats.org/officeDocument/2006/relationships/slideLayout" Target="../slideLayouts/slideLayout13.xml"/><Relationship Id="rId19"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 name="文本框"/>
          <p:cNvSpPr>
            <a:spLocks noGrp="1"/>
          </p:cNvSpPr>
          <p:nvPr>
            <p:ph type="dt" idx="2"/>
          </p:nvPr>
        </p:nvSpPr>
        <p:spPr>
          <a:xfrm rot="0">
            <a:off x="8382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等线" pitchFamily="0" charset="0"/>
                <a:cs typeface="Calibri" pitchFamily="0" charset="0"/>
              </a:rPr>
              <a:t>4/21/2024</a:t>
            </a:fld>
            <a:endParaRPr lang="zh-CN" altLang="en-US" sz="1200">
              <a:solidFill>
                <a:srgbClr val="898989"/>
              </a:solidFill>
              <a:latin typeface="Calibri" pitchFamily="0" charset="0"/>
              <a:ea typeface="等线" pitchFamily="0" charset="0"/>
              <a:cs typeface="Calibri" pitchFamily="0" charset="0"/>
            </a:endParaRPr>
          </a:p>
        </p:txBody>
      </p:sp>
      <p:sp>
        <p:nvSpPr>
          <p:cNvPr id="3" name="文本框"/>
          <p:cNvSpPr>
            <a:spLocks noGrp="1"/>
          </p:cNvSpPr>
          <p:nvPr>
            <p:ph type="ftr" idx="3"/>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algn="ctr"/>
            <a:r>
              <a:rPr lang="en-US" altLang="zh-CN" sz="1200">
                <a:solidFill>
                  <a:srgbClr val="898989"/>
                </a:solidFill>
                <a:latin typeface="Calibri" pitchFamily="0" charset="0"/>
                <a:ea typeface="等线" pitchFamily="0" charset="0"/>
                <a:cs typeface="Calibri" pitchFamily="0" charset="0"/>
              </a:rPr>
              <a:t>© Edunet Foundation. All rights reserved.</a:t>
            </a:r>
            <a:endParaRPr lang="zh-CN" altLang="en-US" sz="1200">
              <a:solidFill>
                <a:srgbClr val="898989"/>
              </a:solidFill>
              <a:latin typeface="Calibri" pitchFamily="0" charset="0"/>
              <a:ea typeface="等线" pitchFamily="0" charset="0"/>
              <a:cs typeface="Calibri" pitchFamily="0" charset="0"/>
            </a:endParaRPr>
          </a:p>
        </p:txBody>
      </p:sp>
      <p:sp>
        <p:nvSpPr>
          <p:cNvPr id="4" name="文本框"/>
          <p:cNvSpPr>
            <a:spLocks noGrp="1"/>
          </p:cNvSpPr>
          <p:nvPr>
            <p:ph type="sldNum" idx="4"/>
          </p:nvPr>
        </p:nvSpPr>
        <p:spPr>
          <a:xfrm rot="0">
            <a:off x="86106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
        <p:nvSpPr>
          <p:cNvPr id="5" name="矩形"/>
          <p:cNvSpPr>
            <a:spLocks/>
          </p:cNvSpPr>
          <p:nvPr/>
        </p:nvSpPr>
        <p:spPr>
          <a:xfrm rot="0">
            <a:off x="9525" y="0"/>
            <a:ext cx="12192000" cy="1000124"/>
          </a:xfrm>
          <a:prstGeom prst="rect"/>
          <a:solidFill>
            <a:schemeClr val="bg1"/>
          </a:solidFill>
          <a:ln w="12700" cmpd="sng" cap="flat">
            <a:noFill/>
            <a:prstDash val="solid"/>
            <a:round/>
          </a:ln>
        </p:spPr>
      </p:sp>
      <p:pic>
        <p:nvPicPr>
          <p:cNvPr id="6" name="图片" descr="A black and grey logo&#10;&#10;Description automatically generated"/>
          <p:cNvPicPr>
            <a:picLocks noChangeAspect="1"/>
          </p:cNvPicPr>
          <p:nvPr/>
        </p:nvPicPr>
        <p:blipFill>
          <a:blip r:embed="rId2" cstate="print"/>
          <a:stretch>
            <a:fillRect/>
          </a:stretch>
        </p:blipFill>
        <p:spPr>
          <a:xfrm rot="0">
            <a:off x="276225" y="281781"/>
            <a:ext cx="1990990" cy="423863"/>
          </a:xfrm>
          <a:prstGeom prst="rect"/>
          <a:noFill/>
          <a:ln w="12700" cmpd="sng" cap="flat">
            <a:noFill/>
            <a:prstDash val="solid"/>
            <a:miter/>
          </a:ln>
        </p:spPr>
      </p:pic>
      <p:pic>
        <p:nvPicPr>
          <p:cNvPr id="7" name="图片" descr="A close up of a logo&#10;&#10;Description automatically generated"/>
          <p:cNvPicPr>
            <a:picLocks noChangeAspect="1"/>
          </p:cNvPicPr>
          <p:nvPr/>
        </p:nvPicPr>
        <p:blipFill>
          <a:blip r:embed="rId3" cstate="print"/>
          <a:stretch>
            <a:fillRect/>
          </a:stretch>
        </p:blipFill>
        <p:spPr>
          <a:xfrm rot="0">
            <a:off x="10280898" y="226297"/>
            <a:ext cx="1644402" cy="534830"/>
          </a:xfrm>
          <a:prstGeom prst="rect"/>
          <a:noFill/>
          <a:ln w="12700" cmpd="sng" cap="flat">
            <a:noFill/>
            <a:prstDash val="solid"/>
            <a:miter/>
          </a:ln>
        </p:spPr>
      </p:pic>
      <p:pic>
        <p:nvPicPr>
          <p:cNvPr id="8" name="图片" descr="A blue and black logo&#10;&#10;Description automatically generated"/>
          <p:cNvPicPr>
            <a:picLocks noChangeAspect="1"/>
          </p:cNvPicPr>
          <p:nvPr/>
        </p:nvPicPr>
        <p:blipFill>
          <a:blip r:embed="rId4" cstate="print"/>
          <a:stretch>
            <a:fillRect/>
          </a:stretch>
        </p:blipFill>
        <p:spPr>
          <a:xfrm rot="0">
            <a:off x="4321983" y="281780"/>
            <a:ext cx="1135004" cy="423864"/>
          </a:xfrm>
          <a:prstGeom prst="rect"/>
          <a:noFill/>
          <a:ln w="12700" cmpd="sng" cap="flat">
            <a:noFill/>
            <a:prstDash val="solid"/>
            <a:miter/>
          </a:ln>
        </p:spPr>
      </p:pic>
      <p:pic>
        <p:nvPicPr>
          <p:cNvPr id="9" name="图片" descr="A circular logo with people and map&#10;&#10;Description automatically generated"/>
          <p:cNvPicPr>
            <a:picLocks noChangeAspect="1"/>
          </p:cNvPicPr>
          <p:nvPr/>
        </p:nvPicPr>
        <p:blipFill>
          <a:blip r:embed="rId5" cstate="print"/>
          <a:stretch>
            <a:fillRect/>
          </a:stretch>
        </p:blipFill>
        <p:spPr>
          <a:xfrm rot="0">
            <a:off x="7511755" y="136525"/>
            <a:ext cx="714375" cy="714375"/>
          </a:xfrm>
          <a:prstGeom prst="rect"/>
          <a:noFill/>
          <a:ln w="12700" cmpd="sng" cap="flat">
            <a:noFill/>
            <a:prstDash val="solid"/>
            <a:miter/>
          </a:ln>
        </p:spPr>
      </p:pic>
    </p:spTree>
    <p:extLst>
      <p:ext uri="{BB962C8B-B14F-4D97-AF65-F5344CB8AC3E}">
        <p14:creationId xmlns:p14="http://schemas.microsoft.com/office/powerpoint/2010/main" val="172589707"/>
      </p:ext>
    </p:extLst>
  </p:cSld>
  <p:clrMap bg1="lt1" tx1="dk1" bg2="lt2" tx2="dk2" accent1="accent1" accent2="accent2" accent3="accent3" accent4="accent4" accent5="accent5" accent6="accent6" hlink="hlink" folHlink="fol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Calibri Light" pitchFamily="0" charset="0"/>
          <a:ea typeface="等线 Light" pitchFamily="0" charset="0"/>
          <a:cs typeface="Calibri Light"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Calibri" pitchFamily="0" charset="0"/>
          <a:ea typeface="等线" pitchFamily="0" charset="0"/>
          <a:cs typeface="Calibri" pitchFamily="0"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Calibri" pitchFamily="0" charset="0"/>
          <a:ea typeface="等线" pitchFamily="0" charset="0"/>
          <a:cs typeface="Calibri" pitchFamily="0"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alibri" pitchFamily="0" charset="0"/>
          <a:ea typeface="等线" pitchFamily="0" charset="0"/>
          <a:cs typeface="Calibri" pitchFamily="0"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437797" y="2177109"/>
            <a:ext cx="6691139" cy="995572"/>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6000" b="1" i="0" u="none" strike="noStrike" kern="1200" cap="none" spc="0" baseline="0">
                <a:solidFill>
                  <a:schemeClr val="accent1"/>
                </a:solidFill>
                <a:latin typeface="Arial" pitchFamily="34" charset="0"/>
                <a:ea typeface="等线 Light" pitchFamily="0" charset="0"/>
                <a:cs typeface="Arial" pitchFamily="34" charset="0"/>
              </a:rPr>
              <a:t>HEART DISEASE PERDICTION</a:t>
            </a:r>
            <a:endParaRPr lang="zh-CN" altLang="en-US" sz="2800" b="1" i="0" u="none" strike="noStrike" kern="1200" cap="none" spc="0" baseline="0">
              <a:solidFill>
                <a:schemeClr val="accent1"/>
              </a:solidFill>
              <a:latin typeface="Arial" pitchFamily="34" charset="0"/>
              <a:ea typeface="等线 Light"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2F5497"/>
                </a:solidFill>
                <a:latin typeface="Arial" pitchFamily="34" charset="0"/>
                <a:ea typeface="等线" pitchFamily="0" charset="0"/>
                <a:cs typeface="Arial" pitchFamily="34" charset="0"/>
              </a:rPr>
              <a:t>TSP- AI ML Fundamentals (Capstone Project)</a:t>
            </a:r>
            <a:endParaRPr lang="zh-CN" altLang="en-US" sz="3200" b="1" i="0" u="none" strike="noStrike" kern="1200" cap="none" spc="0" baseline="0">
              <a:solidFill>
                <a:srgbClr val="2F5497"/>
              </a:solidFill>
              <a:latin typeface="Arial" pitchFamily="34" charset="0"/>
              <a:ea typeface="等线" pitchFamily="0" charset="0"/>
              <a:cs typeface="Arial" pitchFamily="34" charset="0"/>
            </a:endParaRPr>
          </a:p>
        </p:txBody>
      </p:sp>
      <p:sp>
        <p:nvSpPr>
          <p:cNvPr id="28" name="矩形"/>
          <p:cNvSpPr>
            <a:spLocks/>
          </p:cNvSpPr>
          <p:nvPr/>
        </p:nvSpPr>
        <p:spPr>
          <a:xfrm rot="0">
            <a:off x="1723871" y="3252865"/>
            <a:ext cx="9039066" cy="681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2F5497"/>
                </a:solidFill>
                <a:latin typeface="Arial" pitchFamily="34" charset="0"/>
                <a:ea typeface="等线" pitchFamily="0" charset="0"/>
                <a:cs typeface="Arial" pitchFamily="34" charset="0"/>
              </a:rPr>
              <a:t>Presented By:</a:t>
            </a:r>
            <a:endParaRPr lang="en-US" altLang="zh-CN" sz="2000" b="1" i="0" u="none" strike="noStrike" kern="1200" cap="none" spc="0" baseline="0">
              <a:solidFill>
                <a:srgbClr val="2F5497"/>
              </a:solidFill>
              <a:latin typeface="Arial" pitchFamily="34" charset="0"/>
              <a:ea typeface="等线"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2F5497"/>
                </a:solidFill>
                <a:latin typeface="Arial" pitchFamily="34" charset="0"/>
                <a:ea typeface="等线" pitchFamily="0" charset="0"/>
                <a:cs typeface="Arial" pitchFamily="34" charset="0"/>
              </a:rPr>
              <a:t> </a:t>
            </a:r>
            <a:r>
              <a:rPr lang="en-US" altLang="zh-CN" sz="2000" b="1" i="0" u="none" strike="noStrike" kern="1200" cap="none" spc="0" baseline="0">
                <a:solidFill>
                  <a:srgbClr val="2F5497"/>
                </a:solidFill>
                <a:latin typeface="Arial" pitchFamily="34" charset="0"/>
                <a:ea typeface="等线" pitchFamily="0" charset="0"/>
                <a:cs typeface="Arial" pitchFamily="34" charset="0"/>
              </a:rPr>
              <a:t>Sathiyavendhan B- NM I'D au422621105027</a:t>
            </a:r>
            <a:endParaRPr lang="zh-CN" altLang="en-US" sz="2000" b="1" i="0" u="none" strike="noStrike" kern="1200" cap="none" spc="0" baseline="0">
              <a:solidFill>
                <a:srgbClr val="2F5497"/>
              </a:solidFill>
              <a:latin typeface="Arial" pitchFamily="34" charset="0"/>
              <a:ea typeface="等线" pitchFamily="0" charset="0"/>
              <a:cs typeface="Arial" pitchFamily="34" charset="0"/>
            </a:endParaRPr>
          </a:p>
        </p:txBody>
      </p:sp>
      <p:sp>
        <p:nvSpPr>
          <p:cNvPr id="29" name="矩形"/>
          <p:cNvSpPr>
            <a:spLocks/>
          </p:cNvSpPr>
          <p:nvPr/>
        </p:nvSpPr>
        <p:spPr>
          <a:xfrm rot="0">
            <a:off x="1723871" y="5186598"/>
            <a:ext cx="8259580"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2F5497"/>
                </a:solidFill>
                <a:latin typeface="Arial" pitchFamily="34" charset="0"/>
                <a:ea typeface="等线" pitchFamily="0" charset="0"/>
                <a:cs typeface="Arial" pitchFamily="34" charset="0"/>
              </a:rPr>
              <a:t>Guided By:</a:t>
            </a:r>
            <a:r>
              <a:rPr lang="en-US" altLang="zh-CN" sz="2000" b="1" i="0" u="none" strike="noStrike" kern="1200" cap="none" spc="0" baseline="0">
                <a:solidFill>
                  <a:srgbClr val="2F5497"/>
                </a:solidFill>
                <a:latin typeface="Arial" pitchFamily="34" charset="0"/>
                <a:ea typeface="等线" pitchFamily="0" charset="0"/>
                <a:cs typeface="Arial" pitchFamily="34" charset="0"/>
              </a:rPr>
              <a:t>Dr RAMAR BOSE</a:t>
            </a:r>
            <a:endParaRPr lang="zh-CN" altLang="en-US" sz="2000" b="1" i="0" u="none" strike="noStrike" kern="1200" cap="none" spc="0" baseline="0">
              <a:solidFill>
                <a:srgbClr val="2F5497"/>
              </a:solidFill>
              <a:latin typeface="Arial" pitchFamily="34" charset="0"/>
              <a:ea typeface="等线" pitchFamily="0" charset="0"/>
              <a:cs typeface="Arial" pitchFamily="34" charset="0"/>
            </a:endParaRPr>
          </a:p>
        </p:txBody>
      </p:sp>
      <p:sp>
        <p:nvSpPr>
          <p:cNvPr id="30" name="文本框"/>
          <p:cNvSpPr>
            <a:spLocks noGrp="1"/>
          </p:cNvSpPr>
          <p:nvPr>
            <p:ph type="ftr"/>
          </p:nvPr>
        </p:nvSpPr>
        <p:spPr>
          <a:xfrm rot="0">
            <a:off x="4248462"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a:t>
            </a:r>
            <a:r>
              <a:rPr lang="en-US" altLang="zh-CN" sz="1200" b="0" i="0" u="none" strike="noStrike" kern="1200" cap="none" spc="0" baseline="0">
                <a:solidFill>
                  <a:srgbClr val="898989"/>
                </a:solidFill>
                <a:latin typeface="Calibri" pitchFamily="0" charset="0"/>
                <a:ea typeface="等线" pitchFamily="0" charset="0"/>
                <a:cs typeface="Calibri" pitchFamily="0" charset="0"/>
              </a:rPr>
              <a:t>Edunet</a:t>
            </a:r>
            <a:r>
              <a:rPr lang="en-US" altLang="zh-CN" sz="1200" b="0" i="0" u="none" strike="noStrike" kern="1200" cap="none" spc="0" baseline="0">
                <a:solidFill>
                  <a:srgbClr val="898989"/>
                </a:solidFill>
                <a:latin typeface="Calibri" pitchFamily="0" charset="0"/>
                <a:ea typeface="等线" pitchFamily="0" charset="0"/>
                <a:cs typeface="Calibri" pitchFamily="0" charset="0"/>
              </a:rPr>
              <a: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4338237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65"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References</a:t>
            </a:r>
            <a:endParaRPr lang="zh-CN" altLang="en-US" sz="6000" b="0" i="0" u="none" strike="noStrike" kern="1200" cap="none" spc="0" baseline="0">
              <a:solidFill>
                <a:schemeClr val="tx1"/>
              </a:solidFill>
              <a:latin typeface="Calibri Light" pitchFamily="0" charset="0"/>
              <a:ea typeface="等线 Light" pitchFamily="0" charset="0"/>
              <a:cs typeface="Lucida Sans"/>
            </a:endParaRPr>
          </a:p>
        </p:txBody>
      </p:sp>
      <p:sp>
        <p:nvSpPr>
          <p:cNvPr id="66"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1.	Project Github link, Ramar Bose , 2024</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2.	Project video recorded link (youtube/github), Ramar Bose , 2024</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3.	Project PPT &amp; Report github link, Ramar Bose , 2024</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67"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8423288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77"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rgbClr val="002060"/>
                </a:solidFill>
                <a:latin typeface="Arial" pitchFamily="34" charset="0"/>
                <a:ea typeface="等线 Light" pitchFamily="0" charset="0"/>
                <a:cs typeface="Arial" pitchFamily="34" charset="0"/>
              </a:rPr>
              <a:t>THANK YOU</a:t>
            </a:r>
            <a:endParaRPr lang="zh-CN" altLang="en-US" sz="4400" b="1" i="0" u="none" strike="noStrike" kern="1200" cap="none" spc="0" baseline="0">
              <a:solidFill>
                <a:srgbClr val="002060"/>
              </a:solidFill>
              <a:latin typeface="Arial" pitchFamily="34" charset="0"/>
              <a:ea typeface="等线 Light" pitchFamily="0" charset="0"/>
              <a:cs typeface="Arial" pitchFamily="34" charset="0"/>
            </a:endParaRPr>
          </a:p>
        </p:txBody>
      </p:sp>
      <p:sp>
        <p:nvSpPr>
          <p:cNvPr id="78" name="文本框"/>
          <p:cNvSpPr>
            <a:spLocks noGrp="1"/>
          </p:cNvSpPr>
          <p:nvPr>
            <p:ph type="ftr"/>
          </p:nvPr>
        </p:nvSpPr>
        <p:spPr>
          <a:xfrm rot="0">
            <a:off x="403860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a:t>
            </a:r>
            <a:r>
              <a:rPr lang="en-US" altLang="zh-CN" sz="1200" b="0" i="0" u="none" strike="noStrike" kern="1200" cap="none" spc="0" baseline="0">
                <a:solidFill>
                  <a:srgbClr val="898989"/>
                </a:solidFill>
                <a:latin typeface="Calibri" pitchFamily="0" charset="0"/>
                <a:ea typeface="等线" pitchFamily="0" charset="0"/>
                <a:cs typeface="Calibri" pitchFamily="0" charset="0"/>
              </a:rPr>
              <a:t>Edunet</a:t>
            </a:r>
            <a:r>
              <a:rPr lang="en-US" altLang="zh-CN" sz="1200" b="0" i="0" u="none" strike="noStrike" kern="1200" cap="none" spc="0" baseline="0">
                <a:solidFill>
                  <a:srgbClr val="898989"/>
                </a:solidFill>
                <a:latin typeface="Calibri" pitchFamily="0" charset="0"/>
                <a:ea typeface="等线" pitchFamily="0" charset="0"/>
                <a:cs typeface="Calibri" pitchFamily="0" charset="0"/>
              </a:rPr>
              <a: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6596775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41" name="文本框"/>
          <p:cNvSpPr>
            <a:spLocks noGrp="1"/>
          </p:cNvSpPr>
          <p:nvPr>
            <p:ph type="title"/>
          </p:nvPr>
        </p:nvSpPr>
        <p:spPr>
          <a:xfrm rot="0">
            <a:off x="838530" y="823512"/>
            <a:ext cx="10515600" cy="13255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4400" b="1" i="0" u="none" strike="noStrike" kern="1200" cap="none" spc="0" baseline="0">
                <a:solidFill>
                  <a:srgbClr val="002060"/>
                </a:solidFill>
                <a:latin typeface="Arial" pitchFamily="34" charset="0"/>
                <a:ea typeface="等线 Light" pitchFamily="0" charset="0"/>
                <a:cs typeface="Arial" pitchFamily="34" charset="0"/>
              </a:rPr>
              <a:t>OUTLINE</a:t>
            </a:r>
            <a:endParaRPr lang="zh-CN" altLang="en-US" sz="4400" b="1" i="0" u="none" strike="noStrike" kern="1200" cap="none" spc="0" baseline="0">
              <a:solidFill>
                <a:srgbClr val="002060"/>
              </a:solidFill>
              <a:latin typeface="Arial" pitchFamily="34" charset="0"/>
              <a:ea typeface="等线 Light" pitchFamily="0" charset="0"/>
              <a:cs typeface="Arial" pitchFamily="34" charset="0"/>
            </a:endParaRPr>
          </a:p>
        </p:txBody>
      </p:sp>
      <p:sp>
        <p:nvSpPr>
          <p:cNvPr id="42"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endParaRPr lang="en-US" altLang="zh-CN" sz="28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Problem Statement </a:t>
            </a:r>
            <a:r>
              <a:rPr lang="en-US" altLang="zh-CN" sz="2000" b="0" i="0" u="none" strike="noStrike" kern="1200" cap="none" spc="0" baseline="0">
                <a:solidFill>
                  <a:schemeClr val="tx1"/>
                </a:solidFill>
                <a:latin typeface="Arial" pitchFamily="34" charset="0"/>
                <a:ea typeface="Calibri" pitchFamily="0" charset="0"/>
                <a:cs typeface="Arial" pitchFamily="34" charset="0"/>
              </a:rPr>
              <a:t>(Should not include solution)</a:t>
            </a:r>
            <a:endParaRPr lang="en-US" altLang="zh-CN" sz="28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Proposed System/Solution</a:t>
            </a:r>
            <a:endParaRPr lang="en-US" altLang="zh-CN" sz="28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Calibri" pitchFamily="0" charset="0"/>
              </a:rPr>
              <a:t>Algorithm &amp; Deployment  </a:t>
            </a:r>
            <a:endParaRPr lang="en-US" altLang="zh-CN" sz="2000" b="1" i="0" u="none" strike="noStrike" kern="1200" cap="none" spc="0" baseline="0">
              <a:solidFill>
                <a:schemeClr val="tx1"/>
              </a:solidFill>
              <a:latin typeface="Arial" pitchFamily="34" charset="0"/>
              <a:ea typeface="Calibri" pitchFamily="0" charset="0"/>
              <a:cs typeface="Calibri" pitchFamily="0"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Calibri" pitchFamily="0" charset="0"/>
              </a:rPr>
              <a:t>GitHub Link</a:t>
            </a:r>
            <a:endParaRPr lang="en-US" altLang="zh-CN" sz="2000" b="1" i="0" u="none" strike="noStrike" kern="1200" cap="none" spc="0" baseline="0">
              <a:solidFill>
                <a:schemeClr val="tx1"/>
              </a:solidFill>
              <a:latin typeface="Arial" pitchFamily="34" charset="0"/>
              <a:ea typeface="Calibri" pitchFamily="0" charset="0"/>
              <a:cs typeface="Calibri" pitchFamily="0"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Calibri" pitchFamily="0" charset="0"/>
              </a:rPr>
              <a:t>Project Demo(photos / videos)</a:t>
            </a:r>
            <a:endParaRPr lang="en-US" altLang="zh-CN" sz="2800" b="0" i="0" u="none" strike="noStrike" kern="1200" cap="none" spc="0" baseline="0">
              <a:solidFill>
                <a:schemeClr val="tx1"/>
              </a:solidFill>
              <a:latin typeface="Arial" pitchFamily="34" charset="0"/>
              <a:ea typeface="等线" pitchFamily="0" charset="0"/>
              <a:cs typeface="Calibri" pitchFamily="0"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Conclusion</a:t>
            </a:r>
            <a:endParaRPr lang="en-US" altLang="zh-CN" sz="28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Future Scope</a:t>
            </a:r>
            <a:endParaRPr lang="en-US" altLang="zh-CN" sz="2000" b="1" i="0" u="none" strike="noStrike" kern="1200" cap="none" spc="0" baseline="0">
              <a:solidFill>
                <a:schemeClr val="tx1"/>
              </a:solidFill>
              <a:latin typeface="Arial" pitchFamily="34" charset="0"/>
              <a:ea typeface="Calibri"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References</a:t>
            </a:r>
            <a:endParaRPr lang="zh-CN" altLang="en-US" sz="2000" b="1" i="0" u="none" strike="noStrike" kern="1200" cap="none" spc="0" baseline="0">
              <a:solidFill>
                <a:schemeClr val="tx1"/>
              </a:solidFill>
              <a:latin typeface="Arial" pitchFamily="34" charset="0"/>
              <a:ea typeface="Calibri" pitchFamily="0" charset="0"/>
              <a:cs typeface="Arial" pitchFamily="34" charset="0"/>
            </a:endParaRPr>
          </a:p>
        </p:txBody>
      </p:sp>
      <p:sp>
        <p:nvSpPr>
          <p:cNvPr id="43" name="文本框"/>
          <p:cNvSpPr>
            <a:spLocks noGrp="1"/>
          </p:cNvSpPr>
          <p:nvPr>
            <p:ph type="ftr"/>
          </p:nvPr>
        </p:nvSpPr>
        <p:spPr>
          <a:xfrm rot="0">
            <a:off x="4083571"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a:t>
            </a:r>
            <a:r>
              <a:rPr lang="en-US" altLang="zh-CN" sz="1200" b="0" i="0" u="none" strike="noStrike" kern="1200" cap="none" spc="0" baseline="0">
                <a:solidFill>
                  <a:srgbClr val="898989"/>
                </a:solidFill>
                <a:latin typeface="Calibri" pitchFamily="0" charset="0"/>
                <a:ea typeface="等线" pitchFamily="0" charset="0"/>
                <a:cs typeface="Calibri" pitchFamily="0" charset="0"/>
              </a:rPr>
              <a:t>Edunet</a:t>
            </a:r>
            <a:r>
              <a:rPr lang="en-US" altLang="zh-CN" sz="1200" b="0" i="0" u="none" strike="noStrike" kern="1200" cap="none" spc="0" baseline="0">
                <a:solidFill>
                  <a:srgbClr val="898989"/>
                </a:solidFill>
                <a:latin typeface="Calibri" pitchFamily="0" charset="0"/>
                <a:ea typeface="等线" pitchFamily="0" charset="0"/>
                <a:cs typeface="Calibri" pitchFamily="0" charset="0"/>
              </a:rPr>
              <a: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6609982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44"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等线 Light" pitchFamily="0" charset="0"/>
                <a:cs typeface="Arial" pitchFamily="34" charset="0"/>
              </a:rPr>
              <a:t>Problem Statement</a:t>
            </a:r>
            <a:endParaRPr lang="zh-CN" altLang="en-US" sz="4400" b="0" i="0" u="none" strike="noStrike" kern="1200" cap="none" spc="0" baseline="0">
              <a:solidFill>
                <a:schemeClr val="tx1"/>
              </a:solidFill>
              <a:latin typeface="Calibri Light" pitchFamily="0" charset="0"/>
              <a:ea typeface="等线 Light" pitchFamily="0" charset="0"/>
              <a:cs typeface="Lucida Sans"/>
            </a:endParaRPr>
          </a:p>
        </p:txBody>
      </p:sp>
      <p:sp>
        <p:nvSpPr>
          <p:cNvPr id="45"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Given a dataset containing various health-related features of individuals, including factors such as age, sex, blood pressure, cholesterol levels, etc., along with a target variable indicating the presence or absence of heart disease, the task is to develop a predictive model using logistic regression. The objective is to accurately predict the likelihood of individuals having heart disease based on their respective feature values. The model should be able to classify individuals into two categories: 'affected by heart disease' or 'not affected by heart disease'. The performance of the model will be evaluated using appropriate metrics, with the ultimate goal of aiding in the early identiﬁcation and prevention of cardiovascular diseases."</a:t>
            </a: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46"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5187554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47"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等线 Light" pitchFamily="0" charset="0"/>
                <a:cs typeface="Arial" pitchFamily="34" charset="0"/>
              </a:rPr>
              <a:t>Proposed Solution</a:t>
            </a:r>
            <a:endParaRPr lang="zh-CN" altLang="en-US" sz="4400" b="0" i="0" u="none" strike="noStrike" kern="1200" cap="none" spc="0" baseline="0">
              <a:solidFill>
                <a:schemeClr val="tx1"/>
              </a:solidFill>
              <a:latin typeface="Calibri Light" pitchFamily="0" charset="0"/>
              <a:ea typeface="等线 Light" pitchFamily="0" charset="0"/>
              <a:cs typeface="Lucida Sans"/>
            </a:endParaRPr>
          </a:p>
        </p:txBody>
      </p:sp>
      <p:sp>
        <p:nvSpPr>
          <p:cNvPr id="48"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Obtain a dataset containing relevant health-related features such as age, sex, blood pressure, cholesterol levels, etc., along with a target variable indicating the presence or absence of heart disease. This dataset can be sourced from reputable sources like medical research databases or repositories.</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endParaRPr lang="zh-CN" altLang="en-US" sz="2800" b="0" i="0" u="none" strike="noStrike" kern="1200" cap="none" spc="0" baseline="0">
              <a:solidFill>
                <a:schemeClr val="tx1"/>
              </a:solidFill>
              <a:latin typeface="Arial" pitchFamily="34" charset="0"/>
              <a:ea typeface="等线" pitchFamily="0" charset="0"/>
              <a:cs typeface="Arial" pitchFamily="34" charset="0"/>
            </a:endParaRPr>
          </a:p>
        </p:txBody>
      </p:sp>
      <p:sp>
        <p:nvSpPr>
          <p:cNvPr id="49"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6000020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50"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Algorithm &amp; Deployment</a:t>
            </a:r>
            <a:endParaRPr lang="zh-CN" altLang="en-US" sz="6000" b="0" i="0" u="none" strike="noStrike" kern="1200" cap="none" spc="0" baseline="0">
              <a:solidFill>
                <a:schemeClr val="tx1"/>
              </a:solidFill>
              <a:latin typeface="Calibri Light" pitchFamily="0" charset="0"/>
              <a:ea typeface="等线 Light" pitchFamily="0" charset="0"/>
              <a:cs typeface="Lucida Sans"/>
            </a:endParaRPr>
          </a:p>
        </p:txBody>
      </p:sp>
      <p:sp>
        <p:nvSpPr>
          <p:cNvPr id="51"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Data Collection --&gt; Data Preprocessing --&gt; Feature Selection and Engineering --&gt; Model Development --&gt; Model Evaluation --&gt; Interpretation and Visualization</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Deployment --&gt; Integration --&gt; Monitoring and Maintenance --&gt; Ethical and Privacy Considerations</a:t>
            </a: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52"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3578632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53"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GitHub Link</a:t>
            </a:r>
            <a:endParaRPr lang="zh-CN" altLang="en-US" sz="6000" b="0" i="0" u="none" strike="noStrike" kern="1200" cap="none" spc="0" baseline="0">
              <a:solidFill>
                <a:schemeClr val="tx1"/>
              </a:solidFill>
              <a:latin typeface="Calibri Light" pitchFamily="0" charset="0"/>
              <a:ea typeface="等线 Light" pitchFamily="0" charset="0"/>
              <a:cs typeface="Lucida Sans"/>
            </a:endParaRPr>
          </a:p>
        </p:txBody>
      </p:sp>
      <p:sp>
        <p:nvSpPr>
          <p:cNvPr id="54"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https://github.com/sathiyavendhan27/sathiyavendhan27.git</a:t>
            </a: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55"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79" name="文本框"/>
          <p:cNvSpPr txBox="1">
            <a:spLocks/>
          </p:cNvSpPr>
          <p:nvPr/>
        </p:nvSpPr>
        <p:spPr>
          <a:xfrm rot="0">
            <a:off x="3714693" y="2476462"/>
            <a:ext cx="4762427"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85306891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56"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Project Demo(Recorded Video)</a:t>
            </a:r>
            <a:endParaRPr lang="zh-CN" altLang="en-US" sz="6000" b="0" i="0" u="none" strike="noStrike" kern="1200" cap="none" spc="0" baseline="0">
              <a:solidFill>
                <a:schemeClr val="accent1"/>
              </a:solidFill>
              <a:latin typeface="Calibri Light" pitchFamily="0" charset="0"/>
              <a:ea typeface="等线 Light" pitchFamily="0" charset="0"/>
              <a:cs typeface="Lucida Sans"/>
            </a:endParaRPr>
          </a:p>
        </p:txBody>
      </p:sp>
      <p:sp>
        <p:nvSpPr>
          <p:cNvPr id="57"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https://github.com/sathiyavendhan27/sathiyavendhan27.git</a:t>
            </a: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58"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8330915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59"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Conclusion</a:t>
            </a:r>
            <a:endParaRPr lang="zh-CN" altLang="en-US" sz="6000" b="0" i="0" u="none" strike="noStrike" kern="1200" cap="none" spc="0" baseline="0">
              <a:solidFill>
                <a:schemeClr val="tx1"/>
              </a:solidFill>
              <a:latin typeface="Calibri Light" pitchFamily="0" charset="0"/>
              <a:ea typeface="等线 Light" pitchFamily="0" charset="0"/>
              <a:cs typeface="Lucida Sans"/>
            </a:endParaRPr>
          </a:p>
        </p:txBody>
      </p:sp>
      <p:sp>
        <p:nvSpPr>
          <p:cNvPr id="60"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In conclusion, modeling gender and age data offers valuable insights into various aspects of human behavior, health, and socio-economic outcomes. By analyzing gender and age-related patterns and relationships, we can better understand and address inequalities, improve decision-making, and drive positive social change.</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61"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5593068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62"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Future Scope</a:t>
            </a:r>
            <a:endParaRPr lang="zh-CN" altLang="en-US" sz="6000" b="0" i="0" u="none" strike="noStrike" kern="1200" cap="none" spc="0" baseline="0">
              <a:solidFill>
                <a:schemeClr val="tx1"/>
              </a:solidFill>
              <a:latin typeface="Calibri Light" pitchFamily="0" charset="0"/>
              <a:ea typeface="等线 Light" pitchFamily="0" charset="0"/>
              <a:cs typeface="Lucida Sans"/>
            </a:endParaRPr>
          </a:p>
        </p:txBody>
      </p:sp>
      <p:sp>
        <p:nvSpPr>
          <p:cNvPr id="63"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1.	Personalized Recommendations and Services: As technology and data collection methods improve, there will be opportunities to provide more personalized recommendations and services tailored to individuals' gender and age proﬁles. This could include personalized marketing, healthcare recommendations, ﬁnancial planning advice, and more.</a:t>
            </a: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64"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2574342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164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HEADING</dc:title>
  <dc:creator>Mohammed Ameer</dc:creator>
  <cp:lastModifiedBy>root</cp:lastModifiedBy>
  <cp:revision>77</cp:revision>
  <dcterms:created xsi:type="dcterms:W3CDTF">2021-04-26T07:43:48Z</dcterms:created>
  <dcterms:modified xsi:type="dcterms:W3CDTF">2024-04-21T04:57:13Z</dcterms:modified>
</cp:coreProperties>
</file>