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669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669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669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09600" y="7086600"/>
            <a:ext cx="8839200" cy="76200"/>
          </a:xfrm>
          <a:custGeom>
            <a:avLst/>
            <a:gdLst/>
            <a:ahLst/>
            <a:cxnLst/>
            <a:rect l="l" t="t" r="r" b="b"/>
            <a:pathLst>
              <a:path w="8839200" h="76200">
                <a:moveTo>
                  <a:pt x="0" y="0"/>
                </a:moveTo>
                <a:lnTo>
                  <a:pt x="8839200" y="0"/>
                </a:lnTo>
                <a:lnTo>
                  <a:pt x="8839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7078" y="1522920"/>
            <a:ext cx="8604242" cy="45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669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2524" y="2308294"/>
            <a:ext cx="8073351" cy="3075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Relationship Id="rId3" Type="http://schemas.openxmlformats.org/officeDocument/2006/relationships/hyperlink" Target="mailto:dfurgiuele@igsenergy.com" TargetMode="External"/><Relationship Id="rId4" Type="http://schemas.openxmlformats.org/officeDocument/2006/relationships/hyperlink" Target="http://www.port1433.com/" TargetMode="External"/><Relationship Id="rId5" Type="http://schemas.openxmlformats.org/officeDocument/2006/relationships/hyperlink" Target="http://www.genesface.com/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png"/><Relationship Id="rId10" Type="http://schemas.openxmlformats.org/officeDocument/2006/relationships/image" Target="../media/image8.jpg"/><Relationship Id="rId11" Type="http://schemas.openxmlformats.org/officeDocument/2006/relationships/image" Target="../media/image9.jpg"/><Relationship Id="rId12" Type="http://schemas.openxmlformats.org/officeDocument/2006/relationships/image" Target="../media/image10.jpg"/><Relationship Id="rId13" Type="http://schemas.openxmlformats.org/officeDocument/2006/relationships/image" Target="../media/image11.png"/><Relationship Id="rId14" Type="http://schemas.openxmlformats.org/officeDocument/2006/relationships/image" Target="../media/image1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g"/><Relationship Id="rId3" Type="http://schemas.openxmlformats.org/officeDocument/2006/relationships/hyperlink" Target="http://www.sqlservercentral.com/stairway/72401/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5.jpg"/><Relationship Id="rId3" Type="http://schemas.openxmlformats.org/officeDocument/2006/relationships/hyperlink" Target="mailto:dfurgiuele@igsenergy.com" TargetMode="External"/><Relationship Id="rId4" Type="http://schemas.openxmlformats.org/officeDocument/2006/relationships/hyperlink" Target="http://www.port1433.com/" TargetMode="External"/><Relationship Id="rId5" Type="http://schemas.openxmlformats.org/officeDocument/2006/relationships/hyperlink" Target="http://www.genesface.com/" TargetMode="External"/><Relationship Id="rId6" Type="http://schemas.openxmlformats.org/officeDocument/2006/relationships/image" Target="../media/image56.png"/><Relationship Id="rId7" Type="http://schemas.openxmlformats.org/officeDocument/2006/relationships/image" Target="../media/image57.jpg"/><Relationship Id="rId8" Type="http://schemas.openxmlformats.org/officeDocument/2006/relationships/image" Target="../media/image58.jpg"/><Relationship Id="rId9" Type="http://schemas.openxmlformats.org/officeDocument/2006/relationships/image" Target="../media/image59.png"/><Relationship Id="rId10" Type="http://schemas.openxmlformats.org/officeDocument/2006/relationships/image" Target="../media/image60.jpg"/><Relationship Id="rId11" Type="http://schemas.openxmlformats.org/officeDocument/2006/relationships/image" Target="../media/image61.jpg"/><Relationship Id="rId12" Type="http://schemas.openxmlformats.org/officeDocument/2006/relationships/image" Target="../media/image62.jpg"/><Relationship Id="rId13" Type="http://schemas.openxmlformats.org/officeDocument/2006/relationships/image" Target="../media/image63.png"/><Relationship Id="rId14" Type="http://schemas.openxmlformats.org/officeDocument/2006/relationships/image" Target="../media/image6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23316"/>
            <a:ext cx="504444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0911" y="2206751"/>
            <a:ext cx="1467612" cy="1655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457200"/>
            <a:ext cx="8859520" cy="196850"/>
          </a:xfrm>
          <a:custGeom>
            <a:avLst/>
            <a:gdLst/>
            <a:ahLst/>
            <a:cxnLst/>
            <a:rect l="l" t="t" r="r" b="b"/>
            <a:pathLst>
              <a:path w="8859520" h="196850">
                <a:moveTo>
                  <a:pt x="0" y="0"/>
                </a:moveTo>
                <a:lnTo>
                  <a:pt x="8859012" y="0"/>
                </a:lnTo>
                <a:lnTo>
                  <a:pt x="8859012" y="196596"/>
                </a:lnTo>
                <a:lnTo>
                  <a:pt x="0" y="1965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9600" y="947927"/>
            <a:ext cx="8859520" cy="500380"/>
          </a:xfrm>
          <a:custGeom>
            <a:avLst/>
            <a:gdLst/>
            <a:ahLst/>
            <a:cxnLst/>
            <a:rect l="l" t="t" r="r" b="b"/>
            <a:pathLst>
              <a:path w="8859520" h="500380">
                <a:moveTo>
                  <a:pt x="0" y="0"/>
                </a:moveTo>
                <a:lnTo>
                  <a:pt x="8859012" y="0"/>
                </a:lnTo>
                <a:lnTo>
                  <a:pt x="8859012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7408" y="457199"/>
            <a:ext cx="8883650" cy="1004569"/>
          </a:xfrm>
          <a:custGeom>
            <a:avLst/>
            <a:gdLst/>
            <a:ahLst/>
            <a:cxnLst/>
            <a:rect l="l" t="t" r="r" b="b"/>
            <a:pathLst>
              <a:path w="8883650" h="1004569">
                <a:moveTo>
                  <a:pt x="8878823" y="1004316"/>
                </a:moveTo>
                <a:lnTo>
                  <a:pt x="6095" y="1004316"/>
                </a:lnTo>
                <a:lnTo>
                  <a:pt x="0" y="998220"/>
                </a:lnTo>
                <a:lnTo>
                  <a:pt x="0" y="0"/>
                </a:lnTo>
                <a:lnTo>
                  <a:pt x="25907" y="0"/>
                </a:lnTo>
                <a:lnTo>
                  <a:pt x="12191" y="13716"/>
                </a:lnTo>
                <a:lnTo>
                  <a:pt x="25907" y="13716"/>
                </a:lnTo>
                <a:lnTo>
                  <a:pt x="25907" y="978408"/>
                </a:lnTo>
                <a:lnTo>
                  <a:pt x="12191" y="978408"/>
                </a:lnTo>
                <a:lnTo>
                  <a:pt x="25907" y="990600"/>
                </a:lnTo>
                <a:lnTo>
                  <a:pt x="8883395" y="990600"/>
                </a:lnTo>
                <a:lnTo>
                  <a:pt x="8883395" y="998220"/>
                </a:lnTo>
                <a:lnTo>
                  <a:pt x="8878823" y="1004316"/>
                </a:lnTo>
                <a:close/>
              </a:path>
              <a:path w="8883650" h="1004569">
                <a:moveTo>
                  <a:pt x="25907" y="13716"/>
                </a:moveTo>
                <a:lnTo>
                  <a:pt x="12191" y="13716"/>
                </a:lnTo>
                <a:lnTo>
                  <a:pt x="25907" y="0"/>
                </a:lnTo>
                <a:lnTo>
                  <a:pt x="25907" y="13716"/>
                </a:lnTo>
                <a:close/>
              </a:path>
              <a:path w="8883650" h="1004569">
                <a:moveTo>
                  <a:pt x="8859011" y="13716"/>
                </a:moveTo>
                <a:lnTo>
                  <a:pt x="25907" y="13716"/>
                </a:lnTo>
                <a:lnTo>
                  <a:pt x="25907" y="0"/>
                </a:lnTo>
                <a:lnTo>
                  <a:pt x="8859011" y="0"/>
                </a:lnTo>
                <a:lnTo>
                  <a:pt x="8859011" y="13716"/>
                </a:lnTo>
                <a:close/>
              </a:path>
              <a:path w="8883650" h="1004569">
                <a:moveTo>
                  <a:pt x="8859011" y="990600"/>
                </a:moveTo>
                <a:lnTo>
                  <a:pt x="8859011" y="0"/>
                </a:lnTo>
                <a:lnTo>
                  <a:pt x="8871203" y="13716"/>
                </a:lnTo>
                <a:lnTo>
                  <a:pt x="8883395" y="13716"/>
                </a:lnTo>
                <a:lnTo>
                  <a:pt x="8883395" y="978408"/>
                </a:lnTo>
                <a:lnTo>
                  <a:pt x="8871203" y="978408"/>
                </a:lnTo>
                <a:lnTo>
                  <a:pt x="8859011" y="990600"/>
                </a:lnTo>
                <a:close/>
              </a:path>
              <a:path w="8883650" h="1004569">
                <a:moveTo>
                  <a:pt x="8883395" y="13716"/>
                </a:moveTo>
                <a:lnTo>
                  <a:pt x="8871203" y="13716"/>
                </a:lnTo>
                <a:lnTo>
                  <a:pt x="8859011" y="0"/>
                </a:lnTo>
                <a:lnTo>
                  <a:pt x="8883395" y="0"/>
                </a:lnTo>
                <a:lnTo>
                  <a:pt x="8883395" y="13716"/>
                </a:lnTo>
                <a:close/>
              </a:path>
              <a:path w="8883650" h="1004569">
                <a:moveTo>
                  <a:pt x="25907" y="990600"/>
                </a:moveTo>
                <a:lnTo>
                  <a:pt x="12191" y="978408"/>
                </a:lnTo>
                <a:lnTo>
                  <a:pt x="25907" y="978408"/>
                </a:lnTo>
                <a:lnTo>
                  <a:pt x="25907" y="990600"/>
                </a:lnTo>
                <a:close/>
              </a:path>
              <a:path w="8883650" h="1004569">
                <a:moveTo>
                  <a:pt x="8859011" y="990600"/>
                </a:moveTo>
                <a:lnTo>
                  <a:pt x="25907" y="990600"/>
                </a:lnTo>
                <a:lnTo>
                  <a:pt x="25907" y="978408"/>
                </a:lnTo>
                <a:lnTo>
                  <a:pt x="8859011" y="978408"/>
                </a:lnTo>
                <a:lnTo>
                  <a:pt x="8859011" y="990600"/>
                </a:lnTo>
                <a:close/>
              </a:path>
              <a:path w="8883650" h="1004569">
                <a:moveTo>
                  <a:pt x="8883395" y="990600"/>
                </a:moveTo>
                <a:lnTo>
                  <a:pt x="8859011" y="990600"/>
                </a:lnTo>
                <a:lnTo>
                  <a:pt x="8871203" y="978408"/>
                </a:lnTo>
                <a:lnTo>
                  <a:pt x="8883395" y="978408"/>
                </a:lnTo>
                <a:lnTo>
                  <a:pt x="8883395" y="990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9600" y="653795"/>
            <a:ext cx="8859520" cy="294640"/>
          </a:xfrm>
          <a:custGeom>
            <a:avLst/>
            <a:gdLst/>
            <a:ahLst/>
            <a:cxnLst/>
            <a:rect l="l" t="t" r="r" b="b"/>
            <a:pathLst>
              <a:path w="8859520" h="294640">
                <a:moveTo>
                  <a:pt x="8859012" y="294131"/>
                </a:moveTo>
                <a:lnTo>
                  <a:pt x="0" y="294131"/>
                </a:lnTo>
                <a:lnTo>
                  <a:pt x="0" y="0"/>
                </a:lnTo>
                <a:lnTo>
                  <a:pt x="8859012" y="0"/>
                </a:lnTo>
                <a:lnTo>
                  <a:pt x="8859012" y="29413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96361" y="2209800"/>
            <a:ext cx="0" cy="1600200"/>
          </a:xfrm>
          <a:custGeom>
            <a:avLst/>
            <a:gdLst/>
            <a:ahLst/>
            <a:cxnLst/>
            <a:rect l="l" t="t" r="r" b="b"/>
            <a:pathLst>
              <a:path w="0" h="1600200">
                <a:moveTo>
                  <a:pt x="0" y="0"/>
                </a:moveTo>
                <a:lnTo>
                  <a:pt x="0" y="1600200"/>
                </a:lnTo>
              </a:path>
            </a:pathLst>
          </a:custGeom>
          <a:ln w="13716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28156" y="2582801"/>
            <a:ext cx="5158740" cy="197485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4000" spc="-30"/>
              <a:t>Transactional</a:t>
            </a:r>
            <a:r>
              <a:rPr dirty="0" sz="4000" spc="-100"/>
              <a:t> </a:t>
            </a:r>
            <a:r>
              <a:rPr dirty="0" sz="4000" spc="-15"/>
              <a:t>Replication  </a:t>
            </a:r>
            <a:r>
              <a:rPr dirty="0" sz="4000" spc="-5"/>
              <a:t>A </a:t>
            </a:r>
            <a:r>
              <a:rPr dirty="0" sz="4000" spc="-10"/>
              <a:t>Deeper</a:t>
            </a:r>
            <a:r>
              <a:rPr dirty="0" sz="4000" spc="-70"/>
              <a:t> </a:t>
            </a:r>
            <a:r>
              <a:rPr dirty="0" sz="4000" spc="-10"/>
              <a:t>Dive</a:t>
            </a:r>
            <a:endParaRPr sz="4000"/>
          </a:p>
          <a:p>
            <a:pPr marL="12700" marR="1734185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7E7E7E"/>
                </a:solidFill>
              </a:rPr>
              <a:t>Drew </a:t>
            </a:r>
            <a:r>
              <a:rPr dirty="0" sz="2400" spc="-5">
                <a:solidFill>
                  <a:srgbClr val="7E7E7E"/>
                </a:solidFill>
              </a:rPr>
              <a:t>Furgiuele, Senior</a:t>
            </a:r>
            <a:r>
              <a:rPr dirty="0" sz="2400" spc="-70">
                <a:solidFill>
                  <a:srgbClr val="7E7E7E"/>
                </a:solidFill>
              </a:rPr>
              <a:t> </a:t>
            </a:r>
            <a:r>
              <a:rPr dirty="0" sz="2400" spc="-10">
                <a:solidFill>
                  <a:srgbClr val="7E7E7E"/>
                </a:solidFill>
              </a:rPr>
              <a:t>DBA  </a:t>
            </a:r>
            <a:r>
              <a:rPr dirty="0" sz="2400" spc="-5">
                <a:solidFill>
                  <a:srgbClr val="7E7E7E"/>
                </a:solidFill>
              </a:rPr>
              <a:t>IGS</a:t>
            </a:r>
            <a:r>
              <a:rPr dirty="0" sz="2400" spc="-90">
                <a:solidFill>
                  <a:srgbClr val="7E7E7E"/>
                </a:solidFill>
              </a:rPr>
              <a:t> </a:t>
            </a:r>
            <a:r>
              <a:rPr dirty="0" sz="2400" spc="-10">
                <a:solidFill>
                  <a:srgbClr val="7E7E7E"/>
                </a:solidFill>
              </a:rPr>
              <a:t>Energy</a:t>
            </a: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689844" y="6911877"/>
            <a:ext cx="41529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006699"/>
                </a:solidFill>
                <a:latin typeface="Calibri"/>
                <a:cs typeface="Calibri"/>
              </a:rPr>
              <a:t>2</a:t>
            </a:r>
            <a:r>
              <a:rPr dirty="0" sz="800">
                <a:solidFill>
                  <a:srgbClr val="006699"/>
                </a:solidFill>
                <a:latin typeface="Calibri"/>
                <a:cs typeface="Calibri"/>
              </a:rPr>
              <a:t>/</a:t>
            </a:r>
            <a:r>
              <a:rPr dirty="0" sz="800" spc="-5">
                <a:solidFill>
                  <a:srgbClr val="006699"/>
                </a:solidFill>
                <a:latin typeface="Calibri"/>
                <a:cs typeface="Calibri"/>
              </a:rPr>
              <a:t>4</a:t>
            </a:r>
            <a:r>
              <a:rPr dirty="0" sz="800">
                <a:solidFill>
                  <a:srgbClr val="006699"/>
                </a:solidFill>
                <a:latin typeface="Calibri"/>
                <a:cs typeface="Calibri"/>
              </a:rPr>
              <a:t>/</a:t>
            </a:r>
            <a:r>
              <a:rPr dirty="0" sz="800">
                <a:solidFill>
                  <a:srgbClr val="006699"/>
                </a:solidFill>
                <a:latin typeface="Calibri"/>
                <a:cs typeface="Calibri"/>
              </a:rPr>
              <a:t>20</a:t>
            </a:r>
            <a:r>
              <a:rPr dirty="0" sz="800" spc="-5">
                <a:solidFill>
                  <a:srgbClr val="006699"/>
                </a:solidFill>
                <a:latin typeface="Calibri"/>
                <a:cs typeface="Calibri"/>
              </a:rPr>
              <a:t>1</a:t>
            </a:r>
            <a:r>
              <a:rPr dirty="0" sz="800">
                <a:solidFill>
                  <a:srgbClr val="006699"/>
                </a:solidFill>
                <a:latin typeface="Calibri"/>
                <a:cs typeface="Calibri"/>
              </a:rPr>
              <a:t>7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9600" y="457200"/>
          <a:ext cx="8841105" cy="839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8305038"/>
              </a:tblGrid>
              <a:tr h="166116">
                <a:tc>
                  <a:txBody>
                    <a:bodyPr/>
                    <a:lstStyle/>
                    <a:p>
                      <a:pPr/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523">
                      <a:solidFill>
                        <a:srgbClr val="F2F2F2"/>
                      </a:solidFill>
                      <a:prstDash val="solid"/>
                    </a:lnL>
                    <a:lnR w="10668">
                      <a:solidFill>
                        <a:srgbClr val="BFBFBF"/>
                      </a:solidFill>
                      <a:prstDash val="solid"/>
                    </a:ln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9600" y="623316"/>
            <a:ext cx="504444" cy="29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3565">
              <a:lnSpc>
                <a:spcPct val="100000"/>
              </a:lnSpc>
            </a:pPr>
            <a:r>
              <a:rPr dirty="0" spc="-15"/>
              <a:t>Replication</a:t>
            </a:r>
            <a:r>
              <a:rPr dirty="0" spc="-50"/>
              <a:t> </a:t>
            </a:r>
            <a:r>
              <a:rPr dirty="0" spc="-10"/>
              <a:t>Agents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7920" y="2314409"/>
            <a:ext cx="7721600" cy="3522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marR="5080" indent="-457200">
              <a:lnSpc>
                <a:spcPts val="3020"/>
              </a:lnSpc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10">
                <a:latin typeface="Calibri"/>
                <a:cs typeface="Calibri"/>
              </a:rPr>
              <a:t>SQL Server </a:t>
            </a:r>
            <a:r>
              <a:rPr dirty="0" sz="2800" spc="-15">
                <a:latin typeface="Calibri"/>
                <a:cs typeface="Calibri"/>
              </a:rPr>
              <a:t>Replication </a:t>
            </a:r>
            <a:r>
              <a:rPr dirty="0" sz="2800" spc="-10">
                <a:latin typeface="Calibri"/>
                <a:cs typeface="Calibri"/>
              </a:rPr>
              <a:t>uses </a:t>
            </a:r>
            <a:r>
              <a:rPr dirty="0" sz="2800" spc="-15">
                <a:latin typeface="Calibri"/>
                <a:cs typeface="Calibri"/>
              </a:rPr>
              <a:t>agents to </a:t>
            </a:r>
            <a:r>
              <a:rPr dirty="0" sz="2800" spc="-5">
                <a:latin typeface="Calibri"/>
                <a:cs typeface="Calibri"/>
              </a:rPr>
              <a:t>manage </a:t>
            </a:r>
            <a:r>
              <a:rPr dirty="0" sz="2800">
                <a:latin typeface="Calibri"/>
                <a:cs typeface="Calibri"/>
              </a:rPr>
              <a:t>and  </a:t>
            </a:r>
            <a:r>
              <a:rPr dirty="0" sz="2800" spc="-10">
                <a:latin typeface="Calibri"/>
                <a:cs typeface="Calibri"/>
              </a:rPr>
              <a:t>monitor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replication.</a:t>
            </a:r>
            <a:endParaRPr sz="2800">
              <a:latin typeface="Calibri"/>
              <a:cs typeface="Calibri"/>
            </a:endParaRPr>
          </a:p>
          <a:p>
            <a:pPr lvl="1" marL="926465" indent="-457200">
              <a:lnSpc>
                <a:spcPct val="100000"/>
              </a:lnSpc>
              <a:spcBef>
                <a:spcPts val="270"/>
              </a:spcBef>
              <a:buFont typeface="Times New Roman"/>
              <a:buChar char="•"/>
              <a:tabLst>
                <a:tab pos="926465" algn="l"/>
                <a:tab pos="927100" algn="l"/>
              </a:tabLst>
            </a:pPr>
            <a:r>
              <a:rPr dirty="0" sz="2400">
                <a:latin typeface="Calibri"/>
                <a:cs typeface="Calibri"/>
              </a:rPr>
              <a:t>Actual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executables.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0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10">
                <a:latin typeface="Calibri"/>
                <a:cs typeface="Calibri"/>
              </a:rPr>
              <a:t>Snapshot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Agent.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3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5">
                <a:latin typeface="Calibri"/>
                <a:cs typeface="Calibri"/>
              </a:rPr>
              <a:t>Log </a:t>
            </a:r>
            <a:r>
              <a:rPr dirty="0" sz="2800" spc="-10">
                <a:latin typeface="Calibri"/>
                <a:cs typeface="Calibri"/>
              </a:rPr>
              <a:t>Reader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Agent.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3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10">
                <a:latin typeface="Calibri"/>
                <a:cs typeface="Calibri"/>
              </a:rPr>
              <a:t>Distribution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Agent.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3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15">
                <a:latin typeface="Calibri"/>
                <a:cs typeface="Calibri"/>
              </a:rPr>
              <a:t>Each publication </a:t>
            </a:r>
            <a:r>
              <a:rPr dirty="0" sz="2800">
                <a:latin typeface="Calibri"/>
                <a:cs typeface="Calibri"/>
              </a:rPr>
              <a:t>has </a:t>
            </a:r>
            <a:r>
              <a:rPr dirty="0" sz="2800" spc="-10">
                <a:latin typeface="Calibri"/>
                <a:cs typeface="Calibri"/>
              </a:rPr>
              <a:t>its own</a:t>
            </a:r>
            <a:r>
              <a:rPr dirty="0" sz="2800" spc="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agent(s).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3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10">
                <a:latin typeface="Calibri"/>
                <a:cs typeface="Calibri"/>
              </a:rPr>
              <a:t>Push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15">
                <a:latin typeface="Calibri"/>
                <a:cs typeface="Calibri"/>
              </a:rPr>
              <a:t>Pull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Agents.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9600" y="457200"/>
          <a:ext cx="8841105" cy="839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8305038"/>
              </a:tblGrid>
              <a:tr h="166116">
                <a:tc>
                  <a:txBody>
                    <a:bodyPr/>
                    <a:lstStyle/>
                    <a:p>
                      <a:pPr/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523">
                      <a:solidFill>
                        <a:srgbClr val="F2F2F2"/>
                      </a:solidFill>
                      <a:prstDash val="solid"/>
                    </a:lnL>
                    <a:lnR w="10668">
                      <a:solidFill>
                        <a:srgbClr val="BFBFBF"/>
                      </a:solidFill>
                      <a:prstDash val="solid"/>
                    </a:ln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9600" y="623316"/>
            <a:ext cx="504444" cy="29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3565">
              <a:lnSpc>
                <a:spcPct val="100000"/>
              </a:lnSpc>
            </a:pPr>
            <a:r>
              <a:rPr dirty="0" spc="-5"/>
              <a:t>Security </a:t>
            </a:r>
            <a:r>
              <a:rPr dirty="0" spc="5"/>
              <a:t>and</a:t>
            </a:r>
            <a:r>
              <a:rPr dirty="0" spc="-40"/>
              <a:t> </a:t>
            </a:r>
            <a:r>
              <a:rPr dirty="0" spc="-10"/>
              <a:t>Permissions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7991" y="2321594"/>
            <a:ext cx="7668259" cy="2938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marR="64135" indent="-457200">
              <a:lnSpc>
                <a:spcPct val="80000"/>
              </a:lnSpc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For snapshot agents: </a:t>
            </a:r>
            <a:r>
              <a:rPr dirty="0" sz="2000" spc="60">
                <a:latin typeface="Times New Roman"/>
                <a:cs typeface="Times New Roman"/>
              </a:rPr>
              <a:t>db_owner </a:t>
            </a:r>
            <a:r>
              <a:rPr dirty="0" sz="2000">
                <a:latin typeface="Calibri"/>
                <a:cs typeface="Calibri"/>
              </a:rPr>
              <a:t>on </a:t>
            </a:r>
            <a:r>
              <a:rPr dirty="0" sz="2000" spc="-5">
                <a:latin typeface="Calibri"/>
                <a:cs typeface="Calibri"/>
              </a:rPr>
              <a:t>published database(s), </a:t>
            </a:r>
            <a:r>
              <a:rPr dirty="0" sz="2000" spc="55">
                <a:latin typeface="Times New Roman"/>
                <a:cs typeface="Times New Roman"/>
              </a:rPr>
              <a:t>db_owne</a:t>
            </a:r>
            <a:r>
              <a:rPr dirty="0" sz="2000" spc="55">
                <a:latin typeface="Calibri"/>
                <a:cs typeface="Calibri"/>
              </a:rPr>
              <a:t>r  </a:t>
            </a:r>
            <a:r>
              <a:rPr dirty="0" sz="2000">
                <a:latin typeface="Calibri"/>
                <a:cs typeface="Calibri"/>
              </a:rPr>
              <a:t>on the </a:t>
            </a:r>
            <a:r>
              <a:rPr dirty="0" sz="2000" spc="-5">
                <a:latin typeface="Calibri"/>
                <a:cs typeface="Calibri"/>
              </a:rPr>
              <a:t>distribution </a:t>
            </a:r>
            <a:r>
              <a:rPr dirty="0" sz="2000" spc="-10">
                <a:latin typeface="Calibri"/>
                <a:cs typeface="Calibri"/>
              </a:rPr>
              <a:t>database,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10">
                <a:latin typeface="Calibri"/>
                <a:cs typeface="Calibri"/>
              </a:rPr>
              <a:t>read/write </a:t>
            </a:r>
            <a:r>
              <a:rPr dirty="0" sz="2000" spc="-5">
                <a:latin typeface="Calibri"/>
                <a:cs typeface="Calibri"/>
              </a:rPr>
              <a:t>permissions </a:t>
            </a:r>
            <a:r>
              <a:rPr dirty="0" sz="2000">
                <a:latin typeface="Calibri"/>
                <a:cs typeface="Calibri"/>
              </a:rPr>
              <a:t>on the  </a:t>
            </a:r>
            <a:r>
              <a:rPr dirty="0" sz="2000" spc="-5">
                <a:latin typeface="Calibri"/>
                <a:cs typeface="Calibri"/>
              </a:rPr>
              <a:t>network snapshot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share.</a:t>
            </a:r>
            <a:endParaRPr sz="2000">
              <a:latin typeface="Calibri"/>
              <a:cs typeface="Calibri"/>
            </a:endParaRPr>
          </a:p>
          <a:p>
            <a:pPr marL="469900" marR="83820" indent="-457200">
              <a:lnSpc>
                <a:spcPct val="80000"/>
              </a:lnSpc>
              <a:spcBef>
                <a:spcPts val="480"/>
              </a:spcBef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For distribution agents: </a:t>
            </a:r>
            <a:r>
              <a:rPr dirty="0" sz="2000" spc="60">
                <a:latin typeface="Times New Roman"/>
                <a:cs typeface="Times New Roman"/>
              </a:rPr>
              <a:t>db_owner </a:t>
            </a:r>
            <a:r>
              <a:rPr dirty="0" sz="2000">
                <a:latin typeface="Calibri"/>
                <a:cs typeface="Calibri"/>
              </a:rPr>
              <a:t>on </a:t>
            </a:r>
            <a:r>
              <a:rPr dirty="0" sz="2000" spc="-5">
                <a:latin typeface="Calibri"/>
                <a:cs typeface="Calibri"/>
              </a:rPr>
              <a:t>distribution, </a:t>
            </a:r>
            <a:r>
              <a:rPr dirty="0" sz="2000" spc="60">
                <a:latin typeface="Times New Roman"/>
                <a:cs typeface="Times New Roman"/>
              </a:rPr>
              <a:t>db_owner </a:t>
            </a:r>
            <a:r>
              <a:rPr dirty="0" sz="2000">
                <a:latin typeface="Calibri"/>
                <a:cs typeface="Calibri"/>
              </a:rPr>
              <a:t>on  </a:t>
            </a:r>
            <a:r>
              <a:rPr dirty="0" sz="2000" spc="-5">
                <a:latin typeface="Calibri"/>
                <a:cs typeface="Calibri"/>
              </a:rPr>
              <a:t>subscriber database, and </a:t>
            </a:r>
            <a:r>
              <a:rPr dirty="0" sz="2000" spc="-10">
                <a:latin typeface="Calibri"/>
                <a:cs typeface="Calibri"/>
              </a:rPr>
              <a:t>read </a:t>
            </a:r>
            <a:r>
              <a:rPr dirty="0" sz="2000" spc="-5">
                <a:latin typeface="Calibri"/>
                <a:cs typeface="Calibri"/>
              </a:rPr>
              <a:t>access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snapshot network</a:t>
            </a:r>
            <a:r>
              <a:rPr dirty="0" sz="2000" spc="1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share.</a:t>
            </a:r>
            <a:endParaRPr sz="2000">
              <a:latin typeface="Calibri"/>
              <a:cs typeface="Calibri"/>
            </a:endParaRPr>
          </a:p>
          <a:p>
            <a:pPr marL="469900" marR="304165" indent="-457200">
              <a:lnSpc>
                <a:spcPct val="80000"/>
              </a:lnSpc>
              <a:spcBef>
                <a:spcPts val="480"/>
              </a:spcBef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For </a:t>
            </a:r>
            <a:r>
              <a:rPr dirty="0" sz="2000">
                <a:latin typeface="Calibri"/>
                <a:cs typeface="Calibri"/>
              </a:rPr>
              <a:t>log </a:t>
            </a:r>
            <a:r>
              <a:rPr dirty="0" sz="2000" spc="-5">
                <a:latin typeface="Calibri"/>
                <a:cs typeface="Calibri"/>
              </a:rPr>
              <a:t>reader agents: </a:t>
            </a:r>
            <a:r>
              <a:rPr dirty="0" sz="2000" spc="60">
                <a:latin typeface="Times New Roman"/>
                <a:cs typeface="Times New Roman"/>
              </a:rPr>
              <a:t>db_owner </a:t>
            </a:r>
            <a:r>
              <a:rPr dirty="0" sz="2000">
                <a:latin typeface="Calibri"/>
                <a:cs typeface="Calibri"/>
              </a:rPr>
              <a:t>in both </a:t>
            </a:r>
            <a:r>
              <a:rPr dirty="0" sz="2000" spc="-5">
                <a:latin typeface="Calibri"/>
                <a:cs typeface="Calibri"/>
              </a:rPr>
              <a:t>distribution database</a:t>
            </a:r>
            <a:r>
              <a:rPr dirty="0" sz="2000" spc="-15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and  </a:t>
            </a:r>
            <a:r>
              <a:rPr dirty="0" sz="2000">
                <a:latin typeface="Calibri"/>
                <a:cs typeface="Calibri"/>
              </a:rPr>
              <a:t>published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database(s).</a:t>
            </a:r>
            <a:endParaRPr sz="2000">
              <a:latin typeface="Calibri"/>
              <a:cs typeface="Calibri"/>
            </a:endParaRPr>
          </a:p>
          <a:p>
            <a:pPr marL="469900" marR="429259" indent="-457200">
              <a:lnSpc>
                <a:spcPts val="1920"/>
              </a:lnSpc>
              <a:spcBef>
                <a:spcPts val="459"/>
              </a:spcBef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dirty="0" sz="2000" spc="-50">
                <a:latin typeface="Calibri"/>
                <a:cs typeface="Calibri"/>
              </a:rPr>
              <a:t>You </a:t>
            </a:r>
            <a:r>
              <a:rPr dirty="0" sz="2000" spc="-5">
                <a:latin typeface="Calibri"/>
                <a:cs typeface="Calibri"/>
              </a:rPr>
              <a:t>can </a:t>
            </a:r>
            <a:r>
              <a:rPr dirty="0" sz="2000" spc="-10">
                <a:latin typeface="Calibri"/>
                <a:cs typeface="Calibri"/>
              </a:rPr>
              <a:t>also impersonate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5">
                <a:latin typeface="Calibri"/>
                <a:cs typeface="Calibri"/>
              </a:rPr>
              <a:t>SQL </a:t>
            </a:r>
            <a:r>
              <a:rPr dirty="0" sz="2000" spc="-5">
                <a:latin typeface="Calibri"/>
                <a:cs typeface="Calibri"/>
              </a:rPr>
              <a:t>Agent account, </a:t>
            </a:r>
            <a:r>
              <a:rPr dirty="0" sz="2000">
                <a:latin typeface="Calibri"/>
                <a:cs typeface="Calibri"/>
              </a:rPr>
              <a:t>but </a:t>
            </a:r>
            <a:r>
              <a:rPr dirty="0" sz="2000" spc="-15">
                <a:latin typeface="Calibri"/>
                <a:cs typeface="Calibri"/>
              </a:rPr>
              <a:t>it’s </a:t>
            </a:r>
            <a:r>
              <a:rPr dirty="0" sz="2000" spc="-5">
                <a:latin typeface="Calibri"/>
                <a:cs typeface="Calibri"/>
              </a:rPr>
              <a:t>not </a:t>
            </a:r>
            <a:r>
              <a:rPr dirty="0" sz="2000" spc="-10">
                <a:latin typeface="Calibri"/>
                <a:cs typeface="Calibri"/>
              </a:rPr>
              <a:t>best  </a:t>
            </a:r>
            <a:r>
              <a:rPr dirty="0" sz="2000" spc="-5">
                <a:latin typeface="Calibri"/>
                <a:cs typeface="Calibri"/>
              </a:rPr>
              <a:t>practice.</a:t>
            </a:r>
            <a:endParaRPr sz="2000">
              <a:latin typeface="Calibri"/>
              <a:cs typeface="Calibri"/>
            </a:endParaRPr>
          </a:p>
          <a:p>
            <a:pPr marL="469900" marR="5080" indent="-457200">
              <a:lnSpc>
                <a:spcPct val="80000"/>
              </a:lnSpc>
              <a:spcBef>
                <a:spcPts val="495"/>
              </a:spcBef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More best </a:t>
            </a:r>
            <a:r>
              <a:rPr dirty="0" sz="2000" spc="-5">
                <a:latin typeface="Calibri"/>
                <a:cs typeface="Calibri"/>
              </a:rPr>
              <a:t>practices </a:t>
            </a:r>
            <a:r>
              <a:rPr dirty="0" sz="2000" spc="-15">
                <a:latin typeface="Calibri"/>
                <a:cs typeface="Calibri"/>
              </a:rPr>
              <a:t>for </a:t>
            </a:r>
            <a:r>
              <a:rPr dirty="0" sz="2000" spc="-10">
                <a:latin typeface="Calibri"/>
                <a:cs typeface="Calibri"/>
              </a:rPr>
              <a:t>replication </a:t>
            </a:r>
            <a:r>
              <a:rPr dirty="0" sz="2000" spc="-5">
                <a:latin typeface="Calibri"/>
                <a:cs typeface="Calibri"/>
              </a:rPr>
              <a:t>security:  </a:t>
            </a:r>
            <a:r>
              <a:rPr dirty="0" sz="2000" spc="-5" u="heavy">
                <a:solidFill>
                  <a:srgbClr val="0000FF"/>
                </a:solidFill>
                <a:latin typeface="Calibri"/>
                <a:cs typeface="Calibri"/>
              </a:rPr>
              <a:t>https://msdn.microsoft.com/en-us/library/ms151227(v=sql.110).aspx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9600" y="457200"/>
          <a:ext cx="8841105" cy="839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8305038"/>
              </a:tblGrid>
              <a:tr h="166116">
                <a:tc>
                  <a:txBody>
                    <a:bodyPr/>
                    <a:lstStyle/>
                    <a:p>
                      <a:pPr/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523">
                      <a:solidFill>
                        <a:srgbClr val="F2F2F2"/>
                      </a:solidFill>
                      <a:prstDash val="solid"/>
                    </a:lnL>
                    <a:lnR w="10668">
                      <a:solidFill>
                        <a:srgbClr val="BFBFBF"/>
                      </a:solidFill>
                      <a:prstDash val="solid"/>
                    </a:ln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9600" y="623316"/>
            <a:ext cx="504444" cy="29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3565">
              <a:lnSpc>
                <a:spcPct val="100000"/>
              </a:lnSpc>
            </a:pPr>
            <a:r>
              <a:rPr dirty="0" spc="-5"/>
              <a:t>Demo: </a:t>
            </a:r>
            <a:r>
              <a:rPr dirty="0" spc="-15"/>
              <a:t>Setting </a:t>
            </a:r>
            <a:r>
              <a:rPr dirty="0" spc="-10"/>
              <a:t>up </a:t>
            </a:r>
            <a:r>
              <a:rPr dirty="0"/>
              <a:t>a</a:t>
            </a:r>
            <a:r>
              <a:rPr dirty="0" spc="55"/>
              <a:t> </a:t>
            </a:r>
            <a:r>
              <a:rPr dirty="0" spc="-15"/>
              <a:t>Replication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9600" y="457200"/>
          <a:ext cx="8841105" cy="839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8305038"/>
              </a:tblGrid>
              <a:tr h="166116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523">
                      <a:solidFill>
                        <a:srgbClr val="F2F2F2"/>
                      </a:solidFill>
                      <a:prstDash val="solid"/>
                    </a:lnL>
                    <a:lnR w="10668">
                      <a:solidFill>
                        <a:srgbClr val="BFBFBF"/>
                      </a:solidFill>
                      <a:prstDash val="solid"/>
                    </a:ln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9600" y="623316"/>
            <a:ext cx="504444" cy="29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3565">
              <a:lnSpc>
                <a:spcPct val="100000"/>
              </a:lnSpc>
            </a:pPr>
            <a:r>
              <a:rPr dirty="0" spc="-5"/>
              <a:t>What happens </a:t>
            </a:r>
            <a:r>
              <a:rPr dirty="0" spc="-10"/>
              <a:t>when </a:t>
            </a:r>
            <a:r>
              <a:rPr dirty="0"/>
              <a:t>a </a:t>
            </a:r>
            <a:r>
              <a:rPr dirty="0" spc="-10"/>
              <a:t>transaction </a:t>
            </a:r>
            <a:r>
              <a:rPr dirty="0"/>
              <a:t>is</a:t>
            </a:r>
            <a:r>
              <a:rPr dirty="0" spc="114"/>
              <a:t> </a:t>
            </a:r>
            <a:r>
              <a:rPr dirty="0" spc="-20"/>
              <a:t>replicated?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7920" y="2308294"/>
            <a:ext cx="6828790" cy="2486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15">
                <a:latin typeface="Calibri"/>
                <a:cs typeface="Calibri"/>
              </a:rPr>
              <a:t>What gets </a:t>
            </a:r>
            <a:r>
              <a:rPr dirty="0" sz="2800" spc="-20">
                <a:latin typeface="Calibri"/>
                <a:cs typeface="Calibri"/>
              </a:rPr>
              <a:t>replicated?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10">
                <a:latin typeface="Calibri"/>
                <a:cs typeface="Calibri"/>
              </a:rPr>
              <a:t>Monitoring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transactions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10">
                <a:latin typeface="Calibri"/>
                <a:cs typeface="Calibri"/>
              </a:rPr>
              <a:t>When </a:t>
            </a:r>
            <a:r>
              <a:rPr dirty="0" sz="2800" spc="-5">
                <a:latin typeface="Calibri"/>
                <a:cs typeface="Calibri"/>
              </a:rPr>
              <a:t>is a </a:t>
            </a:r>
            <a:r>
              <a:rPr dirty="0" sz="2800" spc="-20">
                <a:latin typeface="Calibri"/>
                <a:cs typeface="Calibri"/>
              </a:rPr>
              <a:t>statement </a:t>
            </a:r>
            <a:r>
              <a:rPr dirty="0" sz="2800" spc="-10">
                <a:latin typeface="Calibri"/>
                <a:cs typeface="Calibri"/>
              </a:rPr>
              <a:t>not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statement?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55">
                <a:latin typeface="Calibri"/>
                <a:cs typeface="Calibri"/>
              </a:rPr>
              <a:t>Your </a:t>
            </a:r>
            <a:r>
              <a:rPr dirty="0" sz="2800" spc="-10">
                <a:latin typeface="Calibri"/>
                <a:cs typeface="Calibri"/>
              </a:rPr>
              <a:t>transaction will </a:t>
            </a:r>
            <a:r>
              <a:rPr dirty="0" sz="2800">
                <a:latin typeface="Calibri"/>
                <a:cs typeface="Calibri"/>
              </a:rPr>
              <a:t>be </a:t>
            </a:r>
            <a:r>
              <a:rPr dirty="0" sz="2800" spc="-10">
                <a:latin typeface="Calibri"/>
                <a:cs typeface="Calibri"/>
              </a:rPr>
              <a:t>multiple</a:t>
            </a:r>
            <a:r>
              <a:rPr dirty="0" sz="2800" spc="1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statements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25">
                <a:latin typeface="Calibri"/>
                <a:cs typeface="Calibri"/>
              </a:rPr>
              <a:t>Different </a:t>
            </a:r>
            <a:r>
              <a:rPr dirty="0" sz="2800" spc="-20">
                <a:latin typeface="Calibri"/>
                <a:cs typeface="Calibri"/>
              </a:rPr>
              <a:t>behaviors </a:t>
            </a:r>
            <a:r>
              <a:rPr dirty="0" sz="2800" spc="-15">
                <a:latin typeface="Calibri"/>
                <a:cs typeface="Calibri"/>
              </a:rPr>
              <a:t>are</a:t>
            </a:r>
            <a:r>
              <a:rPr dirty="0" sz="2800" spc="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possible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9600" y="457200"/>
          <a:ext cx="8841105" cy="839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8305038"/>
              </a:tblGrid>
              <a:tr h="166116">
                <a:tc>
                  <a:txBody>
                    <a:bodyPr/>
                    <a:lstStyle/>
                    <a:p>
                      <a:pPr/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523">
                      <a:solidFill>
                        <a:srgbClr val="F2F2F2"/>
                      </a:solidFill>
                      <a:prstDash val="solid"/>
                    </a:lnL>
                    <a:lnR w="10668">
                      <a:solidFill>
                        <a:srgbClr val="BFBFBF"/>
                      </a:solidFill>
                      <a:prstDash val="solid"/>
                    </a:ln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9600" y="623316"/>
            <a:ext cx="504444" cy="29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3565">
              <a:lnSpc>
                <a:spcPct val="100000"/>
              </a:lnSpc>
            </a:pPr>
            <a:r>
              <a:rPr dirty="0" spc="-25"/>
              <a:t>Let’s </a:t>
            </a:r>
            <a:r>
              <a:rPr dirty="0" spc="-20"/>
              <a:t>replicate </a:t>
            </a:r>
            <a:r>
              <a:rPr dirty="0"/>
              <a:t>some</a:t>
            </a:r>
            <a:r>
              <a:rPr dirty="0" spc="40"/>
              <a:t> </a:t>
            </a:r>
            <a:r>
              <a:rPr dirty="0" spc="-10"/>
              <a:t>transactions!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9600" y="457200"/>
          <a:ext cx="8841105" cy="839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8305038"/>
              </a:tblGrid>
              <a:tr h="166116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523">
                      <a:solidFill>
                        <a:srgbClr val="F2F2F2"/>
                      </a:solidFill>
                      <a:prstDash val="solid"/>
                    </a:lnL>
                    <a:lnR w="10668">
                      <a:solidFill>
                        <a:srgbClr val="BFBFBF"/>
                      </a:solidFill>
                      <a:prstDash val="solid"/>
                    </a:ln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9600" y="623316"/>
            <a:ext cx="504444" cy="29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3565">
              <a:lnSpc>
                <a:spcPct val="100000"/>
              </a:lnSpc>
            </a:pPr>
            <a:r>
              <a:rPr dirty="0" spc="-5"/>
              <a:t>Monitoring</a:t>
            </a:r>
            <a:r>
              <a:rPr dirty="0" spc="-85"/>
              <a:t> </a:t>
            </a:r>
            <a:r>
              <a:rPr dirty="0" spc="-10"/>
              <a:t>Latency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7920" y="2308294"/>
            <a:ext cx="5088890" cy="1462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75">
                <a:latin typeface="Calibri"/>
                <a:cs typeface="Calibri"/>
              </a:rPr>
              <a:t>You </a:t>
            </a:r>
            <a:r>
              <a:rPr dirty="0" sz="2800" spc="-15">
                <a:latin typeface="Calibri"/>
                <a:cs typeface="Calibri"/>
              </a:rPr>
              <a:t>can </a:t>
            </a:r>
            <a:r>
              <a:rPr dirty="0" sz="2800" spc="-10">
                <a:latin typeface="Calibri"/>
                <a:cs typeface="Calibri"/>
              </a:rPr>
              <a:t>use </a:t>
            </a:r>
            <a:r>
              <a:rPr dirty="0" sz="2800" spc="-15">
                <a:latin typeface="Calibri"/>
                <a:cs typeface="Calibri"/>
              </a:rPr>
              <a:t>replication</a:t>
            </a:r>
            <a:r>
              <a:rPr dirty="0" sz="2800" spc="105">
                <a:latin typeface="Calibri"/>
                <a:cs typeface="Calibri"/>
              </a:rPr>
              <a:t> </a:t>
            </a:r>
            <a:r>
              <a:rPr dirty="0" sz="2800" spc="-45">
                <a:latin typeface="Calibri"/>
                <a:cs typeface="Calibri"/>
              </a:rPr>
              <a:t>monitor.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75">
                <a:latin typeface="Calibri"/>
                <a:cs typeface="Calibri"/>
              </a:rPr>
              <a:t>You </a:t>
            </a:r>
            <a:r>
              <a:rPr dirty="0" sz="2800" spc="-15">
                <a:latin typeface="Calibri"/>
                <a:cs typeface="Calibri"/>
              </a:rPr>
              <a:t>can </a:t>
            </a:r>
            <a:r>
              <a:rPr dirty="0" sz="2800" spc="-10">
                <a:latin typeface="Calibri"/>
                <a:cs typeface="Calibri"/>
              </a:rPr>
              <a:t>use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TSQL.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75">
                <a:latin typeface="Calibri"/>
                <a:cs typeface="Calibri"/>
              </a:rPr>
              <a:t>You </a:t>
            </a:r>
            <a:r>
              <a:rPr dirty="0" sz="2800" spc="-15">
                <a:latin typeface="Calibri"/>
                <a:cs typeface="Calibri"/>
              </a:rPr>
              <a:t>can </a:t>
            </a:r>
            <a:r>
              <a:rPr dirty="0" sz="2800" spc="-20">
                <a:latin typeface="Calibri"/>
                <a:cs typeface="Calibri"/>
              </a:rPr>
              <a:t>even </a:t>
            </a:r>
            <a:r>
              <a:rPr dirty="0" sz="2800" spc="-5">
                <a:latin typeface="Calibri"/>
                <a:cs typeface="Calibri"/>
              </a:rPr>
              <a:t>use</a:t>
            </a:r>
            <a:r>
              <a:rPr dirty="0" sz="2800" spc="13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PowerShell!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8" y="6911877"/>
            <a:ext cx="41529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006699"/>
                </a:solidFill>
                <a:latin typeface="Calibri"/>
                <a:cs typeface="Calibri"/>
              </a:rPr>
              <a:t>2</a:t>
            </a:r>
            <a:r>
              <a:rPr dirty="0" sz="800">
                <a:solidFill>
                  <a:srgbClr val="006699"/>
                </a:solidFill>
                <a:latin typeface="Calibri"/>
                <a:cs typeface="Calibri"/>
              </a:rPr>
              <a:t>/</a:t>
            </a:r>
            <a:r>
              <a:rPr dirty="0" sz="800" spc="-5">
                <a:solidFill>
                  <a:srgbClr val="006699"/>
                </a:solidFill>
                <a:latin typeface="Calibri"/>
                <a:cs typeface="Calibri"/>
              </a:rPr>
              <a:t>4</a:t>
            </a:r>
            <a:r>
              <a:rPr dirty="0" sz="800">
                <a:solidFill>
                  <a:srgbClr val="006699"/>
                </a:solidFill>
                <a:latin typeface="Calibri"/>
                <a:cs typeface="Calibri"/>
              </a:rPr>
              <a:t>/</a:t>
            </a:r>
            <a:r>
              <a:rPr dirty="0" sz="800">
                <a:solidFill>
                  <a:srgbClr val="006699"/>
                </a:solidFill>
                <a:latin typeface="Calibri"/>
                <a:cs typeface="Calibri"/>
              </a:rPr>
              <a:t>20</a:t>
            </a:r>
            <a:r>
              <a:rPr dirty="0" sz="800" spc="-5">
                <a:solidFill>
                  <a:srgbClr val="006699"/>
                </a:solidFill>
                <a:latin typeface="Calibri"/>
                <a:cs typeface="Calibri"/>
              </a:rPr>
              <a:t>1</a:t>
            </a:r>
            <a:r>
              <a:rPr dirty="0" sz="800">
                <a:solidFill>
                  <a:srgbClr val="006699"/>
                </a:solidFill>
                <a:latin typeface="Calibri"/>
                <a:cs typeface="Calibri"/>
              </a:rPr>
              <a:t>7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5382" y="6911877"/>
            <a:ext cx="107188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5">
                <a:solidFill>
                  <a:srgbClr val="006699"/>
                </a:solidFill>
                <a:latin typeface="Calibri"/>
                <a:cs typeface="Calibri"/>
              </a:rPr>
              <a:t>Report Out October</a:t>
            </a:r>
            <a:r>
              <a:rPr dirty="0" sz="800" spc="-8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006699"/>
                </a:solidFill>
                <a:latin typeface="Calibri"/>
                <a:cs typeface="Calibri"/>
              </a:rPr>
              <a:t>2013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38877" y="6829985"/>
            <a:ext cx="2298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5">
                <a:solidFill>
                  <a:srgbClr val="006699"/>
                </a:solidFill>
                <a:latin typeface="Calibri"/>
                <a:cs typeface="Calibri"/>
              </a:rPr>
              <a:t>1</a:t>
            </a:r>
            <a:r>
              <a:rPr dirty="0" sz="1600" spc="-5">
                <a:solidFill>
                  <a:srgbClr val="006699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9600" y="457200"/>
          <a:ext cx="8841105" cy="839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8305038"/>
              </a:tblGrid>
              <a:tr h="166116">
                <a:tc>
                  <a:txBody>
                    <a:bodyPr/>
                    <a:lstStyle/>
                    <a:p>
                      <a:pPr/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523">
                      <a:solidFill>
                        <a:srgbClr val="F2F2F2"/>
                      </a:solidFill>
                      <a:prstDash val="solid"/>
                    </a:lnL>
                    <a:lnR w="10668">
                      <a:solidFill>
                        <a:srgbClr val="BFBFBF"/>
                      </a:solidFill>
                      <a:prstDash val="solid"/>
                    </a:ln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9600" y="623316"/>
            <a:ext cx="504444" cy="29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3565">
              <a:lnSpc>
                <a:spcPct val="100000"/>
              </a:lnSpc>
            </a:pPr>
            <a:r>
              <a:rPr dirty="0" sz="2900"/>
              <a:t>Things </a:t>
            </a:r>
            <a:r>
              <a:rPr dirty="0" sz="2900" spc="-10"/>
              <a:t>to remember </a:t>
            </a:r>
            <a:r>
              <a:rPr dirty="0" sz="2900"/>
              <a:t>when </a:t>
            </a:r>
            <a:r>
              <a:rPr dirty="0" sz="2900" spc="-5"/>
              <a:t>something </a:t>
            </a:r>
            <a:r>
              <a:rPr dirty="0" sz="2900"/>
              <a:t>is</a:t>
            </a:r>
            <a:r>
              <a:rPr dirty="0" sz="2900" spc="-125"/>
              <a:t> </a:t>
            </a:r>
            <a:r>
              <a:rPr dirty="0" sz="2900" spc="-15"/>
              <a:t>replicated…</a:t>
            </a:r>
            <a:endParaRPr sz="2900"/>
          </a:p>
        </p:txBody>
      </p:sp>
      <p:sp>
        <p:nvSpPr>
          <p:cNvPr id="5" name="object 5"/>
          <p:cNvSpPr txBox="1"/>
          <p:nvPr/>
        </p:nvSpPr>
        <p:spPr>
          <a:xfrm>
            <a:off x="1297920" y="2308294"/>
            <a:ext cx="4886960" cy="19742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35">
                <a:latin typeface="Calibri"/>
                <a:cs typeface="Calibri"/>
              </a:rPr>
              <a:t>Truncate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15">
                <a:latin typeface="Calibri"/>
                <a:cs typeface="Calibri"/>
              </a:rPr>
              <a:t>Renaming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objects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5">
                <a:latin typeface="Calibri"/>
                <a:cs typeface="Calibri"/>
              </a:rPr>
              <a:t>Object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dependencies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10">
                <a:latin typeface="Calibri"/>
                <a:cs typeface="Calibri"/>
              </a:rPr>
              <a:t>Changing </a:t>
            </a:r>
            <a:r>
              <a:rPr dirty="0" sz="2800" spc="-25">
                <a:latin typeface="Calibri"/>
                <a:cs typeface="Calibri"/>
              </a:rPr>
              <a:t>data </a:t>
            </a:r>
            <a:r>
              <a:rPr dirty="0" sz="2800" spc="-20">
                <a:latin typeface="Calibri"/>
                <a:cs typeface="Calibri"/>
              </a:rPr>
              <a:t>at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subscriber?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9600" y="457200"/>
          <a:ext cx="8841105" cy="839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8305038"/>
              </a:tblGrid>
              <a:tr h="166116">
                <a:tc>
                  <a:txBody>
                    <a:bodyPr/>
                    <a:lstStyle/>
                    <a:p>
                      <a:pPr/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523">
                      <a:solidFill>
                        <a:srgbClr val="F2F2F2"/>
                      </a:solidFill>
                      <a:prstDash val="solid"/>
                    </a:lnL>
                    <a:lnR w="10668">
                      <a:solidFill>
                        <a:srgbClr val="BFBFBF"/>
                      </a:solidFill>
                      <a:prstDash val="solid"/>
                    </a:ln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9600" y="623316"/>
            <a:ext cx="504444" cy="29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3565">
              <a:lnSpc>
                <a:spcPct val="100000"/>
              </a:lnSpc>
            </a:pPr>
            <a:r>
              <a:rPr dirty="0" spc="-5"/>
              <a:t>Common </a:t>
            </a:r>
            <a:r>
              <a:rPr dirty="0" spc="-40"/>
              <a:t>Trouble</a:t>
            </a:r>
            <a:r>
              <a:rPr dirty="0" spc="-5"/>
              <a:t> </a:t>
            </a:r>
            <a:r>
              <a:rPr dirty="0" spc="-10"/>
              <a:t>Spots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7920" y="2308294"/>
            <a:ext cx="6150610" cy="19742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10">
                <a:latin typeface="Calibri"/>
                <a:cs typeface="Calibri"/>
              </a:rPr>
              <a:t>Snapshots and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objects.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10">
                <a:latin typeface="Calibri"/>
                <a:cs typeface="Calibri"/>
              </a:rPr>
              <a:t>Distribution </a:t>
            </a:r>
            <a:r>
              <a:rPr dirty="0" sz="2800" spc="-5">
                <a:latin typeface="Calibri"/>
                <a:cs typeface="Calibri"/>
              </a:rPr>
              <a:t>cleanup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jobs.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15">
                <a:latin typeface="Calibri"/>
                <a:cs typeface="Calibri"/>
              </a:rPr>
              <a:t>Replication </a:t>
            </a:r>
            <a:r>
              <a:rPr dirty="0" sz="2800" spc="-10">
                <a:latin typeface="Calibri"/>
                <a:cs typeface="Calibri"/>
              </a:rPr>
              <a:t>and </a:t>
            </a:r>
            <a:r>
              <a:rPr dirty="0" sz="2800" spc="-15">
                <a:latin typeface="Calibri"/>
                <a:cs typeface="Calibri"/>
              </a:rPr>
              <a:t>continuous</a:t>
            </a:r>
            <a:r>
              <a:rPr dirty="0" sz="2800" spc="1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integration.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25">
                <a:latin typeface="Calibri"/>
                <a:cs typeface="Calibri"/>
              </a:rPr>
              <a:t>Transactions </a:t>
            </a:r>
            <a:r>
              <a:rPr dirty="0" sz="2800" spc="-15">
                <a:latin typeface="Calibri"/>
                <a:cs typeface="Calibri"/>
              </a:rPr>
              <a:t>that </a:t>
            </a:r>
            <a:r>
              <a:rPr dirty="0" sz="2800" spc="-10">
                <a:latin typeface="Calibri"/>
                <a:cs typeface="Calibri"/>
              </a:rPr>
              <a:t>break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replication.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9600" y="457200"/>
          <a:ext cx="8841105" cy="839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8305038"/>
              </a:tblGrid>
              <a:tr h="166116">
                <a:tc>
                  <a:txBody>
                    <a:bodyPr/>
                    <a:lstStyle/>
                    <a:p>
                      <a:pPr/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523">
                      <a:solidFill>
                        <a:srgbClr val="F2F2F2"/>
                      </a:solidFill>
                      <a:prstDash val="solid"/>
                    </a:lnL>
                    <a:lnR w="10668">
                      <a:solidFill>
                        <a:srgbClr val="BFBFBF"/>
                      </a:solidFill>
                      <a:prstDash val="solid"/>
                    </a:ln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9600" y="623316"/>
            <a:ext cx="504444" cy="29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3565">
              <a:lnSpc>
                <a:spcPct val="100000"/>
              </a:lnSpc>
            </a:pPr>
            <a:r>
              <a:rPr dirty="0" spc="-5"/>
              <a:t>What </a:t>
            </a:r>
            <a:r>
              <a:rPr dirty="0" spc="-140"/>
              <a:t>To </a:t>
            </a:r>
            <a:r>
              <a:rPr dirty="0" spc="-10"/>
              <a:t>Do </a:t>
            </a:r>
            <a:r>
              <a:rPr dirty="0" spc="-5"/>
              <a:t>When It</a:t>
            </a:r>
            <a:r>
              <a:rPr dirty="0" spc="130"/>
              <a:t> </a:t>
            </a:r>
            <a:r>
              <a:rPr dirty="0" spc="-15"/>
              <a:t>Breaks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7920" y="2308294"/>
            <a:ext cx="5913120" cy="2486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10">
                <a:latin typeface="Calibri"/>
                <a:cs typeface="Calibri"/>
              </a:rPr>
              <a:t>Is </a:t>
            </a:r>
            <a:r>
              <a:rPr dirty="0" sz="2800" spc="-15">
                <a:latin typeface="Calibri"/>
                <a:cs typeface="Calibri"/>
              </a:rPr>
              <a:t>replication </a:t>
            </a:r>
            <a:r>
              <a:rPr dirty="0" sz="2800" spc="-5">
                <a:latin typeface="Calibri"/>
                <a:cs typeface="Calibri"/>
              </a:rPr>
              <a:t>actually </a:t>
            </a:r>
            <a:r>
              <a:rPr dirty="0" sz="2800" spc="-10">
                <a:latin typeface="Calibri"/>
                <a:cs typeface="Calibri"/>
              </a:rPr>
              <a:t>doing</a:t>
            </a:r>
            <a:r>
              <a:rPr dirty="0" sz="2800" spc="6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anything?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replication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monitor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25">
                <a:latin typeface="Calibri"/>
                <a:cs typeface="Calibri"/>
              </a:rPr>
              <a:t>What’s </a:t>
            </a:r>
            <a:r>
              <a:rPr dirty="0" sz="2800" spc="-15">
                <a:latin typeface="Calibri"/>
                <a:cs typeface="Calibri"/>
              </a:rPr>
              <a:t>that </a:t>
            </a:r>
            <a:r>
              <a:rPr dirty="0" sz="2800" spc="-20">
                <a:latin typeface="Calibri"/>
                <a:cs typeface="Calibri"/>
              </a:rPr>
              <a:t>red </a:t>
            </a:r>
            <a:r>
              <a:rPr dirty="0" sz="2800" spc="-15">
                <a:latin typeface="Calibri"/>
                <a:cs typeface="Calibri"/>
              </a:rPr>
              <a:t>“X”</a:t>
            </a:r>
            <a:r>
              <a:rPr dirty="0" sz="2800" spc="8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mean?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15">
                <a:latin typeface="Calibri"/>
                <a:cs typeface="Calibri"/>
              </a:rPr>
              <a:t>DR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20">
                <a:latin typeface="Calibri"/>
                <a:cs typeface="Calibri"/>
              </a:rPr>
              <a:t>replicated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databases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>
                <a:latin typeface="Calibri"/>
                <a:cs typeface="Calibri"/>
              </a:rPr>
              <a:t>Job </a:t>
            </a:r>
            <a:r>
              <a:rPr dirty="0" sz="2800" spc="-15">
                <a:latin typeface="Calibri"/>
                <a:cs typeface="Calibri"/>
              </a:rPr>
              <a:t>Agent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Alerts!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9600" y="457200"/>
          <a:ext cx="8841105" cy="839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8305038"/>
              </a:tblGrid>
              <a:tr h="166116">
                <a:tc>
                  <a:txBody>
                    <a:bodyPr/>
                    <a:lstStyle/>
                    <a:p>
                      <a:pPr/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523">
                      <a:solidFill>
                        <a:srgbClr val="F2F2F2"/>
                      </a:solidFill>
                      <a:prstDash val="solid"/>
                    </a:lnL>
                    <a:lnR w="10668">
                      <a:solidFill>
                        <a:srgbClr val="BFBFBF"/>
                      </a:solidFill>
                      <a:prstDash val="solid"/>
                    </a:ln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9600" y="623316"/>
            <a:ext cx="504444" cy="29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3565">
              <a:lnSpc>
                <a:spcPct val="100000"/>
              </a:lnSpc>
            </a:pPr>
            <a:r>
              <a:rPr dirty="0" spc="-15"/>
              <a:t>Replication </a:t>
            </a:r>
            <a:r>
              <a:rPr dirty="0" spc="-10"/>
              <a:t>and</a:t>
            </a:r>
            <a:r>
              <a:rPr dirty="0" spc="-20"/>
              <a:t> </a:t>
            </a:r>
            <a:r>
              <a:rPr dirty="0" spc="10"/>
              <a:t>HA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7920" y="2308294"/>
            <a:ext cx="7050405" cy="180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marR="157480" indent="-457200">
              <a:lnSpc>
                <a:spcPct val="100000"/>
              </a:lnSpc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>
                <a:latin typeface="Calibri"/>
                <a:cs typeface="Calibri"/>
              </a:rPr>
              <a:t>Bad </a:t>
            </a:r>
            <a:r>
              <a:rPr dirty="0" sz="2800" spc="-10">
                <a:latin typeface="Calibri"/>
                <a:cs typeface="Calibri"/>
              </a:rPr>
              <a:t>news </a:t>
            </a:r>
            <a:r>
              <a:rPr dirty="0" sz="2800" spc="-20">
                <a:latin typeface="Calibri"/>
                <a:cs typeface="Calibri"/>
              </a:rPr>
              <a:t>first: </a:t>
            </a:r>
            <a:r>
              <a:rPr dirty="0" sz="2800" spc="-15">
                <a:latin typeface="Calibri"/>
                <a:cs typeface="Calibri"/>
              </a:rPr>
              <a:t>you </a:t>
            </a:r>
            <a:r>
              <a:rPr dirty="0" sz="2800" spc="-10">
                <a:latin typeface="Calibri"/>
                <a:cs typeface="Calibri"/>
              </a:rPr>
              <a:t>can’t put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distribution  database </a:t>
            </a:r>
            <a:r>
              <a:rPr dirty="0" sz="2800" spc="-20">
                <a:latin typeface="Calibri"/>
                <a:cs typeface="Calibri"/>
              </a:rPr>
              <a:t>into </a:t>
            </a:r>
            <a:r>
              <a:rPr dirty="0" sz="2800" spc="-5">
                <a:latin typeface="Calibri"/>
                <a:cs typeface="Calibri"/>
              </a:rPr>
              <a:t>an </a:t>
            </a:r>
            <a:r>
              <a:rPr dirty="0" sz="2800" spc="-15">
                <a:latin typeface="Calibri"/>
                <a:cs typeface="Calibri"/>
              </a:rPr>
              <a:t>availability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group.</a:t>
            </a:r>
            <a:endParaRPr sz="28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5">
                <a:latin typeface="Calibri"/>
                <a:cs typeface="Calibri"/>
              </a:rPr>
              <a:t>But </a:t>
            </a:r>
            <a:r>
              <a:rPr dirty="0" sz="2800" spc="-25">
                <a:latin typeface="Calibri"/>
                <a:cs typeface="Calibri"/>
              </a:rPr>
              <a:t>you </a:t>
            </a:r>
            <a:r>
              <a:rPr dirty="0" sz="2800" spc="-10">
                <a:latin typeface="Calibri"/>
                <a:cs typeface="Calibri"/>
              </a:rPr>
              <a:t>can </a:t>
            </a:r>
            <a:r>
              <a:rPr dirty="0" sz="2800" spc="-20">
                <a:latin typeface="Calibri"/>
                <a:cs typeface="Calibri"/>
              </a:rPr>
              <a:t>replicate </a:t>
            </a:r>
            <a:r>
              <a:rPr dirty="0" sz="2800" spc="-15">
                <a:latin typeface="Calibri"/>
                <a:cs typeface="Calibri"/>
              </a:rPr>
              <a:t>databases that are </a:t>
            </a:r>
            <a:r>
              <a:rPr dirty="0" sz="2800" spc="-20">
                <a:latin typeface="Calibri"/>
                <a:cs typeface="Calibri"/>
              </a:rPr>
              <a:t>in </a:t>
            </a:r>
            <a:r>
              <a:rPr dirty="0" sz="2800" spc="-5">
                <a:latin typeface="Calibri"/>
                <a:cs typeface="Calibri"/>
              </a:rPr>
              <a:t>an  </a:t>
            </a:r>
            <a:r>
              <a:rPr dirty="0" sz="2800" spc="-15">
                <a:latin typeface="Calibri"/>
                <a:cs typeface="Calibri"/>
              </a:rPr>
              <a:t>availability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groups!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9600" y="457200"/>
          <a:ext cx="8841105" cy="839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8305038"/>
              </a:tblGrid>
              <a:tr h="166116">
                <a:tc>
                  <a:txBody>
                    <a:bodyPr/>
                    <a:lstStyle/>
                    <a:p>
                      <a:pPr/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523">
                      <a:solidFill>
                        <a:srgbClr val="F2F2F2"/>
                      </a:solidFill>
                      <a:prstDash val="solid"/>
                    </a:lnL>
                    <a:lnR w="10668">
                      <a:solidFill>
                        <a:srgbClr val="BFBFBF"/>
                      </a:solidFill>
                      <a:prstDash val="solid"/>
                    </a:ln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9600" y="623316"/>
            <a:ext cx="504444" cy="29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348" y="6911877"/>
            <a:ext cx="41529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006699"/>
                </a:solidFill>
                <a:latin typeface="Calibri"/>
                <a:cs typeface="Calibri"/>
              </a:rPr>
              <a:t>2</a:t>
            </a:r>
            <a:r>
              <a:rPr dirty="0" sz="800">
                <a:solidFill>
                  <a:srgbClr val="006699"/>
                </a:solidFill>
                <a:latin typeface="Calibri"/>
                <a:cs typeface="Calibri"/>
              </a:rPr>
              <a:t>/</a:t>
            </a:r>
            <a:r>
              <a:rPr dirty="0" sz="800" spc="-5">
                <a:solidFill>
                  <a:srgbClr val="006699"/>
                </a:solidFill>
                <a:latin typeface="Calibri"/>
                <a:cs typeface="Calibri"/>
              </a:rPr>
              <a:t>4</a:t>
            </a:r>
            <a:r>
              <a:rPr dirty="0" sz="800">
                <a:solidFill>
                  <a:srgbClr val="006699"/>
                </a:solidFill>
                <a:latin typeface="Calibri"/>
                <a:cs typeface="Calibri"/>
              </a:rPr>
              <a:t>/</a:t>
            </a:r>
            <a:r>
              <a:rPr dirty="0" sz="800">
                <a:solidFill>
                  <a:srgbClr val="006699"/>
                </a:solidFill>
                <a:latin typeface="Calibri"/>
                <a:cs typeface="Calibri"/>
              </a:rPr>
              <a:t>20</a:t>
            </a:r>
            <a:r>
              <a:rPr dirty="0" sz="800" spc="-5">
                <a:solidFill>
                  <a:srgbClr val="006699"/>
                </a:solidFill>
                <a:latin typeface="Calibri"/>
                <a:cs typeface="Calibri"/>
              </a:rPr>
              <a:t>1</a:t>
            </a:r>
            <a:r>
              <a:rPr dirty="0" sz="800">
                <a:solidFill>
                  <a:srgbClr val="006699"/>
                </a:solidFill>
                <a:latin typeface="Calibri"/>
                <a:cs typeface="Calibri"/>
              </a:rPr>
              <a:t>7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41002" y="6829985"/>
            <a:ext cx="1282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006699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07110" y="1271969"/>
            <a:ext cx="1452245" cy="4267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/>
              <a:t>About</a:t>
            </a:r>
            <a:r>
              <a:rPr dirty="0" sz="2800" spc="-35"/>
              <a:t> </a:t>
            </a:r>
            <a:r>
              <a:rPr dirty="0" sz="2800" spc="-20"/>
              <a:t>me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336588" y="1271969"/>
            <a:ext cx="2632075" cy="1960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>
                <a:solidFill>
                  <a:srgbClr val="006699"/>
                </a:solidFill>
                <a:latin typeface="Calibri"/>
                <a:cs typeface="Calibri"/>
              </a:rPr>
              <a:t>Contact</a:t>
            </a:r>
            <a:r>
              <a:rPr dirty="0" sz="2800" spc="-45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dirty="0" sz="2800" spc="-30">
                <a:solidFill>
                  <a:srgbClr val="006699"/>
                </a:solidFill>
                <a:latin typeface="Calibri"/>
                <a:cs typeface="Calibri"/>
              </a:rPr>
              <a:t>Info</a:t>
            </a:r>
            <a:endParaRPr sz="2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2045"/>
              </a:spcBef>
            </a:pPr>
            <a:r>
              <a:rPr dirty="0" sz="1800" spc="-10">
                <a:latin typeface="Calibri"/>
                <a:cs typeface="Calibri"/>
                <a:hlinkClick r:id="rId3"/>
              </a:rPr>
              <a:t>dfurgiuele@igsenergy.com</a:t>
            </a:r>
            <a:endParaRPr sz="1800">
              <a:latin typeface="Calibri"/>
              <a:cs typeface="Calibri"/>
            </a:endParaRPr>
          </a:p>
          <a:p>
            <a:pPr marL="70485" marR="5080">
              <a:lnSpc>
                <a:spcPct val="120000"/>
              </a:lnSpc>
            </a:pPr>
            <a:r>
              <a:rPr dirty="0" sz="1800" spc="-10">
                <a:latin typeface="Calibri"/>
                <a:cs typeface="Calibri"/>
              </a:rPr>
              <a:t>@pittfurg  </a:t>
            </a:r>
            <a:r>
              <a:rPr dirty="0" sz="1800" spc="-10" u="heavy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http://www.port1433.com </a:t>
            </a:r>
            <a:r>
              <a:rPr dirty="0" sz="1800" spc="-10" u="heavy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5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h</a:t>
            </a:r>
            <a:r>
              <a:rPr dirty="0" sz="1800" spc="-35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</a:t>
            </a:r>
            <a:r>
              <a:rPr dirty="0" sz="1800" spc="-15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</a:t>
            </a:r>
            <a:r>
              <a:rPr dirty="0" sz="1800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p</a:t>
            </a:r>
            <a:r>
              <a:rPr dirty="0" sz="1800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:</a:t>
            </a:r>
            <a:r>
              <a:rPr dirty="0" sz="1800" spc="-20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/</a:t>
            </a:r>
            <a:r>
              <a:rPr dirty="0" sz="1800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/</a:t>
            </a:r>
            <a:r>
              <a:rPr dirty="0" sz="1800" spc="0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ww</a:t>
            </a:r>
            <a:r>
              <a:rPr dirty="0" sz="1800" spc="-125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w</a:t>
            </a:r>
            <a:r>
              <a:rPr dirty="0" sz="1800" spc="0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.</a:t>
            </a:r>
            <a:r>
              <a:rPr dirty="0" sz="1800" spc="-5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g</a:t>
            </a:r>
            <a:r>
              <a:rPr dirty="0" sz="1800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e</a:t>
            </a:r>
            <a:r>
              <a:rPr dirty="0" sz="1800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n</a:t>
            </a:r>
            <a:r>
              <a:rPr dirty="0" sz="1800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e</a:t>
            </a:r>
            <a:r>
              <a:rPr dirty="0" sz="1800" spc="-25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s</a:t>
            </a:r>
            <a:r>
              <a:rPr dirty="0" sz="1800" spc="-35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f</a:t>
            </a:r>
            <a:r>
              <a:rPr dirty="0" sz="1800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a</a:t>
            </a:r>
            <a:r>
              <a:rPr dirty="0" sz="1800" spc="-10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c</a:t>
            </a:r>
            <a:r>
              <a:rPr dirty="0" sz="1800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e</a:t>
            </a:r>
            <a:r>
              <a:rPr dirty="0" sz="1800" spc="-10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.</a:t>
            </a:r>
            <a:r>
              <a:rPr dirty="0" sz="1800" spc="-10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c</a:t>
            </a:r>
            <a:r>
              <a:rPr dirty="0" sz="1800" spc="-20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o</a:t>
            </a:r>
            <a:r>
              <a:rPr dirty="0" sz="1800" spc="-5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7104" y="1796759"/>
            <a:ext cx="3027045" cy="164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 spc="-15">
                <a:latin typeface="Calibri"/>
                <a:cs typeface="Calibri"/>
              </a:rPr>
              <a:t>I’m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Senior </a:t>
            </a:r>
            <a:r>
              <a:rPr dirty="0" sz="1800">
                <a:latin typeface="Calibri"/>
                <a:cs typeface="Calibri"/>
              </a:rPr>
              <a:t>SQL </a:t>
            </a:r>
            <a:r>
              <a:rPr dirty="0" sz="1800" spc="-5">
                <a:latin typeface="Calibri"/>
                <a:cs typeface="Calibri"/>
              </a:rPr>
              <a:t>Server DBA </a:t>
            </a:r>
            <a:r>
              <a:rPr dirty="0" sz="1800" spc="-15">
                <a:latin typeface="Calibri"/>
                <a:cs typeface="Calibri"/>
              </a:rPr>
              <a:t>at  </a:t>
            </a:r>
            <a:r>
              <a:rPr dirty="0" sz="1800">
                <a:latin typeface="Calibri"/>
                <a:cs typeface="Calibri"/>
              </a:rPr>
              <a:t>IGS </a:t>
            </a:r>
            <a:r>
              <a:rPr dirty="0" sz="1800" spc="-10">
                <a:latin typeface="Calibri"/>
                <a:cs typeface="Calibri"/>
              </a:rPr>
              <a:t>Energy </a:t>
            </a:r>
            <a:r>
              <a:rPr dirty="0" sz="1800" spc="-15">
                <a:latin typeface="Calibri"/>
                <a:cs typeface="Calibri"/>
              </a:rPr>
              <a:t>in </a:t>
            </a:r>
            <a:r>
              <a:rPr dirty="0" sz="1800" spc="-5">
                <a:latin typeface="Calibri"/>
                <a:cs typeface="Calibri"/>
              </a:rPr>
              <a:t>Dublin, Ohio. </a:t>
            </a:r>
            <a:r>
              <a:rPr dirty="0" sz="1800" spc="-15">
                <a:latin typeface="Calibri"/>
                <a:cs typeface="Calibri"/>
              </a:rPr>
              <a:t>I’ve  </a:t>
            </a:r>
            <a:r>
              <a:rPr dirty="0" sz="1800">
                <a:latin typeface="Calibri"/>
                <a:cs typeface="Calibri"/>
              </a:rPr>
              <a:t>been </a:t>
            </a:r>
            <a:r>
              <a:rPr dirty="0" sz="1800" spc="-5">
                <a:latin typeface="Calibri"/>
                <a:cs typeface="Calibri"/>
              </a:rPr>
              <a:t>using SQL Server since </a:t>
            </a:r>
            <a:r>
              <a:rPr dirty="0" sz="1800">
                <a:latin typeface="Calibri"/>
                <a:cs typeface="Calibri"/>
              </a:rPr>
              <a:t>SQL  </a:t>
            </a:r>
            <a:r>
              <a:rPr dirty="0" sz="1800" spc="-5">
                <a:latin typeface="Calibri"/>
                <a:cs typeface="Calibri"/>
              </a:rPr>
              <a:t>Server 2000 and I </a:t>
            </a:r>
            <a:r>
              <a:rPr dirty="0" sz="1800" spc="-10">
                <a:latin typeface="Calibri"/>
                <a:cs typeface="Calibri"/>
              </a:rPr>
              <a:t>love </a:t>
            </a:r>
            <a:r>
              <a:rPr dirty="0" sz="1800" spc="-5">
                <a:latin typeface="Calibri"/>
                <a:cs typeface="Calibri"/>
              </a:rPr>
              <a:t>it. I also  enjoy DevOps, release  management,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PowerShell.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77561" y="1510283"/>
            <a:ext cx="0" cy="1995170"/>
          </a:xfrm>
          <a:custGeom>
            <a:avLst/>
            <a:gdLst/>
            <a:ahLst/>
            <a:cxnLst/>
            <a:rect l="l" t="t" r="r" b="b"/>
            <a:pathLst>
              <a:path w="0" h="1995170">
                <a:moveTo>
                  <a:pt x="0" y="0"/>
                </a:moveTo>
                <a:lnTo>
                  <a:pt x="0" y="1994915"/>
                </a:lnTo>
              </a:path>
            </a:pathLst>
          </a:custGeom>
          <a:ln w="10668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29711" y="6006084"/>
            <a:ext cx="2709671" cy="629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68952" y="4791455"/>
            <a:ext cx="1181100" cy="11810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97707" y="3829811"/>
            <a:ext cx="1533143" cy="20482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97296" y="4791455"/>
            <a:ext cx="1197863" cy="12984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72000" y="3829811"/>
            <a:ext cx="2418587" cy="9128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20011" y="5585459"/>
            <a:ext cx="1359408" cy="10424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28688" y="3829811"/>
            <a:ext cx="1269492" cy="105765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68311" y="5038344"/>
            <a:ext cx="1472183" cy="112471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11808" y="3829811"/>
            <a:ext cx="1466088" cy="17693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9600" y="457200"/>
          <a:ext cx="8841105" cy="839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8305038"/>
              </a:tblGrid>
              <a:tr h="166116">
                <a:tc>
                  <a:txBody>
                    <a:bodyPr/>
                    <a:lstStyle/>
                    <a:p>
                      <a:pPr/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523">
                      <a:solidFill>
                        <a:srgbClr val="F2F2F2"/>
                      </a:solidFill>
                      <a:prstDash val="solid"/>
                    </a:lnL>
                    <a:lnR w="10668">
                      <a:solidFill>
                        <a:srgbClr val="BFBFBF"/>
                      </a:solidFill>
                      <a:prstDash val="solid"/>
                    </a:ln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9600" y="623316"/>
            <a:ext cx="504444" cy="29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3565">
              <a:lnSpc>
                <a:spcPct val="100000"/>
              </a:lnSpc>
            </a:pPr>
            <a:r>
              <a:rPr dirty="0" spc="-15"/>
              <a:t>Replication </a:t>
            </a:r>
            <a:r>
              <a:rPr dirty="0" spc="-10"/>
              <a:t>and </a:t>
            </a:r>
            <a:r>
              <a:rPr dirty="0" spc="5"/>
              <a:t>HA,</a:t>
            </a:r>
            <a:r>
              <a:rPr dirty="0" spc="35"/>
              <a:t> </a:t>
            </a:r>
            <a:r>
              <a:rPr dirty="0" spc="-10"/>
              <a:t>continued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7920" y="2308294"/>
            <a:ext cx="7661275" cy="2563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15">
                <a:latin typeface="Calibri"/>
                <a:cs typeface="Calibri"/>
              </a:rPr>
              <a:t>Just </a:t>
            </a:r>
            <a:r>
              <a:rPr dirty="0" sz="2800" spc="-30">
                <a:latin typeface="Calibri"/>
                <a:cs typeface="Calibri"/>
              </a:rPr>
              <a:t>make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sure:</a:t>
            </a:r>
            <a:endParaRPr sz="2800">
              <a:latin typeface="Calibri"/>
              <a:cs typeface="Calibri"/>
            </a:endParaRPr>
          </a:p>
          <a:p>
            <a:pPr lvl="1" marL="926465" indent="-457200">
              <a:lnSpc>
                <a:spcPct val="100000"/>
              </a:lnSpc>
              <a:spcBef>
                <a:spcPts val="605"/>
              </a:spcBef>
              <a:buFont typeface="Times New Roman"/>
              <a:buChar char="•"/>
              <a:tabLst>
                <a:tab pos="926465" algn="l"/>
                <a:tab pos="927100" algn="l"/>
              </a:tabLst>
            </a:pPr>
            <a:r>
              <a:rPr dirty="0" sz="2400" spc="-10">
                <a:latin typeface="Calibri"/>
                <a:cs typeface="Calibri"/>
              </a:rPr>
              <a:t>Add </a:t>
            </a:r>
            <a:r>
              <a:rPr dirty="0" sz="2400" spc="5">
                <a:latin typeface="Calibri"/>
                <a:cs typeface="Calibri"/>
              </a:rPr>
              <a:t>all </a:t>
            </a:r>
            <a:r>
              <a:rPr dirty="0" sz="2400" spc="-5">
                <a:latin typeface="Calibri"/>
                <a:cs typeface="Calibri"/>
              </a:rPr>
              <a:t>nodes as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publisher </a:t>
            </a:r>
            <a:r>
              <a:rPr dirty="0" sz="2400" spc="-15">
                <a:latin typeface="Calibri"/>
                <a:cs typeface="Calibri"/>
              </a:rPr>
              <a:t>at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distributor</a:t>
            </a:r>
            <a:endParaRPr sz="2400">
              <a:latin typeface="Calibri"/>
              <a:cs typeface="Calibri"/>
            </a:endParaRPr>
          </a:p>
          <a:p>
            <a:pPr lvl="1" marL="926465" marR="5080" indent="-457200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926465" algn="l"/>
                <a:tab pos="927100" algn="l"/>
              </a:tabLst>
            </a:pPr>
            <a:r>
              <a:rPr dirty="0" sz="2400" spc="-5">
                <a:latin typeface="Calibri"/>
                <a:cs typeface="Calibri"/>
              </a:rPr>
              <a:t>Enable </a:t>
            </a:r>
            <a:r>
              <a:rPr dirty="0" sz="2400" spc="-10">
                <a:latin typeface="Calibri"/>
                <a:cs typeface="Calibri"/>
              </a:rPr>
              <a:t>replication </a:t>
            </a:r>
            <a:r>
              <a:rPr dirty="0" sz="2400" spc="-15">
                <a:latin typeface="Calibri"/>
                <a:cs typeface="Calibri"/>
              </a:rPr>
              <a:t>on </a:t>
            </a:r>
            <a:r>
              <a:rPr dirty="0" sz="2400" spc="-5">
                <a:latin typeface="Calibri"/>
                <a:cs typeface="Calibri"/>
              </a:rPr>
              <a:t>all </a:t>
            </a:r>
            <a:r>
              <a:rPr dirty="0" sz="2400" spc="-10">
                <a:latin typeface="Calibri"/>
                <a:cs typeface="Calibri"/>
              </a:rPr>
              <a:t>databases </a:t>
            </a:r>
            <a:r>
              <a:rPr dirty="0" sz="2400">
                <a:latin typeface="Calibri"/>
                <a:cs typeface="Calibri"/>
              </a:rPr>
              <a:t>on </a:t>
            </a:r>
            <a:r>
              <a:rPr dirty="0" sz="2400" spc="-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other nodes  </a:t>
            </a:r>
            <a:r>
              <a:rPr dirty="0" sz="2400" spc="-5">
                <a:latin typeface="Calibri"/>
                <a:cs typeface="Calibri"/>
              </a:rPr>
              <a:t>manually with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TSQL.</a:t>
            </a:r>
            <a:endParaRPr sz="2400">
              <a:latin typeface="Calibri"/>
              <a:cs typeface="Calibri"/>
            </a:endParaRPr>
          </a:p>
          <a:p>
            <a:pPr lvl="1" marL="926465" indent="-457200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926465" algn="l"/>
                <a:tab pos="927100" algn="l"/>
              </a:tabLst>
            </a:pPr>
            <a:r>
              <a:rPr dirty="0" sz="2400" spc="-5">
                <a:latin typeface="Calibri"/>
                <a:cs typeface="Calibri"/>
              </a:rPr>
              <a:t>Additional permissions </a:t>
            </a:r>
            <a:r>
              <a:rPr dirty="0" sz="2400" spc="-20">
                <a:latin typeface="Calibri"/>
                <a:cs typeface="Calibri"/>
              </a:rPr>
              <a:t>for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agents.</a:t>
            </a:r>
            <a:endParaRPr sz="2400">
              <a:latin typeface="Calibri"/>
              <a:cs typeface="Calibri"/>
            </a:endParaRPr>
          </a:p>
          <a:p>
            <a:pPr lvl="1" marL="926465" indent="-457200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926465" algn="l"/>
                <a:tab pos="927100" algn="l"/>
              </a:tabLst>
            </a:pPr>
            <a:r>
              <a:rPr dirty="0" sz="2400" spc="-5">
                <a:latin typeface="Calibri"/>
                <a:cs typeface="Calibri"/>
              </a:rPr>
              <a:t>Consider </a:t>
            </a:r>
            <a:r>
              <a:rPr dirty="0" sz="2400">
                <a:latin typeface="Calibri"/>
                <a:cs typeface="Calibri"/>
              </a:rPr>
              <a:t>TF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1448?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9600" y="457200"/>
          <a:ext cx="8841105" cy="839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8305038"/>
              </a:tblGrid>
              <a:tr h="166116">
                <a:tc>
                  <a:txBody>
                    <a:bodyPr/>
                    <a:lstStyle/>
                    <a:p>
                      <a:pPr/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523">
                      <a:solidFill>
                        <a:srgbClr val="F2F2F2"/>
                      </a:solidFill>
                      <a:prstDash val="solid"/>
                    </a:lnL>
                    <a:lnR w="10668">
                      <a:solidFill>
                        <a:srgbClr val="BFBFBF"/>
                      </a:solidFill>
                      <a:prstDash val="solid"/>
                    </a:ln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9600" y="623316"/>
            <a:ext cx="504444" cy="29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3565">
              <a:lnSpc>
                <a:spcPct val="100000"/>
              </a:lnSpc>
            </a:pPr>
            <a:r>
              <a:rPr dirty="0" spc="-15"/>
              <a:t>Replication </a:t>
            </a:r>
            <a:r>
              <a:rPr dirty="0" spc="-10"/>
              <a:t>and</a:t>
            </a:r>
            <a:r>
              <a:rPr dirty="0" spc="-15"/>
              <a:t> </a:t>
            </a:r>
            <a:r>
              <a:rPr dirty="0" spc="5"/>
              <a:t>TDE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74700" indent="-457200">
              <a:lnSpc>
                <a:spcPct val="100000"/>
              </a:lnSpc>
              <a:buFont typeface="Times New Roman"/>
              <a:buChar char="•"/>
              <a:tabLst>
                <a:tab pos="774700" algn="l"/>
                <a:tab pos="775970" algn="l"/>
              </a:tabLst>
            </a:pPr>
            <a:r>
              <a:rPr dirty="0" spc="-5"/>
              <a:t>Does </a:t>
            </a:r>
            <a:r>
              <a:rPr dirty="0" spc="-15"/>
              <a:t>replication “break”</a:t>
            </a:r>
            <a:r>
              <a:rPr dirty="0" spc="15"/>
              <a:t> </a:t>
            </a:r>
            <a:r>
              <a:rPr dirty="0" spc="-5"/>
              <a:t>TDE?</a:t>
            </a:r>
          </a:p>
          <a:p>
            <a:pPr marL="774700" indent="-4572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774700" algn="l"/>
                <a:tab pos="775970" algn="l"/>
              </a:tabLst>
            </a:pPr>
            <a:r>
              <a:rPr dirty="0" spc="-10"/>
              <a:t>Remember:</a:t>
            </a:r>
          </a:p>
          <a:p>
            <a:pPr lvl="1" marL="1231265" indent="-457200">
              <a:lnSpc>
                <a:spcPct val="100000"/>
              </a:lnSpc>
              <a:spcBef>
                <a:spcPts val="600"/>
              </a:spcBef>
              <a:buFont typeface="Times New Roman"/>
              <a:buChar char="•"/>
              <a:tabLst>
                <a:tab pos="1231900" algn="l"/>
                <a:tab pos="1232535" algn="l"/>
              </a:tabLst>
            </a:pPr>
            <a:r>
              <a:rPr dirty="0" sz="2400" spc="-10">
                <a:latin typeface="Calibri"/>
                <a:cs typeface="Calibri"/>
              </a:rPr>
              <a:t>By default, </a:t>
            </a:r>
            <a:r>
              <a:rPr dirty="0" sz="2400" spc="-15">
                <a:latin typeface="Calibri"/>
                <a:cs typeface="Calibri"/>
              </a:rPr>
              <a:t>NOTHING </a:t>
            </a:r>
            <a:r>
              <a:rPr dirty="0" sz="2400" spc="-5">
                <a:latin typeface="Calibri"/>
                <a:cs typeface="Calibri"/>
              </a:rPr>
              <a:t>in </a:t>
            </a:r>
            <a:r>
              <a:rPr dirty="0" sz="2400" spc="-10">
                <a:latin typeface="Calibri"/>
                <a:cs typeface="Calibri"/>
              </a:rPr>
              <a:t>replication </a:t>
            </a:r>
            <a:r>
              <a:rPr dirty="0" sz="2400" spc="-5">
                <a:latin typeface="Calibri"/>
                <a:cs typeface="Calibri"/>
              </a:rPr>
              <a:t>is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encrypted!</a:t>
            </a:r>
            <a:endParaRPr sz="2400">
              <a:latin typeface="Calibri"/>
              <a:cs typeface="Calibri"/>
            </a:endParaRPr>
          </a:p>
          <a:p>
            <a:pPr lvl="1" marL="1231265" indent="-457200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1231900" algn="l"/>
                <a:tab pos="1232535" algn="l"/>
              </a:tabLst>
            </a:pPr>
            <a:r>
              <a:rPr dirty="0" sz="2400" spc="-65">
                <a:latin typeface="Calibri"/>
                <a:cs typeface="Calibri"/>
              </a:rPr>
              <a:t>You </a:t>
            </a:r>
            <a:r>
              <a:rPr dirty="0" sz="2400" spc="-15">
                <a:latin typeface="Calibri"/>
                <a:cs typeface="Calibri"/>
              </a:rPr>
              <a:t>can </a:t>
            </a:r>
            <a:r>
              <a:rPr dirty="0" sz="2400">
                <a:latin typeface="Calibri"/>
                <a:cs typeface="Calibri"/>
              </a:rPr>
              <a:t>enable </a:t>
            </a:r>
            <a:r>
              <a:rPr dirty="0" sz="2400" spc="-5">
                <a:latin typeface="Calibri"/>
                <a:cs typeface="Calibri"/>
              </a:rPr>
              <a:t>SSL </a:t>
            </a:r>
            <a:r>
              <a:rPr dirty="0" sz="2400" spc="-10">
                <a:latin typeface="Calibri"/>
                <a:cs typeface="Calibri"/>
              </a:rPr>
              <a:t>communication </a:t>
            </a:r>
            <a:r>
              <a:rPr dirty="0" sz="2400" spc="-5">
                <a:latin typeface="Calibri"/>
                <a:cs typeface="Calibri"/>
              </a:rPr>
              <a:t>in the </a:t>
            </a:r>
            <a:r>
              <a:rPr dirty="0" sz="2400" spc="-10">
                <a:latin typeface="Calibri"/>
                <a:cs typeface="Calibri"/>
              </a:rPr>
              <a:t>agent</a:t>
            </a:r>
            <a:r>
              <a:rPr dirty="0" sz="2400" spc="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profile.</a:t>
            </a:r>
            <a:endParaRPr sz="2400">
              <a:latin typeface="Calibri"/>
              <a:cs typeface="Calibri"/>
            </a:endParaRPr>
          </a:p>
          <a:p>
            <a:pPr lvl="1" marL="1231265" indent="-457200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1231900" algn="l"/>
                <a:tab pos="1232535" algn="l"/>
              </a:tabLst>
            </a:pPr>
            <a:r>
              <a:rPr dirty="0" sz="2400">
                <a:latin typeface="Calibri"/>
                <a:cs typeface="Calibri"/>
              </a:rPr>
              <a:t>BCP files </a:t>
            </a:r>
            <a:r>
              <a:rPr dirty="0" sz="2400" spc="-20">
                <a:latin typeface="Calibri"/>
                <a:cs typeface="Calibri"/>
              </a:rPr>
              <a:t>are </a:t>
            </a:r>
            <a:r>
              <a:rPr dirty="0" sz="2400" spc="-25">
                <a:latin typeface="Calibri"/>
                <a:cs typeface="Calibri"/>
              </a:rPr>
              <a:t>NOT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encrypted!</a:t>
            </a:r>
            <a:endParaRPr sz="2400">
              <a:latin typeface="Calibri"/>
              <a:cs typeface="Calibri"/>
            </a:endParaRPr>
          </a:p>
          <a:p>
            <a:pPr lvl="1" marL="1231265" marR="1058545" indent="-457200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1231900" algn="l"/>
                <a:tab pos="1232535" algn="l"/>
              </a:tabLst>
            </a:pPr>
            <a:r>
              <a:rPr dirty="0" sz="2400" spc="-50">
                <a:latin typeface="Calibri"/>
                <a:cs typeface="Calibri"/>
              </a:rPr>
              <a:t>Your </a:t>
            </a:r>
            <a:r>
              <a:rPr dirty="0" sz="2400" spc="-5">
                <a:latin typeface="Calibri"/>
                <a:cs typeface="Calibri"/>
              </a:rPr>
              <a:t>publisher </a:t>
            </a:r>
            <a:r>
              <a:rPr dirty="0" sz="2400" spc="-10">
                <a:latin typeface="Calibri"/>
                <a:cs typeface="Calibri"/>
              </a:rPr>
              <a:t>replication </a:t>
            </a:r>
            <a:r>
              <a:rPr dirty="0" sz="2400" spc="-5">
                <a:latin typeface="Calibri"/>
                <a:cs typeface="Calibri"/>
              </a:rPr>
              <a:t>is not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15">
                <a:latin typeface="Calibri"/>
                <a:cs typeface="Calibri"/>
              </a:rPr>
              <a:t>guarantee </a:t>
            </a:r>
            <a:r>
              <a:rPr dirty="0" sz="2400">
                <a:latin typeface="Calibri"/>
                <a:cs typeface="Calibri"/>
              </a:rPr>
              <a:t>of  </a:t>
            </a:r>
            <a:r>
              <a:rPr dirty="0" sz="2400" spc="-10">
                <a:latin typeface="Calibri"/>
                <a:cs typeface="Calibri"/>
              </a:rPr>
              <a:t>replication </a:t>
            </a:r>
            <a:r>
              <a:rPr dirty="0" sz="2400" spc="-15">
                <a:latin typeface="Calibri"/>
                <a:cs typeface="Calibri"/>
              </a:rPr>
              <a:t>at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subscriber.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9600" y="457200"/>
          <a:ext cx="8841105" cy="839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8305038"/>
              </a:tblGrid>
              <a:tr h="166116">
                <a:tc>
                  <a:txBody>
                    <a:bodyPr/>
                    <a:lstStyle/>
                    <a:p>
                      <a:pPr/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523">
                      <a:solidFill>
                        <a:srgbClr val="F2F2F2"/>
                      </a:solidFill>
                      <a:prstDash val="solid"/>
                    </a:lnL>
                    <a:lnR w="10668">
                      <a:solidFill>
                        <a:srgbClr val="BFBFBF"/>
                      </a:solidFill>
                      <a:prstDash val="solid"/>
                    </a:ln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9600" y="623316"/>
            <a:ext cx="504444" cy="29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3565">
              <a:lnSpc>
                <a:spcPct val="100000"/>
              </a:lnSpc>
            </a:pPr>
            <a:r>
              <a:rPr dirty="0" spc="-5"/>
              <a:t>“New:” </a:t>
            </a:r>
            <a:r>
              <a:rPr dirty="0" spc="-15"/>
              <a:t>Replication </a:t>
            </a:r>
            <a:r>
              <a:rPr dirty="0" spc="5"/>
              <a:t>and</a:t>
            </a:r>
            <a:r>
              <a:rPr dirty="0" spc="-50"/>
              <a:t> </a:t>
            </a:r>
            <a:r>
              <a:rPr dirty="0" spc="-15"/>
              <a:t>Azure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7920" y="2308294"/>
            <a:ext cx="6269990" cy="2266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75">
                <a:latin typeface="Calibri"/>
                <a:cs typeface="Calibri"/>
              </a:rPr>
              <a:t>You </a:t>
            </a:r>
            <a:r>
              <a:rPr dirty="0" sz="2800" spc="-15">
                <a:latin typeface="Calibri"/>
                <a:cs typeface="Calibri"/>
              </a:rPr>
              <a:t>can </a:t>
            </a:r>
            <a:r>
              <a:rPr dirty="0" sz="2800" spc="-20">
                <a:latin typeface="Calibri"/>
                <a:cs typeface="Calibri"/>
              </a:rPr>
              <a:t>replicate </a:t>
            </a:r>
            <a:r>
              <a:rPr dirty="0" sz="2800" spc="-15">
                <a:latin typeface="Calibri"/>
                <a:cs typeface="Calibri"/>
              </a:rPr>
              <a:t>to </a:t>
            </a:r>
            <a:r>
              <a:rPr dirty="0" sz="2800" spc="-20">
                <a:latin typeface="Calibri"/>
                <a:cs typeface="Calibri"/>
              </a:rPr>
              <a:t>Azure </a:t>
            </a:r>
            <a:r>
              <a:rPr dirty="0" sz="2800">
                <a:latin typeface="Calibri"/>
                <a:cs typeface="Calibri"/>
              </a:rPr>
              <a:t>SQL</a:t>
            </a:r>
            <a:r>
              <a:rPr dirty="0" sz="2800" spc="16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Database</a:t>
            </a:r>
            <a:endParaRPr sz="2800">
              <a:latin typeface="Calibri"/>
              <a:cs typeface="Calibri"/>
            </a:endParaRPr>
          </a:p>
          <a:p>
            <a:pPr lvl="1" marL="926465" indent="-457200">
              <a:lnSpc>
                <a:spcPct val="100000"/>
              </a:lnSpc>
              <a:spcBef>
                <a:spcPts val="605"/>
              </a:spcBef>
              <a:buFont typeface="Times New Roman"/>
              <a:buChar char="•"/>
              <a:tabLst>
                <a:tab pos="926465" algn="l"/>
                <a:tab pos="927100" algn="l"/>
              </a:tabLst>
            </a:pPr>
            <a:r>
              <a:rPr dirty="0" sz="2400">
                <a:latin typeface="Calibri"/>
                <a:cs typeface="Calibri"/>
              </a:rPr>
              <a:t>SQL </a:t>
            </a:r>
            <a:r>
              <a:rPr dirty="0" sz="2400" spc="-5">
                <a:latin typeface="Calibri"/>
                <a:cs typeface="Calibri"/>
              </a:rPr>
              <a:t>Server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2016</a:t>
            </a:r>
            <a:endParaRPr sz="2400">
              <a:latin typeface="Calibri"/>
              <a:cs typeface="Calibri"/>
            </a:endParaRPr>
          </a:p>
          <a:p>
            <a:pPr lvl="1" marL="926465" indent="-457200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926465" algn="l"/>
                <a:tab pos="927100" algn="l"/>
              </a:tabLst>
            </a:pPr>
            <a:r>
              <a:rPr dirty="0" sz="2400">
                <a:latin typeface="Calibri"/>
                <a:cs typeface="Calibri"/>
              </a:rPr>
              <a:t>SQL </a:t>
            </a:r>
            <a:r>
              <a:rPr dirty="0" sz="2400" spc="-5">
                <a:latin typeface="Calibri"/>
                <a:cs typeface="Calibri"/>
              </a:rPr>
              <a:t>Server 2014 </a:t>
            </a:r>
            <a:r>
              <a:rPr dirty="0" sz="2400">
                <a:latin typeface="Calibri"/>
                <a:cs typeface="Calibri"/>
              </a:rPr>
              <a:t>SP1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(CU3)</a:t>
            </a:r>
            <a:endParaRPr sz="2400">
              <a:latin typeface="Calibri"/>
              <a:cs typeface="Calibri"/>
            </a:endParaRPr>
          </a:p>
          <a:p>
            <a:pPr lvl="1" marL="926465" indent="-457200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926465" algn="l"/>
                <a:tab pos="927100" algn="l"/>
              </a:tabLst>
            </a:pPr>
            <a:r>
              <a:rPr dirty="0" sz="2400">
                <a:latin typeface="Calibri"/>
                <a:cs typeface="Calibri"/>
              </a:rPr>
              <a:t>SQL </a:t>
            </a:r>
            <a:r>
              <a:rPr dirty="0" sz="2400" spc="-5">
                <a:latin typeface="Calibri"/>
                <a:cs typeface="Calibri"/>
              </a:rPr>
              <a:t>Server 2012 </a:t>
            </a:r>
            <a:r>
              <a:rPr dirty="0" sz="2400">
                <a:latin typeface="Calibri"/>
                <a:cs typeface="Calibri"/>
              </a:rPr>
              <a:t>SP2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(CU8)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4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10">
                <a:latin typeface="Calibri"/>
                <a:cs typeface="Calibri"/>
              </a:rPr>
              <a:t>Geolocation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9600" y="457200"/>
          <a:ext cx="8841105" cy="839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8305038"/>
              </a:tblGrid>
              <a:tr h="166116">
                <a:tc>
                  <a:txBody>
                    <a:bodyPr/>
                    <a:lstStyle/>
                    <a:p>
                      <a:pPr/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523">
                      <a:solidFill>
                        <a:srgbClr val="F2F2F2"/>
                      </a:solidFill>
                      <a:prstDash val="solid"/>
                    </a:lnL>
                    <a:lnR w="10668">
                      <a:solidFill>
                        <a:srgbClr val="BFBFBF"/>
                      </a:solidFill>
                      <a:prstDash val="solid"/>
                    </a:ln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9600" y="623316"/>
            <a:ext cx="504444" cy="29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3565">
              <a:lnSpc>
                <a:spcPct val="100000"/>
              </a:lnSpc>
            </a:pPr>
            <a:r>
              <a:rPr dirty="0" spc="-20"/>
              <a:t>Levers </a:t>
            </a:r>
            <a:r>
              <a:rPr dirty="0" spc="-10"/>
              <a:t>and</a:t>
            </a:r>
            <a:r>
              <a:rPr dirty="0" spc="-15"/>
              <a:t> Knobs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7859" y="2239245"/>
            <a:ext cx="5149850" cy="3455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buFont typeface="Times New Roman"/>
              <a:buChar char="•"/>
              <a:tabLst>
                <a:tab pos="469900" algn="l"/>
                <a:tab pos="470534" algn="l"/>
              </a:tabLst>
            </a:pPr>
            <a:r>
              <a:rPr dirty="0" sz="2600" spc="-5">
                <a:latin typeface="Calibri"/>
                <a:cs typeface="Calibri"/>
              </a:rPr>
              <a:t>Initialize </a:t>
            </a:r>
            <a:r>
              <a:rPr dirty="0" sz="2600" spc="-10">
                <a:latin typeface="Calibri"/>
                <a:cs typeface="Calibri"/>
              </a:rPr>
              <a:t>from</a:t>
            </a:r>
            <a:r>
              <a:rPr dirty="0" sz="2600" spc="-9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Backup.</a:t>
            </a:r>
            <a:endParaRPr sz="2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Times New Roman"/>
              <a:buChar char="•"/>
              <a:tabLst>
                <a:tab pos="469900" algn="l"/>
                <a:tab pos="470534" algn="l"/>
              </a:tabLst>
            </a:pPr>
            <a:r>
              <a:rPr dirty="0" sz="2600" spc="-10">
                <a:latin typeface="Calibri"/>
                <a:cs typeface="Calibri"/>
              </a:rPr>
              <a:t>Replicating Stored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Procedures.</a:t>
            </a:r>
            <a:endParaRPr sz="2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Times New Roman"/>
              <a:buChar char="•"/>
              <a:tabLst>
                <a:tab pos="469900" algn="l"/>
                <a:tab pos="470534" algn="l"/>
              </a:tabLst>
            </a:pPr>
            <a:r>
              <a:rPr dirty="0" sz="2600" spc="-15">
                <a:latin typeface="Calibri"/>
                <a:cs typeface="Calibri"/>
              </a:rPr>
              <a:t>Transactional </a:t>
            </a:r>
            <a:r>
              <a:rPr dirty="0" sz="2600" spc="-10">
                <a:latin typeface="Calibri"/>
                <a:cs typeface="Calibri"/>
              </a:rPr>
              <a:t>Replication</a:t>
            </a:r>
            <a:r>
              <a:rPr dirty="0" sz="2600" spc="-90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Tuning.</a:t>
            </a:r>
            <a:endParaRPr sz="26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  <a:tabLst>
                <a:tab pos="926465" algn="l"/>
                <a:tab pos="927735" algn="l"/>
              </a:tabLst>
            </a:pPr>
            <a:r>
              <a:rPr dirty="0" sz="2200" spc="-10">
                <a:latin typeface="Calibri"/>
                <a:cs typeface="Calibri"/>
              </a:rPr>
              <a:t>Splitting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articles.</a:t>
            </a:r>
            <a:endParaRPr sz="2200">
              <a:latin typeface="Calibri"/>
              <a:cs typeface="Calibri"/>
            </a:endParaRPr>
          </a:p>
          <a:p>
            <a:pPr lvl="1" marL="927100" indent="-457200">
              <a:lnSpc>
                <a:spcPts val="2630"/>
              </a:lnSpc>
              <a:buFont typeface="Times New Roman"/>
              <a:buChar char="•"/>
              <a:tabLst>
                <a:tab pos="926465" algn="l"/>
                <a:tab pos="927735" algn="l"/>
              </a:tabLst>
            </a:pPr>
            <a:r>
              <a:rPr dirty="0" sz="2200" spc="-10">
                <a:latin typeface="Calibri"/>
                <a:cs typeface="Calibri"/>
              </a:rPr>
              <a:t>Filtering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articles.</a:t>
            </a:r>
            <a:endParaRPr sz="2200">
              <a:latin typeface="Calibri"/>
              <a:cs typeface="Calibri"/>
            </a:endParaRPr>
          </a:p>
          <a:p>
            <a:pPr marL="469900" indent="-457200">
              <a:lnSpc>
                <a:spcPts val="3110"/>
              </a:lnSpc>
              <a:buFont typeface="Times New Roman"/>
              <a:buChar char="•"/>
              <a:tabLst>
                <a:tab pos="469900" algn="l"/>
                <a:tab pos="470534" algn="l"/>
              </a:tabLst>
            </a:pPr>
            <a:r>
              <a:rPr dirty="0" sz="2600" spc="-10">
                <a:latin typeface="Calibri"/>
                <a:cs typeface="Calibri"/>
              </a:rPr>
              <a:t>Agent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Profiles.</a:t>
            </a:r>
            <a:endParaRPr sz="2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Times New Roman"/>
              <a:buChar char="•"/>
              <a:tabLst>
                <a:tab pos="469900" algn="l"/>
                <a:tab pos="470534" algn="l"/>
              </a:tabLst>
            </a:pPr>
            <a:r>
              <a:rPr dirty="0" sz="2600">
                <a:latin typeface="Calibri"/>
                <a:cs typeface="Calibri"/>
              </a:rPr>
              <a:t>Article</a:t>
            </a:r>
            <a:r>
              <a:rPr dirty="0" sz="2600" spc="-9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Owners.</a:t>
            </a:r>
            <a:endParaRPr sz="2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Times New Roman"/>
              <a:buChar char="•"/>
              <a:tabLst>
                <a:tab pos="469900" algn="l"/>
                <a:tab pos="470534" algn="l"/>
              </a:tabLst>
            </a:pPr>
            <a:r>
              <a:rPr dirty="0" sz="2600" spc="-10">
                <a:latin typeface="Calibri"/>
                <a:cs typeface="Calibri"/>
              </a:rPr>
              <a:t>Replicating to Azure </a:t>
            </a:r>
            <a:r>
              <a:rPr dirty="0" sz="2600" spc="-5">
                <a:latin typeface="Calibri"/>
                <a:cs typeface="Calibri"/>
              </a:rPr>
              <a:t>SQL</a:t>
            </a:r>
            <a:r>
              <a:rPr dirty="0" sz="2600" spc="-9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Database.</a:t>
            </a:r>
            <a:endParaRPr sz="2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Times New Roman"/>
              <a:buChar char="•"/>
              <a:tabLst>
                <a:tab pos="469900" algn="l"/>
                <a:tab pos="470534" algn="l"/>
              </a:tabLst>
            </a:pPr>
            <a:r>
              <a:rPr dirty="0" sz="2600" spc="-10">
                <a:latin typeface="Calibri"/>
                <a:cs typeface="Calibri"/>
              </a:rPr>
              <a:t>Agent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Profiles.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9600" y="457200"/>
          <a:ext cx="8841105" cy="839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8305038"/>
              </a:tblGrid>
              <a:tr h="166116">
                <a:tc>
                  <a:txBody>
                    <a:bodyPr/>
                    <a:lstStyle/>
                    <a:p>
                      <a:pPr/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523">
                      <a:solidFill>
                        <a:srgbClr val="F2F2F2"/>
                      </a:solidFill>
                      <a:prstDash val="solid"/>
                    </a:lnL>
                    <a:lnR w="10668">
                      <a:solidFill>
                        <a:srgbClr val="BFBFBF"/>
                      </a:solidFill>
                      <a:prstDash val="solid"/>
                    </a:ln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9600" y="623316"/>
            <a:ext cx="504444" cy="29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3565">
              <a:lnSpc>
                <a:spcPct val="100000"/>
              </a:lnSpc>
            </a:pPr>
            <a:r>
              <a:rPr dirty="0" spc="-30"/>
              <a:t>Would </a:t>
            </a:r>
            <a:r>
              <a:rPr dirty="0" spc="-15"/>
              <a:t>you </a:t>
            </a:r>
            <a:r>
              <a:rPr dirty="0" spc="-30"/>
              <a:t>like </a:t>
            </a:r>
            <a:r>
              <a:rPr dirty="0" spc="-25"/>
              <a:t>to </a:t>
            </a:r>
            <a:r>
              <a:rPr dirty="0"/>
              <a:t>know</a:t>
            </a:r>
            <a:r>
              <a:rPr dirty="0" spc="40"/>
              <a:t> </a:t>
            </a:r>
            <a:r>
              <a:rPr dirty="0" spc="-10"/>
              <a:t>more?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7991" y="2315438"/>
            <a:ext cx="7766684" cy="1353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dirty="0" sz="2000">
                <a:latin typeface="Calibri"/>
                <a:cs typeface="Calibri"/>
              </a:rPr>
              <a:t>MSDN: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5" u="heavy">
                <a:solidFill>
                  <a:srgbClr val="0000FF"/>
                </a:solidFill>
                <a:latin typeface="Calibri"/>
                <a:cs typeface="Calibri"/>
              </a:rPr>
              <a:t>https://msdn.microsoft.com/en-us/library/ms151198.aspx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SQL Server </a:t>
            </a:r>
            <a:r>
              <a:rPr dirty="0" sz="2000" spc="-10">
                <a:latin typeface="Calibri"/>
                <a:cs typeface="Calibri"/>
              </a:rPr>
              <a:t>Central: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 u="heavy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http://www.sqlservercentral.com/stairway/72401/</a:t>
            </a:r>
            <a:endParaRPr sz="2000">
              <a:latin typeface="Calibri"/>
              <a:cs typeface="Calibri"/>
            </a:endParaRPr>
          </a:p>
          <a:p>
            <a:pPr marL="469900" marR="1543050" indent="-457200">
              <a:lnSpc>
                <a:spcPct val="100000"/>
              </a:lnSpc>
              <a:spcBef>
                <a:spcPts val="480"/>
              </a:spcBef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More on </a:t>
            </a:r>
            <a:r>
              <a:rPr dirty="0" sz="2000" spc="-5">
                <a:latin typeface="Calibri"/>
                <a:cs typeface="Calibri"/>
              </a:rPr>
              <a:t>SQL Server </a:t>
            </a:r>
            <a:r>
              <a:rPr dirty="0" sz="2000" spc="-10">
                <a:latin typeface="Calibri"/>
                <a:cs typeface="Calibri"/>
              </a:rPr>
              <a:t>Replication </a:t>
            </a:r>
            <a:r>
              <a:rPr dirty="0" sz="2000" spc="-90">
                <a:latin typeface="Calibri"/>
                <a:cs typeface="Calibri"/>
              </a:rPr>
              <a:t>To </a:t>
            </a:r>
            <a:r>
              <a:rPr dirty="0" sz="2000" spc="-5">
                <a:latin typeface="Calibri"/>
                <a:cs typeface="Calibri"/>
              </a:rPr>
              <a:t>Azure </a:t>
            </a:r>
            <a:r>
              <a:rPr dirty="0" sz="2000" spc="5">
                <a:latin typeface="Calibri"/>
                <a:cs typeface="Calibri"/>
              </a:rPr>
              <a:t>SQL </a:t>
            </a:r>
            <a:r>
              <a:rPr dirty="0" sz="2000" spc="-5">
                <a:latin typeface="Calibri"/>
                <a:cs typeface="Calibri"/>
              </a:rPr>
              <a:t>Database:  </a:t>
            </a:r>
            <a:r>
              <a:rPr dirty="0" sz="2000" spc="-5" u="heavy">
                <a:solidFill>
                  <a:srgbClr val="0000FF"/>
                </a:solidFill>
                <a:latin typeface="Calibri"/>
                <a:cs typeface="Calibri"/>
              </a:rPr>
              <a:t>https://msdn.microsoft.com/library/mt589530.aspx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9600" y="457200"/>
          <a:ext cx="8841105" cy="839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8305038"/>
              </a:tblGrid>
              <a:tr h="166116">
                <a:tc>
                  <a:txBody>
                    <a:bodyPr/>
                    <a:lstStyle/>
                    <a:p>
                      <a:pPr/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523">
                      <a:solidFill>
                        <a:srgbClr val="F2F2F2"/>
                      </a:solidFill>
                      <a:prstDash val="solid"/>
                    </a:lnL>
                    <a:lnR w="10668">
                      <a:solidFill>
                        <a:srgbClr val="BFBFBF"/>
                      </a:solidFill>
                      <a:prstDash val="solid"/>
                    </a:ln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9600" y="623316"/>
            <a:ext cx="504444" cy="29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3565">
              <a:lnSpc>
                <a:spcPct val="100000"/>
              </a:lnSpc>
            </a:pPr>
            <a:r>
              <a:rPr dirty="0" spc="-10"/>
              <a:t>Questions?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9600" y="457200"/>
          <a:ext cx="8841105" cy="839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8305038"/>
              </a:tblGrid>
              <a:tr h="166116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523">
                      <a:solidFill>
                        <a:srgbClr val="F2F2F2"/>
                      </a:solidFill>
                      <a:prstDash val="solid"/>
                    </a:lnL>
                    <a:lnR w="10668">
                      <a:solidFill>
                        <a:srgbClr val="BFBFBF"/>
                      </a:solidFill>
                      <a:prstDash val="solid"/>
                    </a:ln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9600" y="623316"/>
            <a:ext cx="504444" cy="29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348" y="6911877"/>
            <a:ext cx="41529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006699"/>
                </a:solidFill>
                <a:latin typeface="Calibri"/>
                <a:cs typeface="Calibri"/>
              </a:rPr>
              <a:t>2</a:t>
            </a:r>
            <a:r>
              <a:rPr dirty="0" sz="800">
                <a:solidFill>
                  <a:srgbClr val="006699"/>
                </a:solidFill>
                <a:latin typeface="Calibri"/>
                <a:cs typeface="Calibri"/>
              </a:rPr>
              <a:t>/</a:t>
            </a:r>
            <a:r>
              <a:rPr dirty="0" sz="800" spc="-5">
                <a:solidFill>
                  <a:srgbClr val="006699"/>
                </a:solidFill>
                <a:latin typeface="Calibri"/>
                <a:cs typeface="Calibri"/>
              </a:rPr>
              <a:t>4</a:t>
            </a:r>
            <a:r>
              <a:rPr dirty="0" sz="800">
                <a:solidFill>
                  <a:srgbClr val="006699"/>
                </a:solidFill>
                <a:latin typeface="Calibri"/>
                <a:cs typeface="Calibri"/>
              </a:rPr>
              <a:t>/</a:t>
            </a:r>
            <a:r>
              <a:rPr dirty="0" sz="800">
                <a:solidFill>
                  <a:srgbClr val="006699"/>
                </a:solidFill>
                <a:latin typeface="Calibri"/>
                <a:cs typeface="Calibri"/>
              </a:rPr>
              <a:t>20</a:t>
            </a:r>
            <a:r>
              <a:rPr dirty="0" sz="800" spc="-5">
                <a:solidFill>
                  <a:srgbClr val="006699"/>
                </a:solidFill>
                <a:latin typeface="Calibri"/>
                <a:cs typeface="Calibri"/>
              </a:rPr>
              <a:t>1</a:t>
            </a:r>
            <a:r>
              <a:rPr dirty="0" sz="800">
                <a:solidFill>
                  <a:srgbClr val="006699"/>
                </a:solidFill>
                <a:latin typeface="Calibri"/>
                <a:cs typeface="Calibri"/>
              </a:rPr>
              <a:t>7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38877" y="6829985"/>
            <a:ext cx="2298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5">
                <a:solidFill>
                  <a:srgbClr val="006699"/>
                </a:solidFill>
                <a:latin typeface="Calibri"/>
                <a:cs typeface="Calibri"/>
              </a:rPr>
              <a:t>2</a:t>
            </a:r>
            <a:r>
              <a:rPr dirty="0" sz="1600" spc="-5">
                <a:solidFill>
                  <a:srgbClr val="006699"/>
                </a:solidFill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07110" y="1271969"/>
            <a:ext cx="1452245" cy="4267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/>
              <a:t>About</a:t>
            </a:r>
            <a:r>
              <a:rPr dirty="0" sz="2800" spc="-35"/>
              <a:t> </a:t>
            </a:r>
            <a:r>
              <a:rPr dirty="0" sz="2800" spc="-20"/>
              <a:t>me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336588" y="1271969"/>
            <a:ext cx="2632075" cy="1960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>
                <a:solidFill>
                  <a:srgbClr val="006699"/>
                </a:solidFill>
                <a:latin typeface="Calibri"/>
                <a:cs typeface="Calibri"/>
              </a:rPr>
              <a:t>Contact</a:t>
            </a:r>
            <a:r>
              <a:rPr dirty="0" sz="2800" spc="-45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dirty="0" sz="2800" spc="-30">
                <a:solidFill>
                  <a:srgbClr val="006699"/>
                </a:solidFill>
                <a:latin typeface="Calibri"/>
                <a:cs typeface="Calibri"/>
              </a:rPr>
              <a:t>Info</a:t>
            </a:r>
            <a:endParaRPr sz="2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2045"/>
              </a:spcBef>
            </a:pPr>
            <a:r>
              <a:rPr dirty="0" sz="1800" spc="-10">
                <a:latin typeface="Calibri"/>
                <a:cs typeface="Calibri"/>
                <a:hlinkClick r:id="rId3"/>
              </a:rPr>
              <a:t>dfurgiuele@igsenergy.com</a:t>
            </a:r>
            <a:endParaRPr sz="1800">
              <a:latin typeface="Calibri"/>
              <a:cs typeface="Calibri"/>
            </a:endParaRPr>
          </a:p>
          <a:p>
            <a:pPr marL="70485" marR="5080">
              <a:lnSpc>
                <a:spcPct val="120000"/>
              </a:lnSpc>
            </a:pPr>
            <a:r>
              <a:rPr dirty="0" sz="1800" spc="-10">
                <a:latin typeface="Calibri"/>
                <a:cs typeface="Calibri"/>
              </a:rPr>
              <a:t>@pittfurg  </a:t>
            </a:r>
            <a:r>
              <a:rPr dirty="0" sz="1800" spc="-10" u="heavy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http://www.port1433.com </a:t>
            </a:r>
            <a:r>
              <a:rPr dirty="0" sz="1800" spc="-10" u="heavy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5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h</a:t>
            </a:r>
            <a:r>
              <a:rPr dirty="0" sz="1800" spc="-35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</a:t>
            </a:r>
            <a:r>
              <a:rPr dirty="0" sz="1800" spc="-15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</a:t>
            </a:r>
            <a:r>
              <a:rPr dirty="0" sz="1800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p</a:t>
            </a:r>
            <a:r>
              <a:rPr dirty="0" sz="1800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:</a:t>
            </a:r>
            <a:r>
              <a:rPr dirty="0" sz="1800" spc="-20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/</a:t>
            </a:r>
            <a:r>
              <a:rPr dirty="0" sz="1800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/</a:t>
            </a:r>
            <a:r>
              <a:rPr dirty="0" sz="1800" spc="0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ww</a:t>
            </a:r>
            <a:r>
              <a:rPr dirty="0" sz="1800" spc="-125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w</a:t>
            </a:r>
            <a:r>
              <a:rPr dirty="0" sz="1800" spc="0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.</a:t>
            </a:r>
            <a:r>
              <a:rPr dirty="0" sz="1800" spc="-5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g</a:t>
            </a:r>
            <a:r>
              <a:rPr dirty="0" sz="1800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e</a:t>
            </a:r>
            <a:r>
              <a:rPr dirty="0" sz="1800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n</a:t>
            </a:r>
            <a:r>
              <a:rPr dirty="0" sz="1800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e</a:t>
            </a:r>
            <a:r>
              <a:rPr dirty="0" sz="1800" spc="-25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s</a:t>
            </a:r>
            <a:r>
              <a:rPr dirty="0" sz="1800" spc="-35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f</a:t>
            </a:r>
            <a:r>
              <a:rPr dirty="0" sz="1800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a</a:t>
            </a:r>
            <a:r>
              <a:rPr dirty="0" sz="1800" spc="-10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c</a:t>
            </a:r>
            <a:r>
              <a:rPr dirty="0" sz="1800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e</a:t>
            </a:r>
            <a:r>
              <a:rPr dirty="0" sz="1800" spc="-10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.</a:t>
            </a:r>
            <a:r>
              <a:rPr dirty="0" sz="1800" spc="-10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c</a:t>
            </a:r>
            <a:r>
              <a:rPr dirty="0" sz="1800" spc="-20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o</a:t>
            </a:r>
            <a:r>
              <a:rPr dirty="0" sz="1800" spc="-5" u="heavy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7104" y="1796759"/>
            <a:ext cx="3027045" cy="164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 spc="-15">
                <a:latin typeface="Calibri"/>
                <a:cs typeface="Calibri"/>
              </a:rPr>
              <a:t>I’m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Senior </a:t>
            </a:r>
            <a:r>
              <a:rPr dirty="0" sz="1800">
                <a:latin typeface="Calibri"/>
                <a:cs typeface="Calibri"/>
              </a:rPr>
              <a:t>SQL </a:t>
            </a:r>
            <a:r>
              <a:rPr dirty="0" sz="1800" spc="-5">
                <a:latin typeface="Calibri"/>
                <a:cs typeface="Calibri"/>
              </a:rPr>
              <a:t>Server DBA </a:t>
            </a:r>
            <a:r>
              <a:rPr dirty="0" sz="1800" spc="-15">
                <a:latin typeface="Calibri"/>
                <a:cs typeface="Calibri"/>
              </a:rPr>
              <a:t>at  </a:t>
            </a:r>
            <a:r>
              <a:rPr dirty="0" sz="1800">
                <a:latin typeface="Calibri"/>
                <a:cs typeface="Calibri"/>
              </a:rPr>
              <a:t>IGS </a:t>
            </a:r>
            <a:r>
              <a:rPr dirty="0" sz="1800" spc="-10">
                <a:latin typeface="Calibri"/>
                <a:cs typeface="Calibri"/>
              </a:rPr>
              <a:t>Energy </a:t>
            </a:r>
            <a:r>
              <a:rPr dirty="0" sz="1800" spc="-15">
                <a:latin typeface="Calibri"/>
                <a:cs typeface="Calibri"/>
              </a:rPr>
              <a:t>in </a:t>
            </a:r>
            <a:r>
              <a:rPr dirty="0" sz="1800" spc="-5">
                <a:latin typeface="Calibri"/>
                <a:cs typeface="Calibri"/>
              </a:rPr>
              <a:t>Dublin, Ohio. </a:t>
            </a:r>
            <a:r>
              <a:rPr dirty="0" sz="1800" spc="-15">
                <a:latin typeface="Calibri"/>
                <a:cs typeface="Calibri"/>
              </a:rPr>
              <a:t>I’ve  </a:t>
            </a:r>
            <a:r>
              <a:rPr dirty="0" sz="1800">
                <a:latin typeface="Calibri"/>
                <a:cs typeface="Calibri"/>
              </a:rPr>
              <a:t>been </a:t>
            </a:r>
            <a:r>
              <a:rPr dirty="0" sz="1800" spc="-5">
                <a:latin typeface="Calibri"/>
                <a:cs typeface="Calibri"/>
              </a:rPr>
              <a:t>using SQL Server since </a:t>
            </a:r>
            <a:r>
              <a:rPr dirty="0" sz="1800">
                <a:latin typeface="Calibri"/>
                <a:cs typeface="Calibri"/>
              </a:rPr>
              <a:t>SQL  </a:t>
            </a:r>
            <a:r>
              <a:rPr dirty="0" sz="1800" spc="-5">
                <a:latin typeface="Calibri"/>
                <a:cs typeface="Calibri"/>
              </a:rPr>
              <a:t>Server 2000 and I </a:t>
            </a:r>
            <a:r>
              <a:rPr dirty="0" sz="1800" spc="-10">
                <a:latin typeface="Calibri"/>
                <a:cs typeface="Calibri"/>
              </a:rPr>
              <a:t>love </a:t>
            </a:r>
            <a:r>
              <a:rPr dirty="0" sz="1800" spc="-5">
                <a:latin typeface="Calibri"/>
                <a:cs typeface="Calibri"/>
              </a:rPr>
              <a:t>it. I also  enjoy DevOps, release  management,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PowerShell.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77561" y="1510283"/>
            <a:ext cx="0" cy="1995170"/>
          </a:xfrm>
          <a:custGeom>
            <a:avLst/>
            <a:gdLst/>
            <a:ahLst/>
            <a:cxnLst/>
            <a:rect l="l" t="t" r="r" b="b"/>
            <a:pathLst>
              <a:path w="0" h="1995170">
                <a:moveTo>
                  <a:pt x="0" y="0"/>
                </a:moveTo>
                <a:lnTo>
                  <a:pt x="0" y="1994915"/>
                </a:lnTo>
              </a:path>
            </a:pathLst>
          </a:custGeom>
          <a:ln w="10668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29711" y="6006084"/>
            <a:ext cx="2709671" cy="629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68952" y="4791455"/>
            <a:ext cx="1181100" cy="11810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97707" y="3829811"/>
            <a:ext cx="1533143" cy="20482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97296" y="4791455"/>
            <a:ext cx="1197863" cy="12984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72000" y="3829811"/>
            <a:ext cx="2418587" cy="9128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20011" y="5585459"/>
            <a:ext cx="1359408" cy="10424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28688" y="3829811"/>
            <a:ext cx="1269492" cy="105765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68311" y="5038344"/>
            <a:ext cx="1472183" cy="112471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11808" y="3829811"/>
            <a:ext cx="1466088" cy="17693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9600" y="457200"/>
          <a:ext cx="8841105" cy="839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8305038"/>
              </a:tblGrid>
              <a:tr h="166116">
                <a:tc>
                  <a:txBody>
                    <a:bodyPr/>
                    <a:lstStyle/>
                    <a:p>
                      <a:pPr/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523">
                      <a:solidFill>
                        <a:srgbClr val="F2F2F2"/>
                      </a:solidFill>
                      <a:prstDash val="solid"/>
                    </a:lnL>
                    <a:lnR w="10668">
                      <a:solidFill>
                        <a:srgbClr val="BFBFBF"/>
                      </a:solidFill>
                      <a:prstDash val="solid"/>
                    </a:ln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9600" y="623316"/>
            <a:ext cx="504444" cy="29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3565">
              <a:lnSpc>
                <a:spcPct val="100000"/>
              </a:lnSpc>
            </a:pPr>
            <a:r>
              <a:rPr dirty="0" spc="-20"/>
              <a:t>What’s </a:t>
            </a:r>
            <a:r>
              <a:rPr dirty="0" spc="-5"/>
              <a:t>In This</a:t>
            </a:r>
            <a:r>
              <a:rPr dirty="0" spc="5"/>
              <a:t> </a:t>
            </a:r>
            <a:r>
              <a:rPr dirty="0" spc="-15"/>
              <a:t>Presentation?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7920" y="2308294"/>
            <a:ext cx="5660390" cy="2486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10">
                <a:latin typeface="Calibri"/>
                <a:cs typeface="Calibri"/>
              </a:rPr>
              <a:t>How transactional </a:t>
            </a:r>
            <a:r>
              <a:rPr dirty="0" sz="2800" spc="-15">
                <a:latin typeface="Calibri"/>
                <a:cs typeface="Calibri"/>
              </a:rPr>
              <a:t>replication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works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5">
                <a:latin typeface="Calibri"/>
                <a:cs typeface="Calibri"/>
              </a:rPr>
              <a:t>Security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10">
                <a:latin typeface="Calibri"/>
                <a:cs typeface="Calibri"/>
              </a:rPr>
              <a:t>Monitoring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5">
                <a:latin typeface="Calibri"/>
                <a:cs typeface="Calibri"/>
              </a:rPr>
              <a:t>(Some) </a:t>
            </a:r>
            <a:r>
              <a:rPr dirty="0" sz="2800" spc="-20">
                <a:latin typeface="Calibri"/>
                <a:cs typeface="Calibri"/>
              </a:rPr>
              <a:t>Knobs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15">
                <a:latin typeface="Calibri"/>
                <a:cs typeface="Calibri"/>
              </a:rPr>
              <a:t> levers.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15">
                <a:latin typeface="Calibri"/>
                <a:cs typeface="Calibri"/>
              </a:rPr>
              <a:t>Replication </a:t>
            </a:r>
            <a:r>
              <a:rPr dirty="0" sz="2800" spc="-10">
                <a:latin typeface="Calibri"/>
                <a:cs typeface="Calibri"/>
              </a:rPr>
              <a:t>and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9600" y="457200"/>
          <a:ext cx="8841105" cy="839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8305038"/>
              </a:tblGrid>
              <a:tr h="166116">
                <a:tc>
                  <a:txBody>
                    <a:bodyPr/>
                    <a:lstStyle/>
                    <a:p>
                      <a:pPr/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523">
                      <a:solidFill>
                        <a:srgbClr val="F2F2F2"/>
                      </a:solidFill>
                      <a:prstDash val="solid"/>
                    </a:lnL>
                    <a:lnR w="10668">
                      <a:solidFill>
                        <a:srgbClr val="BFBFBF"/>
                      </a:solidFill>
                      <a:prstDash val="solid"/>
                    </a:ln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9600" y="623316"/>
            <a:ext cx="504444" cy="29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3565">
              <a:lnSpc>
                <a:spcPct val="100000"/>
              </a:lnSpc>
            </a:pPr>
            <a:r>
              <a:rPr dirty="0" sz="2900" spc="-5"/>
              <a:t>When </a:t>
            </a:r>
            <a:r>
              <a:rPr dirty="0" sz="2900"/>
              <a:t>Should </a:t>
            </a:r>
            <a:r>
              <a:rPr dirty="0" sz="2900" spc="-75"/>
              <a:t>You </a:t>
            </a:r>
            <a:r>
              <a:rPr dirty="0" sz="2900"/>
              <a:t>Consider </a:t>
            </a:r>
            <a:r>
              <a:rPr dirty="0" sz="2900" spc="-20"/>
              <a:t>Transactional</a:t>
            </a:r>
            <a:r>
              <a:rPr dirty="0" sz="2900" spc="-100"/>
              <a:t> </a:t>
            </a:r>
            <a:r>
              <a:rPr dirty="0" sz="2900" spc="-10"/>
              <a:t>Replication?</a:t>
            </a:r>
            <a:endParaRPr sz="2900"/>
          </a:p>
        </p:txBody>
      </p:sp>
      <p:sp>
        <p:nvSpPr>
          <p:cNvPr id="5" name="object 5"/>
          <p:cNvSpPr txBox="1"/>
          <p:nvPr/>
        </p:nvSpPr>
        <p:spPr>
          <a:xfrm>
            <a:off x="1297920" y="2308294"/>
            <a:ext cx="4274820" cy="949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15">
                <a:latin typeface="Calibri"/>
                <a:cs typeface="Calibri"/>
              </a:rPr>
              <a:t>Reporting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instances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15">
                <a:latin typeface="Calibri"/>
                <a:cs typeface="Calibri"/>
              </a:rPr>
              <a:t>Concurrent </a:t>
            </a:r>
            <a:r>
              <a:rPr dirty="0" sz="2800" spc="-10">
                <a:latin typeface="Calibri"/>
                <a:cs typeface="Calibri"/>
              </a:rPr>
              <a:t>Copies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9600" y="457200"/>
          <a:ext cx="8841105" cy="839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8305038"/>
              </a:tblGrid>
              <a:tr h="166116">
                <a:tc>
                  <a:txBody>
                    <a:bodyPr/>
                    <a:lstStyle/>
                    <a:p>
                      <a:pPr/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523">
                      <a:solidFill>
                        <a:srgbClr val="F2F2F2"/>
                      </a:solidFill>
                      <a:prstDash val="solid"/>
                    </a:lnL>
                    <a:lnR w="10668">
                      <a:solidFill>
                        <a:srgbClr val="BFBFBF"/>
                      </a:solidFill>
                      <a:prstDash val="solid"/>
                    </a:ln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9600" y="623316"/>
            <a:ext cx="504444" cy="29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3565">
              <a:lnSpc>
                <a:spcPct val="100000"/>
              </a:lnSpc>
            </a:pPr>
            <a:r>
              <a:rPr dirty="0" sz="2900" spc="-5"/>
              <a:t>When </a:t>
            </a:r>
            <a:r>
              <a:rPr dirty="0" sz="2900" spc="-75"/>
              <a:t>You </a:t>
            </a:r>
            <a:r>
              <a:rPr dirty="0" sz="2900"/>
              <a:t>SHOULDN’T </a:t>
            </a:r>
            <a:r>
              <a:rPr dirty="0" sz="2900" spc="-5"/>
              <a:t>Consider </a:t>
            </a:r>
            <a:r>
              <a:rPr dirty="0" sz="2900" spc="-15"/>
              <a:t>(Any)</a:t>
            </a:r>
            <a:r>
              <a:rPr dirty="0" sz="2900" spc="45"/>
              <a:t> </a:t>
            </a:r>
            <a:r>
              <a:rPr dirty="0" sz="2900" spc="-15"/>
              <a:t>Replication</a:t>
            </a:r>
            <a:endParaRPr sz="2900"/>
          </a:p>
        </p:txBody>
      </p:sp>
      <p:sp>
        <p:nvSpPr>
          <p:cNvPr id="5" name="object 5"/>
          <p:cNvSpPr txBox="1"/>
          <p:nvPr/>
        </p:nvSpPr>
        <p:spPr>
          <a:xfrm>
            <a:off x="1297920" y="2308294"/>
            <a:ext cx="4612005" cy="949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5">
                <a:latin typeface="Calibri"/>
                <a:cs typeface="Calibri"/>
              </a:rPr>
              <a:t>As a </a:t>
            </a:r>
            <a:r>
              <a:rPr dirty="0" sz="2800" spc="-15">
                <a:latin typeface="Calibri"/>
                <a:cs typeface="Calibri"/>
              </a:rPr>
              <a:t>DR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practice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5">
                <a:latin typeface="Calibri"/>
                <a:cs typeface="Calibri"/>
              </a:rPr>
              <a:t>As a </a:t>
            </a:r>
            <a:r>
              <a:rPr dirty="0" sz="2800" spc="-10">
                <a:latin typeface="Calibri"/>
                <a:cs typeface="Calibri"/>
              </a:rPr>
              <a:t>real-time </a:t>
            </a:r>
            <a:r>
              <a:rPr dirty="0" sz="2800" spc="-15">
                <a:latin typeface="Calibri"/>
                <a:cs typeface="Calibri"/>
              </a:rPr>
              <a:t>source of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9600" y="457200"/>
          <a:ext cx="8841105" cy="839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8305038"/>
              </a:tblGrid>
              <a:tr h="166116">
                <a:tc>
                  <a:txBody>
                    <a:bodyPr/>
                    <a:lstStyle/>
                    <a:p>
                      <a:pPr/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523">
                      <a:solidFill>
                        <a:srgbClr val="F2F2F2"/>
                      </a:solidFill>
                      <a:prstDash val="solid"/>
                    </a:lnL>
                    <a:lnR w="10668">
                      <a:solidFill>
                        <a:srgbClr val="BFBFBF"/>
                      </a:solidFill>
                      <a:prstDash val="solid"/>
                    </a:ln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9600" y="623316"/>
            <a:ext cx="504444" cy="29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3565">
              <a:lnSpc>
                <a:spcPct val="100000"/>
              </a:lnSpc>
            </a:pPr>
            <a:r>
              <a:rPr dirty="0" spc="-10"/>
              <a:t>Publishers, Publications, </a:t>
            </a:r>
            <a:r>
              <a:rPr dirty="0" spc="5"/>
              <a:t>and</a:t>
            </a:r>
            <a:r>
              <a:rPr dirty="0" spc="50"/>
              <a:t> </a:t>
            </a:r>
            <a:r>
              <a:rPr dirty="0" spc="-10"/>
              <a:t>Artciles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7920" y="2308294"/>
            <a:ext cx="7239634" cy="274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5">
                <a:latin typeface="Times New Roman"/>
                <a:cs typeface="Times New Roman"/>
              </a:rPr>
              <a:t>publisher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 spc="-10">
                <a:latin typeface="Calibri"/>
                <a:cs typeface="Calibri"/>
              </a:rPr>
              <a:t>the server </a:t>
            </a:r>
            <a:r>
              <a:rPr dirty="0" sz="2800" spc="-30">
                <a:latin typeface="Calibri"/>
                <a:cs typeface="Calibri"/>
              </a:rPr>
              <a:t>you’re </a:t>
            </a:r>
            <a:r>
              <a:rPr dirty="0" sz="2800" spc="-15">
                <a:latin typeface="Calibri"/>
                <a:cs typeface="Calibri"/>
              </a:rPr>
              <a:t>replicating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800">
                <a:latin typeface="Times New Roman"/>
                <a:cs typeface="Times New Roman"/>
              </a:rPr>
              <a:t>from.</a:t>
            </a:r>
            <a:endParaRPr sz="2800">
              <a:latin typeface="Times New Roman"/>
              <a:cs typeface="Times New Roman"/>
            </a:endParaRPr>
          </a:p>
          <a:p>
            <a:pPr algn="just" marL="469900" marR="382905" indent="-4572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70534" algn="l"/>
              </a:tabLst>
            </a:pP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5">
                <a:latin typeface="Times New Roman"/>
                <a:cs typeface="Times New Roman"/>
              </a:rPr>
              <a:t>publication </a:t>
            </a:r>
            <a:r>
              <a:rPr dirty="0" sz="2800" spc="-5">
                <a:latin typeface="Calibri"/>
                <a:cs typeface="Calibri"/>
              </a:rPr>
              <a:t>is a </a:t>
            </a:r>
            <a:r>
              <a:rPr dirty="0" sz="2800" spc="-15">
                <a:latin typeface="Calibri"/>
                <a:cs typeface="Calibri"/>
              </a:rPr>
              <a:t>definition </a:t>
            </a:r>
            <a:r>
              <a:rPr dirty="0" sz="2800" spc="-5">
                <a:latin typeface="Calibri"/>
                <a:cs typeface="Calibri"/>
              </a:rPr>
              <a:t>(or </a:t>
            </a:r>
            <a:r>
              <a:rPr dirty="0" sz="2800" spc="-10">
                <a:latin typeface="Calibri"/>
                <a:cs typeface="Calibri"/>
              </a:rPr>
              <a:t>collection) </a:t>
            </a:r>
            <a:r>
              <a:rPr dirty="0" sz="2800">
                <a:latin typeface="Calibri"/>
                <a:cs typeface="Calibri"/>
              </a:rPr>
              <a:t>of  </a:t>
            </a:r>
            <a:r>
              <a:rPr dirty="0" sz="2800" spc="50">
                <a:latin typeface="Times New Roman"/>
                <a:cs typeface="Times New Roman"/>
              </a:rPr>
              <a:t>tables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95">
                <a:latin typeface="Times New Roman"/>
                <a:cs typeface="Times New Roman"/>
              </a:rPr>
              <a:t>and/or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45">
                <a:latin typeface="Times New Roman"/>
                <a:cs typeface="Times New Roman"/>
              </a:rPr>
              <a:t>views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you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want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to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15">
                <a:latin typeface="Times New Roman"/>
                <a:cs typeface="Times New Roman"/>
              </a:rPr>
              <a:t>replicate</a:t>
            </a:r>
            <a:r>
              <a:rPr dirty="0" sz="2800" spc="15">
                <a:latin typeface="Calibri"/>
                <a:cs typeface="Calibri"/>
              </a:rPr>
              <a:t>.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  </a:t>
            </a:r>
            <a:r>
              <a:rPr dirty="0" sz="2800" spc="-10">
                <a:latin typeface="Calibri"/>
                <a:cs typeface="Calibri"/>
              </a:rPr>
              <a:t>publisher can </a:t>
            </a:r>
            <a:r>
              <a:rPr dirty="0" sz="2800" spc="-25">
                <a:latin typeface="Calibri"/>
                <a:cs typeface="Calibri"/>
              </a:rPr>
              <a:t>have </a:t>
            </a:r>
            <a:r>
              <a:rPr dirty="0" sz="2800" spc="-10">
                <a:latin typeface="Calibri"/>
                <a:cs typeface="Calibri"/>
              </a:rPr>
              <a:t>multiple</a:t>
            </a:r>
            <a:r>
              <a:rPr dirty="0" sz="2800" spc="16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publications.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5">
                <a:latin typeface="Calibri"/>
                <a:cs typeface="Calibri"/>
              </a:rPr>
              <a:t>An article is a </a:t>
            </a:r>
            <a:r>
              <a:rPr dirty="0" sz="2800" spc="-20">
                <a:latin typeface="Times New Roman"/>
                <a:cs typeface="Times New Roman"/>
              </a:rPr>
              <a:t>single </a:t>
            </a:r>
            <a:r>
              <a:rPr dirty="0" sz="2800" spc="15">
                <a:latin typeface="Times New Roman"/>
                <a:cs typeface="Times New Roman"/>
              </a:rPr>
              <a:t>object </a:t>
            </a:r>
            <a:r>
              <a:rPr dirty="0" sz="2800" spc="-5">
                <a:latin typeface="Calibri"/>
                <a:cs typeface="Calibri"/>
              </a:rPr>
              <a:t>in a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publication</a:t>
            </a:r>
            <a:r>
              <a:rPr dirty="0" sz="280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9600" y="457200"/>
          <a:ext cx="8841105" cy="839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8305038"/>
              </a:tblGrid>
              <a:tr h="166116">
                <a:tc>
                  <a:txBody>
                    <a:bodyPr/>
                    <a:lstStyle/>
                    <a:p>
                      <a:pPr/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523">
                      <a:solidFill>
                        <a:srgbClr val="F2F2F2"/>
                      </a:solidFill>
                      <a:prstDash val="solid"/>
                    </a:lnL>
                    <a:lnR w="10668">
                      <a:solidFill>
                        <a:srgbClr val="BFBFBF"/>
                      </a:solidFill>
                      <a:prstDash val="solid"/>
                    </a:ln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9600" y="623316"/>
            <a:ext cx="504444" cy="29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3565">
              <a:lnSpc>
                <a:spcPct val="100000"/>
              </a:lnSpc>
            </a:pPr>
            <a:r>
              <a:rPr dirty="0" spc="-10"/>
              <a:t>Subscribers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7920" y="2308294"/>
            <a:ext cx="7308215" cy="2400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subscriber </a:t>
            </a:r>
            <a:r>
              <a:rPr dirty="0" sz="2800" spc="-5">
                <a:latin typeface="Calibri"/>
                <a:cs typeface="Calibri"/>
              </a:rPr>
              <a:t>is a </a:t>
            </a:r>
            <a:r>
              <a:rPr dirty="0" sz="2800" spc="-20">
                <a:latin typeface="Calibri"/>
                <a:cs typeface="Calibri"/>
              </a:rPr>
              <a:t>target </a:t>
            </a:r>
            <a:r>
              <a:rPr dirty="0" sz="2800" spc="-15">
                <a:latin typeface="Calibri"/>
                <a:cs typeface="Calibri"/>
              </a:rPr>
              <a:t>of</a:t>
            </a:r>
            <a:r>
              <a:rPr dirty="0" sz="2800" spc="1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replication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subscription </a:t>
            </a:r>
            <a:r>
              <a:rPr dirty="0" sz="2800" spc="-20">
                <a:latin typeface="Calibri"/>
                <a:cs typeface="Calibri"/>
              </a:rPr>
              <a:t>is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25">
                <a:latin typeface="Calibri"/>
                <a:cs typeface="Calibri"/>
              </a:rPr>
              <a:t>target for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2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publication.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10">
                <a:latin typeface="Calibri"/>
                <a:cs typeface="Calibri"/>
              </a:rPr>
              <a:t>Can </a:t>
            </a:r>
            <a:r>
              <a:rPr dirty="0" sz="2800">
                <a:latin typeface="Calibri"/>
                <a:cs typeface="Calibri"/>
              </a:rPr>
              <a:t>be </a:t>
            </a:r>
            <a:r>
              <a:rPr dirty="0" sz="2800" spc="-25">
                <a:latin typeface="Calibri"/>
                <a:cs typeface="Calibri"/>
              </a:rPr>
              <a:t>different </a:t>
            </a:r>
            <a:r>
              <a:rPr dirty="0" sz="2800" spc="-20">
                <a:latin typeface="Calibri"/>
                <a:cs typeface="Calibri"/>
              </a:rPr>
              <a:t>versions </a:t>
            </a:r>
            <a:r>
              <a:rPr dirty="0" sz="2800">
                <a:latin typeface="Calibri"/>
                <a:cs typeface="Calibri"/>
              </a:rPr>
              <a:t>of SQL</a:t>
            </a:r>
            <a:r>
              <a:rPr dirty="0" sz="2800" spc="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Server</a:t>
            </a:r>
            <a:endParaRPr sz="28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75">
                <a:latin typeface="Calibri"/>
                <a:cs typeface="Calibri"/>
              </a:rPr>
              <a:t>You </a:t>
            </a:r>
            <a:r>
              <a:rPr dirty="0" sz="2800" spc="-10">
                <a:latin typeface="Calibri"/>
                <a:cs typeface="Calibri"/>
              </a:rPr>
              <a:t>should </a:t>
            </a:r>
            <a:r>
              <a:rPr dirty="0" sz="2800" spc="-20">
                <a:latin typeface="Calibri"/>
                <a:cs typeface="Calibri"/>
              </a:rPr>
              <a:t>strongly </a:t>
            </a:r>
            <a:r>
              <a:rPr dirty="0" sz="2800" spc="-15">
                <a:latin typeface="Calibri"/>
                <a:cs typeface="Calibri"/>
              </a:rPr>
              <a:t>consider </a:t>
            </a:r>
            <a:r>
              <a:rPr dirty="0" sz="2800" spc="-10">
                <a:latin typeface="Calibri"/>
                <a:cs typeface="Calibri"/>
              </a:rPr>
              <a:t>read </a:t>
            </a:r>
            <a:r>
              <a:rPr dirty="0" sz="2800" spc="-15">
                <a:latin typeface="Calibri"/>
                <a:cs typeface="Calibri"/>
              </a:rPr>
              <a:t>committed  </a:t>
            </a:r>
            <a:r>
              <a:rPr dirty="0" sz="2800" spc="-10">
                <a:latin typeface="Calibri"/>
                <a:cs typeface="Calibri"/>
              </a:rPr>
              <a:t>snapshot </a:t>
            </a:r>
            <a:r>
              <a:rPr dirty="0" sz="2800" spc="-15">
                <a:latin typeface="Calibri"/>
                <a:cs typeface="Calibri"/>
              </a:rPr>
              <a:t>isolation </a:t>
            </a:r>
            <a:r>
              <a:rPr dirty="0" sz="2800" spc="-25">
                <a:latin typeface="Calibri"/>
                <a:cs typeface="Calibri"/>
              </a:rPr>
              <a:t>for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transactional</a:t>
            </a:r>
            <a:r>
              <a:rPr dirty="0" sz="2800" spc="16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replicas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9600" y="457200"/>
          <a:ext cx="8841105" cy="839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8305038"/>
              </a:tblGrid>
              <a:tr h="166116">
                <a:tc>
                  <a:txBody>
                    <a:bodyPr/>
                    <a:lstStyle/>
                    <a:p>
                      <a:pPr/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523">
                      <a:solidFill>
                        <a:srgbClr val="F2F2F2"/>
                      </a:solidFill>
                      <a:prstDash val="solid"/>
                    </a:lnL>
                    <a:lnR w="10668">
                      <a:solidFill>
                        <a:srgbClr val="BFBFBF"/>
                      </a:solidFill>
                      <a:prstDash val="solid"/>
                    </a:ln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9600" y="623316"/>
            <a:ext cx="504444" cy="29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3565">
              <a:lnSpc>
                <a:spcPct val="100000"/>
              </a:lnSpc>
            </a:pPr>
            <a:r>
              <a:rPr dirty="0" spc="-5"/>
              <a:t>The</a:t>
            </a:r>
            <a:r>
              <a:rPr dirty="0" spc="-30"/>
              <a:t> </a:t>
            </a:r>
            <a:r>
              <a:rPr dirty="0" spc="-15"/>
              <a:t>Distributor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7920" y="2308294"/>
            <a:ext cx="7599680" cy="3575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buFont typeface="Times New Roman"/>
              <a:buChar char="•"/>
              <a:tabLst>
                <a:tab pos="469265" algn="l"/>
                <a:tab pos="470534" algn="l"/>
                <a:tab pos="3079750" algn="l"/>
              </a:tabLst>
            </a:pP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distributor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	the </a:t>
            </a:r>
            <a:r>
              <a:rPr dirty="0" sz="2800" spc="-15">
                <a:latin typeface="Calibri"/>
                <a:cs typeface="Calibri"/>
              </a:rPr>
              <a:t>“traffic </a:t>
            </a:r>
            <a:r>
              <a:rPr dirty="0" sz="2800" spc="-10">
                <a:latin typeface="Calibri"/>
                <a:cs typeface="Calibri"/>
              </a:rPr>
              <a:t>cop” </a:t>
            </a:r>
            <a:r>
              <a:rPr dirty="0" sz="2800" spc="-20">
                <a:latin typeface="Calibri"/>
                <a:cs typeface="Calibri"/>
              </a:rPr>
              <a:t>for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replication.</a:t>
            </a:r>
            <a:endParaRPr sz="2800">
              <a:latin typeface="Calibri"/>
              <a:cs typeface="Calibri"/>
            </a:endParaRPr>
          </a:p>
          <a:p>
            <a:pPr marL="469900" marR="1130300" indent="-4572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10">
                <a:latin typeface="Calibri"/>
                <a:cs typeface="Calibri"/>
              </a:rPr>
              <a:t>Holds </a:t>
            </a:r>
            <a:r>
              <a:rPr dirty="0" sz="2800" spc="-15">
                <a:latin typeface="Calibri"/>
                <a:cs typeface="Calibri"/>
              </a:rPr>
              <a:t>information </a:t>
            </a:r>
            <a:r>
              <a:rPr dirty="0" sz="2800" spc="-5">
                <a:latin typeface="Calibri"/>
                <a:cs typeface="Calibri"/>
              </a:rPr>
              <a:t>about </a:t>
            </a:r>
            <a:r>
              <a:rPr dirty="0" sz="2800" spc="-10">
                <a:latin typeface="Calibri"/>
                <a:cs typeface="Calibri"/>
              </a:rPr>
              <a:t>publications </a:t>
            </a:r>
            <a:r>
              <a:rPr dirty="0" sz="2800">
                <a:latin typeface="Calibri"/>
                <a:cs typeface="Calibri"/>
              </a:rPr>
              <a:t>and  </a:t>
            </a:r>
            <a:r>
              <a:rPr dirty="0" sz="2800" spc="-10">
                <a:latin typeface="Calibri"/>
                <a:cs typeface="Calibri"/>
              </a:rPr>
              <a:t>subscriptions.</a:t>
            </a:r>
            <a:endParaRPr sz="2800">
              <a:latin typeface="Calibri"/>
              <a:cs typeface="Calibri"/>
            </a:endParaRPr>
          </a:p>
          <a:p>
            <a:pPr lvl="1" marL="926465" marR="162560" indent="-457200">
              <a:lnSpc>
                <a:spcPct val="100000"/>
              </a:lnSpc>
              <a:spcBef>
                <a:spcPts val="605"/>
              </a:spcBef>
              <a:buFont typeface="Times New Roman"/>
              <a:buChar char="•"/>
              <a:tabLst>
                <a:tab pos="926465" algn="l"/>
                <a:tab pos="927100" algn="l"/>
              </a:tabLst>
            </a:pPr>
            <a:r>
              <a:rPr dirty="0" sz="2400" spc="-5">
                <a:latin typeface="Calibri"/>
                <a:cs typeface="Calibri"/>
              </a:rPr>
              <a:t>In </a:t>
            </a:r>
            <a:r>
              <a:rPr dirty="0" sz="2400" spc="-10">
                <a:latin typeface="Calibri"/>
                <a:cs typeface="Calibri"/>
              </a:rPr>
              <a:t>transactional replication, </a:t>
            </a:r>
            <a:r>
              <a:rPr dirty="0" sz="2400" spc="-5">
                <a:latin typeface="Calibri"/>
                <a:cs typeface="Calibri"/>
              </a:rPr>
              <a:t>it </a:t>
            </a:r>
            <a:r>
              <a:rPr dirty="0" sz="2400">
                <a:latin typeface="Calibri"/>
                <a:cs typeface="Calibri"/>
              </a:rPr>
              <a:t>also </a:t>
            </a:r>
            <a:r>
              <a:rPr dirty="0" sz="2400" spc="-10">
                <a:latin typeface="Calibri"/>
                <a:cs typeface="Calibri"/>
              </a:rPr>
              <a:t>holds </a:t>
            </a:r>
            <a:r>
              <a:rPr dirty="0" sz="2400" spc="-5">
                <a:latin typeface="Calibri"/>
                <a:cs typeface="Calibri"/>
              </a:rPr>
              <a:t>transactions  waiting </a:t>
            </a:r>
            <a:r>
              <a:rPr dirty="0" sz="2400" spc="-10">
                <a:latin typeface="Calibri"/>
                <a:cs typeface="Calibri"/>
              </a:rPr>
              <a:t>to be processed </a:t>
            </a:r>
            <a:r>
              <a:rPr dirty="0" sz="2400" spc="-5">
                <a:latin typeface="Calibri"/>
                <a:cs typeface="Calibri"/>
              </a:rPr>
              <a:t>at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subscribers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4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dirty="0" sz="2800" spc="-20">
                <a:latin typeface="Calibri"/>
                <a:cs typeface="Calibri"/>
              </a:rPr>
              <a:t>Distributors </a:t>
            </a:r>
            <a:r>
              <a:rPr dirty="0" sz="2800" spc="-10">
                <a:latin typeface="Calibri"/>
                <a:cs typeface="Calibri"/>
              </a:rPr>
              <a:t>can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be:</a:t>
            </a:r>
            <a:endParaRPr sz="2800">
              <a:latin typeface="Calibri"/>
              <a:cs typeface="Calibri"/>
            </a:endParaRPr>
          </a:p>
          <a:p>
            <a:pPr lvl="1" marL="926465" indent="-457200">
              <a:lnSpc>
                <a:spcPct val="100000"/>
              </a:lnSpc>
              <a:spcBef>
                <a:spcPts val="600"/>
              </a:spcBef>
              <a:buFont typeface="Times New Roman"/>
              <a:buChar char="•"/>
              <a:tabLst>
                <a:tab pos="926465" algn="l"/>
                <a:tab pos="927100" algn="l"/>
              </a:tabLst>
            </a:pPr>
            <a:r>
              <a:rPr dirty="0" sz="2400" spc="-5">
                <a:latin typeface="Calibri"/>
                <a:cs typeface="Calibri"/>
              </a:rPr>
              <a:t>Same-instance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distributors</a:t>
            </a:r>
            <a:endParaRPr sz="2400">
              <a:latin typeface="Calibri"/>
              <a:cs typeface="Calibri"/>
            </a:endParaRPr>
          </a:p>
          <a:p>
            <a:pPr lvl="1" marL="926465" indent="-457200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926465" algn="l"/>
                <a:tab pos="927100" algn="l"/>
              </a:tabLst>
            </a:pPr>
            <a:r>
              <a:rPr dirty="0" sz="2400" spc="-5">
                <a:latin typeface="Calibri"/>
                <a:cs typeface="Calibri"/>
              </a:rPr>
              <a:t>Standalone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distributors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9600" y="457200"/>
          <a:ext cx="8841105" cy="839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8305038"/>
              </a:tblGrid>
              <a:tr h="166116">
                <a:tc>
                  <a:txBody>
                    <a:bodyPr/>
                    <a:lstStyle/>
                    <a:p>
                      <a:pPr/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523">
                      <a:solidFill>
                        <a:srgbClr val="F2F2F2"/>
                      </a:solidFill>
                      <a:prstDash val="solid"/>
                    </a:lnL>
                    <a:lnR w="10668">
                      <a:solidFill>
                        <a:srgbClr val="BFBFBF"/>
                      </a:solidFill>
                      <a:prstDash val="solid"/>
                    </a:ln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8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8">
                      <a:solidFill>
                        <a:srgbClr val="BFBFB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9600" y="623316"/>
            <a:ext cx="504444" cy="29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3565">
              <a:lnSpc>
                <a:spcPct val="100000"/>
              </a:lnSpc>
            </a:pPr>
            <a:r>
              <a:rPr dirty="0" spc="-25"/>
              <a:t>Transactional</a:t>
            </a:r>
            <a:r>
              <a:rPr dirty="0" spc="-5"/>
              <a:t> </a:t>
            </a:r>
            <a:r>
              <a:rPr dirty="0" spc="-15"/>
              <a:t>Replication</a:t>
            </a:r>
          </a:p>
        </p:txBody>
      </p:sp>
      <p:sp>
        <p:nvSpPr>
          <p:cNvPr id="5" name="object 5"/>
          <p:cNvSpPr/>
          <p:nvPr/>
        </p:nvSpPr>
        <p:spPr>
          <a:xfrm>
            <a:off x="1943100" y="3157727"/>
            <a:ext cx="1018540" cy="1606550"/>
          </a:xfrm>
          <a:custGeom>
            <a:avLst/>
            <a:gdLst/>
            <a:ahLst/>
            <a:cxnLst/>
            <a:rect l="l" t="t" r="r" b="b"/>
            <a:pathLst>
              <a:path w="1018539" h="1606550">
                <a:moveTo>
                  <a:pt x="509016" y="1606296"/>
                </a:moveTo>
                <a:lnTo>
                  <a:pt x="437155" y="1598318"/>
                </a:lnTo>
                <a:lnTo>
                  <a:pt x="368343" y="1575112"/>
                </a:lnTo>
                <a:lnTo>
                  <a:pt x="303277" y="1537764"/>
                </a:lnTo>
                <a:lnTo>
                  <a:pt x="272366" y="1514127"/>
                </a:lnTo>
                <a:lnTo>
                  <a:pt x="242653" y="1487364"/>
                </a:lnTo>
                <a:lnTo>
                  <a:pt x="214226" y="1457609"/>
                </a:lnTo>
                <a:lnTo>
                  <a:pt x="187171" y="1424999"/>
                </a:lnTo>
                <a:lnTo>
                  <a:pt x="161575" y="1389670"/>
                </a:lnTo>
                <a:lnTo>
                  <a:pt x="137526" y="1351758"/>
                </a:lnTo>
                <a:lnTo>
                  <a:pt x="115111" y="1311398"/>
                </a:lnTo>
                <a:lnTo>
                  <a:pt x="94416" y="1268728"/>
                </a:lnTo>
                <a:lnTo>
                  <a:pt x="75530" y="1223883"/>
                </a:lnTo>
                <a:lnTo>
                  <a:pt x="58540" y="1176999"/>
                </a:lnTo>
                <a:lnTo>
                  <a:pt x="43532" y="1128212"/>
                </a:lnTo>
                <a:lnTo>
                  <a:pt x="30593" y="1077659"/>
                </a:lnTo>
                <a:lnTo>
                  <a:pt x="19812" y="1025474"/>
                </a:lnTo>
                <a:lnTo>
                  <a:pt x="11275" y="971794"/>
                </a:lnTo>
                <a:lnTo>
                  <a:pt x="5069" y="916756"/>
                </a:lnTo>
                <a:lnTo>
                  <a:pt x="1281" y="860495"/>
                </a:lnTo>
                <a:lnTo>
                  <a:pt x="0" y="803148"/>
                </a:lnTo>
                <a:lnTo>
                  <a:pt x="1281" y="745800"/>
                </a:lnTo>
                <a:lnTo>
                  <a:pt x="5069" y="689539"/>
                </a:lnTo>
                <a:lnTo>
                  <a:pt x="11275" y="634501"/>
                </a:lnTo>
                <a:lnTo>
                  <a:pt x="19812" y="580821"/>
                </a:lnTo>
                <a:lnTo>
                  <a:pt x="30593" y="528636"/>
                </a:lnTo>
                <a:lnTo>
                  <a:pt x="43532" y="478083"/>
                </a:lnTo>
                <a:lnTo>
                  <a:pt x="58540" y="429296"/>
                </a:lnTo>
                <a:lnTo>
                  <a:pt x="75530" y="382412"/>
                </a:lnTo>
                <a:lnTo>
                  <a:pt x="94416" y="337567"/>
                </a:lnTo>
                <a:lnTo>
                  <a:pt x="115111" y="294897"/>
                </a:lnTo>
                <a:lnTo>
                  <a:pt x="137526" y="254537"/>
                </a:lnTo>
                <a:lnTo>
                  <a:pt x="161575" y="216625"/>
                </a:lnTo>
                <a:lnTo>
                  <a:pt x="187171" y="181296"/>
                </a:lnTo>
                <a:lnTo>
                  <a:pt x="214226" y="148686"/>
                </a:lnTo>
                <a:lnTo>
                  <a:pt x="242653" y="118931"/>
                </a:lnTo>
                <a:lnTo>
                  <a:pt x="272366" y="92168"/>
                </a:lnTo>
                <a:lnTo>
                  <a:pt x="303277" y="68531"/>
                </a:lnTo>
                <a:lnTo>
                  <a:pt x="368343" y="31183"/>
                </a:lnTo>
                <a:lnTo>
                  <a:pt x="437155" y="7977"/>
                </a:lnTo>
                <a:lnTo>
                  <a:pt x="509016" y="0"/>
                </a:lnTo>
                <a:lnTo>
                  <a:pt x="545465" y="2017"/>
                </a:lnTo>
                <a:lnTo>
                  <a:pt x="616157" y="17745"/>
                </a:lnTo>
                <a:lnTo>
                  <a:pt x="683342" y="48158"/>
                </a:lnTo>
                <a:lnTo>
                  <a:pt x="746338" y="92168"/>
                </a:lnTo>
                <a:lnTo>
                  <a:pt x="776054" y="118931"/>
                </a:lnTo>
                <a:lnTo>
                  <a:pt x="804468" y="148686"/>
                </a:lnTo>
                <a:lnTo>
                  <a:pt x="831496" y="181296"/>
                </a:lnTo>
                <a:lnTo>
                  <a:pt x="857051" y="216625"/>
                </a:lnTo>
                <a:lnTo>
                  <a:pt x="881051" y="254537"/>
                </a:lnTo>
                <a:lnTo>
                  <a:pt x="903409" y="294897"/>
                </a:lnTo>
                <a:lnTo>
                  <a:pt x="924041" y="337567"/>
                </a:lnTo>
                <a:lnTo>
                  <a:pt x="942861" y="382412"/>
                </a:lnTo>
                <a:lnTo>
                  <a:pt x="959786" y="429296"/>
                </a:lnTo>
                <a:lnTo>
                  <a:pt x="974729" y="478083"/>
                </a:lnTo>
                <a:lnTo>
                  <a:pt x="987607" y="528636"/>
                </a:lnTo>
                <a:lnTo>
                  <a:pt x="998333" y="580821"/>
                </a:lnTo>
                <a:lnTo>
                  <a:pt x="1006824" y="634501"/>
                </a:lnTo>
                <a:lnTo>
                  <a:pt x="1012994" y="689539"/>
                </a:lnTo>
                <a:lnTo>
                  <a:pt x="1016758" y="745800"/>
                </a:lnTo>
                <a:lnTo>
                  <a:pt x="1018032" y="803148"/>
                </a:lnTo>
                <a:lnTo>
                  <a:pt x="1016758" y="860495"/>
                </a:lnTo>
                <a:lnTo>
                  <a:pt x="1012994" y="916756"/>
                </a:lnTo>
                <a:lnTo>
                  <a:pt x="1006824" y="971794"/>
                </a:lnTo>
                <a:lnTo>
                  <a:pt x="998333" y="1025474"/>
                </a:lnTo>
                <a:lnTo>
                  <a:pt x="987607" y="1077659"/>
                </a:lnTo>
                <a:lnTo>
                  <a:pt x="974729" y="1128212"/>
                </a:lnTo>
                <a:lnTo>
                  <a:pt x="959786" y="1176999"/>
                </a:lnTo>
                <a:lnTo>
                  <a:pt x="942861" y="1223883"/>
                </a:lnTo>
                <a:lnTo>
                  <a:pt x="924041" y="1268728"/>
                </a:lnTo>
                <a:lnTo>
                  <a:pt x="903409" y="1311398"/>
                </a:lnTo>
                <a:lnTo>
                  <a:pt x="881051" y="1351758"/>
                </a:lnTo>
                <a:lnTo>
                  <a:pt x="857051" y="1389670"/>
                </a:lnTo>
                <a:lnTo>
                  <a:pt x="831496" y="1424999"/>
                </a:lnTo>
                <a:lnTo>
                  <a:pt x="804468" y="1457609"/>
                </a:lnTo>
                <a:lnTo>
                  <a:pt x="776054" y="1487364"/>
                </a:lnTo>
                <a:lnTo>
                  <a:pt x="746338" y="1514127"/>
                </a:lnTo>
                <a:lnTo>
                  <a:pt x="715406" y="1537764"/>
                </a:lnTo>
                <a:lnTo>
                  <a:pt x="650231" y="1575112"/>
                </a:lnTo>
                <a:lnTo>
                  <a:pt x="581207" y="1598318"/>
                </a:lnTo>
                <a:lnTo>
                  <a:pt x="509016" y="160629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19200" y="3157727"/>
            <a:ext cx="1243584" cy="1606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52827" y="3249167"/>
            <a:ext cx="821435" cy="1423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73223" y="3157727"/>
            <a:ext cx="1243584" cy="1606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97123" y="3163823"/>
            <a:ext cx="1018032" cy="1600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76372" y="3249167"/>
            <a:ext cx="821436" cy="1423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18019" y="5901485"/>
            <a:ext cx="69913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Publisher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69007" y="4855464"/>
            <a:ext cx="0" cy="664845"/>
          </a:xfrm>
          <a:custGeom>
            <a:avLst/>
            <a:gdLst/>
            <a:ahLst/>
            <a:cxnLst/>
            <a:rect l="l" t="t" r="r" b="b"/>
            <a:pathLst>
              <a:path w="0" h="664845">
                <a:moveTo>
                  <a:pt x="0" y="0"/>
                </a:moveTo>
                <a:lnTo>
                  <a:pt x="0" y="664463"/>
                </a:lnTo>
              </a:path>
            </a:pathLst>
          </a:custGeom>
          <a:ln w="9143">
            <a:solidFill>
              <a:srgbClr val="497E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317812" y="5553988"/>
            <a:ext cx="78486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Subscriber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11440" y="4855464"/>
            <a:ext cx="0" cy="664845"/>
          </a:xfrm>
          <a:custGeom>
            <a:avLst/>
            <a:gdLst/>
            <a:ahLst/>
            <a:cxnLst/>
            <a:rect l="l" t="t" r="r" b="b"/>
            <a:pathLst>
              <a:path w="0" h="664845">
                <a:moveTo>
                  <a:pt x="0" y="0"/>
                </a:moveTo>
                <a:lnTo>
                  <a:pt x="0" y="664463"/>
                </a:lnTo>
              </a:path>
            </a:pathLst>
          </a:custGeom>
          <a:ln w="9144">
            <a:solidFill>
              <a:srgbClr val="497E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51723" y="6165127"/>
            <a:ext cx="1889760" cy="899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Log </a:t>
            </a:r>
            <a:r>
              <a:rPr dirty="0" sz="1400" spc="-10">
                <a:latin typeface="Calibri"/>
                <a:cs typeface="Calibri"/>
              </a:rPr>
              <a:t>Reader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Agent</a:t>
            </a:r>
            <a:endParaRPr sz="1400">
              <a:latin typeface="Calibri"/>
              <a:cs typeface="Calibri"/>
            </a:endParaRPr>
          </a:p>
          <a:p>
            <a:pPr algn="ctr" marL="12700" marR="5080" indent="-1270">
              <a:lnSpc>
                <a:spcPct val="100000"/>
              </a:lnSpc>
              <a:spcBef>
                <a:spcPts val="20"/>
              </a:spcBef>
            </a:pPr>
            <a:r>
              <a:rPr dirty="0" sz="1100" spc="-5">
                <a:latin typeface="Calibri"/>
                <a:cs typeface="Calibri"/>
              </a:rPr>
              <a:t>Scans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transaction </a:t>
            </a:r>
            <a:r>
              <a:rPr dirty="0" sz="1100">
                <a:latin typeface="Calibri"/>
                <a:cs typeface="Calibri"/>
              </a:rPr>
              <a:t>log of </a:t>
            </a:r>
            <a:r>
              <a:rPr dirty="0" sz="1100" spc="-5">
                <a:latin typeface="Calibri"/>
                <a:cs typeface="Calibri"/>
              </a:rPr>
              <a:t>the  published database for changes  and </a:t>
            </a:r>
            <a:r>
              <a:rPr dirty="0" sz="1100">
                <a:latin typeface="Calibri"/>
                <a:cs typeface="Calibri"/>
              </a:rPr>
              <a:t>logs </a:t>
            </a:r>
            <a:r>
              <a:rPr dirty="0" sz="1100" spc="-5">
                <a:latin typeface="Calibri"/>
                <a:cs typeface="Calibri"/>
              </a:rPr>
              <a:t>them to the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distribution  database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97123" y="4855464"/>
            <a:ext cx="0" cy="1275715"/>
          </a:xfrm>
          <a:custGeom>
            <a:avLst/>
            <a:gdLst/>
            <a:ahLst/>
            <a:cxnLst/>
            <a:rect l="l" t="t" r="r" b="b"/>
            <a:pathLst>
              <a:path w="0" h="1275714">
                <a:moveTo>
                  <a:pt x="0" y="0"/>
                </a:moveTo>
                <a:lnTo>
                  <a:pt x="0" y="1275588"/>
                </a:lnTo>
              </a:path>
            </a:pathLst>
          </a:custGeom>
          <a:ln w="9143">
            <a:solidFill>
              <a:srgbClr val="497E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833663" y="6165127"/>
            <a:ext cx="1884680" cy="563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Distribution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Database</a:t>
            </a:r>
            <a:endParaRPr sz="1400">
              <a:latin typeface="Calibri"/>
              <a:cs typeface="Calibri"/>
            </a:endParaRPr>
          </a:p>
          <a:p>
            <a:pPr algn="ctr" marL="12700" marR="5080">
              <a:lnSpc>
                <a:spcPct val="100000"/>
              </a:lnSpc>
              <a:spcBef>
                <a:spcPts val="20"/>
              </a:spcBef>
            </a:pPr>
            <a:r>
              <a:rPr dirty="0" sz="1100" spc="-5">
                <a:latin typeface="Calibri"/>
                <a:cs typeface="Calibri"/>
              </a:rPr>
              <a:t>Holds pending transactions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  applied to the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subscriber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75959" y="4855464"/>
            <a:ext cx="0" cy="1277620"/>
          </a:xfrm>
          <a:custGeom>
            <a:avLst/>
            <a:gdLst/>
            <a:ahLst/>
            <a:cxnLst/>
            <a:rect l="l" t="t" r="r" b="b"/>
            <a:pathLst>
              <a:path w="0" h="1277620">
                <a:moveTo>
                  <a:pt x="0" y="0"/>
                </a:moveTo>
                <a:lnTo>
                  <a:pt x="0" y="1277112"/>
                </a:lnTo>
              </a:path>
            </a:pathLst>
          </a:custGeom>
          <a:ln w="12191">
            <a:solidFill>
              <a:srgbClr val="497E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25723" y="3157727"/>
            <a:ext cx="1243584" cy="16062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51147" y="3163823"/>
            <a:ext cx="1018031" cy="1600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928871" y="3249167"/>
            <a:ext cx="822959" cy="14234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109721" y="5907579"/>
            <a:ext cx="119507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Snapshot</a:t>
            </a:r>
            <a:r>
              <a:rPr dirty="0" sz="1400" spc="-7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Folder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07635" y="4843271"/>
            <a:ext cx="0" cy="1030605"/>
          </a:xfrm>
          <a:custGeom>
            <a:avLst/>
            <a:gdLst/>
            <a:ahLst/>
            <a:cxnLst/>
            <a:rect l="l" t="t" r="r" b="b"/>
            <a:pathLst>
              <a:path w="0" h="1030604">
                <a:moveTo>
                  <a:pt x="0" y="0"/>
                </a:moveTo>
                <a:lnTo>
                  <a:pt x="0" y="1030224"/>
                </a:lnTo>
              </a:path>
            </a:pathLst>
          </a:custGeom>
          <a:ln w="9144">
            <a:solidFill>
              <a:srgbClr val="497E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79747" y="3157727"/>
            <a:ext cx="1243583" cy="16062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797552" y="3163823"/>
            <a:ext cx="1018031" cy="1600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96611" y="3249167"/>
            <a:ext cx="821435" cy="14234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027676" y="3157727"/>
            <a:ext cx="1243583" cy="16062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751576" y="3163823"/>
            <a:ext cx="1018031" cy="1600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830823" y="3249167"/>
            <a:ext cx="821435" cy="14234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981700" y="3157727"/>
            <a:ext cx="1243583" cy="16062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705600" y="3163823"/>
            <a:ext cx="1018031" cy="1600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784847" y="3249167"/>
            <a:ext cx="821435" cy="142341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658100" y="3157727"/>
            <a:ext cx="1018540" cy="1606550"/>
          </a:xfrm>
          <a:custGeom>
            <a:avLst/>
            <a:gdLst/>
            <a:ahLst/>
            <a:cxnLst/>
            <a:rect l="l" t="t" r="r" b="b"/>
            <a:pathLst>
              <a:path w="1018540" h="1606550">
                <a:moveTo>
                  <a:pt x="509016" y="1606296"/>
                </a:moveTo>
                <a:lnTo>
                  <a:pt x="437155" y="1598318"/>
                </a:lnTo>
                <a:lnTo>
                  <a:pt x="368343" y="1575112"/>
                </a:lnTo>
                <a:lnTo>
                  <a:pt x="303277" y="1537764"/>
                </a:lnTo>
                <a:lnTo>
                  <a:pt x="272366" y="1514127"/>
                </a:lnTo>
                <a:lnTo>
                  <a:pt x="242653" y="1487364"/>
                </a:lnTo>
                <a:lnTo>
                  <a:pt x="214226" y="1457609"/>
                </a:lnTo>
                <a:lnTo>
                  <a:pt x="187171" y="1424999"/>
                </a:lnTo>
                <a:lnTo>
                  <a:pt x="161575" y="1389670"/>
                </a:lnTo>
                <a:lnTo>
                  <a:pt x="137526" y="1351758"/>
                </a:lnTo>
                <a:lnTo>
                  <a:pt x="115111" y="1311398"/>
                </a:lnTo>
                <a:lnTo>
                  <a:pt x="94416" y="1268728"/>
                </a:lnTo>
                <a:lnTo>
                  <a:pt x="75530" y="1223883"/>
                </a:lnTo>
                <a:lnTo>
                  <a:pt x="58540" y="1176999"/>
                </a:lnTo>
                <a:lnTo>
                  <a:pt x="43532" y="1128212"/>
                </a:lnTo>
                <a:lnTo>
                  <a:pt x="30593" y="1077659"/>
                </a:lnTo>
                <a:lnTo>
                  <a:pt x="19812" y="1025474"/>
                </a:lnTo>
                <a:lnTo>
                  <a:pt x="11275" y="971794"/>
                </a:lnTo>
                <a:lnTo>
                  <a:pt x="5069" y="916756"/>
                </a:lnTo>
                <a:lnTo>
                  <a:pt x="1281" y="860495"/>
                </a:lnTo>
                <a:lnTo>
                  <a:pt x="0" y="803148"/>
                </a:lnTo>
                <a:lnTo>
                  <a:pt x="1281" y="745800"/>
                </a:lnTo>
                <a:lnTo>
                  <a:pt x="5069" y="689539"/>
                </a:lnTo>
                <a:lnTo>
                  <a:pt x="11275" y="634501"/>
                </a:lnTo>
                <a:lnTo>
                  <a:pt x="19812" y="580821"/>
                </a:lnTo>
                <a:lnTo>
                  <a:pt x="30593" y="528636"/>
                </a:lnTo>
                <a:lnTo>
                  <a:pt x="43532" y="478083"/>
                </a:lnTo>
                <a:lnTo>
                  <a:pt x="58540" y="429296"/>
                </a:lnTo>
                <a:lnTo>
                  <a:pt x="75530" y="382412"/>
                </a:lnTo>
                <a:lnTo>
                  <a:pt x="94416" y="337567"/>
                </a:lnTo>
                <a:lnTo>
                  <a:pt x="115111" y="294897"/>
                </a:lnTo>
                <a:lnTo>
                  <a:pt x="137526" y="254537"/>
                </a:lnTo>
                <a:lnTo>
                  <a:pt x="161575" y="216625"/>
                </a:lnTo>
                <a:lnTo>
                  <a:pt x="187171" y="181296"/>
                </a:lnTo>
                <a:lnTo>
                  <a:pt x="214226" y="148686"/>
                </a:lnTo>
                <a:lnTo>
                  <a:pt x="242653" y="118931"/>
                </a:lnTo>
                <a:lnTo>
                  <a:pt x="272366" y="92168"/>
                </a:lnTo>
                <a:lnTo>
                  <a:pt x="303277" y="68531"/>
                </a:lnTo>
                <a:lnTo>
                  <a:pt x="368343" y="31183"/>
                </a:lnTo>
                <a:lnTo>
                  <a:pt x="437155" y="7977"/>
                </a:lnTo>
                <a:lnTo>
                  <a:pt x="509016" y="0"/>
                </a:lnTo>
                <a:lnTo>
                  <a:pt x="545465" y="2017"/>
                </a:lnTo>
                <a:lnTo>
                  <a:pt x="616157" y="17745"/>
                </a:lnTo>
                <a:lnTo>
                  <a:pt x="683342" y="48158"/>
                </a:lnTo>
                <a:lnTo>
                  <a:pt x="746338" y="92168"/>
                </a:lnTo>
                <a:lnTo>
                  <a:pt x="776054" y="118931"/>
                </a:lnTo>
                <a:lnTo>
                  <a:pt x="804468" y="148686"/>
                </a:lnTo>
                <a:lnTo>
                  <a:pt x="831496" y="181296"/>
                </a:lnTo>
                <a:lnTo>
                  <a:pt x="857051" y="216625"/>
                </a:lnTo>
                <a:lnTo>
                  <a:pt x="881051" y="254537"/>
                </a:lnTo>
                <a:lnTo>
                  <a:pt x="903409" y="294897"/>
                </a:lnTo>
                <a:lnTo>
                  <a:pt x="924041" y="337567"/>
                </a:lnTo>
                <a:lnTo>
                  <a:pt x="942861" y="382412"/>
                </a:lnTo>
                <a:lnTo>
                  <a:pt x="959786" y="429296"/>
                </a:lnTo>
                <a:lnTo>
                  <a:pt x="974729" y="478083"/>
                </a:lnTo>
                <a:lnTo>
                  <a:pt x="987607" y="528636"/>
                </a:lnTo>
                <a:lnTo>
                  <a:pt x="998333" y="580821"/>
                </a:lnTo>
                <a:lnTo>
                  <a:pt x="1006824" y="634501"/>
                </a:lnTo>
                <a:lnTo>
                  <a:pt x="1012994" y="689539"/>
                </a:lnTo>
                <a:lnTo>
                  <a:pt x="1016758" y="745800"/>
                </a:lnTo>
                <a:lnTo>
                  <a:pt x="1018032" y="803148"/>
                </a:lnTo>
                <a:lnTo>
                  <a:pt x="1016758" y="860495"/>
                </a:lnTo>
                <a:lnTo>
                  <a:pt x="1012994" y="916756"/>
                </a:lnTo>
                <a:lnTo>
                  <a:pt x="1006824" y="971794"/>
                </a:lnTo>
                <a:lnTo>
                  <a:pt x="998333" y="1025474"/>
                </a:lnTo>
                <a:lnTo>
                  <a:pt x="987607" y="1077659"/>
                </a:lnTo>
                <a:lnTo>
                  <a:pt x="974729" y="1128212"/>
                </a:lnTo>
                <a:lnTo>
                  <a:pt x="959786" y="1176999"/>
                </a:lnTo>
                <a:lnTo>
                  <a:pt x="942861" y="1223883"/>
                </a:lnTo>
                <a:lnTo>
                  <a:pt x="924041" y="1268728"/>
                </a:lnTo>
                <a:lnTo>
                  <a:pt x="903409" y="1311398"/>
                </a:lnTo>
                <a:lnTo>
                  <a:pt x="881051" y="1351758"/>
                </a:lnTo>
                <a:lnTo>
                  <a:pt x="857051" y="1389670"/>
                </a:lnTo>
                <a:lnTo>
                  <a:pt x="831496" y="1424999"/>
                </a:lnTo>
                <a:lnTo>
                  <a:pt x="804468" y="1457609"/>
                </a:lnTo>
                <a:lnTo>
                  <a:pt x="776054" y="1487364"/>
                </a:lnTo>
                <a:lnTo>
                  <a:pt x="746338" y="1514127"/>
                </a:lnTo>
                <a:lnTo>
                  <a:pt x="715406" y="1537764"/>
                </a:lnTo>
                <a:lnTo>
                  <a:pt x="650231" y="1575112"/>
                </a:lnTo>
                <a:lnTo>
                  <a:pt x="581207" y="1598318"/>
                </a:lnTo>
                <a:lnTo>
                  <a:pt x="509016" y="160629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755635" y="3249167"/>
            <a:ext cx="822959" cy="142341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934200" y="3157727"/>
            <a:ext cx="1243583" cy="16062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199896" y="5553988"/>
            <a:ext cx="116014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Snapshot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Agent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781044" y="4855464"/>
            <a:ext cx="0" cy="664845"/>
          </a:xfrm>
          <a:custGeom>
            <a:avLst/>
            <a:gdLst/>
            <a:ahLst/>
            <a:cxnLst/>
            <a:rect l="l" t="t" r="r" b="b"/>
            <a:pathLst>
              <a:path w="0" h="664845">
                <a:moveTo>
                  <a:pt x="0" y="0"/>
                </a:moveTo>
                <a:lnTo>
                  <a:pt x="0" y="664463"/>
                </a:lnTo>
              </a:path>
            </a:pathLst>
          </a:custGeom>
          <a:ln w="9143">
            <a:solidFill>
              <a:srgbClr val="497E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836404" y="1590046"/>
            <a:ext cx="1865630" cy="731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Distribution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Agent</a:t>
            </a:r>
            <a:endParaRPr sz="1400">
              <a:latin typeface="Calibri"/>
              <a:cs typeface="Calibri"/>
            </a:endParaRPr>
          </a:p>
          <a:p>
            <a:pPr algn="ctr" marL="12700" marR="5080" indent="-635">
              <a:lnSpc>
                <a:spcPct val="100000"/>
              </a:lnSpc>
              <a:spcBef>
                <a:spcPts val="20"/>
              </a:spcBef>
            </a:pPr>
            <a:r>
              <a:rPr dirty="0" sz="1100" spc="-5">
                <a:latin typeface="Calibri"/>
                <a:cs typeface="Calibri"/>
              </a:rPr>
              <a:t>Responsible for applying initial  snapshot, and applying  transactions </a:t>
            </a:r>
            <a:r>
              <a:rPr dirty="0" sz="1100">
                <a:latin typeface="Calibri"/>
                <a:cs typeface="Calibri"/>
              </a:rPr>
              <a:t>at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subscriptions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769607" y="2362200"/>
            <a:ext cx="0" cy="683260"/>
          </a:xfrm>
          <a:custGeom>
            <a:avLst/>
            <a:gdLst/>
            <a:ahLst/>
            <a:cxnLst/>
            <a:rect l="l" t="t" r="r" b="b"/>
            <a:pathLst>
              <a:path w="0" h="683260">
                <a:moveTo>
                  <a:pt x="0" y="0"/>
                </a:moveTo>
                <a:lnTo>
                  <a:pt x="0" y="682751"/>
                </a:lnTo>
              </a:path>
            </a:pathLst>
          </a:custGeom>
          <a:ln w="9144">
            <a:solidFill>
              <a:srgbClr val="497EB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Drew Furgiuele</dc:creator>
  <dc:title>Microsoft PowerPoint - SQL Server Replication - A Deeper Dive Revised.pptx</dc:title>
  <dcterms:created xsi:type="dcterms:W3CDTF">2017-07-29T17:11:03Z</dcterms:created>
  <dcterms:modified xsi:type="dcterms:W3CDTF">2017-07-29T17:11:03Z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2017-02-04T00:00:00Z</vt:filetime>
  </property>
  <property fmtid="{D5CDD505-2E9C-101B-9397-08002B2CF9AE}" pid="3" name="LastSaved">
    <vt:filetime>2017-07-29T00:00:00Z</vt:filetime>
  </property>
</Properties>
</file>