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8" r:id="rId2"/>
    <p:sldId id="263" r:id="rId3"/>
    <p:sldId id="267" r:id="rId4"/>
    <p:sldId id="268" r:id="rId5"/>
    <p:sldId id="269" r:id="rId6"/>
    <p:sldId id="270"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autoAdjust="0"/>
  </p:normalViewPr>
  <p:slideViewPr>
    <p:cSldViewPr snapToGrid="0">
      <p:cViewPr>
        <p:scale>
          <a:sx n="80" d="100"/>
          <a:sy n="80" d="100"/>
        </p:scale>
        <p:origin x="-84" y="-672"/>
      </p:cViewPr>
      <p:guideLst>
        <p:guide orient="horz" pos="2160"/>
        <p:guide pos="3840"/>
      </p:guideLst>
    </p:cSldViewPr>
  </p:slideViewPr>
  <p:outlineViewPr>
    <p:cViewPr>
      <p:scale>
        <a:sx n="33" d="100"/>
        <a:sy n="33" d="100"/>
      </p:scale>
      <p:origin x="0" y="46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25-10-2023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391887" y="2357146"/>
            <a:ext cx="10735292" cy="400110"/>
          </a:xfrm>
          <a:prstGeom prst="rect">
            <a:avLst/>
          </a:prstGeom>
          <a:noFill/>
        </p:spPr>
        <p:txBody>
          <a:bodyPr wrap="square" rtlCol="0">
            <a:spAutoFit/>
          </a:bodyPr>
          <a:lstStyle/>
          <a:p>
            <a:pPr algn="ctr"/>
            <a:r>
              <a:rPr lang="en-IN" sz="2000" b="1" dirty="0">
                <a:latin typeface="Bell MT" panose="02020503060305020303" pitchFamily="18" charset="0"/>
              </a:rPr>
              <a:t>                            </a:t>
            </a:r>
            <a:r>
              <a:rPr lang="en-IN" sz="2000" b="1" dirty="0">
                <a:latin typeface="Times New Roman" pitchFamily="18" charset="0"/>
                <a:cs typeface="Times New Roman" pitchFamily="18" charset="0"/>
              </a:rPr>
              <a:t>DEPARTMENT OF ARTIFICIAL INTELLIGENCE AND DATA SCIENCE</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2554545"/>
          </a:xfrm>
          <a:prstGeom prst="rect">
            <a:avLst/>
          </a:prstGeom>
          <a:noFill/>
        </p:spPr>
        <p:txBody>
          <a:bodyPr wrap="square" rtlCol="0">
            <a:spAutoFit/>
          </a:bodyPr>
          <a:lstStyle/>
          <a:p>
            <a:r>
              <a:rPr lang="en-IN" sz="2000" b="1" dirty="0">
                <a:latin typeface="Times New Roman" pitchFamily="18" charset="0"/>
                <a:cs typeface="Times New Roman" pitchFamily="18" charset="0"/>
              </a:rPr>
              <a:t>Project name :  </a:t>
            </a:r>
            <a:r>
              <a:rPr lang="en-IN" sz="2000" i="1" dirty="0">
                <a:latin typeface="Times New Roman" pitchFamily="18" charset="0"/>
                <a:cs typeface="Times New Roman" pitchFamily="18" charset="0"/>
              </a:rPr>
              <a:t>PUBLIC  TRANSPORT OPTIMIZATION</a:t>
            </a:r>
          </a:p>
          <a:p>
            <a:r>
              <a:rPr lang="en-IN" sz="2000" b="1" dirty="0">
                <a:latin typeface="Times New Roman" pitchFamily="18" charset="0"/>
                <a:cs typeface="Times New Roman" pitchFamily="18" charset="0"/>
              </a:rPr>
              <a:t>Team name    :  </a:t>
            </a:r>
            <a:r>
              <a:rPr lang="en-IN" sz="2000" i="1" dirty="0">
                <a:latin typeface="Times New Roman" pitchFamily="18" charset="0"/>
                <a:cs typeface="Times New Roman" pitchFamily="18" charset="0"/>
              </a:rPr>
              <a:t>proj_224782_Team_7</a:t>
            </a:r>
          </a:p>
          <a:p>
            <a:endParaRPr lang="en-IN" sz="2000" dirty="0">
              <a:latin typeface="Bell MT" panose="02020503060305020303" pitchFamily="18" charset="0"/>
            </a:endParaRPr>
          </a:p>
          <a:p>
            <a:r>
              <a:rPr lang="en-IN" sz="2000" b="1" dirty="0">
                <a:latin typeface="Times New Roman" pitchFamily="18" charset="0"/>
                <a:cs typeface="Times New Roman" pitchFamily="18" charset="0"/>
              </a:rPr>
              <a:t>Team members :</a:t>
            </a:r>
          </a:p>
          <a:p>
            <a:r>
              <a:rPr lang="en-US" sz="2000" b="1" dirty="0">
                <a:latin typeface="Times New Roman" pitchFamily="18" charset="0"/>
                <a:cs typeface="Times New Roman" pitchFamily="18" charset="0"/>
              </a:rPr>
              <a:t>		</a:t>
            </a:r>
            <a:r>
              <a:rPr lang="en-US" sz="2000" i="1" dirty="0">
                <a:latin typeface="Times New Roman" pitchFamily="18" charset="0"/>
                <a:cs typeface="Times New Roman" pitchFamily="18" charset="0"/>
              </a:rPr>
              <a:t>PRITHIKA SREE B S 	(113321243039)</a:t>
            </a:r>
          </a:p>
          <a:p>
            <a:r>
              <a:rPr lang="en-US" sz="2000" i="1" dirty="0">
                <a:latin typeface="Times New Roman" pitchFamily="18" charset="0"/>
                <a:cs typeface="Times New Roman" pitchFamily="18" charset="0"/>
              </a:rPr>
              <a:t>		RATHNA MAALA S V	(113321243040)</a:t>
            </a:r>
          </a:p>
          <a:p>
            <a:r>
              <a:rPr lang="en-US" sz="2000" i="1" dirty="0">
                <a:latin typeface="Times New Roman" pitchFamily="18" charset="0"/>
                <a:cs typeface="Times New Roman" pitchFamily="18" charset="0"/>
              </a:rPr>
              <a:t>		SAKTHIPRIYA P	              (113321243044)</a:t>
            </a:r>
          </a:p>
          <a:p>
            <a:r>
              <a:rPr lang="en-US" sz="2000" i="1" dirty="0">
                <a:latin typeface="Times New Roman" pitchFamily="18" charset="0"/>
                <a:cs typeface="Times New Roman" pitchFamily="18" charset="0"/>
              </a:rPr>
              <a:t>		SALMA M                          (113321243045)</a:t>
            </a:r>
            <a:endParaRPr lang="en-IN" sz="2000" i="1"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a16="http://schemas.microsoft.com/office/drawing/2014/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07416" y="190005"/>
            <a:ext cx="10986018" cy="1050050"/>
          </a:xfrm>
        </p:spPr>
        <p:txBody>
          <a:bodyPr>
            <a:normAutofit/>
          </a:bodyPr>
          <a:lstStyle/>
          <a:p>
            <a:pPr algn="l"/>
            <a:r>
              <a:rPr lang="en-IN" sz="2400" b="1" dirty="0">
                <a:latin typeface="Times New Roman" pitchFamily="18" charset="0"/>
                <a:cs typeface="Times New Roman" pitchFamily="18" charset="0"/>
              </a:rPr>
              <a:t>PROJECT DESCRIPTION:</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78669" y="1492898"/>
            <a:ext cx="11153968" cy="5141166"/>
          </a:xfrm>
        </p:spPr>
        <p:txBody>
          <a:bodyPr>
            <a:normAutofit/>
          </a:bodyPr>
          <a:lstStyle/>
          <a:p>
            <a:pPr algn="just">
              <a:lnSpc>
                <a:spcPct val="100000"/>
              </a:lnSpc>
            </a:pPr>
            <a:r>
              <a:rPr lang="en-US" sz="1800" b="1" i="0" dirty="0">
                <a:solidFill>
                  <a:srgbClr val="000000"/>
                </a:solidFill>
                <a:effectLst/>
                <a:latin typeface="Arial 2"/>
              </a:rPr>
              <a:t>   </a:t>
            </a:r>
            <a:r>
              <a:rPr lang="en-US" sz="1800" dirty="0">
                <a:latin typeface="Times New Roman" pitchFamily="18" charset="0"/>
                <a:cs typeface="Times New Roman" pitchFamily="18" charset="0"/>
              </a:rPr>
              <a:t>The objectives of the public transport is optimization should make the possibilities of efficiency, cost effectiveness, safety, and other important measures are as follows:</a:t>
            </a:r>
            <a:endParaRPr lang="en-IN" sz="1800" dirty="0">
              <a:latin typeface="Times New Roman" pitchFamily="18" charset="0"/>
              <a:cs typeface="Times New Roman" pitchFamily="18" charset="0"/>
            </a:endParaRPr>
          </a:p>
          <a:p>
            <a:pPr algn="just">
              <a:lnSpc>
                <a:spcPct val="100000"/>
              </a:lnSpc>
            </a:pPr>
            <a:r>
              <a:rPr lang="en-US" sz="1800" b="1"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285750" lvl="0" indent="-285750" algn="just">
              <a:lnSpc>
                <a:spcPct val="100000"/>
              </a:lnSpc>
              <a:buFont typeface="Wingdings" pitchFamily="2" charset="2"/>
              <a:buChar char="§"/>
            </a:pPr>
            <a:r>
              <a:rPr lang="en-US" sz="1800" b="1" dirty="0">
                <a:latin typeface="Times New Roman" pitchFamily="18" charset="0"/>
                <a:cs typeface="Times New Roman" pitchFamily="18" charset="0"/>
              </a:rPr>
              <a:t>Enhance Efficiency and Reliability</a:t>
            </a:r>
            <a:r>
              <a:rPr lang="en-US" sz="1800" dirty="0">
                <a:latin typeface="Times New Roman" pitchFamily="18" charset="0"/>
                <a:cs typeface="Times New Roman" pitchFamily="18" charset="0"/>
              </a:rPr>
              <a:t>: To ensure that the passengers should not waste there time by making the passengers to get information of the transport details. </a:t>
            </a:r>
            <a:endParaRPr lang="en-IN" sz="1800" dirty="0">
              <a:latin typeface="Times New Roman" pitchFamily="18" charset="0"/>
              <a:cs typeface="Times New Roman" pitchFamily="18" charset="0"/>
            </a:endParaRPr>
          </a:p>
          <a:p>
            <a:pPr marL="285750" lvl="0" indent="-285750" algn="just">
              <a:lnSpc>
                <a:spcPct val="100000"/>
              </a:lnSpc>
              <a:buFont typeface="Wingdings" pitchFamily="2" charset="2"/>
              <a:buChar char="§"/>
            </a:pPr>
            <a:r>
              <a:rPr lang="en-US" sz="1800" b="1" dirty="0">
                <a:latin typeface="Times New Roman" pitchFamily="18" charset="0"/>
                <a:cs typeface="Times New Roman" pitchFamily="18" charset="0"/>
              </a:rPr>
              <a:t>Enhance Safety and Security</a:t>
            </a:r>
            <a:r>
              <a:rPr lang="en-US" sz="1800" dirty="0">
                <a:latin typeface="Times New Roman" pitchFamily="18" charset="0"/>
                <a:cs typeface="Times New Roman" pitchFamily="18" charset="0"/>
              </a:rPr>
              <a:t>: To implement safety measures for the passengers and staffs.</a:t>
            </a:r>
            <a:endParaRPr lang="en-IN" sz="1800" dirty="0">
              <a:latin typeface="Times New Roman" pitchFamily="18" charset="0"/>
              <a:cs typeface="Times New Roman" pitchFamily="18" charset="0"/>
            </a:endParaRPr>
          </a:p>
          <a:p>
            <a:pPr marL="285750" lvl="0" indent="-285750" algn="just">
              <a:lnSpc>
                <a:spcPct val="100000"/>
              </a:lnSpc>
              <a:buFont typeface="Wingdings" pitchFamily="2" charset="2"/>
              <a:buChar char="§"/>
            </a:pPr>
            <a:r>
              <a:rPr lang="en-US" sz="1800" b="1" dirty="0">
                <a:latin typeface="Times New Roman" pitchFamily="18" charset="0"/>
                <a:cs typeface="Times New Roman" pitchFamily="18" charset="0"/>
              </a:rPr>
              <a:t>Financial Sustainability</a:t>
            </a:r>
            <a:r>
              <a:rPr lang="en-US" sz="1800" dirty="0">
                <a:latin typeface="Times New Roman" pitchFamily="18" charset="0"/>
                <a:cs typeface="Times New Roman" pitchFamily="18" charset="0"/>
              </a:rPr>
              <a:t>: To optimize the cost-effectiveness in the public transport services.</a:t>
            </a:r>
            <a:endParaRPr lang="en-IN" sz="1800" dirty="0">
              <a:latin typeface="Times New Roman" pitchFamily="18" charset="0"/>
              <a:cs typeface="Times New Roman" pitchFamily="18" charset="0"/>
            </a:endParaRPr>
          </a:p>
          <a:p>
            <a:pPr marL="285750" lvl="0" indent="-285750" algn="just">
              <a:lnSpc>
                <a:spcPct val="100000"/>
              </a:lnSpc>
              <a:buFont typeface="Wingdings" pitchFamily="2" charset="2"/>
              <a:buChar char="§"/>
            </a:pPr>
            <a:r>
              <a:rPr lang="en-US" sz="1800" b="1" dirty="0">
                <a:latin typeface="Times New Roman" pitchFamily="18" charset="0"/>
                <a:cs typeface="Times New Roman" pitchFamily="18" charset="0"/>
              </a:rPr>
              <a:t>Data-Driven Decision-Making</a:t>
            </a:r>
            <a:r>
              <a:rPr lang="en-US" sz="1800" dirty="0">
                <a:latin typeface="Times New Roman" pitchFamily="18" charset="0"/>
                <a:cs typeface="Times New Roman" pitchFamily="18" charset="0"/>
              </a:rPr>
              <a:t>: To collect and analyze data on passengers flows, route performance, and other measures to inform decision-making.</a:t>
            </a:r>
          </a:p>
          <a:p>
            <a:pPr lvl="0" algn="just">
              <a:lnSpc>
                <a:spcPct val="100000"/>
              </a:lnSpc>
            </a:pPr>
            <a:r>
              <a:rPr lang="en-IN" sz="1800" dirty="0">
                <a:latin typeface="Times New Roman" pitchFamily="18" charset="0"/>
                <a:cs typeface="Times New Roman" pitchFamily="18" charset="0"/>
              </a:rPr>
              <a:t>Creating a public transport optimization using </a:t>
            </a:r>
            <a:r>
              <a:rPr lang="en-IN" sz="1800" dirty="0" err="1">
                <a:latin typeface="Times New Roman" pitchFamily="18" charset="0"/>
                <a:cs typeface="Times New Roman" pitchFamily="18" charset="0"/>
              </a:rPr>
              <a:t>IoT</a:t>
            </a:r>
            <a:r>
              <a:rPr lang="en-IN" sz="1800" dirty="0">
                <a:latin typeface="Times New Roman" pitchFamily="18" charset="0"/>
                <a:cs typeface="Times New Roman" pitchFamily="18" charset="0"/>
              </a:rPr>
              <a:t> (Internet of Things) involves a combination of hardware, software, and connectivity. While web development technologies may not be the only requirement, they can play a crucial role in creating a user interface for monitoring and controlling the transport system.</a:t>
            </a:r>
          </a:p>
          <a:p>
            <a:br>
              <a:rPr lang="en-US" sz="1800" dirty="0">
                <a:latin typeface="Times New Roman" pitchFamily="18" charset="0"/>
                <a:cs typeface="Times New Roman" pitchFamily="18" charset="0"/>
              </a:rPr>
            </a:br>
            <a:r>
              <a:rPr lang="en-US" sz="1800" b="1" i="0" dirty="0">
                <a:solidFill>
                  <a:srgbClr val="000000"/>
                </a:solidFill>
                <a:effectLst/>
                <a:latin typeface="Arial 2"/>
              </a:rPr>
              <a:t>                                                                  </a:t>
            </a:r>
            <a:endParaRPr lang="en-US" sz="2300" dirty="0">
              <a:solidFill>
                <a:srgbClr val="313131"/>
              </a:solidFill>
              <a:latin typeface="Bell MT" panose="02020503060305020303" pitchFamily="18" charset="0"/>
            </a:endParaRPr>
          </a:p>
          <a:p>
            <a:pPr>
              <a:lnSpc>
                <a:spcPct val="107000"/>
              </a:lnSpc>
              <a:spcAft>
                <a:spcPts val="800"/>
              </a:spcAft>
            </a:pP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C955-4C59-DAA7-2E5D-077B6CCCF0D1}"/>
              </a:ext>
            </a:extLst>
          </p:cNvPr>
          <p:cNvSpPr>
            <a:spLocks noGrp="1"/>
          </p:cNvSpPr>
          <p:nvPr>
            <p:ph type="title"/>
          </p:nvPr>
        </p:nvSpPr>
        <p:spPr>
          <a:xfrm>
            <a:off x="0" y="0"/>
            <a:ext cx="10913423" cy="878774"/>
          </a:xfrm>
        </p:spPr>
        <p:txBody>
          <a:bodyPr>
            <a:normAutofit/>
          </a:bodyPr>
          <a:lstStyle/>
          <a:p>
            <a:r>
              <a:rPr lang="en-US" sz="2400" b="1" dirty="0">
                <a:latin typeface="Times New Roman" pitchFamily="18" charset="0"/>
                <a:cs typeface="Times New Roman" pitchFamily="18" charset="0"/>
              </a:rPr>
              <a:t>PLATFORM REQUIRED:</a:t>
            </a:r>
            <a:endParaRPr lang="en-IN" sz="24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75219141-6007-A96F-2915-A60BF14610F2}"/>
              </a:ext>
            </a:extLst>
          </p:cNvPr>
          <p:cNvSpPr>
            <a:spLocks noGrp="1"/>
          </p:cNvSpPr>
          <p:nvPr>
            <p:ph idx="1"/>
          </p:nvPr>
        </p:nvSpPr>
        <p:spPr>
          <a:xfrm>
            <a:off x="154380" y="783772"/>
            <a:ext cx="11934702" cy="5937662"/>
          </a:xfrm>
        </p:spPr>
        <p:txBody>
          <a:bodyPr>
            <a:noAutofit/>
          </a:bodyPr>
          <a:lstStyle/>
          <a:p>
            <a:pPr marL="0" indent="0" algn="just">
              <a:lnSpc>
                <a:spcPct val="100000"/>
              </a:lnSpc>
              <a:buNone/>
            </a:pPr>
            <a:r>
              <a:rPr lang="en-US" sz="1600" b="1" i="1" dirty="0"/>
              <a:t>1.IoT Sensors:</a:t>
            </a:r>
            <a:endParaRPr lang="en-IN" sz="1600" dirty="0"/>
          </a:p>
          <a:p>
            <a:pPr marL="0" indent="0" algn="just">
              <a:lnSpc>
                <a:spcPct val="100000"/>
              </a:lnSpc>
              <a:buNone/>
            </a:pPr>
            <a:r>
              <a:rPr lang="en-US" sz="1600" dirty="0"/>
              <a:t>   - GPS modules for location tracking</a:t>
            </a:r>
            <a:endParaRPr lang="en-IN" sz="1600" dirty="0"/>
          </a:p>
          <a:p>
            <a:pPr marL="0" indent="0" algn="just">
              <a:lnSpc>
                <a:spcPct val="100000"/>
              </a:lnSpc>
              <a:buNone/>
            </a:pPr>
            <a:r>
              <a:rPr lang="en-US" sz="1600" dirty="0"/>
              <a:t>   - RFID/NFC sensors for ridership tracking</a:t>
            </a:r>
            <a:endParaRPr lang="en-IN" sz="1600" dirty="0"/>
          </a:p>
          <a:p>
            <a:pPr marL="0" indent="0" algn="just">
              <a:lnSpc>
                <a:spcPct val="100000"/>
              </a:lnSpc>
              <a:buNone/>
            </a:pPr>
            <a:r>
              <a:rPr lang="en-US" sz="1600" dirty="0"/>
              <a:t>   - Occupancy sensors for monitoring passenger count</a:t>
            </a:r>
            <a:endParaRPr lang="en-IN" sz="1600" dirty="0"/>
          </a:p>
          <a:p>
            <a:pPr marL="0" indent="0" algn="just">
              <a:lnSpc>
                <a:spcPct val="100000"/>
              </a:lnSpc>
              <a:buNone/>
            </a:pPr>
            <a:r>
              <a:rPr lang="en-US" sz="1600" dirty="0"/>
              <a:t>   - Environmental sensors (temperature, humidity) for monitoring conditions inside the vehicles</a:t>
            </a:r>
            <a:endParaRPr lang="en-IN" sz="1600" dirty="0"/>
          </a:p>
          <a:p>
            <a:pPr marL="0" indent="0" algn="just">
              <a:lnSpc>
                <a:spcPct val="100000"/>
              </a:lnSpc>
              <a:buNone/>
            </a:pPr>
            <a:r>
              <a:rPr lang="en-US" sz="1600" dirty="0"/>
              <a:t>   - Accelerometers or motion sensors for detecting vehicle movement</a:t>
            </a:r>
            <a:endParaRPr lang="en-IN" sz="1600" dirty="0"/>
          </a:p>
          <a:p>
            <a:pPr marL="0" indent="0" algn="just">
              <a:lnSpc>
                <a:spcPct val="100000"/>
              </a:lnSpc>
              <a:buNone/>
            </a:pPr>
            <a:r>
              <a:rPr lang="en-US" sz="1600" dirty="0"/>
              <a:t> </a:t>
            </a:r>
            <a:r>
              <a:rPr lang="en-US" sz="1600" b="1" i="1" dirty="0"/>
              <a:t>2. Microcontrollers/Development Boards:</a:t>
            </a:r>
            <a:endParaRPr lang="en-IN" sz="1600" dirty="0"/>
          </a:p>
          <a:p>
            <a:pPr marL="0" indent="0" algn="just">
              <a:lnSpc>
                <a:spcPct val="100000"/>
              </a:lnSpc>
              <a:buNone/>
            </a:pPr>
            <a:r>
              <a:rPr lang="en-US" sz="1600" dirty="0"/>
              <a:t>   - </a:t>
            </a:r>
            <a:r>
              <a:rPr lang="en-US" sz="1600" dirty="0" err="1"/>
              <a:t>Arduino</a:t>
            </a:r>
            <a:r>
              <a:rPr lang="en-US" sz="1600" dirty="0"/>
              <a:t> boards or Raspberry Pi for interfacing with sensors and data processing</a:t>
            </a:r>
            <a:endParaRPr lang="en-IN" sz="1600" dirty="0"/>
          </a:p>
          <a:p>
            <a:pPr marL="0" indent="0" algn="just">
              <a:lnSpc>
                <a:spcPct val="100000"/>
              </a:lnSpc>
              <a:buNone/>
            </a:pPr>
            <a:r>
              <a:rPr lang="en-US" sz="1600" dirty="0"/>
              <a:t> </a:t>
            </a:r>
            <a:r>
              <a:rPr lang="en-US" sz="1600" b="1" i="1" dirty="0"/>
              <a:t>3. Communication Modules:</a:t>
            </a:r>
            <a:endParaRPr lang="en-IN" sz="1600" dirty="0"/>
          </a:p>
          <a:p>
            <a:pPr marL="0" indent="0" algn="just">
              <a:lnSpc>
                <a:spcPct val="100000"/>
              </a:lnSpc>
              <a:buNone/>
            </a:pPr>
            <a:r>
              <a:rPr lang="en-US" sz="1600" dirty="0"/>
              <a:t>   - GSM/3G/4G/5G modules for internet connectivity</a:t>
            </a:r>
            <a:endParaRPr lang="en-IN" sz="1600" dirty="0"/>
          </a:p>
          <a:p>
            <a:pPr marL="0" indent="0" algn="just">
              <a:lnSpc>
                <a:spcPct val="100000"/>
              </a:lnSpc>
              <a:buNone/>
            </a:pPr>
            <a:r>
              <a:rPr lang="en-US" sz="1600" dirty="0"/>
              <a:t>   - Wi-Fi or Bluetooth modules for short-range communication</a:t>
            </a:r>
            <a:endParaRPr lang="en-IN" sz="1600" dirty="0"/>
          </a:p>
          <a:p>
            <a:pPr marL="0" indent="0" algn="just">
              <a:lnSpc>
                <a:spcPct val="100000"/>
              </a:lnSpc>
              <a:buNone/>
            </a:pPr>
            <a:r>
              <a:rPr lang="en-US" sz="1600" dirty="0"/>
              <a:t> </a:t>
            </a:r>
            <a:r>
              <a:rPr lang="en-US" sz="1600" b="1" i="1" dirty="0"/>
              <a:t>4. Power Supply:</a:t>
            </a:r>
            <a:endParaRPr lang="en-IN" sz="1600" dirty="0"/>
          </a:p>
          <a:p>
            <a:pPr marL="0" indent="0" algn="just">
              <a:lnSpc>
                <a:spcPct val="100000"/>
              </a:lnSpc>
              <a:buNone/>
            </a:pPr>
            <a:r>
              <a:rPr lang="en-US" sz="1600" dirty="0"/>
              <a:t>   - Batteries or power management systems for </a:t>
            </a:r>
            <a:r>
              <a:rPr lang="en-US" sz="1600" dirty="0" err="1"/>
              <a:t>IoT</a:t>
            </a:r>
            <a:r>
              <a:rPr lang="en-US" sz="1600" dirty="0"/>
              <a:t> devices (consider power-efficient solutions for prolonged battery life)</a:t>
            </a:r>
            <a:endParaRPr lang="en-IN" sz="1600" dirty="0"/>
          </a:p>
          <a:p>
            <a:pPr marL="0" indent="0" algn="just">
              <a:lnSpc>
                <a:spcPct val="100000"/>
              </a:lnSpc>
              <a:buNone/>
            </a:pPr>
            <a:r>
              <a:rPr lang="en-US" sz="1600" dirty="0"/>
              <a:t> </a:t>
            </a:r>
            <a:r>
              <a:rPr lang="en-IN" sz="1600" b="1" i="1" dirty="0"/>
              <a:t>5</a:t>
            </a:r>
            <a:r>
              <a:rPr lang="en-US" sz="1600" b="1" i="1" dirty="0"/>
              <a:t> Cloud Platform:</a:t>
            </a:r>
            <a:endParaRPr lang="en-IN" sz="1600" dirty="0"/>
          </a:p>
          <a:p>
            <a:pPr algn="just">
              <a:lnSpc>
                <a:spcPct val="100000"/>
              </a:lnSpc>
            </a:pPr>
            <a:r>
              <a:rPr lang="en-US" sz="1600" dirty="0"/>
              <a:t>   - Cloud services like AWS, Azure, or Google Cloud for hosting your backend and database, ensuring scalability and reliability.</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881688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223E-D5A0-80B7-149A-BAD58323FCF1}"/>
              </a:ext>
            </a:extLst>
          </p:cNvPr>
          <p:cNvSpPr>
            <a:spLocks noGrp="1"/>
          </p:cNvSpPr>
          <p:nvPr>
            <p:ph type="title"/>
          </p:nvPr>
        </p:nvSpPr>
        <p:spPr>
          <a:xfrm>
            <a:off x="814449" y="365125"/>
            <a:ext cx="10515600" cy="763879"/>
          </a:xfrm>
        </p:spPr>
        <p:txBody>
          <a:bodyPr>
            <a:normAutofit/>
          </a:bodyPr>
          <a:lstStyle/>
          <a:p>
            <a:r>
              <a:rPr lang="en-US" sz="2400" b="1" dirty="0">
                <a:latin typeface="Times New Roman" pitchFamily="18" charset="0"/>
                <a:cs typeface="Times New Roman" pitchFamily="18" charset="0"/>
              </a:rPr>
              <a:t>WEB DEVELOPMENT TECHNOLOGIES:</a:t>
            </a:r>
            <a:endParaRPr lang="en-IN" sz="24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905CE6D9-4CED-FD3D-B5C6-B45246C653F9}"/>
              </a:ext>
            </a:extLst>
          </p:cNvPr>
          <p:cNvSpPr>
            <a:spLocks noGrp="1"/>
          </p:cNvSpPr>
          <p:nvPr>
            <p:ph idx="1"/>
          </p:nvPr>
        </p:nvSpPr>
        <p:spPr>
          <a:xfrm>
            <a:off x="190005" y="1129004"/>
            <a:ext cx="11163795" cy="5728996"/>
          </a:xfrm>
        </p:spPr>
        <p:txBody>
          <a:bodyPr>
            <a:normAutofit lnSpcReduction="10000"/>
          </a:bodyPr>
          <a:lstStyle/>
          <a:p>
            <a:pPr marL="0" indent="0" algn="just">
              <a:lnSpc>
                <a:spcPct val="100000"/>
              </a:lnSpc>
              <a:buNone/>
            </a:pPr>
            <a:r>
              <a:rPr lang="en-US" sz="1800" b="1" i="1" dirty="0">
                <a:latin typeface="Times New Roman" pitchFamily="18" charset="0"/>
                <a:cs typeface="Times New Roman" pitchFamily="18" charset="0"/>
              </a:rPr>
              <a:t>1. </a:t>
            </a:r>
            <a:r>
              <a:rPr lang="en-US" sz="1800" b="1" i="1" dirty="0" err="1">
                <a:latin typeface="Times New Roman" pitchFamily="18" charset="0"/>
                <a:cs typeface="Times New Roman" pitchFamily="18" charset="0"/>
              </a:rPr>
              <a:t>IoT</a:t>
            </a:r>
            <a:r>
              <a:rPr lang="en-US" sz="1800" b="1" i="1" dirty="0">
                <a:latin typeface="Times New Roman" pitchFamily="18" charset="0"/>
                <a:cs typeface="Times New Roman" pitchFamily="18" charset="0"/>
              </a:rPr>
              <a:t> Development:</a:t>
            </a:r>
            <a:endParaRPr lang="en-IN" sz="1800" b="1" i="1" dirty="0">
              <a:latin typeface="Times New Roman" pitchFamily="18" charset="0"/>
              <a:cs typeface="Times New Roman" pitchFamily="18" charset="0"/>
            </a:endParaRPr>
          </a:p>
          <a:p>
            <a:pPr marL="0" indent="0" algn="just">
              <a:lnSpc>
                <a:spcPct val="100000"/>
              </a:lnSpc>
              <a:buNone/>
            </a:pPr>
            <a:r>
              <a:rPr lang="en-US" sz="1800" dirty="0">
                <a:latin typeface="Times New Roman" pitchFamily="18" charset="0"/>
                <a:cs typeface="Times New Roman" pitchFamily="18" charset="0"/>
              </a:rPr>
              <a:t>   - For </a:t>
            </a:r>
            <a:r>
              <a:rPr lang="en-US" sz="1800" dirty="0" err="1">
                <a:latin typeface="Times New Roman" pitchFamily="18" charset="0"/>
                <a:cs typeface="Times New Roman" pitchFamily="18" charset="0"/>
              </a:rPr>
              <a:t>IoT</a:t>
            </a:r>
            <a:r>
              <a:rPr lang="en-US" sz="1800" dirty="0">
                <a:latin typeface="Times New Roman" pitchFamily="18" charset="0"/>
                <a:cs typeface="Times New Roman" pitchFamily="18" charset="0"/>
              </a:rPr>
              <a:t> sensor integration and programming, platforms like </a:t>
            </a:r>
            <a:r>
              <a:rPr lang="en-US" sz="1800" dirty="0" err="1">
                <a:latin typeface="Times New Roman" pitchFamily="18" charset="0"/>
                <a:cs typeface="Times New Roman" pitchFamily="18" charset="0"/>
              </a:rPr>
              <a:t>Arduino</a:t>
            </a:r>
            <a:r>
              <a:rPr lang="en-US" sz="1800" dirty="0">
                <a:latin typeface="Times New Roman" pitchFamily="18" charset="0"/>
                <a:cs typeface="Times New Roman" pitchFamily="18" charset="0"/>
              </a:rPr>
              <a:t> and Raspberry Pi are excellent choices. </a:t>
            </a:r>
            <a:r>
              <a:rPr lang="en-US" sz="1800" dirty="0" err="1">
                <a:latin typeface="Times New Roman" pitchFamily="18" charset="0"/>
                <a:cs typeface="Times New Roman" pitchFamily="18" charset="0"/>
              </a:rPr>
              <a:t>Arduino</a:t>
            </a:r>
            <a:r>
              <a:rPr lang="en-US" sz="1800" dirty="0">
                <a:latin typeface="Times New Roman" pitchFamily="18" charset="0"/>
                <a:cs typeface="Times New Roman" pitchFamily="18" charset="0"/>
              </a:rPr>
              <a:t> offers a user-friendly interface for beginners, while Raspberry Pi provides more computational power and flexibility.</a:t>
            </a:r>
            <a:endParaRPr lang="en-IN" sz="1800" dirty="0">
              <a:latin typeface="Times New Roman" pitchFamily="18" charset="0"/>
              <a:cs typeface="Times New Roman" pitchFamily="18" charset="0"/>
            </a:endParaRPr>
          </a:p>
          <a:p>
            <a:pPr marL="0" indent="0" algn="just">
              <a:lnSpc>
                <a:spcPct val="100000"/>
              </a:lnSpc>
              <a:buNone/>
            </a:pP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lgn="just">
              <a:lnSpc>
                <a:spcPct val="100000"/>
              </a:lnSpc>
              <a:buNone/>
            </a:pPr>
            <a:r>
              <a:rPr lang="en-US" sz="1800" b="1" i="1" dirty="0">
                <a:latin typeface="Times New Roman" pitchFamily="18" charset="0"/>
                <a:cs typeface="Times New Roman" pitchFamily="18" charset="0"/>
              </a:rPr>
              <a:t>2. Backend Development:</a:t>
            </a:r>
            <a:endParaRPr lang="en-IN" sz="1800" b="1" i="1" dirty="0">
              <a:latin typeface="Times New Roman" pitchFamily="18" charset="0"/>
              <a:cs typeface="Times New Roman" pitchFamily="18" charset="0"/>
            </a:endParaRPr>
          </a:p>
          <a:p>
            <a:pPr marL="0" indent="0" algn="just">
              <a:lnSpc>
                <a:spcPct val="100000"/>
              </a:lnSpc>
              <a:buNone/>
            </a:pPr>
            <a:r>
              <a:rPr lang="en-US" sz="1800" dirty="0">
                <a:latin typeface="Times New Roman" pitchFamily="18" charset="0"/>
                <a:cs typeface="Times New Roman" pitchFamily="18" charset="0"/>
              </a:rPr>
              <a:t>   - Python is a versatile language suitable for backend development. You can use frameworks like </a:t>
            </a:r>
            <a:r>
              <a:rPr lang="en-US" sz="1800" dirty="0" err="1">
                <a:latin typeface="Times New Roman" pitchFamily="18" charset="0"/>
                <a:cs typeface="Times New Roman" pitchFamily="18" charset="0"/>
              </a:rPr>
              <a:t>Django</a:t>
            </a:r>
            <a:r>
              <a:rPr lang="en-US" sz="1800" dirty="0">
                <a:latin typeface="Times New Roman" pitchFamily="18" charset="0"/>
                <a:cs typeface="Times New Roman" pitchFamily="18" charset="0"/>
              </a:rPr>
              <a:t> or Flask to simplify the development process and manage APIs efficiently.</a:t>
            </a:r>
            <a:endParaRPr lang="en-IN" sz="1800" dirty="0">
              <a:latin typeface="Times New Roman" pitchFamily="18" charset="0"/>
              <a:cs typeface="Times New Roman" pitchFamily="18" charset="0"/>
            </a:endParaRPr>
          </a:p>
          <a:p>
            <a:pPr marL="0" indent="0" algn="just">
              <a:lnSpc>
                <a:spcPct val="100000"/>
              </a:lnSpc>
              <a:buNone/>
            </a:pP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lgn="just">
              <a:lnSpc>
                <a:spcPct val="100000"/>
              </a:lnSpc>
              <a:buNone/>
            </a:pPr>
            <a:r>
              <a:rPr lang="en-US" sz="1800" b="1" i="1" dirty="0">
                <a:latin typeface="Times New Roman" pitchFamily="18" charset="0"/>
                <a:cs typeface="Times New Roman" pitchFamily="18" charset="0"/>
              </a:rPr>
              <a:t>3. Database Management:</a:t>
            </a:r>
            <a:endParaRPr lang="en-IN" sz="1800" b="1" i="1" dirty="0">
              <a:latin typeface="Times New Roman" pitchFamily="18" charset="0"/>
              <a:cs typeface="Times New Roman" pitchFamily="18" charset="0"/>
            </a:endParaRPr>
          </a:p>
          <a:p>
            <a:pPr marL="0" indent="0" algn="just">
              <a:lnSpc>
                <a:spcPct val="100000"/>
              </a:lnSpc>
              <a:buNone/>
            </a:pPr>
            <a:r>
              <a:rPr lang="en-US" sz="1800" dirty="0">
                <a:latin typeface="Times New Roman" pitchFamily="18" charset="0"/>
                <a:cs typeface="Times New Roman" pitchFamily="18" charset="0"/>
              </a:rPr>
              <a:t>    - Choose a database management system based on your data structure and scalability requirements. MySQL, </a:t>
            </a:r>
            <a:r>
              <a:rPr lang="en-US" sz="1800" dirty="0" err="1">
                <a:latin typeface="Times New Roman" pitchFamily="18" charset="0"/>
                <a:cs typeface="Times New Roman" pitchFamily="18" charset="0"/>
              </a:rPr>
              <a:t>PostgreSQL</a:t>
            </a:r>
            <a:r>
              <a:rPr lang="en-US" sz="1800" dirty="0">
                <a:latin typeface="Times New Roman" pitchFamily="18" charset="0"/>
                <a:cs typeface="Times New Roman" pitchFamily="18" charset="0"/>
              </a:rPr>
              <a:t>, or </a:t>
            </a:r>
            <a:r>
              <a:rPr lang="en-US" sz="1800" dirty="0" err="1">
                <a:latin typeface="Times New Roman" pitchFamily="18" charset="0"/>
                <a:cs typeface="Times New Roman" pitchFamily="18" charset="0"/>
              </a:rPr>
              <a:t>MongoDB</a:t>
            </a:r>
            <a:r>
              <a:rPr lang="en-US" sz="1800" dirty="0">
                <a:latin typeface="Times New Roman" pitchFamily="18" charset="0"/>
                <a:cs typeface="Times New Roman" pitchFamily="18" charset="0"/>
              </a:rPr>
              <a:t> are popular choices.</a:t>
            </a:r>
            <a:endParaRPr lang="en-IN" sz="1800" dirty="0">
              <a:latin typeface="Times New Roman" pitchFamily="18" charset="0"/>
              <a:cs typeface="Times New Roman" pitchFamily="18" charset="0"/>
            </a:endParaRPr>
          </a:p>
          <a:p>
            <a:pPr marL="0" indent="0" algn="just">
              <a:lnSpc>
                <a:spcPct val="100000"/>
              </a:lnSpc>
              <a:buNone/>
            </a:pP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lgn="just">
              <a:lnSpc>
                <a:spcPct val="100000"/>
              </a:lnSpc>
              <a:buNone/>
            </a:pPr>
            <a:r>
              <a:rPr lang="en-US" sz="1800" b="1" i="1" dirty="0">
                <a:latin typeface="Times New Roman" pitchFamily="18" charset="0"/>
                <a:cs typeface="Times New Roman" pitchFamily="18" charset="0"/>
              </a:rPr>
              <a:t>4. Cloud Platform:</a:t>
            </a:r>
            <a:endParaRPr lang="en-IN" sz="1800" b="1" i="1" dirty="0">
              <a:latin typeface="Times New Roman" pitchFamily="18" charset="0"/>
              <a:cs typeface="Times New Roman" pitchFamily="18" charset="0"/>
            </a:endParaRPr>
          </a:p>
          <a:p>
            <a:pPr marL="0" indent="0" algn="just">
              <a:lnSpc>
                <a:spcPct val="100000"/>
              </a:lnSpc>
              <a:buNone/>
            </a:pPr>
            <a:r>
              <a:rPr lang="en-US" sz="1800" dirty="0">
                <a:latin typeface="Times New Roman" pitchFamily="18" charset="0"/>
                <a:cs typeface="Times New Roman" pitchFamily="18" charset="0"/>
              </a:rPr>
              <a:t>   - AWS, Azure, and Google Cloud provide a range of services suitable for hosting </a:t>
            </a:r>
            <a:r>
              <a:rPr lang="en-US" sz="1800" dirty="0" err="1">
                <a:latin typeface="Times New Roman" pitchFamily="18" charset="0"/>
                <a:cs typeface="Times New Roman" pitchFamily="18" charset="0"/>
              </a:rPr>
              <a:t>IoT</a:t>
            </a:r>
            <a:r>
              <a:rPr lang="en-US" sz="1800" dirty="0">
                <a:latin typeface="Times New Roman" pitchFamily="18" charset="0"/>
                <a:cs typeface="Times New Roman" pitchFamily="18" charset="0"/>
              </a:rPr>
              <a:t> applications, including server hosting, databases, and data analytics tools.</a:t>
            </a:r>
            <a:endParaRPr lang="en-IN" sz="1800" dirty="0">
              <a:latin typeface="Times New Roman" pitchFamily="18" charset="0"/>
              <a:cs typeface="Times New Roman" pitchFamily="18" charset="0"/>
            </a:endParaRPr>
          </a:p>
          <a:p>
            <a:pPr marL="0" indent="0" algn="l">
              <a:lnSpc>
                <a:spcPct val="150000"/>
              </a:lnSpc>
              <a:buNone/>
            </a:pPr>
            <a:endParaRPr lang="en-US" sz="1800" b="0" i="0" dirty="0">
              <a:solidFill>
                <a:srgbClr val="374151"/>
              </a:solidFill>
              <a:effectLst/>
              <a:latin typeface="Times New Roman" pitchFamily="18" charset="0"/>
              <a:cs typeface="Times New Roman" pitchFamily="18" charset="0"/>
            </a:endParaRPr>
          </a:p>
          <a:p>
            <a:pPr marL="0" indent="0">
              <a:lnSpc>
                <a:spcPct val="150000"/>
              </a:lnSpc>
              <a:buNone/>
            </a:pPr>
            <a:endParaRPr lang="en-IN" dirty="0"/>
          </a:p>
        </p:txBody>
      </p:sp>
    </p:spTree>
    <p:extLst>
      <p:ext uri="{BB962C8B-B14F-4D97-AF65-F5344CB8AC3E}">
        <p14:creationId xmlns:p14="http://schemas.microsoft.com/office/powerpoint/2010/main" val="213362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CB23-E7AC-2CF0-AF86-85AD871F0C31}"/>
              </a:ext>
            </a:extLst>
          </p:cNvPr>
          <p:cNvSpPr>
            <a:spLocks noGrp="1"/>
          </p:cNvSpPr>
          <p:nvPr>
            <p:ph idx="4294967295"/>
          </p:nvPr>
        </p:nvSpPr>
        <p:spPr>
          <a:xfrm>
            <a:off x="0" y="1009403"/>
            <a:ext cx="12192000" cy="5167560"/>
          </a:xfrm>
        </p:spPr>
        <p:txBody>
          <a:bodyPr>
            <a:normAutofit lnSpcReduction="10000"/>
          </a:bodyPr>
          <a:lstStyle/>
          <a:p>
            <a:pPr lvl="0">
              <a:lnSpc>
                <a:spcPct val="150000"/>
              </a:lnSpc>
              <a:buFont typeface="Wingdings" pitchFamily="2" charset="2"/>
              <a:buChar char="§"/>
            </a:pPr>
            <a:r>
              <a:rPr lang="en-US" sz="1800" b="1" i="1" dirty="0">
                <a:latin typeface="Times New Roman" pitchFamily="18" charset="0"/>
                <a:cs typeface="Times New Roman" pitchFamily="18" charset="0"/>
              </a:rPr>
              <a:t>User Authentication and Security: </a:t>
            </a:r>
            <a:r>
              <a:rPr lang="en-US" sz="1800" dirty="0">
                <a:latin typeface="Times New Roman" pitchFamily="18" charset="0"/>
                <a:cs typeface="Times New Roman" pitchFamily="18" charset="0"/>
              </a:rPr>
              <a:t>Implement user authentication and access control to ensure that only authorized personnel can access and control the Transport system. Security measures should be in place to protect the data and the system from cyber threats.</a:t>
            </a:r>
            <a:endParaRPr lang="en-IN" sz="1800" dirty="0">
              <a:latin typeface="Times New Roman" pitchFamily="18" charset="0"/>
              <a:cs typeface="Times New Roman" pitchFamily="18" charset="0"/>
            </a:endParaRPr>
          </a:p>
          <a:p>
            <a:pPr lvl="0">
              <a:lnSpc>
                <a:spcPct val="150000"/>
              </a:lnSpc>
            </a:pPr>
            <a:r>
              <a:rPr lang="en-US" sz="1800" b="1" i="1" dirty="0">
                <a:latin typeface="Times New Roman" pitchFamily="18" charset="0"/>
                <a:cs typeface="Times New Roman" pitchFamily="18" charset="0"/>
              </a:rPr>
              <a:t>Mobile Application: </a:t>
            </a:r>
            <a:r>
              <a:rPr lang="en-US" sz="1800" dirty="0">
                <a:latin typeface="Times New Roman" pitchFamily="18" charset="0"/>
                <a:cs typeface="Times New Roman" pitchFamily="18" charset="0"/>
              </a:rPr>
              <a:t>Consider developing a mobile app for users to access the features and receive real-time updates.</a:t>
            </a:r>
            <a:endParaRPr lang="en-IN" sz="1800" dirty="0">
              <a:latin typeface="Times New Roman" pitchFamily="18" charset="0"/>
              <a:cs typeface="Times New Roman" pitchFamily="18" charset="0"/>
            </a:endParaRPr>
          </a:p>
          <a:p>
            <a:pPr lvl="0">
              <a:lnSpc>
                <a:spcPct val="150000"/>
              </a:lnSpc>
            </a:pPr>
            <a:r>
              <a:rPr lang="en-US" sz="1800" b="1" i="1" dirty="0">
                <a:latin typeface="Times New Roman" pitchFamily="18" charset="0"/>
                <a:cs typeface="Times New Roman" pitchFamily="18" charset="0"/>
              </a:rPr>
              <a:t>Data Analytics and Visualization</a:t>
            </a:r>
            <a:r>
              <a:rPr lang="en-US" sz="1800" dirty="0">
                <a:latin typeface="Times New Roman" pitchFamily="18" charset="0"/>
                <a:cs typeface="Times New Roman" pitchFamily="18" charset="0"/>
              </a:rPr>
              <a:t>: Use tools and libraries for data analytics and visualization to gain insights from the data collected by the </a:t>
            </a:r>
            <a:r>
              <a:rPr lang="en-US" sz="1800" dirty="0" err="1">
                <a:latin typeface="Times New Roman" pitchFamily="18" charset="0"/>
                <a:cs typeface="Times New Roman" pitchFamily="18" charset="0"/>
              </a:rPr>
              <a:t>IoT</a:t>
            </a:r>
            <a:r>
              <a:rPr lang="en-US" sz="1800" dirty="0">
                <a:latin typeface="Times New Roman" pitchFamily="18" charset="0"/>
                <a:cs typeface="Times New Roman" pitchFamily="18" charset="0"/>
              </a:rPr>
              <a:t> devices.</a:t>
            </a:r>
            <a:endParaRPr lang="en-IN" sz="1800" dirty="0">
              <a:latin typeface="Times New Roman" pitchFamily="18" charset="0"/>
              <a:cs typeface="Times New Roman" pitchFamily="18" charset="0"/>
            </a:endParaRPr>
          </a:p>
          <a:p>
            <a:pPr lvl="0">
              <a:lnSpc>
                <a:spcPct val="150000"/>
              </a:lnSpc>
            </a:pPr>
            <a:r>
              <a:rPr lang="en-US" sz="1800" b="1" i="1" dirty="0">
                <a:latin typeface="Times New Roman" pitchFamily="18" charset="0"/>
                <a:cs typeface="Times New Roman" pitchFamily="18" charset="0"/>
              </a:rPr>
              <a:t>Remote Monitoring and Control: </a:t>
            </a:r>
            <a:r>
              <a:rPr lang="en-US" sz="1800" dirty="0">
                <a:latin typeface="Times New Roman" pitchFamily="18" charset="0"/>
                <a:cs typeface="Times New Roman" pitchFamily="18" charset="0"/>
              </a:rPr>
              <a:t>Implement the ability to remotely monitor and control the public transport functions through the web interface or mobile app.</a:t>
            </a:r>
            <a:endParaRPr lang="en-IN" sz="1800" dirty="0">
              <a:latin typeface="Times New Roman" pitchFamily="18" charset="0"/>
              <a:cs typeface="Times New Roman" pitchFamily="18" charset="0"/>
            </a:endParaRPr>
          </a:p>
          <a:p>
            <a:pPr lvl="0">
              <a:lnSpc>
                <a:spcPct val="150000"/>
              </a:lnSpc>
            </a:pPr>
            <a:r>
              <a:rPr lang="en-US" sz="1800" b="1" i="1" dirty="0">
                <a:latin typeface="Times New Roman" pitchFamily="18" charset="0"/>
                <a:cs typeface="Times New Roman" pitchFamily="18" charset="0"/>
              </a:rPr>
              <a:t>Notifications and Alerts</a:t>
            </a:r>
            <a:r>
              <a:rPr lang="en-US" sz="1800" dirty="0">
                <a:latin typeface="Times New Roman" pitchFamily="18" charset="0"/>
                <a:cs typeface="Times New Roman" pitchFamily="18" charset="0"/>
              </a:rPr>
              <a:t>: Set up notifications and alerts to notify maintenance personnel or administrators of any issues or anomalies in the </a:t>
            </a:r>
            <a:r>
              <a:rPr lang="en-US" sz="1800">
                <a:latin typeface="Times New Roman" pitchFamily="18" charset="0"/>
                <a:cs typeface="Times New Roman" pitchFamily="18" charset="0"/>
              </a:rPr>
              <a:t>public transport optimization.</a:t>
            </a:r>
            <a:endParaRPr lang="en-IN" sz="1800" dirty="0">
              <a:latin typeface="Times New Roman" pitchFamily="18" charset="0"/>
              <a:cs typeface="Times New Roman" pitchFamily="18" charset="0"/>
            </a:endParaRPr>
          </a:p>
          <a:p>
            <a:pPr>
              <a:lnSpc>
                <a:spcPct val="150000"/>
              </a:lnSpc>
            </a:pPr>
            <a:r>
              <a:rPr lang="en-US" sz="1800" b="1" i="1" dirty="0">
                <a:latin typeface="Times New Roman" pitchFamily="18" charset="0"/>
                <a:cs typeface="Times New Roman" pitchFamily="18" charset="0"/>
              </a:rPr>
              <a:t>Maintenance and Support</a:t>
            </a:r>
            <a:r>
              <a:rPr lang="en-US" sz="1800" i="1" dirty="0">
                <a:latin typeface="Times New Roman" pitchFamily="18" charset="0"/>
                <a:cs typeface="Times New Roman" pitchFamily="18" charset="0"/>
              </a:rPr>
              <a:t>: </a:t>
            </a:r>
            <a:r>
              <a:rPr lang="en-US" sz="1800" dirty="0">
                <a:latin typeface="Times New Roman" pitchFamily="18" charset="0"/>
                <a:cs typeface="Times New Roman" pitchFamily="18" charset="0"/>
              </a:rPr>
              <a:t>Establish a system for regular maintenance, updates, and troubleshooting.</a:t>
            </a:r>
            <a:endParaRPr lang="en-IN" sz="1800" dirty="0">
              <a:latin typeface="Times New Roman" pitchFamily="18" charset="0"/>
              <a:cs typeface="Times New Roman" pitchFamily="18" charset="0"/>
            </a:endParaRPr>
          </a:p>
          <a:p>
            <a:pPr marL="0" indent="0" algn="just">
              <a:lnSpc>
                <a:spcPct val="150000"/>
              </a:lnSpc>
              <a:buNone/>
            </a:pPr>
            <a:endParaRPr lang="en-US" sz="1900" b="0" i="0" dirty="0">
              <a:solidFill>
                <a:srgbClr val="374151"/>
              </a:solidFill>
              <a:effectLst/>
              <a:latin typeface="Times New Roman" pitchFamily="18" charset="0"/>
              <a:cs typeface="Times New Roman" pitchFamily="18" charset="0"/>
            </a:endParaRPr>
          </a:p>
          <a:p>
            <a:pPr>
              <a:lnSpc>
                <a:spcPct val="150000"/>
              </a:lnSpc>
            </a:pPr>
            <a:endParaRPr lang="en-IN" dirty="0"/>
          </a:p>
        </p:txBody>
      </p:sp>
      <p:sp>
        <p:nvSpPr>
          <p:cNvPr id="2" name="TextBox 1">
            <a:extLst>
              <a:ext uri="{FF2B5EF4-FFF2-40B4-BE49-F238E27FC236}">
                <a16:creationId xmlns:a16="http://schemas.microsoft.com/office/drawing/2014/main" id="{E3518206-8BCD-7975-E8A6-6B6A3746CD64}"/>
              </a:ext>
            </a:extLst>
          </p:cNvPr>
          <p:cNvSpPr txBox="1"/>
          <p:nvPr/>
        </p:nvSpPr>
        <p:spPr>
          <a:xfrm>
            <a:off x="5173450"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88101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CCAC-33B5-60EA-C86A-496895EBB64E}"/>
              </a:ext>
            </a:extLst>
          </p:cNvPr>
          <p:cNvSpPr>
            <a:spLocks noGrp="1"/>
          </p:cNvSpPr>
          <p:nvPr>
            <p:ph type="title"/>
          </p:nvPr>
        </p:nvSpPr>
        <p:spPr>
          <a:xfrm>
            <a:off x="95003" y="1"/>
            <a:ext cx="11258797" cy="1330035"/>
          </a:xfrm>
        </p:spPr>
        <p:txBody>
          <a:bodyPr>
            <a:normAutofit/>
          </a:bodyPr>
          <a:lstStyle/>
          <a:p>
            <a:r>
              <a:rPr lang="en-US" sz="2400" b="1" dirty="0">
                <a:latin typeface="Times New Roman" pitchFamily="18" charset="0"/>
                <a:cs typeface="Times New Roman" pitchFamily="18" charset="0"/>
              </a:rPr>
              <a:t>CONCLUSION:</a:t>
            </a:r>
            <a:endParaRPr lang="en-IN" sz="24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CEFD1D5-2AC3-A62C-278B-635572F19480}"/>
              </a:ext>
            </a:extLst>
          </p:cNvPr>
          <p:cNvSpPr>
            <a:spLocks noGrp="1"/>
          </p:cNvSpPr>
          <p:nvPr>
            <p:ph idx="1"/>
          </p:nvPr>
        </p:nvSpPr>
        <p:spPr>
          <a:xfrm>
            <a:off x="372093" y="1330036"/>
            <a:ext cx="11447813" cy="4870678"/>
          </a:xfrm>
        </p:spPr>
        <p:txBody>
          <a:bodyPr>
            <a:normAutofit/>
          </a:bodyPr>
          <a:lstStyle/>
          <a:p>
            <a:pPr marL="0" indent="0" algn="just">
              <a:buNone/>
            </a:pPr>
            <a:r>
              <a:rPr lang="en-US" sz="1800" dirty="0">
                <a:latin typeface="Times New Roman" pitchFamily="18" charset="0"/>
                <a:cs typeface="Times New Roman" pitchFamily="18" charset="0"/>
              </a:rPr>
              <a:t>In conclusion, public transport optimization is a multifaceted and dynamic process aimed at improving the efficiency, safety, and quality of public transportation systems. It involves a combination of planning, data collection, technological integration, and continuous improvement efforts. Key takeaways from public transport optimization include:  </a:t>
            </a:r>
            <a:endParaRPr lang="en-IN"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Efficiency:</a:t>
            </a:r>
            <a:r>
              <a:rPr lang="en-US" sz="1800" dirty="0">
                <a:latin typeface="Times New Roman" pitchFamily="18" charset="0"/>
                <a:cs typeface="Times New Roman" pitchFamily="18" charset="0"/>
              </a:rPr>
              <a:t> Optimization efforts aim to make public transportation systems more efficient by improving route planning, scheduling, resource allocation, and maintenance practices. This leads to cost savings, reduced congestion, and improved passenger experiences.</a:t>
            </a:r>
            <a:endParaRPr lang="en-IN"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Data-Driven Decision-Making:</a:t>
            </a:r>
            <a:r>
              <a:rPr lang="en-US" sz="1800" dirty="0">
                <a:latin typeface="Times New Roman" pitchFamily="18" charset="0"/>
                <a:cs typeface="Times New Roman" pitchFamily="18" charset="0"/>
              </a:rPr>
              <a:t> Data collection and analysis play a central role in public transport </a:t>
            </a:r>
            <a:r>
              <a:rPr lang="en-US" sz="1800" dirty="0" err="1">
                <a:latin typeface="Times New Roman" pitchFamily="18" charset="0"/>
                <a:cs typeface="Times New Roman" pitchFamily="18" charset="0"/>
              </a:rPr>
              <a:t>optimization.Real</a:t>
            </a:r>
            <a:r>
              <a:rPr lang="en-US" sz="1800" dirty="0">
                <a:latin typeface="Times New Roman" pitchFamily="18" charset="0"/>
                <a:cs typeface="Times New Roman" pitchFamily="18" charset="0"/>
              </a:rPr>
              <a:t>-time and historical data help transportation authorities and operators make informed decisions and respond to changing conditions.  </a:t>
            </a:r>
            <a:endParaRPr lang="en-IN"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Passenger Satisfaction</a:t>
            </a:r>
            <a:r>
              <a:rPr lang="en-US" sz="1800" dirty="0">
                <a:latin typeface="Times New Roman" pitchFamily="18" charset="0"/>
                <a:cs typeface="Times New Roman" pitchFamily="18" charset="0"/>
              </a:rPr>
              <a:t>: Enhancing the passenger experience is a core objective of public transport optimization. This includes improving on-time performance, reducing wait times, ensuring safety, and providing accessible services.</a:t>
            </a:r>
          </a:p>
          <a:p>
            <a:pPr lvl="0" algn="just"/>
            <a:r>
              <a:rPr lang="en-US" sz="1800" b="1" dirty="0">
                <a:latin typeface="Times New Roman" pitchFamily="18" charset="0"/>
                <a:cs typeface="Times New Roman" pitchFamily="18" charset="0"/>
              </a:rPr>
              <a:t>Safety and Security:</a:t>
            </a:r>
            <a:r>
              <a:rPr lang="en-US" sz="1800" dirty="0">
                <a:latin typeface="Times New Roman" pitchFamily="18" charset="0"/>
                <a:cs typeface="Times New Roman" pitchFamily="18" charset="0"/>
              </a:rPr>
              <a:t> Safety and security measures are integrated into optimization efforts, with technologies like surveillance cameras, sensors, and real-time monitoring systems helping to ensure the well-being of passengers and staff. </a:t>
            </a:r>
            <a:endParaRPr lang="en-IN" sz="1800" dirty="0">
              <a:latin typeface="Times New Roman" pitchFamily="18" charset="0"/>
              <a:cs typeface="Times New Roman" pitchFamily="18" charset="0"/>
            </a:endParaRPr>
          </a:p>
          <a:p>
            <a:pPr marL="0" indent="0">
              <a:buNone/>
            </a:pPr>
            <a:endParaRPr lang="en-US" sz="1800" b="0" i="0" dirty="0">
              <a:solidFill>
                <a:srgbClr val="37415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36621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AE8AD-AD40-D398-3C56-EC063D48E114}"/>
              </a:ext>
            </a:extLst>
          </p:cNvPr>
          <p:cNvSpPr>
            <a:spLocks noGrp="1"/>
          </p:cNvSpPr>
          <p:nvPr>
            <p:ph idx="4294967295"/>
          </p:nvPr>
        </p:nvSpPr>
        <p:spPr>
          <a:xfrm>
            <a:off x="0" y="1508166"/>
            <a:ext cx="11994078" cy="4668797"/>
          </a:xfrm>
        </p:spPr>
        <p:txBody>
          <a:bodyPr/>
          <a:lstStyle/>
          <a:p>
            <a:pPr marL="0" indent="0">
              <a:buNone/>
            </a:pPr>
            <a:r>
              <a:rPr lang="en-IN" b="1" dirty="0"/>
              <a:t>                 </a:t>
            </a:r>
          </a:p>
          <a:p>
            <a:pPr marL="0" indent="0">
              <a:buNone/>
            </a:pPr>
            <a:endParaRPr lang="en-IN" b="1" dirty="0"/>
          </a:p>
          <a:p>
            <a:pPr marL="0" indent="0">
              <a:buNone/>
            </a:pPr>
            <a:endParaRPr lang="en-IN" b="1" dirty="0"/>
          </a:p>
          <a:p>
            <a:pPr marL="0" indent="0" algn="just">
              <a:buNone/>
            </a:pPr>
            <a:r>
              <a:rPr lang="en-IN" b="1" dirty="0"/>
              <a:t>                                                 </a:t>
            </a:r>
            <a:r>
              <a:rPr lang="en-IN" b="1" dirty="0">
                <a:latin typeface="Times New Roman" pitchFamily="18" charset="0"/>
                <a:cs typeface="Times New Roman" pitchFamily="18" charset="0"/>
              </a:rPr>
              <a:t>THANK YOU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257</TotalTime>
  <Words>476</Words>
  <Application>Microsoft Office PowerPoint</Application>
  <PresentationFormat>Widescreen</PresentationFormat>
  <Paragraphs>62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PROJECT DESCRIPTION:</vt:lpstr>
      <vt:lpstr>PLATFORM REQUIRED:</vt:lpstr>
      <vt:lpstr>WEB DEVELOPMENT TECHNOLOGIES: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larasv</dc:creator>
  <cp:lastModifiedBy>larasv3012@gmail.com</cp:lastModifiedBy>
  <cp:revision>16</cp:revision>
  <dcterms:created xsi:type="dcterms:W3CDTF">2023-09-29T07:14:55Z</dcterms:created>
  <dcterms:modified xsi:type="dcterms:W3CDTF">2023-10-25T15:43:30Z</dcterms:modified>
</cp:coreProperties>
</file>