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3"/>
  </p:notesMasterIdLst>
  <p:sldIdLst>
    <p:sldId id="258" r:id="rId2"/>
    <p:sldId id="263" r:id="rId3"/>
    <p:sldId id="261" r:id="rId4"/>
    <p:sldId id="262" r:id="rId5"/>
    <p:sldId id="266" r:id="rId6"/>
    <p:sldId id="264" r:id="rId7"/>
    <p:sldId id="265" r:id="rId8"/>
    <p:sldId id="267" r:id="rId9"/>
    <p:sldId id="268"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6548134-0672-42B3-BE36-03885C32F98E}">
          <p14:sldIdLst>
            <p14:sldId id="258"/>
            <p14:sldId id="263"/>
            <p14:sldId id="261"/>
            <p14:sldId id="262"/>
            <p14:sldId id="266"/>
            <p14:sldId id="264"/>
            <p14:sldId id="265"/>
            <p14:sldId id="267"/>
            <p14:sldId id="268"/>
            <p14:sldId id="271"/>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80" d="100"/>
          <a:sy n="80" d="100"/>
        </p:scale>
        <p:origin x="-84" y="-6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7413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12847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9825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6334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22597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091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62571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2810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4971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288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7099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29-09-2023</a:t>
            </a:fld>
            <a:endParaRPr lang="en-IN"/>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95061706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4"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8241E3D6-FF09-3556-02D9-FB1DBCC8902C}"/>
              </a:ext>
            </a:extLst>
          </p:cNvPr>
          <p:cNvSpPr txBox="1"/>
          <p:nvPr/>
        </p:nvSpPr>
        <p:spPr>
          <a:xfrm>
            <a:off x="1104902" y="2357147"/>
            <a:ext cx="10896599"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ARTIFICIAL INTELLIGENCE AND DATA SCIENCE</a:t>
            </a:r>
          </a:p>
        </p:txBody>
      </p:sp>
      <p:sp>
        <p:nvSpPr>
          <p:cNvPr id="3" name="TextBox 2">
            <a:extLst>
              <a:ext uri="{FF2B5EF4-FFF2-40B4-BE49-F238E27FC236}">
                <a16:creationId xmlns:a16="http://schemas.microsoft.com/office/drawing/2014/main" xmlns="" id="{65A5EF0A-1559-8C35-F616-5996380B3F1A}"/>
              </a:ext>
            </a:extLst>
          </p:cNvPr>
          <p:cNvSpPr txBox="1"/>
          <p:nvPr/>
        </p:nvSpPr>
        <p:spPr>
          <a:xfrm>
            <a:off x="1626919" y="2945083"/>
            <a:ext cx="11917877" cy="954107"/>
          </a:xfrm>
          <a:prstGeom prst="rect">
            <a:avLst/>
          </a:prstGeom>
          <a:noFill/>
        </p:spPr>
        <p:txBody>
          <a:bodyPr wrap="square" rtlCol="0">
            <a:spAutoFit/>
          </a:bodyPr>
          <a:lstStyle/>
          <a:p>
            <a:r>
              <a:rPr lang="en-IN" sz="2400" b="1" dirty="0" smtClean="0">
                <a:latin typeface="Bell MT" panose="02020503060305020303" pitchFamily="18" charset="0"/>
              </a:rPr>
              <a:t>PROJECT NAME</a:t>
            </a:r>
            <a:r>
              <a:rPr lang="en-IN" sz="2400" b="1" dirty="0" smtClean="0">
                <a:latin typeface="Bell MT" panose="02020503060305020303" pitchFamily="18" charset="0"/>
              </a:rPr>
              <a:t> </a:t>
            </a:r>
            <a:r>
              <a:rPr lang="en-IN" sz="2800" b="1" dirty="0">
                <a:latin typeface="Bell MT" panose="02020503060305020303" pitchFamily="18" charset="0"/>
              </a:rPr>
              <a:t>:</a:t>
            </a:r>
            <a:r>
              <a:rPr lang="en-IN" sz="2800" dirty="0">
                <a:latin typeface="Times New Roman" pitchFamily="18" charset="0"/>
                <a:cs typeface="Times New Roman" pitchFamily="18" charset="0"/>
              </a:rPr>
              <a:t>Public Transport </a:t>
            </a:r>
            <a:r>
              <a:rPr lang="en-IN" sz="2800" dirty="0" smtClean="0">
                <a:latin typeface="Times New Roman" pitchFamily="18" charset="0"/>
                <a:cs typeface="Times New Roman" pitchFamily="18" charset="0"/>
              </a:rPr>
              <a:t>Optimization</a:t>
            </a:r>
          </a:p>
          <a:p>
            <a:r>
              <a:rPr lang="en-IN" sz="2400" b="1" dirty="0" smtClean="0">
                <a:latin typeface="Bell MT" panose="02020503060305020303" pitchFamily="18" charset="0"/>
              </a:rPr>
              <a:t>TEAM NAME       </a:t>
            </a:r>
            <a:r>
              <a:rPr lang="en-IN" sz="2800" b="1" dirty="0" smtClean="0">
                <a:latin typeface="Bell MT" panose="02020503060305020303" pitchFamily="18" charset="0"/>
              </a:rPr>
              <a:t>: </a:t>
            </a:r>
            <a:r>
              <a:rPr lang="en-IN" sz="2800" dirty="0" smtClean="0">
                <a:latin typeface="Times New Roman" pitchFamily="18" charset="0"/>
                <a:cs typeface="Times New Roman" pitchFamily="18" charset="0"/>
              </a:rPr>
              <a:t>Proj_224782_Team_7</a:t>
            </a:r>
            <a:endParaRPr lang="en-IN" sz="2800" dirty="0">
              <a:latin typeface="Times New Roman" pitchFamily="18" charset="0"/>
              <a:cs typeface="Times New Roman" pitchFamily="18" charset="0"/>
            </a:endParaRPr>
          </a:p>
        </p:txBody>
      </p:sp>
      <p:sp>
        <p:nvSpPr>
          <p:cNvPr id="6" name="Title 5">
            <a:extLst>
              <a:ext uri="{FF2B5EF4-FFF2-40B4-BE49-F238E27FC236}">
                <a16:creationId xmlns:a16="http://schemas.microsoft.com/office/drawing/2014/main" xmlns="" id="{AFDED581-3321-B258-FFD5-79D735FB9F74}"/>
              </a:ext>
            </a:extLst>
          </p:cNvPr>
          <p:cNvSpPr>
            <a:spLocks noGrp="1"/>
          </p:cNvSpPr>
          <p:nvPr>
            <p:ph type="title"/>
          </p:nvPr>
        </p:nvSpPr>
        <p:spPr>
          <a:xfrm>
            <a:off x="1626920" y="3899190"/>
            <a:ext cx="9084626" cy="2208250"/>
          </a:xfrm>
        </p:spPr>
        <p:txBody>
          <a:bodyPr>
            <a:normAutofit fontScale="90000"/>
          </a:bodyPr>
          <a:lstStyle/>
          <a:p>
            <a:pPr algn="l"/>
            <a:r>
              <a:rPr lang="en-IN" sz="2700" b="1" dirty="0">
                <a:solidFill>
                  <a:schemeClr val="tx1"/>
                </a:solidFill>
                <a:latin typeface="Bell MT" panose="02020503060305020303" pitchFamily="18" charset="0"/>
              </a:rPr>
              <a:t/>
            </a:r>
            <a:br>
              <a:rPr lang="en-IN" sz="2700" b="1" dirty="0">
                <a:solidFill>
                  <a:schemeClr val="tx1"/>
                </a:solidFill>
                <a:latin typeface="Bell MT" panose="02020503060305020303" pitchFamily="18" charset="0"/>
              </a:rPr>
            </a:br>
            <a:r>
              <a:rPr lang="en-IN" sz="2700" b="1" dirty="0" smtClean="0">
                <a:solidFill>
                  <a:schemeClr val="tx1"/>
                </a:solidFill>
                <a:latin typeface="Bell MT" panose="02020503060305020303" pitchFamily="18" charset="0"/>
              </a:rPr>
              <a:t>TEAM MEMBERS:</a:t>
            </a:r>
            <a:br>
              <a:rPr lang="en-IN" sz="2700" b="1" dirty="0" smtClean="0">
                <a:solidFill>
                  <a:schemeClr val="tx1"/>
                </a:solidFill>
                <a:latin typeface="Bell MT" panose="02020503060305020303" pitchFamily="18" charset="0"/>
              </a:rPr>
            </a:br>
            <a:r>
              <a:rPr lang="en-IN" sz="2700" dirty="0" smtClean="0">
                <a:latin typeface="Bell MT" panose="02020503060305020303" pitchFamily="18" charset="0"/>
              </a:rPr>
              <a:t>PRITHIKASREE S B</a:t>
            </a:r>
            <a:r>
              <a:rPr lang="en-IN" sz="2700" dirty="0" smtClean="0">
                <a:solidFill>
                  <a:schemeClr val="tx1"/>
                </a:solidFill>
                <a:latin typeface="Bell MT" panose="02020503060305020303" pitchFamily="18" charset="0"/>
              </a:rPr>
              <a:t>(113321243039)</a:t>
            </a:r>
            <a:r>
              <a:rPr lang="en-IN" sz="2700" dirty="0">
                <a:latin typeface="Bell MT" panose="02020503060305020303" pitchFamily="18" charset="0"/>
              </a:rPr>
              <a:t/>
            </a:r>
            <a:br>
              <a:rPr lang="en-IN" sz="2700" dirty="0">
                <a:latin typeface="Bell MT" panose="02020503060305020303" pitchFamily="18" charset="0"/>
              </a:rPr>
            </a:br>
            <a:r>
              <a:rPr lang="en-IN" sz="2700" dirty="0" smtClean="0">
                <a:latin typeface="Bell MT" panose="02020503060305020303" pitchFamily="18" charset="0"/>
              </a:rPr>
              <a:t>RATHNA MAALA S V</a:t>
            </a:r>
            <a:r>
              <a:rPr lang="en-IN" sz="2700" dirty="0" smtClean="0">
                <a:solidFill>
                  <a:schemeClr val="tx1"/>
                </a:solidFill>
                <a:latin typeface="Bell MT" panose="02020503060305020303" pitchFamily="18" charset="0"/>
              </a:rPr>
              <a:t>(113321243040)</a:t>
            </a:r>
            <a:r>
              <a:rPr lang="en-IN" sz="2700" dirty="0">
                <a:latin typeface="Bell MT" panose="02020503060305020303" pitchFamily="18" charset="0"/>
              </a:rPr>
              <a:t/>
            </a:r>
            <a:br>
              <a:rPr lang="en-IN" sz="2700" dirty="0">
                <a:latin typeface="Bell MT" panose="02020503060305020303" pitchFamily="18" charset="0"/>
              </a:rPr>
            </a:br>
            <a:r>
              <a:rPr lang="en-IN" sz="2700" dirty="0" smtClean="0">
                <a:latin typeface="Bell MT" panose="02020503060305020303" pitchFamily="18" charset="0"/>
              </a:rPr>
              <a:t>SAKTHIPRIYA P</a:t>
            </a:r>
            <a:r>
              <a:rPr lang="en-IN" sz="2700" dirty="0" smtClean="0">
                <a:solidFill>
                  <a:schemeClr val="tx1"/>
                </a:solidFill>
                <a:latin typeface="Bell MT" panose="02020503060305020303" pitchFamily="18" charset="0"/>
              </a:rPr>
              <a:t>(113321243044)</a:t>
            </a:r>
            <a:r>
              <a:rPr lang="en-IN" sz="2700" dirty="0">
                <a:latin typeface="Bell MT" panose="02020503060305020303" pitchFamily="18" charset="0"/>
              </a:rPr>
              <a:t/>
            </a:r>
            <a:br>
              <a:rPr lang="en-IN" sz="2700" dirty="0">
                <a:latin typeface="Bell MT" panose="02020503060305020303" pitchFamily="18" charset="0"/>
              </a:rPr>
            </a:br>
            <a:r>
              <a:rPr lang="en-IN" sz="2700" dirty="0" smtClean="0">
                <a:solidFill>
                  <a:schemeClr val="tx1"/>
                </a:solidFill>
                <a:latin typeface="Bell MT" panose="02020503060305020303" pitchFamily="18" charset="0"/>
              </a:rPr>
              <a:t>SALMA M </a:t>
            </a:r>
            <a:r>
              <a:rPr lang="en-IN" sz="2700" dirty="0">
                <a:solidFill>
                  <a:schemeClr val="tx1"/>
                </a:solidFill>
                <a:latin typeface="Bell MT" panose="02020503060305020303" pitchFamily="18" charset="0"/>
              </a:rPr>
              <a:t>(</a:t>
            </a:r>
            <a:r>
              <a:rPr lang="en-IN" sz="2700" dirty="0" smtClean="0">
                <a:solidFill>
                  <a:schemeClr val="tx1"/>
                </a:solidFill>
                <a:latin typeface="Bell MT" panose="02020503060305020303" pitchFamily="18" charset="0"/>
              </a:rPr>
              <a:t>113321243045)</a:t>
            </a:r>
            <a:r>
              <a:rPr lang="en-IN" dirty="0">
                <a:solidFill>
                  <a:schemeClr val="tx1"/>
                </a:solidFill>
                <a:latin typeface="Bell MT" panose="02020503060305020303" pitchFamily="18" charset="0"/>
              </a:rPr>
              <a:t/>
            </a:r>
            <a:br>
              <a:rPr lang="en-IN" dirty="0">
                <a:solidFill>
                  <a:schemeClr val="tx1"/>
                </a:solidFill>
                <a:latin typeface="Bell MT" panose="02020503060305020303" pitchFamily="18" charset="0"/>
              </a:rPr>
            </a:br>
            <a:endParaRPr lang="en-IN" dirty="0">
              <a:solidFill>
                <a:schemeClr val="tx1"/>
              </a:solidFill>
            </a:endParaRP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IN" sz="2400" dirty="0" smtClean="0">
                <a:latin typeface="Times New Roman" pitchFamily="18" charset="0"/>
                <a:cs typeface="Times New Roman" pitchFamily="18" charset="0"/>
              </a:rPr>
              <a:t>Optimizing public transport is not just a technical challenge but also requires careful consideration of social, environmental, and economic factors. By using the latest technologies and insights, we can create public transport systems that are fast, affordable, accessible, and sustainable.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581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640C5-044D-C1D4-70B1-1D4E246B8A62}"/>
              </a:ext>
            </a:extLst>
          </p:cNvPr>
          <p:cNvSpPr>
            <a:spLocks noGrp="1"/>
          </p:cNvSpPr>
          <p:nvPr>
            <p:ph type="title"/>
          </p:nvPr>
        </p:nvSpPr>
        <p:spPr>
          <a:xfrm>
            <a:off x="685801" y="2466975"/>
            <a:ext cx="10934700" cy="1885950"/>
          </a:xfrm>
        </p:spPr>
        <p:txBody>
          <a:bodyPr>
            <a:normAutofit/>
          </a:bodyPr>
          <a:lstStyle/>
          <a:p>
            <a:pPr algn="ctr"/>
            <a:r>
              <a:rPr lang="en-IN" sz="7200" b="1" dirty="0">
                <a:latin typeface="Bell MT" panose="02020503060305020303" pitchFamily="18" charset="0"/>
              </a:rPr>
              <a:t>THANK YOU</a:t>
            </a:r>
          </a:p>
        </p:txBody>
      </p:sp>
    </p:spTree>
    <p:extLst>
      <p:ext uri="{BB962C8B-B14F-4D97-AF65-F5344CB8AC3E}">
        <p14:creationId xmlns:p14="http://schemas.microsoft.com/office/powerpoint/2010/main" val="218638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58445-434F-991C-6CE1-8572D6D628B4}"/>
              </a:ext>
            </a:extLst>
          </p:cNvPr>
          <p:cNvSpPr>
            <a:spLocks noGrp="1"/>
          </p:cNvSpPr>
          <p:nvPr>
            <p:ph type="ctrTitle"/>
          </p:nvPr>
        </p:nvSpPr>
        <p:spPr>
          <a:xfrm>
            <a:off x="1050472" y="134940"/>
            <a:ext cx="9818915" cy="567191"/>
          </a:xfrm>
        </p:spPr>
        <p:txBody>
          <a:bodyPr>
            <a:normAutofit/>
          </a:bodyPr>
          <a:lstStyle/>
          <a:p>
            <a:pPr algn="ctr"/>
            <a:r>
              <a:rPr lang="en-IN" sz="2800" b="1" dirty="0" smtClean="0">
                <a:solidFill>
                  <a:srgbClr val="313131"/>
                </a:solidFill>
                <a:latin typeface="Times New Roman" pitchFamily="18" charset="0"/>
                <a:cs typeface="Times New Roman" pitchFamily="18" charset="0"/>
              </a:rPr>
              <a:t>PROJECT DEFINITION</a:t>
            </a:r>
            <a:r>
              <a:rPr lang="en-IN" sz="2800" b="1" i="0" dirty="0" smtClean="0">
                <a:solidFill>
                  <a:srgbClr val="313131"/>
                </a:solidFill>
                <a:effectLst/>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CC474879-C23C-FC4D-D5FB-D0B2FBCDC421}"/>
              </a:ext>
            </a:extLst>
          </p:cNvPr>
          <p:cNvSpPr>
            <a:spLocks noGrp="1"/>
          </p:cNvSpPr>
          <p:nvPr>
            <p:ph type="subTitle" idx="1"/>
          </p:nvPr>
        </p:nvSpPr>
        <p:spPr>
          <a:xfrm>
            <a:off x="427514" y="1246910"/>
            <a:ext cx="11400311" cy="3467594"/>
          </a:xfrm>
        </p:spPr>
        <p:txBody>
          <a:bodyPr>
            <a:normAutofit/>
          </a:bodyPr>
          <a:lstStyle/>
          <a:p>
            <a:pPr marL="342900" indent="-342900" algn="l">
              <a:buFont typeface="Wingdings" pitchFamily="2" charset="2"/>
              <a:buChar char="Ø"/>
            </a:pPr>
            <a:r>
              <a:rPr lang="en-US" sz="2400" b="0" i="0" dirty="0" smtClean="0">
                <a:solidFill>
                  <a:schemeClr val="tx1"/>
                </a:solidFill>
                <a:effectLst/>
                <a:latin typeface="Times New Roman" pitchFamily="18" charset="0"/>
                <a:cs typeface="Times New Roman" pitchFamily="18" charset="0"/>
              </a:rPr>
              <a:t>The </a:t>
            </a:r>
            <a:r>
              <a:rPr lang="en-US" sz="2400" b="0" i="0" dirty="0">
                <a:solidFill>
                  <a:schemeClr val="tx1"/>
                </a:solidFill>
                <a:effectLst/>
                <a:latin typeface="Times New Roman" pitchFamily="18" charset="0"/>
                <a:cs typeface="Times New Roman" pitchFamily="18" charset="0"/>
              </a:rPr>
              <a:t>project involves integrating IoT sensors into public transportation vehicles to monitor ridership, track locations, and predict arrival </a:t>
            </a:r>
            <a:r>
              <a:rPr lang="en-US" sz="2400" b="0" i="0" dirty="0" smtClean="0">
                <a:solidFill>
                  <a:schemeClr val="tx1"/>
                </a:solidFill>
                <a:effectLst/>
                <a:latin typeface="Times New Roman" pitchFamily="18" charset="0"/>
                <a:cs typeface="Times New Roman" pitchFamily="18" charset="0"/>
              </a:rPr>
              <a:t>times.</a:t>
            </a:r>
          </a:p>
          <a:p>
            <a:pPr marL="342900" indent="-342900" algn="l">
              <a:buFont typeface="Wingdings" pitchFamily="2" charset="2"/>
              <a:buChar char="Ø"/>
            </a:pPr>
            <a:r>
              <a:rPr lang="en-US" sz="2400" b="0" i="0" dirty="0" smtClean="0">
                <a:solidFill>
                  <a:schemeClr val="tx1"/>
                </a:solidFill>
                <a:effectLst/>
                <a:latin typeface="Times New Roman" pitchFamily="18" charset="0"/>
                <a:cs typeface="Times New Roman" pitchFamily="18" charset="0"/>
              </a:rPr>
              <a:t>The </a:t>
            </a:r>
            <a:r>
              <a:rPr lang="en-US" sz="2400" b="0" i="0" dirty="0">
                <a:solidFill>
                  <a:schemeClr val="tx1"/>
                </a:solidFill>
                <a:effectLst/>
                <a:latin typeface="Times New Roman" pitchFamily="18" charset="0"/>
                <a:cs typeface="Times New Roman" pitchFamily="18" charset="0"/>
              </a:rPr>
              <a:t>goal is to provide real-time transit information to the public through a public platform, enhancing the efficiency and quality of public transportation services</a:t>
            </a:r>
            <a:r>
              <a:rPr lang="en-US" sz="2400" b="0" i="0" dirty="0" smtClean="0">
                <a:solidFill>
                  <a:schemeClr val="tx1"/>
                </a:solidFill>
                <a:effectLst/>
                <a:latin typeface="Times New Roman" pitchFamily="18" charset="0"/>
                <a:cs typeface="Times New Roman" pitchFamily="18" charset="0"/>
              </a:rPr>
              <a:t>.</a:t>
            </a:r>
          </a:p>
          <a:p>
            <a:pPr marL="342900" indent="-342900" algn="l">
              <a:buFont typeface="Wingdings" pitchFamily="2" charset="2"/>
              <a:buChar char="Ø"/>
            </a:pPr>
            <a:r>
              <a:rPr lang="en-US" sz="2400" b="0" i="0" dirty="0" smtClean="0">
                <a:solidFill>
                  <a:schemeClr val="tx1"/>
                </a:solidFill>
                <a:effectLst/>
                <a:latin typeface="Times New Roman" pitchFamily="18" charset="0"/>
                <a:cs typeface="Times New Roman" pitchFamily="18" charset="0"/>
              </a:rPr>
              <a:t> </a:t>
            </a:r>
            <a:r>
              <a:rPr lang="en-US" sz="2400" b="0" i="0" dirty="0">
                <a:solidFill>
                  <a:schemeClr val="tx1"/>
                </a:solidFill>
                <a:effectLst/>
                <a:latin typeface="Times New Roman" pitchFamily="18" charset="0"/>
                <a:cs typeface="Times New Roman" pitchFamily="18" charset="0"/>
              </a:rPr>
              <a:t>This project includes defining objectives, designing the IoT sensor system, developing the real-time transit information platform, and integrating them using IoT technology and Python</a:t>
            </a:r>
            <a:r>
              <a:rPr lang="en-US" sz="2400" b="0" i="0" dirty="0">
                <a:solidFill>
                  <a:schemeClr val="tx1"/>
                </a:solidFill>
                <a:effectLst/>
                <a:latin typeface="Open Sans" panose="020B0606030504020204" pitchFamily="34" charset="0"/>
              </a:rPr>
              <a:t>.</a:t>
            </a:r>
            <a:endParaRPr lang="en-IN" sz="24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2A13E-0E8F-4F38-973F-FC6F09434AA3}"/>
              </a:ext>
            </a:extLst>
          </p:cNvPr>
          <p:cNvSpPr>
            <a:spLocks noGrp="1"/>
          </p:cNvSpPr>
          <p:nvPr>
            <p:ph type="ctrTitle"/>
          </p:nvPr>
        </p:nvSpPr>
        <p:spPr>
          <a:xfrm>
            <a:off x="619706" y="173752"/>
            <a:ext cx="11230171" cy="755423"/>
          </a:xfrm>
        </p:spPr>
        <p:txBody>
          <a:bodyPr>
            <a:normAutofit/>
          </a:bodyPr>
          <a:lstStyle/>
          <a:p>
            <a:pPr algn="ctr"/>
            <a:r>
              <a:rPr lang="en-IN" sz="2800" b="1" dirty="0" smtClean="0">
                <a:latin typeface="Times New Roman" pitchFamily="18" charset="0"/>
                <a:cs typeface="Times New Roman" pitchFamily="18" charset="0"/>
              </a:rPr>
              <a:t>OBJECTIVES:</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5F42138B-3A29-7E33-9CF9-CC2F8812BE84}"/>
              </a:ext>
            </a:extLst>
          </p:cNvPr>
          <p:cNvSpPr>
            <a:spLocks noGrp="1"/>
          </p:cNvSpPr>
          <p:nvPr>
            <p:ph type="subTitle" idx="1"/>
          </p:nvPr>
        </p:nvSpPr>
        <p:spPr>
          <a:xfrm>
            <a:off x="320635" y="1163782"/>
            <a:ext cx="11602192" cy="4251366"/>
          </a:xfrm>
        </p:spPr>
        <p:txBody>
          <a:bodyPr>
            <a:normAutofit/>
          </a:bodyPr>
          <a:lstStyle/>
          <a:p>
            <a:pPr algn="l"/>
            <a:r>
              <a:rPr lang="en-IN" sz="2400" dirty="0">
                <a:solidFill>
                  <a:schemeClr val="tx1"/>
                </a:solidFill>
                <a:latin typeface="Times New Roman" pitchFamily="18" charset="0"/>
                <a:cs typeface="Times New Roman" pitchFamily="18" charset="0"/>
              </a:rPr>
              <a:t>The objectives of the public transport is optimization should make the possibilities of efficiency, cost effectiveness, safety, and other important measures are as follows</a:t>
            </a:r>
            <a:endParaRPr lang="en-IN" sz="2400" i="0" dirty="0">
              <a:solidFill>
                <a:schemeClr val="tx1"/>
              </a:solidFill>
              <a:effectLst/>
              <a:latin typeface="Times New Roman" pitchFamily="18" charset="0"/>
              <a:cs typeface="Times New Roman" pitchFamily="18" charset="0"/>
            </a:endParaRPr>
          </a:p>
          <a:p>
            <a:pPr marL="342900" indent="-342900" algn="l">
              <a:buFont typeface="Wingdings" pitchFamily="2" charset="2"/>
              <a:buChar char="Ø"/>
            </a:pPr>
            <a:r>
              <a:rPr lang="en-IN" sz="2400" b="1" i="0" dirty="0">
                <a:solidFill>
                  <a:schemeClr val="tx1"/>
                </a:solidFill>
                <a:effectLst/>
                <a:latin typeface="Times New Roman" pitchFamily="18" charset="0"/>
                <a:cs typeface="Times New Roman" pitchFamily="18" charset="0"/>
              </a:rPr>
              <a:t>Enhance Efficiency and Reliability:</a:t>
            </a: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To ensure that the passengers should not waste there time by making the passengers to get information of the transport </a:t>
            </a:r>
            <a:r>
              <a:rPr lang="en-IN" sz="2400" dirty="0" smtClean="0">
                <a:solidFill>
                  <a:schemeClr val="tx1"/>
                </a:solidFill>
                <a:latin typeface="Times New Roman" pitchFamily="18" charset="0"/>
                <a:cs typeface="Times New Roman" pitchFamily="18" charset="0"/>
              </a:rPr>
              <a:t>details.</a:t>
            </a:r>
          </a:p>
          <a:p>
            <a:pPr marL="342900" indent="-342900" algn="l">
              <a:buFont typeface="Wingdings" pitchFamily="2" charset="2"/>
              <a:buChar char="Ø"/>
            </a:pPr>
            <a:r>
              <a:rPr lang="en-IN" sz="2400" b="1" i="0" dirty="0" smtClean="0">
                <a:solidFill>
                  <a:schemeClr val="tx1"/>
                </a:solidFill>
                <a:effectLst/>
                <a:latin typeface="Times New Roman" pitchFamily="18" charset="0"/>
                <a:cs typeface="Times New Roman" pitchFamily="18" charset="0"/>
              </a:rPr>
              <a:t>Enhance </a:t>
            </a:r>
            <a:r>
              <a:rPr lang="en-IN" sz="2400" b="1" i="0" dirty="0">
                <a:solidFill>
                  <a:schemeClr val="tx1"/>
                </a:solidFill>
                <a:effectLst/>
                <a:latin typeface="Times New Roman" pitchFamily="18" charset="0"/>
                <a:cs typeface="Times New Roman" pitchFamily="18" charset="0"/>
              </a:rPr>
              <a:t>Safety and Security: </a:t>
            </a:r>
            <a:r>
              <a:rPr lang="en-IN" sz="2400" i="0" dirty="0">
                <a:solidFill>
                  <a:schemeClr val="tx1"/>
                </a:solidFill>
                <a:effectLst/>
                <a:latin typeface="Times New Roman" pitchFamily="18" charset="0"/>
                <a:cs typeface="Times New Roman" pitchFamily="18" charset="0"/>
              </a:rPr>
              <a:t>To implement safety measures for the passengers and </a:t>
            </a:r>
            <a:r>
              <a:rPr lang="en-IN" sz="2400" i="0" dirty="0" smtClean="0">
                <a:solidFill>
                  <a:schemeClr val="tx1"/>
                </a:solidFill>
                <a:effectLst/>
                <a:latin typeface="Times New Roman" pitchFamily="18" charset="0"/>
                <a:cs typeface="Times New Roman" pitchFamily="18" charset="0"/>
              </a:rPr>
              <a:t>staffs.</a:t>
            </a:r>
          </a:p>
          <a:p>
            <a:pPr marL="342900" indent="-342900" algn="l">
              <a:buFont typeface="Wingdings" pitchFamily="2" charset="2"/>
              <a:buChar char="Ø"/>
            </a:pPr>
            <a:r>
              <a:rPr lang="en-IN" sz="2400" b="1" i="0" dirty="0" smtClean="0">
                <a:solidFill>
                  <a:schemeClr val="tx1"/>
                </a:solidFill>
                <a:effectLst/>
                <a:latin typeface="Times New Roman" pitchFamily="18" charset="0"/>
                <a:cs typeface="Times New Roman" pitchFamily="18" charset="0"/>
              </a:rPr>
              <a:t>Financial </a:t>
            </a:r>
            <a:r>
              <a:rPr lang="en-IN" sz="2400" b="1" i="0" dirty="0">
                <a:solidFill>
                  <a:schemeClr val="tx1"/>
                </a:solidFill>
                <a:effectLst/>
                <a:latin typeface="Times New Roman" pitchFamily="18" charset="0"/>
                <a:cs typeface="Times New Roman" pitchFamily="18" charset="0"/>
              </a:rPr>
              <a:t>Sustainability:</a:t>
            </a: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To optimize the cost-effectiveness in the public transport </a:t>
            </a:r>
            <a:r>
              <a:rPr lang="en-IN" sz="2400" dirty="0" smtClean="0">
                <a:solidFill>
                  <a:schemeClr val="tx1"/>
                </a:solidFill>
                <a:latin typeface="Times New Roman" pitchFamily="18" charset="0"/>
                <a:cs typeface="Times New Roman" pitchFamily="18" charset="0"/>
              </a:rPr>
              <a:t>services.</a:t>
            </a:r>
          </a:p>
          <a:p>
            <a:pPr marL="342900" indent="-342900" algn="l">
              <a:buFont typeface="Wingdings" pitchFamily="2" charset="2"/>
              <a:buChar char="Ø"/>
            </a:pPr>
            <a:r>
              <a:rPr lang="en-IN" sz="2400" b="1" i="0" dirty="0" smtClean="0">
                <a:solidFill>
                  <a:schemeClr val="tx1"/>
                </a:solidFill>
                <a:effectLst/>
                <a:latin typeface="Times New Roman" pitchFamily="18" charset="0"/>
                <a:cs typeface="Times New Roman" pitchFamily="18" charset="0"/>
              </a:rPr>
              <a:t>Data-Driven </a:t>
            </a:r>
            <a:r>
              <a:rPr lang="en-IN" sz="2400" b="1" i="0" dirty="0">
                <a:solidFill>
                  <a:schemeClr val="tx1"/>
                </a:solidFill>
                <a:effectLst/>
                <a:latin typeface="Times New Roman" pitchFamily="18" charset="0"/>
                <a:cs typeface="Times New Roman" pitchFamily="18" charset="0"/>
              </a:rPr>
              <a:t>Decision-Making: </a:t>
            </a:r>
            <a:r>
              <a:rPr lang="en-IN" sz="2400" i="0" dirty="0">
                <a:solidFill>
                  <a:schemeClr val="tx1"/>
                </a:solidFill>
                <a:effectLst/>
                <a:latin typeface="Times New Roman" pitchFamily="18" charset="0"/>
                <a:cs typeface="Times New Roman" pitchFamily="18" charset="0"/>
              </a:rPr>
              <a:t>To </a:t>
            </a:r>
            <a:r>
              <a:rPr lang="en-IN" sz="2400" i="0" dirty="0" smtClean="0">
                <a:solidFill>
                  <a:schemeClr val="tx1"/>
                </a:solidFill>
                <a:effectLst/>
                <a:latin typeface="Times New Roman" pitchFamily="18" charset="0"/>
                <a:cs typeface="Times New Roman" pitchFamily="18" charset="0"/>
              </a:rPr>
              <a:t>collect and analyse </a:t>
            </a:r>
            <a:r>
              <a:rPr lang="en-IN" sz="2400" i="0" dirty="0">
                <a:solidFill>
                  <a:schemeClr val="tx1"/>
                </a:solidFill>
                <a:effectLst/>
                <a:latin typeface="Times New Roman" pitchFamily="18" charset="0"/>
                <a:cs typeface="Times New Roman" pitchFamily="18" charset="0"/>
              </a:rPr>
              <a:t>data on passengers flows, route performance, and other measures to inform decision-making</a:t>
            </a:r>
            <a:endParaRPr lang="en-IN" sz="2400" dirty="0">
              <a:solidFill>
                <a:schemeClr val="tx1"/>
              </a:solidFill>
              <a:latin typeface="Times New Roman" pitchFamily="18" charset="0"/>
              <a:cs typeface="Times New Roman" pitchFamily="18" charset="0"/>
            </a:endParaRPr>
          </a:p>
          <a:p>
            <a:pPr marL="457200" indent="-457200" algn="l">
              <a:buFont typeface="Wingdings" pitchFamily="2" charset="2"/>
              <a:buChar char="Ø"/>
            </a:pPr>
            <a:endParaRPr lang="en-IN" sz="2400" i="0" dirty="0">
              <a:solidFill>
                <a:schemeClr val="tx1"/>
              </a:solidFill>
              <a:effectLst/>
              <a:highlight>
                <a:srgbClr val="C0C0C0"/>
              </a:highlight>
              <a:latin typeface="Bell MT" panose="02020503060305020303" pitchFamily="18" charset="0"/>
            </a:endParaRPr>
          </a:p>
          <a:p>
            <a:pPr marL="457200" indent="-457200" algn="l">
              <a:buFont typeface="Wingdings" pitchFamily="2" charset="2"/>
              <a:buChar char="Ø"/>
            </a:pPr>
            <a:endParaRPr lang="en-IN" sz="2400" i="0" dirty="0">
              <a:solidFill>
                <a:schemeClr val="tx1"/>
              </a:solidFill>
              <a:effectLst/>
              <a:latin typeface="Bell MT" panose="02020503060305020303" pitchFamily="18" charset="0"/>
            </a:endParaRPr>
          </a:p>
          <a:p>
            <a:pPr marL="457200" indent="-457200" algn="l">
              <a:buFont typeface="Wingdings" pitchFamily="2" charset="2"/>
              <a:buChar char="Ø"/>
            </a:pPr>
            <a:endParaRPr lang="en-IN" sz="2400" i="0" dirty="0">
              <a:effectLst/>
              <a:latin typeface="Bell MT" panose="02020503060305020303" pitchFamily="18" charset="0"/>
            </a:endParaRPr>
          </a:p>
        </p:txBody>
      </p:sp>
      <p:pic>
        <p:nvPicPr>
          <p:cNvPr id="4" name="Graphic 3" descr="Bullseye with solid fill">
            <a:extLst>
              <a:ext uri="{FF2B5EF4-FFF2-40B4-BE49-F238E27FC236}">
                <a16:creationId xmlns:a16="http://schemas.microsoft.com/office/drawing/2014/main" xmlns="" id="{02453C81-031C-5DEB-620E-721946BF8E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10038" y="203194"/>
            <a:ext cx="790575" cy="755423"/>
          </a:xfrm>
          <a:prstGeom prst="rect">
            <a:avLst/>
          </a:prstGeom>
        </p:spPr>
      </p:pic>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237F7-03CF-8F95-602B-3650CAC7C929}"/>
              </a:ext>
            </a:extLst>
          </p:cNvPr>
          <p:cNvSpPr>
            <a:spLocks noGrp="1"/>
          </p:cNvSpPr>
          <p:nvPr>
            <p:ph type="ctrTitle"/>
          </p:nvPr>
        </p:nvSpPr>
        <p:spPr>
          <a:xfrm>
            <a:off x="435428" y="353562"/>
            <a:ext cx="11261272" cy="641123"/>
          </a:xfrm>
        </p:spPr>
        <p:txBody>
          <a:bodyPr>
            <a:normAutofit/>
          </a:bodyPr>
          <a:lstStyle/>
          <a:p>
            <a:pPr algn="ctr"/>
            <a:r>
              <a:rPr lang="en-IN" sz="2800" b="1" i="0" dirty="0" err="1">
                <a:solidFill>
                  <a:srgbClr val="313131"/>
                </a:solidFill>
                <a:effectLst/>
                <a:latin typeface="Times New Roman" pitchFamily="18" charset="0"/>
                <a:cs typeface="Times New Roman" pitchFamily="18" charset="0"/>
              </a:rPr>
              <a:t>IoT</a:t>
            </a:r>
            <a:r>
              <a:rPr lang="en-IN" sz="2800" b="1" i="0" dirty="0">
                <a:solidFill>
                  <a:srgbClr val="313131"/>
                </a:solidFill>
                <a:effectLst/>
                <a:latin typeface="Times New Roman" pitchFamily="18" charset="0"/>
                <a:cs typeface="Times New Roman" pitchFamily="18" charset="0"/>
              </a:rPr>
              <a:t> </a:t>
            </a:r>
            <a:r>
              <a:rPr lang="en-IN" sz="2800" b="1" i="0" dirty="0" smtClean="0">
                <a:solidFill>
                  <a:srgbClr val="313131"/>
                </a:solidFill>
                <a:effectLst/>
                <a:latin typeface="Times New Roman" pitchFamily="18" charset="0"/>
                <a:cs typeface="Times New Roman" pitchFamily="18" charset="0"/>
              </a:rPr>
              <a:t>SENSOR DESING</a:t>
            </a:r>
            <a:r>
              <a:rPr lang="en-IN" sz="3200" b="1" i="0" dirty="0" smtClean="0">
                <a:solidFill>
                  <a:srgbClr val="313131"/>
                </a:solidFill>
                <a:effectLst/>
                <a:latin typeface="Bell MT" panose="02020503060305020303" pitchFamily="18" charset="0"/>
              </a:rPr>
              <a:t>:</a:t>
            </a:r>
            <a:r>
              <a:rPr lang="en-IN" sz="3200" b="1" i="0" dirty="0">
                <a:solidFill>
                  <a:srgbClr val="313131"/>
                </a:solidFill>
                <a:effectLst/>
                <a:latin typeface="Bell MT" panose="02020503060305020303" pitchFamily="18" charset="0"/>
              </a:rPr>
              <a:t> </a:t>
            </a:r>
            <a:endParaRPr lang="en-IN" sz="3200" b="1" dirty="0">
              <a:latin typeface="Bell MT" panose="02020503060305020303" pitchFamily="18" charset="0"/>
            </a:endParaRPr>
          </a:p>
        </p:txBody>
      </p:sp>
      <p:sp>
        <p:nvSpPr>
          <p:cNvPr id="3" name="Subtitle 2">
            <a:extLst>
              <a:ext uri="{FF2B5EF4-FFF2-40B4-BE49-F238E27FC236}">
                <a16:creationId xmlns:a16="http://schemas.microsoft.com/office/drawing/2014/main" xmlns="" id="{0B79EE64-AB8B-4270-1196-00BAD700CF47}"/>
              </a:ext>
            </a:extLst>
          </p:cNvPr>
          <p:cNvSpPr>
            <a:spLocks noGrp="1"/>
          </p:cNvSpPr>
          <p:nvPr>
            <p:ph type="subTitle" idx="1"/>
          </p:nvPr>
        </p:nvSpPr>
        <p:spPr>
          <a:xfrm>
            <a:off x="1475016" y="1377045"/>
            <a:ext cx="9192985" cy="3880757"/>
          </a:xfrm>
        </p:spPr>
        <p:txBody>
          <a:bodyPr>
            <a:normAutofit/>
          </a:bodyPr>
          <a:lstStyle/>
          <a:p>
            <a:pPr algn="l"/>
            <a:endParaRPr lang="en-IN" dirty="0"/>
          </a:p>
        </p:txBody>
      </p:sp>
      <p:pic>
        <p:nvPicPr>
          <p:cNvPr id="5" name="Picture 4">
            <a:extLst>
              <a:ext uri="{FF2B5EF4-FFF2-40B4-BE49-F238E27FC236}">
                <a16:creationId xmlns:a16="http://schemas.microsoft.com/office/drawing/2014/main" xmlns="" id="{28958401-8063-D446-5799-D2A4EB52B2E2}"/>
              </a:ext>
            </a:extLst>
          </p:cNvPr>
          <p:cNvPicPr>
            <a:picLocks noChangeAspect="1"/>
          </p:cNvPicPr>
          <p:nvPr/>
        </p:nvPicPr>
        <p:blipFill rotWithShape="1">
          <a:blip r:embed="rId2">
            <a:extLst>
              <a:ext uri="{28A0092B-C50C-407E-A947-70E740481C1C}">
                <a14:useLocalDpi xmlns:a14="http://schemas.microsoft.com/office/drawing/2010/main" val="0"/>
              </a:ext>
            </a:extLst>
          </a:blip>
          <a:srcRect l="7281" t="10617" r="10046" b="1865"/>
          <a:stretch/>
        </p:blipFill>
        <p:spPr>
          <a:xfrm>
            <a:off x="1475015" y="1238250"/>
            <a:ext cx="9354911" cy="5237616"/>
          </a:xfrm>
          <a:prstGeom prst="rect">
            <a:avLst/>
          </a:prstGeom>
        </p:spPr>
      </p:pic>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96645-DE3E-E6BE-3249-B289423EBC46}"/>
              </a:ext>
            </a:extLst>
          </p:cNvPr>
          <p:cNvSpPr>
            <a:spLocks noGrp="1"/>
          </p:cNvSpPr>
          <p:nvPr>
            <p:ph type="ctrTitle"/>
          </p:nvPr>
        </p:nvSpPr>
        <p:spPr>
          <a:xfrm>
            <a:off x="1162051" y="391886"/>
            <a:ext cx="10342563" cy="655864"/>
          </a:xfrm>
        </p:spPr>
        <p:txBody>
          <a:bodyPr>
            <a:normAutofit/>
          </a:bodyPr>
          <a:lstStyle/>
          <a:p>
            <a:pPr algn="ctr"/>
            <a:r>
              <a:rPr lang="en-IN" sz="2800" b="1" dirty="0">
                <a:latin typeface="Times New Roman" pitchFamily="18" charset="0"/>
                <a:cs typeface="Times New Roman" pitchFamily="18" charset="0"/>
              </a:rPr>
              <a:t>IOT SENSOR </a:t>
            </a:r>
            <a:r>
              <a:rPr lang="en-IN" sz="2800" b="1" dirty="0" smtClean="0">
                <a:latin typeface="Times New Roman" pitchFamily="18" charset="0"/>
                <a:cs typeface="Times New Roman" pitchFamily="18" charset="0"/>
              </a:rPr>
              <a:t>DESIGN:</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27EA7C25-81ED-8421-C449-E313668322D3}"/>
              </a:ext>
            </a:extLst>
          </p:cNvPr>
          <p:cNvSpPr>
            <a:spLocks noGrp="1"/>
          </p:cNvSpPr>
          <p:nvPr>
            <p:ph type="subTitle" idx="1"/>
          </p:nvPr>
        </p:nvSpPr>
        <p:spPr>
          <a:xfrm>
            <a:off x="356262" y="1211283"/>
            <a:ext cx="11483439" cy="4692380"/>
          </a:xfrm>
        </p:spPr>
        <p:txBody>
          <a:bodyPr>
            <a:normAutofit/>
          </a:bodyPr>
          <a:lstStyle/>
          <a:p>
            <a:pPr marL="342900" indent="-342900" algn="l">
              <a:buClrTx/>
              <a:buFont typeface="Wingdings" pitchFamily="2" charset="2"/>
              <a:buChar char="Ø"/>
            </a:pPr>
            <a:r>
              <a:rPr lang="en-IN" sz="2400" dirty="0">
                <a:solidFill>
                  <a:schemeClr val="tx1"/>
                </a:solidFill>
                <a:latin typeface="Bell MT" panose="02020503060305020303" pitchFamily="18" charset="0"/>
              </a:rPr>
              <a:t>We are going to identify the key places where the sensors is going to be deployed, considering the buses, bus stops, traffic signals, and all the other required </a:t>
            </a:r>
            <a:r>
              <a:rPr lang="en-IN" sz="2400" dirty="0" smtClean="0">
                <a:solidFill>
                  <a:schemeClr val="tx1"/>
                </a:solidFill>
                <a:latin typeface="Bell MT" panose="02020503060305020303" pitchFamily="18" charset="0"/>
              </a:rPr>
              <a:t>places</a:t>
            </a:r>
            <a:r>
              <a:rPr lang="en-IN" sz="2400" dirty="0" smtClean="0">
                <a:latin typeface="Bell MT" panose="02020503060305020303" pitchFamily="18" charset="0"/>
              </a:rPr>
              <a:t>.</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We </a:t>
            </a:r>
            <a:r>
              <a:rPr lang="en-IN" sz="2400" dirty="0">
                <a:solidFill>
                  <a:schemeClr val="tx1"/>
                </a:solidFill>
                <a:latin typeface="Bell MT" panose="02020503060305020303" pitchFamily="18" charset="0"/>
              </a:rPr>
              <a:t>are choosing the appropriate sensors such as global positioning system(GPS), temperature sensor, accelerometer sensors, odometer sensors which are used for monitoring the public </a:t>
            </a:r>
            <a:r>
              <a:rPr lang="en-IN" sz="2400" dirty="0" smtClean="0">
                <a:solidFill>
                  <a:schemeClr val="tx1"/>
                </a:solidFill>
                <a:latin typeface="Bell MT" panose="02020503060305020303" pitchFamily="18" charset="0"/>
              </a:rPr>
              <a:t>transports.</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 We </a:t>
            </a:r>
            <a:r>
              <a:rPr lang="en-IN" sz="2400" dirty="0">
                <a:solidFill>
                  <a:schemeClr val="tx1"/>
                </a:solidFill>
                <a:latin typeface="Bell MT" panose="02020503060305020303" pitchFamily="18" charset="0"/>
              </a:rPr>
              <a:t>ensure strong network connectivity (</a:t>
            </a:r>
            <a:r>
              <a:rPr lang="en-IN" sz="2400" dirty="0" err="1">
                <a:solidFill>
                  <a:schemeClr val="tx1"/>
                </a:solidFill>
                <a:latin typeface="Bell MT" panose="02020503060305020303" pitchFamily="18" charset="0"/>
              </a:rPr>
              <a:t>eg</a:t>
            </a:r>
            <a:r>
              <a:rPr lang="en-IN" sz="2400" dirty="0">
                <a:solidFill>
                  <a:schemeClr val="tx1"/>
                </a:solidFill>
                <a:latin typeface="Bell MT" panose="02020503060305020303" pitchFamily="18" charset="0"/>
              </a:rPr>
              <a:t> : </a:t>
            </a:r>
            <a:r>
              <a:rPr lang="en-IN" sz="2400" b="1" dirty="0">
                <a:solidFill>
                  <a:schemeClr val="tx1"/>
                </a:solidFill>
                <a:latin typeface="Bahnschrift SemiLight SemiConde" panose="020B0502040204020203" pitchFamily="34" charset="0"/>
              </a:rPr>
              <a:t>5</a:t>
            </a:r>
            <a:r>
              <a:rPr lang="en-IN" sz="2400" dirty="0">
                <a:solidFill>
                  <a:schemeClr val="tx1"/>
                </a:solidFill>
                <a:latin typeface="Bahnschrift SemiLight SemiConde" panose="020B0502040204020203" pitchFamily="34" charset="0"/>
              </a:rPr>
              <a:t>G, </a:t>
            </a:r>
            <a:r>
              <a:rPr lang="en-IN" sz="2400" dirty="0" err="1">
                <a:solidFill>
                  <a:schemeClr val="tx1"/>
                </a:solidFill>
                <a:latin typeface="Bell MT" panose="02020503060305020303" pitchFamily="18" charset="0"/>
              </a:rPr>
              <a:t>LoRaWAN</a:t>
            </a:r>
            <a:r>
              <a:rPr lang="en-IN" sz="2400" dirty="0">
                <a:solidFill>
                  <a:schemeClr val="tx1"/>
                </a:solidFill>
                <a:latin typeface="Bell MT" panose="02020503060305020303" pitchFamily="18" charset="0"/>
              </a:rPr>
              <a:t>) to support data transmission from sensors to a central monitoring system</a:t>
            </a:r>
            <a:r>
              <a:rPr lang="en-IN" sz="2400" dirty="0" smtClean="0">
                <a:solidFill>
                  <a:schemeClr val="tx1"/>
                </a:solidFill>
                <a:latin typeface="Bell MT" panose="02020503060305020303" pitchFamily="18" charset="0"/>
              </a:rPr>
              <a:t>.</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 </a:t>
            </a:r>
            <a:r>
              <a:rPr lang="en-IN" sz="2400" dirty="0">
                <a:solidFill>
                  <a:schemeClr val="tx1"/>
                </a:solidFill>
                <a:latin typeface="Bell MT" panose="02020503060305020303" pitchFamily="18" charset="0"/>
              </a:rPr>
              <a:t>We make the data availability by making an real time web services for passengers </a:t>
            </a:r>
            <a:r>
              <a:rPr lang="en-IN" sz="2400" dirty="0" smtClean="0">
                <a:solidFill>
                  <a:schemeClr val="tx1"/>
                </a:solidFill>
                <a:latin typeface="Bell MT" panose="02020503060305020303" pitchFamily="18" charset="0"/>
              </a:rPr>
              <a:t>convenience.</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Finally </a:t>
            </a:r>
            <a:r>
              <a:rPr lang="en-IN" sz="2400" dirty="0">
                <a:solidFill>
                  <a:schemeClr val="tx1"/>
                </a:solidFill>
                <a:latin typeface="Bell MT" panose="02020503060305020303" pitchFamily="18" charset="0"/>
              </a:rPr>
              <a:t>we make the security measures to protect data of the passengers from the unauthorized user access.</a:t>
            </a:r>
          </a:p>
          <a:p>
            <a:pPr marL="285750" indent="-285750">
              <a:buClrTx/>
              <a:buFont typeface="Courier New" panose="02070309020205020404" pitchFamily="49" charset="0"/>
              <a:buChar char="o"/>
            </a:pPr>
            <a:endParaRPr lang="en-IN" sz="2400" dirty="0">
              <a:latin typeface="Bell MT" panose="02020503060305020303" pitchFamily="18" charset="0"/>
            </a:endParaRPr>
          </a:p>
        </p:txBody>
      </p:sp>
    </p:spTree>
    <p:extLst>
      <p:ext uri="{BB962C8B-B14F-4D97-AF65-F5344CB8AC3E}">
        <p14:creationId xmlns:p14="http://schemas.microsoft.com/office/powerpoint/2010/main" val="378574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312E4-DD00-11B4-A83E-51FFA3AC3209}"/>
              </a:ext>
            </a:extLst>
          </p:cNvPr>
          <p:cNvSpPr>
            <a:spLocks noGrp="1"/>
          </p:cNvSpPr>
          <p:nvPr>
            <p:ph type="ctrTitle"/>
          </p:nvPr>
        </p:nvSpPr>
        <p:spPr>
          <a:xfrm>
            <a:off x="391886" y="161925"/>
            <a:ext cx="11533415" cy="876300"/>
          </a:xfrm>
        </p:spPr>
        <p:txBody>
          <a:bodyPr>
            <a:normAutofit/>
          </a:bodyPr>
          <a:lstStyle/>
          <a:p>
            <a:pPr algn="ctr"/>
            <a:r>
              <a:rPr lang="en-IN" sz="2800" b="1" i="0" dirty="0" smtClean="0">
                <a:solidFill>
                  <a:srgbClr val="313131"/>
                </a:solidFill>
                <a:effectLst/>
                <a:latin typeface="Times New Roman" pitchFamily="18" charset="0"/>
                <a:cs typeface="Times New Roman" pitchFamily="18" charset="0"/>
              </a:rPr>
              <a:t>REAL-TIME TRANSIT INFORMATION PLATFORM:</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E3697CA1-F078-3C69-56E0-88D102E2842A}"/>
              </a:ext>
            </a:extLst>
          </p:cNvPr>
          <p:cNvSpPr>
            <a:spLocks noGrp="1"/>
          </p:cNvSpPr>
          <p:nvPr>
            <p:ph type="subTitle" idx="1"/>
          </p:nvPr>
        </p:nvSpPr>
        <p:spPr>
          <a:xfrm>
            <a:off x="356261" y="1021278"/>
            <a:ext cx="11376561" cy="5355773"/>
          </a:xfrm>
        </p:spPr>
        <p:txBody>
          <a:bodyPr>
            <a:normAutofit/>
          </a:bodyPr>
          <a:lstStyle/>
          <a:p>
            <a:r>
              <a:rPr lang="en-IN" sz="2400" dirty="0">
                <a:solidFill>
                  <a:schemeClr val="tx1"/>
                </a:solidFill>
                <a:latin typeface="Times New Roman" pitchFamily="18" charset="0"/>
                <a:cs typeface="Times New Roman" pitchFamily="18" charset="0"/>
              </a:rPr>
              <a:t>Our aim in the public transport optimization is to create an web-based and user friendly mobile apps that provide about the real-time public transport updates to the public.</a:t>
            </a:r>
          </a:p>
          <a:p>
            <a:pPr marL="285750" indent="-285750">
              <a:lnSpc>
                <a:spcPct val="150000"/>
              </a:lnSpc>
              <a:buFont typeface="Wingdings" panose="05000000000000000000" pitchFamily="2" charset="2"/>
              <a:buChar char="Ø"/>
            </a:pPr>
            <a:r>
              <a:rPr lang="en-IN" sz="2400" b="1" dirty="0">
                <a:solidFill>
                  <a:schemeClr val="tx1"/>
                </a:solidFill>
                <a:latin typeface="Times New Roman" pitchFamily="18" charset="0"/>
                <a:cs typeface="Times New Roman" pitchFamily="18" charset="0"/>
              </a:rPr>
              <a:t>Live Traffic Updates: </a:t>
            </a:r>
            <a:r>
              <a:rPr lang="en-IN" sz="2400" dirty="0">
                <a:solidFill>
                  <a:schemeClr val="tx1"/>
                </a:solidFill>
                <a:latin typeface="Times New Roman" pitchFamily="18" charset="0"/>
                <a:cs typeface="Times New Roman" pitchFamily="18" charset="0"/>
              </a:rPr>
              <a:t>The passengers should able to know where the transport has arrived or not and check for timings.</a:t>
            </a:r>
          </a:p>
          <a:p>
            <a:pPr marL="285750" indent="-285750">
              <a:lnSpc>
                <a:spcPct val="160000"/>
              </a:lnSpc>
              <a:buFont typeface="Wingdings" panose="05000000000000000000" pitchFamily="2" charset="2"/>
              <a:buChar char="Ø"/>
            </a:pPr>
            <a:r>
              <a:rPr lang="en-IN" sz="2400" b="1" dirty="0">
                <a:solidFill>
                  <a:schemeClr val="tx1"/>
                </a:solidFill>
                <a:latin typeface="Times New Roman" pitchFamily="18" charset="0"/>
                <a:cs typeface="Times New Roman" pitchFamily="18" charset="0"/>
              </a:rPr>
              <a:t>Interactive Maps: </a:t>
            </a:r>
            <a:r>
              <a:rPr lang="en-IN" sz="2400" dirty="0">
                <a:solidFill>
                  <a:schemeClr val="tx1"/>
                </a:solidFill>
                <a:latin typeface="Times New Roman" pitchFamily="18" charset="0"/>
                <a:cs typeface="Times New Roman" pitchFamily="18" charset="0"/>
              </a:rPr>
              <a:t>It will ensure an easy way of interface for the user to navigate with their cities effortlessly.</a:t>
            </a:r>
          </a:p>
          <a:p>
            <a:pPr marL="285750" indent="-285750">
              <a:lnSpc>
                <a:spcPct val="160000"/>
              </a:lnSpc>
              <a:buFont typeface="Wingdings" panose="05000000000000000000" pitchFamily="2" charset="2"/>
              <a:buChar char="Ø"/>
            </a:pPr>
            <a:r>
              <a:rPr lang="en-IN" sz="2400" b="1" dirty="0">
                <a:solidFill>
                  <a:schemeClr val="tx1"/>
                </a:solidFill>
                <a:latin typeface="Times New Roman" pitchFamily="18" charset="0"/>
                <a:cs typeface="Times New Roman" pitchFamily="18" charset="0"/>
              </a:rPr>
              <a:t>Transport History: </a:t>
            </a:r>
            <a:r>
              <a:rPr lang="en-IN" sz="2400" dirty="0">
                <a:solidFill>
                  <a:schemeClr val="tx1"/>
                </a:solidFill>
                <a:latin typeface="Times New Roman" pitchFamily="18" charset="0"/>
                <a:cs typeface="Times New Roman" pitchFamily="18" charset="0"/>
              </a:rPr>
              <a:t>The passengers can get the history of the specific transport and the timings of the transport.</a:t>
            </a: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8145" y="2"/>
            <a:ext cx="10363200" cy="890649"/>
          </a:xfrm>
        </p:spPr>
        <p:txBody>
          <a:bodyPr>
            <a:normAutofit/>
          </a:bodyPr>
          <a:lstStyle/>
          <a:p>
            <a:r>
              <a:rPr lang="en-US" sz="2800" b="1" dirty="0" smtClean="0">
                <a:latin typeface="Times New Roman" pitchFamily="18" charset="0"/>
                <a:cs typeface="Times New Roman" pitchFamily="18" charset="0"/>
              </a:rPr>
              <a:t>INTERGRATION APPROACH:</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B08B2108-DF03-F0DE-298F-37A3FC91ADA2}"/>
              </a:ext>
            </a:extLst>
          </p:cNvPr>
          <p:cNvSpPr>
            <a:spLocks noGrp="1"/>
          </p:cNvSpPr>
          <p:nvPr>
            <p:ph type="subTitle" idx="1"/>
          </p:nvPr>
        </p:nvSpPr>
        <p:spPr>
          <a:xfrm>
            <a:off x="368135" y="866899"/>
            <a:ext cx="11483439" cy="5807034"/>
          </a:xfrm>
        </p:spPr>
        <p:txBody>
          <a:bodyPr>
            <a:normAutofit lnSpcReduction="10000"/>
          </a:bodyPr>
          <a:lstStyle/>
          <a:p>
            <a:pPr algn="l"/>
            <a:r>
              <a:rPr lang="en-IN" sz="2400" dirty="0">
                <a:solidFill>
                  <a:schemeClr val="tx1"/>
                </a:solidFill>
                <a:latin typeface="Times New Roman" pitchFamily="18" charset="0"/>
                <a:cs typeface="Times New Roman" pitchFamily="18" charset="0"/>
              </a:rPr>
              <a:t>Our concept of public transport optimization is based on the web-based platform </a:t>
            </a:r>
            <a:r>
              <a:rPr lang="en-IN" sz="2400" dirty="0" smtClean="0">
                <a:solidFill>
                  <a:schemeClr val="tx1"/>
                </a:solidFill>
                <a:latin typeface="Times New Roman" pitchFamily="18" charset="0"/>
                <a:cs typeface="Times New Roman" pitchFamily="18" charset="0"/>
              </a:rPr>
              <a:t>;We </a:t>
            </a:r>
            <a:r>
              <a:rPr lang="en-IN" sz="2400" dirty="0">
                <a:solidFill>
                  <a:schemeClr val="tx1"/>
                </a:solidFill>
                <a:latin typeface="Times New Roman" pitchFamily="18" charset="0"/>
                <a:cs typeface="Times New Roman" pitchFamily="18" charset="0"/>
              </a:rPr>
              <a:t>are aiming to get a best experience for the user interactive </a:t>
            </a:r>
            <a:r>
              <a:rPr lang="en-IN" sz="2400" dirty="0" smtClean="0">
                <a:solidFill>
                  <a:schemeClr val="tx1"/>
                </a:solidFill>
                <a:latin typeface="Times New Roman" pitchFamily="18" charset="0"/>
                <a:cs typeface="Times New Roman" pitchFamily="18" charset="0"/>
              </a:rPr>
              <a:t>platform.</a:t>
            </a:r>
          </a:p>
          <a:p>
            <a:pPr marL="342900" indent="-342900" algn="l">
              <a:buFont typeface="Wingdings" pitchFamily="2" charset="2"/>
              <a:buChar char="Ø"/>
            </a:pPr>
            <a:r>
              <a:rPr lang="en-IN" sz="2400" b="1" dirty="0" smtClean="0">
                <a:solidFill>
                  <a:schemeClr val="tx1"/>
                </a:solidFill>
                <a:latin typeface="Times New Roman" pitchFamily="18" charset="0"/>
                <a:cs typeface="Times New Roman" pitchFamily="18" charset="0"/>
              </a:rPr>
              <a:t>Web </a:t>
            </a:r>
            <a:r>
              <a:rPr lang="en-IN" sz="2400" b="1" dirty="0">
                <a:solidFill>
                  <a:schemeClr val="tx1"/>
                </a:solidFill>
                <a:latin typeface="Times New Roman" pitchFamily="18" charset="0"/>
                <a:cs typeface="Times New Roman" pitchFamily="18" charset="0"/>
              </a:rPr>
              <a:t>based </a:t>
            </a:r>
            <a:r>
              <a:rPr lang="en-IN" sz="2400" b="1" dirty="0" smtClean="0">
                <a:solidFill>
                  <a:schemeClr val="tx1"/>
                </a:solidFill>
                <a:latin typeface="Times New Roman" pitchFamily="18" charset="0"/>
                <a:cs typeface="Times New Roman" pitchFamily="18" charset="0"/>
              </a:rPr>
              <a:t>platform:</a:t>
            </a:r>
            <a:r>
              <a:rPr lang="en-US" sz="2400" dirty="0" smtClean="0">
                <a:solidFill>
                  <a:schemeClr val="tx1"/>
                </a:solidFill>
                <a:latin typeface="Times New Roman" pitchFamily="18" charset="0"/>
                <a:cs typeface="Times New Roman" pitchFamily="18" charset="0"/>
              </a:rPr>
              <a:t>Our </a:t>
            </a:r>
            <a:r>
              <a:rPr lang="en-US" sz="2400" dirty="0">
                <a:solidFill>
                  <a:schemeClr val="tx1"/>
                </a:solidFill>
                <a:latin typeface="Times New Roman" pitchFamily="18" charset="0"/>
                <a:cs typeface="Times New Roman" pitchFamily="18" charset="0"/>
              </a:rPr>
              <a:t>web-based platform serves as the cornerstone of this integration. With an intuitive interface accessible from any web browser, it offers a comprehensive view of the public transport optimization . Here's how it plays a pivotal </a:t>
            </a:r>
            <a:r>
              <a:rPr lang="en-US" sz="2400" dirty="0" smtClean="0">
                <a:solidFill>
                  <a:schemeClr val="tx1"/>
                </a:solidFill>
                <a:latin typeface="Times New Roman" pitchFamily="18" charset="0"/>
                <a:cs typeface="Times New Roman" pitchFamily="18" charset="0"/>
              </a:rPr>
              <a:t>role:</a:t>
            </a:r>
          </a:p>
          <a:p>
            <a:pPr marL="342900" indent="-342900" algn="l">
              <a:buFont typeface="Wingdings" pitchFamily="2" charset="2"/>
              <a:buChar char="Ø"/>
            </a:pPr>
            <a:r>
              <a:rPr lang="en-US" sz="2400" b="1" dirty="0" smtClean="0">
                <a:solidFill>
                  <a:schemeClr val="tx1"/>
                </a:solidFill>
                <a:latin typeface="Times New Roman" pitchFamily="18" charset="0"/>
                <a:cs typeface="Times New Roman" pitchFamily="18" charset="0"/>
              </a:rPr>
              <a:t>Centralized </a:t>
            </a:r>
            <a:r>
              <a:rPr lang="en-US" sz="2400" b="1" dirty="0">
                <a:solidFill>
                  <a:schemeClr val="tx1"/>
                </a:solidFill>
                <a:latin typeface="Times New Roman" pitchFamily="18" charset="0"/>
                <a:cs typeface="Times New Roman" pitchFamily="18" charset="0"/>
              </a:rPr>
              <a:t>Data Hub: </a:t>
            </a:r>
            <a:r>
              <a:rPr lang="en-US" sz="2400" dirty="0">
                <a:solidFill>
                  <a:schemeClr val="tx1"/>
                </a:solidFill>
                <a:latin typeface="Times New Roman" pitchFamily="18" charset="0"/>
                <a:cs typeface="Times New Roman" pitchFamily="18" charset="0"/>
              </a:rPr>
              <a:t>The web platform acts as a centralized data hub, collecting real-time public transport data from various sources, including IoT sensors, traffic cameras, and user-generated </a:t>
            </a:r>
            <a:r>
              <a:rPr lang="en-US" sz="2400" dirty="0" smtClean="0">
                <a:solidFill>
                  <a:schemeClr val="tx1"/>
                </a:solidFill>
                <a:latin typeface="Times New Roman" pitchFamily="18" charset="0"/>
                <a:cs typeface="Times New Roman" pitchFamily="18" charset="0"/>
              </a:rPr>
              <a:t>reports.</a:t>
            </a:r>
          </a:p>
          <a:p>
            <a:pPr marL="342900" indent="-342900" algn="l">
              <a:buFont typeface="Wingdings" pitchFamily="2" charset="2"/>
              <a:buChar char="Ø"/>
            </a:pPr>
            <a:r>
              <a:rPr lang="en-US" sz="2400" b="1" dirty="0" smtClean="0">
                <a:solidFill>
                  <a:schemeClr val="tx1"/>
                </a:solidFill>
                <a:latin typeface="Times New Roman" pitchFamily="18" charset="0"/>
                <a:cs typeface="Times New Roman" pitchFamily="18" charset="0"/>
              </a:rPr>
              <a:t>Data </a:t>
            </a:r>
            <a:r>
              <a:rPr lang="en-US" sz="2400" b="1" dirty="0">
                <a:solidFill>
                  <a:schemeClr val="tx1"/>
                </a:solidFill>
                <a:latin typeface="Times New Roman" pitchFamily="18" charset="0"/>
                <a:cs typeface="Times New Roman" pitchFamily="18" charset="0"/>
              </a:rPr>
              <a:t>Processing and Analysis:</a:t>
            </a:r>
            <a:r>
              <a:rPr lang="en-US" sz="2400" dirty="0">
                <a:solidFill>
                  <a:schemeClr val="tx1"/>
                </a:solidFill>
                <a:latin typeface="Times New Roman" pitchFamily="18" charset="0"/>
                <a:cs typeface="Times New Roman" pitchFamily="18" charset="0"/>
              </a:rPr>
              <a:t> Advanced algorithms process incoming data to generate real-time transport updates, transport availability, and route recommendations. This analysis is the backbone of our </a:t>
            </a:r>
            <a:r>
              <a:rPr lang="en-US" sz="2400" dirty="0" smtClean="0">
                <a:solidFill>
                  <a:schemeClr val="tx1"/>
                </a:solidFill>
                <a:latin typeface="Times New Roman" pitchFamily="18" charset="0"/>
                <a:cs typeface="Times New Roman" pitchFamily="18" charset="0"/>
              </a:rPr>
              <a:t>system.</a:t>
            </a:r>
          </a:p>
          <a:p>
            <a:pPr marL="342900" indent="-342900" algn="l">
              <a:buFont typeface="Wingdings" pitchFamily="2" charset="2"/>
              <a:buChar char="Ø"/>
            </a:pPr>
            <a:r>
              <a:rPr lang="en-US" sz="2400" b="1" dirty="0" smtClean="0">
                <a:solidFill>
                  <a:schemeClr val="tx1"/>
                </a:solidFill>
                <a:latin typeface="Times New Roman" pitchFamily="18" charset="0"/>
                <a:cs typeface="Times New Roman" pitchFamily="18" charset="0"/>
              </a:rPr>
              <a:t>User </a:t>
            </a:r>
            <a:r>
              <a:rPr lang="en-US" sz="2400" b="1" dirty="0">
                <a:solidFill>
                  <a:schemeClr val="tx1"/>
                </a:solidFill>
                <a:latin typeface="Times New Roman" pitchFamily="18" charset="0"/>
                <a:cs typeface="Times New Roman" pitchFamily="18" charset="0"/>
              </a:rPr>
              <a:t>Accounts:</a:t>
            </a:r>
            <a:r>
              <a:rPr lang="en-US" sz="2400" dirty="0">
                <a:solidFill>
                  <a:schemeClr val="tx1"/>
                </a:solidFill>
                <a:latin typeface="Times New Roman" pitchFamily="18" charset="0"/>
                <a:cs typeface="Times New Roman" pitchFamily="18" charset="0"/>
              </a:rPr>
              <a:t> For those who prefer a personalized experience, users can create accounts on the web platform. This facilitates customized route planning and alert settings.</a:t>
            </a:r>
            <a:endParaRPr lang="en-IN" sz="2400" b="1" dirty="0">
              <a:solidFill>
                <a:schemeClr val="tx1"/>
              </a:solidFill>
              <a:latin typeface="Times New Roman" pitchFamily="18" charset="0"/>
              <a:cs typeface="Times New Roman" pitchFamily="18" charset="0"/>
            </a:endParaRPr>
          </a:p>
          <a:p>
            <a:endParaRPr lang="en-IN" sz="2000" b="1" dirty="0">
              <a:latin typeface="Bell MT" panose="02020503060305020303" pitchFamily="18" charset="0"/>
            </a:endParaRPr>
          </a:p>
        </p:txBody>
      </p:sp>
    </p:spTree>
    <p:extLst>
      <p:ext uri="{BB962C8B-B14F-4D97-AF65-F5344CB8AC3E}">
        <p14:creationId xmlns:p14="http://schemas.microsoft.com/office/powerpoint/2010/main" val="1030944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9A7D3-BF0D-C9C8-8646-0031455EB257}"/>
              </a:ext>
            </a:extLst>
          </p:cNvPr>
          <p:cNvSpPr>
            <a:spLocks noGrp="1"/>
          </p:cNvSpPr>
          <p:nvPr>
            <p:ph type="title"/>
          </p:nvPr>
        </p:nvSpPr>
        <p:spPr>
          <a:xfrm>
            <a:off x="1562719" y="342900"/>
            <a:ext cx="9704387" cy="666750"/>
          </a:xfrm>
        </p:spPr>
        <p:txBody>
          <a:bodyPr>
            <a:normAutofit/>
          </a:bodyPr>
          <a:lstStyle/>
          <a:p>
            <a:pPr algn="ctr"/>
            <a:r>
              <a:rPr lang="en-US" sz="2800" b="1" dirty="0" smtClean="0">
                <a:latin typeface="Times New Roman" pitchFamily="18" charset="0"/>
                <a:cs typeface="Times New Roman" pitchFamily="18" charset="0"/>
              </a:rPr>
              <a:t>INTEGRATION APPROACH:</a:t>
            </a:r>
            <a:endParaRPr lang="en-IN" sz="28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9B2E6BA-3CBA-D20F-3D79-C04EE139EFF0}"/>
              </a:ext>
            </a:extLst>
          </p:cNvPr>
          <p:cNvSpPr>
            <a:spLocks noGrp="1"/>
          </p:cNvSpPr>
          <p:nvPr>
            <p:ph idx="1"/>
          </p:nvPr>
        </p:nvSpPr>
        <p:spPr>
          <a:xfrm>
            <a:off x="380011" y="1104407"/>
            <a:ext cx="11447813" cy="4806817"/>
          </a:xfrm>
        </p:spPr>
        <p:txBody>
          <a:bodyPr>
            <a:noAutofit/>
          </a:bodyPr>
          <a:lstStyle/>
          <a:p>
            <a:pPr>
              <a:buFont typeface="Wingdings" pitchFamily="2" charset="2"/>
              <a:buChar char="Ø"/>
            </a:pPr>
            <a:r>
              <a:rPr lang="en-IN" sz="2400" b="1" dirty="0">
                <a:solidFill>
                  <a:schemeClr val="tx1"/>
                </a:solidFill>
                <a:latin typeface="Times New Roman" pitchFamily="18" charset="0"/>
                <a:cs typeface="Times New Roman" pitchFamily="18" charset="0"/>
              </a:rPr>
              <a:t>Mobile </a:t>
            </a:r>
            <a:r>
              <a:rPr lang="en-IN" sz="2400" b="1" dirty="0" smtClean="0">
                <a:solidFill>
                  <a:schemeClr val="tx1"/>
                </a:solidFill>
                <a:latin typeface="Times New Roman" pitchFamily="18" charset="0"/>
                <a:cs typeface="Times New Roman" pitchFamily="18" charset="0"/>
              </a:rPr>
              <a:t>Apps:</a:t>
            </a:r>
            <a:r>
              <a:rPr lang="en-US" sz="2400" b="0" i="0" dirty="0" smtClean="0">
                <a:solidFill>
                  <a:schemeClr val="tx1"/>
                </a:solidFill>
                <a:effectLst/>
                <a:latin typeface="Times New Roman" pitchFamily="18" charset="0"/>
                <a:cs typeface="Times New Roman" pitchFamily="18" charset="0"/>
              </a:rPr>
              <a:t>Our </a:t>
            </a:r>
            <a:r>
              <a:rPr lang="en-US" sz="2400" b="0" i="0" dirty="0">
                <a:solidFill>
                  <a:schemeClr val="tx1"/>
                </a:solidFill>
                <a:effectLst/>
                <a:latin typeface="Times New Roman" pitchFamily="18" charset="0"/>
                <a:cs typeface="Times New Roman" pitchFamily="18" charset="0"/>
              </a:rPr>
              <a:t>mobile apps, available for both iOS and Android, extend the platform's capabilities to users on the move. </a:t>
            </a:r>
            <a:endParaRPr lang="en-IN" sz="2400" b="1" dirty="0">
              <a:latin typeface="Times New Roman" pitchFamily="18" charset="0"/>
              <a:cs typeface="Times New Roman" pitchFamily="18" charset="0"/>
            </a:endParaRP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Real-Time </a:t>
            </a:r>
            <a:r>
              <a:rPr lang="en-US" sz="2400" b="1" i="0" dirty="0">
                <a:solidFill>
                  <a:schemeClr val="tx1"/>
                </a:solidFill>
                <a:effectLst/>
                <a:latin typeface="Times New Roman" pitchFamily="18" charset="0"/>
                <a:cs typeface="Times New Roman" pitchFamily="18" charset="0"/>
              </a:rPr>
              <a:t>Updates:</a:t>
            </a:r>
            <a:r>
              <a:rPr lang="en-US" sz="2400" b="0" i="0" dirty="0">
                <a:solidFill>
                  <a:schemeClr val="tx1"/>
                </a:solidFill>
                <a:effectLst/>
                <a:latin typeface="Times New Roman" pitchFamily="18" charset="0"/>
                <a:cs typeface="Times New Roman" pitchFamily="18" charset="0"/>
              </a:rPr>
              <a:t> Receive push notifications on your mobile device, ensuring you're always in the know about transport details and route </a:t>
            </a:r>
            <a:r>
              <a:rPr lang="en-US" sz="2400" b="0" i="0" dirty="0" smtClean="0">
                <a:solidFill>
                  <a:schemeClr val="tx1"/>
                </a:solidFill>
                <a:effectLst/>
                <a:latin typeface="Times New Roman" pitchFamily="18" charset="0"/>
                <a:cs typeface="Times New Roman" pitchFamily="18" charset="0"/>
              </a:rPr>
              <a:t>changes.</a:t>
            </a:r>
            <a:endParaRPr lang="en-IN" sz="2400" b="1" dirty="0">
              <a:latin typeface="Times New Roman" pitchFamily="18" charset="0"/>
              <a:cs typeface="Times New Roman" pitchFamily="18" charset="0"/>
            </a:endParaRP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GPS Integration:</a:t>
            </a:r>
            <a:r>
              <a:rPr lang="en-US" sz="2400" b="0" i="0" dirty="0" smtClean="0">
                <a:solidFill>
                  <a:schemeClr val="tx1"/>
                </a:solidFill>
                <a:effectLst/>
                <a:latin typeface="Times New Roman" pitchFamily="18" charset="0"/>
                <a:cs typeface="Times New Roman" pitchFamily="18" charset="0"/>
              </a:rPr>
              <a:t> Leverage your device's GPS capabilities for accurate location-based services. Get directions, estimated arrival times, and alerts tailored to your current location.</a:t>
            </a:r>
            <a:endParaRPr lang="en-IN" sz="2400" b="1" dirty="0">
              <a:latin typeface="Times New Roman" pitchFamily="18" charset="0"/>
              <a:cs typeface="Times New Roman" pitchFamily="18" charset="0"/>
            </a:endParaRP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Reporting </a:t>
            </a:r>
            <a:r>
              <a:rPr lang="en-US" sz="2400" b="1" i="0" dirty="0">
                <a:solidFill>
                  <a:schemeClr val="tx1"/>
                </a:solidFill>
                <a:effectLst/>
                <a:latin typeface="Times New Roman" pitchFamily="18" charset="0"/>
                <a:cs typeface="Times New Roman" pitchFamily="18" charset="0"/>
              </a:rPr>
              <a:t>on the Go:</a:t>
            </a:r>
            <a:r>
              <a:rPr lang="en-US" sz="2400" b="0" i="0" dirty="0">
                <a:solidFill>
                  <a:schemeClr val="tx1"/>
                </a:solidFill>
                <a:effectLst/>
                <a:latin typeface="Times New Roman" pitchFamily="18" charset="0"/>
                <a:cs typeface="Times New Roman" pitchFamily="18" charset="0"/>
              </a:rPr>
              <a:t> Empower users to report traffic issues directly from their smartphones, contributing to a dynamic and responsive </a:t>
            </a:r>
            <a:r>
              <a:rPr lang="en-US" sz="2400" b="0" i="0" dirty="0" smtClean="0">
                <a:solidFill>
                  <a:schemeClr val="tx1"/>
                </a:solidFill>
                <a:effectLst/>
                <a:latin typeface="Times New Roman" pitchFamily="18" charset="0"/>
                <a:cs typeface="Times New Roman" pitchFamily="18" charset="0"/>
              </a:rPr>
              <a:t>ecosystem.</a:t>
            </a: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Offline </a:t>
            </a:r>
            <a:r>
              <a:rPr lang="en-US" sz="2400" b="1" i="0" dirty="0">
                <a:solidFill>
                  <a:schemeClr val="tx1"/>
                </a:solidFill>
                <a:effectLst/>
                <a:latin typeface="Times New Roman" pitchFamily="18" charset="0"/>
                <a:cs typeface="Times New Roman" pitchFamily="18" charset="0"/>
              </a:rPr>
              <a:t>Access:</a:t>
            </a:r>
            <a:r>
              <a:rPr lang="en-US" sz="2400" b="0" i="0" dirty="0">
                <a:solidFill>
                  <a:schemeClr val="tx1"/>
                </a:solidFill>
                <a:effectLst/>
                <a:latin typeface="Times New Roman" pitchFamily="18" charset="0"/>
                <a:cs typeface="Times New Roman" pitchFamily="18" charset="0"/>
              </a:rPr>
              <a:t> In areas with limited connectivity, users can access cached data, ensuring uninterrupted service</a:t>
            </a:r>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2673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C467-365E-B3BB-8DFC-DDA72538EA01}"/>
              </a:ext>
            </a:extLst>
          </p:cNvPr>
          <p:cNvSpPr>
            <a:spLocks noGrp="1"/>
          </p:cNvSpPr>
          <p:nvPr>
            <p:ph type="ctrTitle"/>
          </p:nvPr>
        </p:nvSpPr>
        <p:spPr>
          <a:xfrm>
            <a:off x="419101" y="447678"/>
            <a:ext cx="11085512" cy="723899"/>
          </a:xfrm>
        </p:spPr>
        <p:txBody>
          <a:bodyPr>
            <a:normAutofit/>
          </a:bodyPr>
          <a:lstStyle/>
          <a:p>
            <a:pPr algn="ctr"/>
            <a:r>
              <a:rPr lang="en-US" sz="2800" b="1" dirty="0" smtClean="0">
                <a:latin typeface="Times New Roman" pitchFamily="18" charset="0"/>
                <a:cs typeface="Times New Roman" pitchFamily="18" charset="0"/>
              </a:rPr>
              <a:t>INTEGRATION BENEFITS: </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84708026-1628-61BA-E04F-93EDD195070C}"/>
              </a:ext>
            </a:extLst>
          </p:cNvPr>
          <p:cNvSpPr>
            <a:spLocks noGrp="1"/>
          </p:cNvSpPr>
          <p:nvPr>
            <p:ph type="subTitle" idx="1"/>
          </p:nvPr>
        </p:nvSpPr>
        <p:spPr>
          <a:xfrm>
            <a:off x="380011" y="1306287"/>
            <a:ext cx="11269684" cy="4483447"/>
          </a:xfrm>
        </p:spPr>
        <p:txBody>
          <a:bodyPr/>
          <a:lstStyle/>
          <a:p>
            <a:pPr algn="l"/>
            <a:r>
              <a:rPr lang="en-US" sz="2400" b="0" i="0" dirty="0">
                <a:solidFill>
                  <a:schemeClr val="tx1"/>
                </a:solidFill>
                <a:effectLst/>
                <a:latin typeface="Times New Roman" pitchFamily="18" charset="0"/>
                <a:cs typeface="Times New Roman" pitchFamily="18" charset="0"/>
              </a:rPr>
              <a:t>By seamlessly integrating the web-based platform and mobile apps, we provide a unified, all-encompassing solution to the public:</a:t>
            </a:r>
          </a:p>
          <a:p>
            <a:pPr marL="342900" indent="-342900" algn="l">
              <a:buFont typeface="Wingdings" pitchFamily="2" charset="2"/>
              <a:buChar char="Ø"/>
            </a:pPr>
            <a:r>
              <a:rPr lang="en-US" sz="2400" b="1" i="0" dirty="0">
                <a:solidFill>
                  <a:schemeClr val="tx1"/>
                </a:solidFill>
                <a:effectLst/>
                <a:latin typeface="Times New Roman" pitchFamily="18" charset="0"/>
                <a:cs typeface="Times New Roman" pitchFamily="18" charset="0"/>
              </a:rPr>
              <a:t>Real-Time Consistency:</a:t>
            </a:r>
            <a:r>
              <a:rPr lang="en-US" sz="2400" b="0" i="0" dirty="0">
                <a:solidFill>
                  <a:schemeClr val="tx1"/>
                </a:solidFill>
                <a:effectLst/>
                <a:latin typeface="Times New Roman" pitchFamily="18" charset="0"/>
                <a:cs typeface="Times New Roman" pitchFamily="18" charset="0"/>
              </a:rPr>
              <a:t> Users experience consistent real-time data and features across both web and mobile </a:t>
            </a:r>
            <a:r>
              <a:rPr lang="en-US" sz="2400" b="0" i="0" dirty="0" smtClean="0">
                <a:solidFill>
                  <a:schemeClr val="tx1"/>
                </a:solidFill>
                <a:effectLst/>
                <a:latin typeface="Times New Roman" pitchFamily="18" charset="0"/>
                <a:cs typeface="Times New Roman" pitchFamily="18" charset="0"/>
              </a:rPr>
              <a:t>platforms.</a:t>
            </a:r>
            <a:endParaRPr lang="en-US" sz="2400" dirty="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400" b="1" i="0" dirty="0" smtClean="0">
                <a:solidFill>
                  <a:schemeClr val="tx1"/>
                </a:solidFill>
                <a:effectLst/>
                <a:latin typeface="Times New Roman" pitchFamily="18" charset="0"/>
                <a:cs typeface="Times New Roman" pitchFamily="18" charset="0"/>
              </a:rPr>
              <a:t>Cross-Device </a:t>
            </a:r>
            <a:r>
              <a:rPr lang="en-US" sz="2400" b="1" i="0" dirty="0">
                <a:solidFill>
                  <a:schemeClr val="tx1"/>
                </a:solidFill>
                <a:effectLst/>
                <a:latin typeface="Times New Roman" pitchFamily="18" charset="0"/>
                <a:cs typeface="Times New Roman" pitchFamily="18" charset="0"/>
              </a:rPr>
              <a:t>Compatibility: </a:t>
            </a:r>
            <a:r>
              <a:rPr lang="en-US" sz="2400" b="0" i="0" dirty="0">
                <a:solidFill>
                  <a:schemeClr val="tx1"/>
                </a:solidFill>
                <a:effectLst/>
                <a:latin typeface="Times New Roman" pitchFamily="18" charset="0"/>
                <a:cs typeface="Times New Roman" pitchFamily="18" charset="0"/>
              </a:rPr>
              <a:t>Switch effortlessly between devices while maintaining access to the same personalized settings and </a:t>
            </a:r>
            <a:r>
              <a:rPr lang="en-US" sz="2400" b="0" i="0" dirty="0" smtClean="0">
                <a:solidFill>
                  <a:schemeClr val="tx1"/>
                </a:solidFill>
                <a:effectLst/>
                <a:latin typeface="Times New Roman" pitchFamily="18" charset="0"/>
                <a:cs typeface="Times New Roman" pitchFamily="18" charset="0"/>
              </a:rPr>
              <a:t>data.</a:t>
            </a:r>
          </a:p>
          <a:p>
            <a:pPr marL="342900" indent="-342900" algn="l">
              <a:buFont typeface="Wingdings" pitchFamily="2" charset="2"/>
              <a:buChar char="Ø"/>
            </a:pPr>
            <a:r>
              <a:rPr lang="en-US" sz="2400" b="1" i="0" dirty="0" smtClean="0">
                <a:solidFill>
                  <a:schemeClr val="tx1"/>
                </a:solidFill>
                <a:effectLst/>
                <a:latin typeface="Times New Roman" pitchFamily="18" charset="0"/>
                <a:cs typeface="Times New Roman" pitchFamily="18" charset="0"/>
              </a:rPr>
              <a:t>Data </a:t>
            </a:r>
            <a:r>
              <a:rPr lang="en-US" sz="2400" b="1" i="0" dirty="0">
                <a:solidFill>
                  <a:schemeClr val="tx1"/>
                </a:solidFill>
                <a:effectLst/>
                <a:latin typeface="Times New Roman" pitchFamily="18" charset="0"/>
                <a:cs typeface="Times New Roman" pitchFamily="18" charset="0"/>
              </a:rPr>
              <a:t>Synergy: </a:t>
            </a:r>
            <a:r>
              <a:rPr lang="en-US" sz="2400" b="0" i="0" dirty="0">
                <a:solidFill>
                  <a:schemeClr val="tx1"/>
                </a:solidFill>
                <a:effectLst/>
                <a:latin typeface="Times New Roman" pitchFamily="18" charset="0"/>
                <a:cs typeface="Times New Roman" pitchFamily="18" charset="0"/>
              </a:rPr>
              <a:t>Information gathered from mobile app users, such as incident reports, feeds back into the web platform for a richer, more dynamic </a:t>
            </a:r>
            <a:r>
              <a:rPr lang="en-US" sz="2400" b="0" i="0" dirty="0" smtClean="0">
                <a:solidFill>
                  <a:schemeClr val="tx1"/>
                </a:solidFill>
                <a:effectLst/>
                <a:latin typeface="Times New Roman" pitchFamily="18" charset="0"/>
                <a:cs typeface="Times New Roman" pitchFamily="18" charset="0"/>
              </a:rPr>
              <a:t>dataset.</a:t>
            </a:r>
          </a:p>
          <a:p>
            <a:pPr marL="342900" indent="-342900" algn="l">
              <a:buFont typeface="Wingdings" pitchFamily="2" charset="2"/>
              <a:buChar char="Ø"/>
            </a:pPr>
            <a:r>
              <a:rPr lang="en-US" sz="2400" b="1" i="0" dirty="0" smtClean="0">
                <a:solidFill>
                  <a:schemeClr val="tx1"/>
                </a:solidFill>
                <a:effectLst/>
                <a:latin typeface="Times New Roman" pitchFamily="18" charset="0"/>
                <a:cs typeface="Times New Roman" pitchFamily="18" charset="0"/>
              </a:rPr>
              <a:t>Enhanced </a:t>
            </a:r>
            <a:r>
              <a:rPr lang="en-US" sz="2400" b="1" i="0" dirty="0">
                <a:solidFill>
                  <a:schemeClr val="tx1"/>
                </a:solidFill>
                <a:effectLst/>
                <a:latin typeface="Times New Roman" pitchFamily="18" charset="0"/>
                <a:cs typeface="Times New Roman" pitchFamily="18" charset="0"/>
              </a:rPr>
              <a:t>User Engagement: </a:t>
            </a:r>
            <a:r>
              <a:rPr lang="en-US" sz="2400" b="0" i="0" dirty="0">
                <a:solidFill>
                  <a:schemeClr val="tx1"/>
                </a:solidFill>
                <a:effectLst/>
                <a:latin typeface="Times New Roman" pitchFamily="18" charset="0"/>
                <a:cs typeface="Times New Roman" pitchFamily="18" charset="0"/>
              </a:rPr>
              <a:t>This integration fosters a stronger sense of community and engagement, as users contribute to and benefit from a shared, up-to-the-minute transport intelligence network.</a:t>
            </a:r>
            <a:endParaRPr lang="en-IN" sz="24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2526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881</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TEAM MEMBERS: PRITHIKASREE S B(113321243039) RATHNA MAALA S V(113321243040) SAKTHIPRIYA P(113321243044) SALMA M (113321243045) </vt:lpstr>
      <vt:lpstr>PROJECT DEFINITION:</vt:lpstr>
      <vt:lpstr>OBJECTIVES:</vt:lpstr>
      <vt:lpstr>IoT SENSOR DESING: </vt:lpstr>
      <vt:lpstr>IOT SENSOR DESIGN:</vt:lpstr>
      <vt:lpstr>REAL-TIME TRANSIT INFORMATION PLATFORM:</vt:lpstr>
      <vt:lpstr>INTERGRATION APPROACH:</vt:lpstr>
      <vt:lpstr>INTEGRATION APPROACH:</vt:lpstr>
      <vt:lpstr>INTEGRATION BENEFITS: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WELCOME</cp:lastModifiedBy>
  <cp:revision>6</cp:revision>
  <dcterms:created xsi:type="dcterms:W3CDTF">2023-09-29T07:14:55Z</dcterms:created>
  <dcterms:modified xsi:type="dcterms:W3CDTF">2023-09-29T17:18:44Z</dcterms:modified>
</cp:coreProperties>
</file>