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5143500" type="screen16x9"/>
  <p:notesSz cx="6858000" cy="9144000"/>
  <p:embeddedFontLst>
    <p:embeddedFont>
      <p:font typeface="Open Sans" pitchFamily="2" charset="0"/>
      <p:regular r:id="rId15"/>
      <p:bold r:id="rId16"/>
      <p:italic r:id="rId17"/>
      <p:boldItalic r:id="rId18"/>
    </p:embeddedFont>
    <p:embeddedFont>
      <p:font typeface="PT Sans Narrow" panose="020B0506020203020204" pitchFamily="34" charset="77"/>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7"/>
    <p:restoredTop sz="94654"/>
  </p:normalViewPr>
  <p:slideViewPr>
    <p:cSldViewPr snapToGrid="0">
      <p:cViewPr varScale="1">
        <p:scale>
          <a:sx n="145" d="100"/>
          <a:sy n="145" d="100"/>
        </p:scale>
        <p:origin x="39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4e449f7b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4e449f7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b4e449f7b_0_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b4e449f7b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b4e449f7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b4e449f7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b4e449f7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b4e449f7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a7dbbbd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a7dbbb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a7dbbbd4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a7dbbbd4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a7dbbbd4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a7dbbbd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b4e449f7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b4e449f7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9128e43e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9128e43e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7dbbbd4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7dbbbd4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monikaadarsh/disposable-menus-digital-menus-qr-code-menus-comparing-solutions-for-restaurants-post-covid-db227ac00d0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cdc.gov/coronavirus/2019-ncov/community/organizations/business-employers/bars-restaurants.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594725" y="1443037"/>
            <a:ext cx="7792575" cy="2257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21">
            <a:extLst>
              <a:ext uri="{FF2B5EF4-FFF2-40B4-BE49-F238E27FC236}">
                <a16:creationId xmlns:a16="http://schemas.microsoft.com/office/drawing/2014/main" id="{EEEECCC9-E5A1-C14D-9837-6B766824DD78}"/>
              </a:ext>
            </a:extLst>
          </p:cNvPr>
          <p:cNvSpPr txBox="1"/>
          <p:nvPr/>
        </p:nvSpPr>
        <p:spPr>
          <a:xfrm>
            <a:off x="359425" y="284494"/>
            <a:ext cx="5496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dirty="0">
                <a:solidFill>
                  <a:srgbClr val="666666"/>
                </a:solidFill>
                <a:latin typeface="Cambria"/>
                <a:ea typeface="Cambria"/>
                <a:cs typeface="Cambria"/>
                <a:sym typeface="Cambria"/>
              </a:rPr>
              <a:t>Implementation Outcome</a:t>
            </a:r>
            <a:endParaRPr sz="1900" dirty="0"/>
          </a:p>
        </p:txBody>
      </p:sp>
      <p:pic>
        <p:nvPicPr>
          <p:cNvPr id="6" name="Picture 5">
            <a:extLst>
              <a:ext uri="{FF2B5EF4-FFF2-40B4-BE49-F238E27FC236}">
                <a16:creationId xmlns:a16="http://schemas.microsoft.com/office/drawing/2014/main" id="{F137868A-0805-0347-816D-41727E958C43}"/>
              </a:ext>
            </a:extLst>
          </p:cNvPr>
          <p:cNvPicPr>
            <a:picLocks noChangeAspect="1"/>
          </p:cNvPicPr>
          <p:nvPr/>
        </p:nvPicPr>
        <p:blipFill rotWithShape="1">
          <a:blip r:embed="rId2"/>
          <a:srcRect t="335" b="26683"/>
          <a:stretch/>
        </p:blipFill>
        <p:spPr>
          <a:xfrm>
            <a:off x="4842274" y="1479014"/>
            <a:ext cx="1833294" cy="3189348"/>
          </a:xfrm>
          <a:prstGeom prst="rect">
            <a:avLst/>
          </a:prstGeom>
        </p:spPr>
      </p:pic>
      <p:pic>
        <p:nvPicPr>
          <p:cNvPr id="8" name="Picture 7">
            <a:extLst>
              <a:ext uri="{FF2B5EF4-FFF2-40B4-BE49-F238E27FC236}">
                <a16:creationId xmlns:a16="http://schemas.microsoft.com/office/drawing/2014/main" id="{AE2BB54C-F2D2-0243-B385-5DFAED200526}"/>
              </a:ext>
            </a:extLst>
          </p:cNvPr>
          <p:cNvPicPr>
            <a:picLocks noChangeAspect="1"/>
          </p:cNvPicPr>
          <p:nvPr/>
        </p:nvPicPr>
        <p:blipFill rotWithShape="1">
          <a:blip r:embed="rId3"/>
          <a:srcRect t="502" r="499" b="21377"/>
          <a:stretch/>
        </p:blipFill>
        <p:spPr>
          <a:xfrm>
            <a:off x="2701795" y="1481299"/>
            <a:ext cx="1834278" cy="3187063"/>
          </a:xfrm>
          <a:prstGeom prst="rect">
            <a:avLst/>
          </a:prstGeom>
        </p:spPr>
      </p:pic>
      <p:pic>
        <p:nvPicPr>
          <p:cNvPr id="12" name="Picture 11">
            <a:extLst>
              <a:ext uri="{FF2B5EF4-FFF2-40B4-BE49-F238E27FC236}">
                <a16:creationId xmlns:a16="http://schemas.microsoft.com/office/drawing/2014/main" id="{4FEA8DFA-2422-6046-BE41-9175BFDBFDAE}"/>
              </a:ext>
            </a:extLst>
          </p:cNvPr>
          <p:cNvPicPr>
            <a:picLocks noChangeAspect="1"/>
          </p:cNvPicPr>
          <p:nvPr/>
        </p:nvPicPr>
        <p:blipFill rotWithShape="1">
          <a:blip r:embed="rId4"/>
          <a:srcRect t="1832" r="3288" b="1220"/>
          <a:stretch/>
        </p:blipFill>
        <p:spPr>
          <a:xfrm>
            <a:off x="6980784" y="1304009"/>
            <a:ext cx="1836981" cy="3364354"/>
          </a:xfrm>
          <a:prstGeom prst="rect">
            <a:avLst/>
          </a:prstGeom>
        </p:spPr>
      </p:pic>
      <p:pic>
        <p:nvPicPr>
          <p:cNvPr id="14" name="Picture 13">
            <a:extLst>
              <a:ext uri="{FF2B5EF4-FFF2-40B4-BE49-F238E27FC236}">
                <a16:creationId xmlns:a16="http://schemas.microsoft.com/office/drawing/2014/main" id="{8F8F0D14-45C3-E84E-BE29-C674AF7B69D7}"/>
              </a:ext>
            </a:extLst>
          </p:cNvPr>
          <p:cNvPicPr>
            <a:picLocks noChangeAspect="1"/>
          </p:cNvPicPr>
          <p:nvPr/>
        </p:nvPicPr>
        <p:blipFill rotWithShape="1">
          <a:blip r:embed="rId5"/>
          <a:srcRect t="6277" r="52" b="15915"/>
          <a:stretch/>
        </p:blipFill>
        <p:spPr>
          <a:xfrm>
            <a:off x="529894" y="1370554"/>
            <a:ext cx="1870716" cy="3254020"/>
          </a:xfrm>
          <a:prstGeom prst="rect">
            <a:avLst/>
          </a:prstGeom>
        </p:spPr>
      </p:pic>
      <p:sp>
        <p:nvSpPr>
          <p:cNvPr id="15" name="Rectangle 14">
            <a:extLst>
              <a:ext uri="{FF2B5EF4-FFF2-40B4-BE49-F238E27FC236}">
                <a16:creationId xmlns:a16="http://schemas.microsoft.com/office/drawing/2014/main" id="{4EDE5383-B1A7-544E-BC24-589CD42E79BE}"/>
              </a:ext>
            </a:extLst>
          </p:cNvPr>
          <p:cNvSpPr/>
          <p:nvPr/>
        </p:nvSpPr>
        <p:spPr>
          <a:xfrm>
            <a:off x="548113" y="1327638"/>
            <a:ext cx="1834279" cy="334072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EAF3447-86E6-5C48-A2AA-5E2DCB3B63DE}"/>
              </a:ext>
            </a:extLst>
          </p:cNvPr>
          <p:cNvSpPr/>
          <p:nvPr/>
        </p:nvSpPr>
        <p:spPr>
          <a:xfrm>
            <a:off x="2694701" y="1327638"/>
            <a:ext cx="1834279" cy="334072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C4D29B0-C5E7-DA45-8244-2E0029FA8794}"/>
              </a:ext>
            </a:extLst>
          </p:cNvPr>
          <p:cNvSpPr/>
          <p:nvPr/>
        </p:nvSpPr>
        <p:spPr>
          <a:xfrm>
            <a:off x="4841289" y="1329438"/>
            <a:ext cx="1834279" cy="334072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7D5F2B7-B18C-FF4F-A6FB-F723F05BA5A7}"/>
              </a:ext>
            </a:extLst>
          </p:cNvPr>
          <p:cNvSpPr/>
          <p:nvPr/>
        </p:nvSpPr>
        <p:spPr>
          <a:xfrm>
            <a:off x="6983486" y="1327637"/>
            <a:ext cx="1834279" cy="334072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19" name="Google Shape;128;p21">
            <a:extLst>
              <a:ext uri="{FF2B5EF4-FFF2-40B4-BE49-F238E27FC236}">
                <a16:creationId xmlns:a16="http://schemas.microsoft.com/office/drawing/2014/main" id="{26A09F1E-FFC8-D344-AFCF-D50D01ACC151}"/>
              </a:ext>
            </a:extLst>
          </p:cNvPr>
          <p:cNvSpPr txBox="1"/>
          <p:nvPr/>
        </p:nvSpPr>
        <p:spPr>
          <a:xfrm>
            <a:off x="947683" y="919784"/>
            <a:ext cx="1035137" cy="3539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dirty="0">
                <a:solidFill>
                  <a:srgbClr val="666666"/>
                </a:solidFill>
                <a:latin typeface="Cambria"/>
                <a:ea typeface="Cambria"/>
                <a:cs typeface="Cambria"/>
                <a:sym typeface="Cambria"/>
              </a:rPr>
              <a:t>Home Page</a:t>
            </a:r>
            <a:endParaRPr sz="1100" dirty="0"/>
          </a:p>
        </p:txBody>
      </p:sp>
      <p:sp>
        <p:nvSpPr>
          <p:cNvPr id="20" name="Google Shape;128;p21">
            <a:extLst>
              <a:ext uri="{FF2B5EF4-FFF2-40B4-BE49-F238E27FC236}">
                <a16:creationId xmlns:a16="http://schemas.microsoft.com/office/drawing/2014/main" id="{38F1EAD4-0C8A-464C-A99C-A44EA30BB064}"/>
              </a:ext>
            </a:extLst>
          </p:cNvPr>
          <p:cNvSpPr txBox="1"/>
          <p:nvPr/>
        </p:nvSpPr>
        <p:spPr>
          <a:xfrm>
            <a:off x="2938117" y="919784"/>
            <a:ext cx="1347446" cy="3539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dirty="0">
                <a:solidFill>
                  <a:srgbClr val="666666"/>
                </a:solidFill>
                <a:latin typeface="Cambria"/>
                <a:ea typeface="Cambria"/>
                <a:cs typeface="Cambria"/>
                <a:sym typeface="Cambria"/>
              </a:rPr>
              <a:t>Menu Display</a:t>
            </a:r>
            <a:endParaRPr sz="1100" dirty="0"/>
          </a:p>
        </p:txBody>
      </p:sp>
      <p:sp>
        <p:nvSpPr>
          <p:cNvPr id="21" name="Google Shape;128;p21">
            <a:extLst>
              <a:ext uri="{FF2B5EF4-FFF2-40B4-BE49-F238E27FC236}">
                <a16:creationId xmlns:a16="http://schemas.microsoft.com/office/drawing/2014/main" id="{457B3B67-42E3-B24F-B51A-9E96FF109DFE}"/>
              </a:ext>
            </a:extLst>
          </p:cNvPr>
          <p:cNvSpPr txBox="1"/>
          <p:nvPr/>
        </p:nvSpPr>
        <p:spPr>
          <a:xfrm>
            <a:off x="5096837" y="913476"/>
            <a:ext cx="1347446" cy="3539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dirty="0">
                <a:solidFill>
                  <a:srgbClr val="666666"/>
                </a:solidFill>
                <a:latin typeface="Cambria"/>
                <a:ea typeface="Cambria"/>
                <a:cs typeface="Cambria"/>
                <a:sym typeface="Cambria"/>
              </a:rPr>
              <a:t>Place Order</a:t>
            </a:r>
            <a:endParaRPr sz="1100" dirty="0"/>
          </a:p>
        </p:txBody>
      </p:sp>
      <p:sp>
        <p:nvSpPr>
          <p:cNvPr id="22" name="Google Shape;128;p21">
            <a:extLst>
              <a:ext uri="{FF2B5EF4-FFF2-40B4-BE49-F238E27FC236}">
                <a16:creationId xmlns:a16="http://schemas.microsoft.com/office/drawing/2014/main" id="{D5EF3A30-0B76-5B43-9823-6BC5B827EAFB}"/>
              </a:ext>
            </a:extLst>
          </p:cNvPr>
          <p:cNvSpPr txBox="1"/>
          <p:nvPr/>
        </p:nvSpPr>
        <p:spPr>
          <a:xfrm>
            <a:off x="7190630" y="913475"/>
            <a:ext cx="1417287" cy="3539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dirty="0">
                <a:solidFill>
                  <a:srgbClr val="666666"/>
                </a:solidFill>
                <a:latin typeface="Cambria"/>
                <a:ea typeface="Cambria"/>
                <a:cs typeface="Cambria"/>
                <a:sym typeface="Cambria"/>
              </a:rPr>
              <a:t>Restaurant Form</a:t>
            </a:r>
            <a:endParaRPr sz="1100" dirty="0"/>
          </a:p>
        </p:txBody>
      </p:sp>
    </p:spTree>
    <p:extLst>
      <p:ext uri="{BB962C8B-B14F-4D97-AF65-F5344CB8AC3E}">
        <p14:creationId xmlns:p14="http://schemas.microsoft.com/office/powerpoint/2010/main" val="48771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body" idx="1"/>
          </p:nvPr>
        </p:nvSpPr>
        <p:spPr>
          <a:xfrm>
            <a:off x="311700" y="134332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666666"/>
              </a:buClr>
              <a:buSzPts val="1300"/>
              <a:buFont typeface="Cambria"/>
              <a:buChar char="❖"/>
            </a:pPr>
            <a:r>
              <a:rPr lang="en" sz="1300">
                <a:solidFill>
                  <a:srgbClr val="666666"/>
                </a:solidFill>
                <a:latin typeface="Cambria"/>
                <a:ea typeface="Cambria"/>
                <a:cs typeface="Cambria"/>
                <a:sym typeface="Cambria"/>
              </a:rPr>
              <a:t>Monika Adarsh (2020) . Restaurant menus: disposable, digital, QR code — post COVID [</a:t>
            </a:r>
            <a:r>
              <a:rPr lang="en" sz="1300" u="sng">
                <a:solidFill>
                  <a:srgbClr val="1155CC"/>
                </a:solidFill>
                <a:latin typeface="Cambria"/>
                <a:ea typeface="Cambria"/>
                <a:cs typeface="Cambria"/>
                <a:sym typeface="Cambria"/>
                <a:hlinkClick r:id="rId3">
                  <a:extLst>
                    <a:ext uri="{A12FA001-AC4F-418D-AE19-62706E023703}">
                      <ahyp:hlinkClr xmlns:ahyp="http://schemas.microsoft.com/office/drawing/2018/hyperlinkcolor" val="tx"/>
                    </a:ext>
                  </a:extLst>
                </a:hlinkClick>
              </a:rPr>
              <a:t>https://medium.com/@monikaadarsh/disposable-menus-digital-menus-qr-code-menus-comparing-solutions-for-restaurants-post-covid-db227ac00d0b</a:t>
            </a:r>
            <a:r>
              <a:rPr lang="en" sz="1300">
                <a:solidFill>
                  <a:srgbClr val="666666"/>
                </a:solidFill>
                <a:latin typeface="Cambria"/>
                <a:ea typeface="Cambria"/>
                <a:cs typeface="Cambria"/>
                <a:sym typeface="Cambria"/>
              </a:rPr>
              <a:t>]</a:t>
            </a:r>
            <a:endParaRPr sz="1300">
              <a:solidFill>
                <a:srgbClr val="666666"/>
              </a:solidFill>
              <a:latin typeface="Cambria"/>
              <a:ea typeface="Cambria"/>
              <a:cs typeface="Cambria"/>
              <a:sym typeface="Cambria"/>
            </a:endParaRPr>
          </a:p>
          <a:p>
            <a:pPr marL="457200" lvl="0" indent="-311150" algn="l" rtl="0">
              <a:spcBef>
                <a:spcPts val="0"/>
              </a:spcBef>
              <a:spcAft>
                <a:spcPts val="0"/>
              </a:spcAft>
              <a:buClr>
                <a:srgbClr val="666666"/>
              </a:buClr>
              <a:buSzPts val="1300"/>
              <a:buFont typeface="Cambria"/>
              <a:buChar char="❖"/>
            </a:pPr>
            <a:r>
              <a:rPr lang="en" sz="1300">
                <a:solidFill>
                  <a:srgbClr val="666666"/>
                </a:solidFill>
                <a:latin typeface="Cambria"/>
                <a:ea typeface="Cambria"/>
                <a:cs typeface="Cambria"/>
                <a:sym typeface="Cambria"/>
              </a:rPr>
              <a:t>Centers for Disease Control and Prevention (2021) . Considerations for Restaurant and Bar Operators [</a:t>
            </a:r>
            <a:r>
              <a:rPr lang="en" sz="1300" u="sng">
                <a:solidFill>
                  <a:srgbClr val="1155CC"/>
                </a:solidFill>
                <a:latin typeface="Cambria"/>
                <a:ea typeface="Cambria"/>
                <a:cs typeface="Cambria"/>
                <a:sym typeface="Cambria"/>
                <a:hlinkClick r:id="rId4">
                  <a:extLst>
                    <a:ext uri="{A12FA001-AC4F-418D-AE19-62706E023703}">
                      <ahyp:hlinkClr xmlns:ahyp="http://schemas.microsoft.com/office/drawing/2018/hyperlinkcolor" val="tx"/>
                    </a:ext>
                  </a:extLst>
                </a:hlinkClick>
              </a:rPr>
              <a:t>https://www.cdc.gov/coronavirus/2019-ncov/community/organizations/business-employers/bars-restaurants.html</a:t>
            </a:r>
            <a:r>
              <a:rPr lang="en" sz="1300">
                <a:solidFill>
                  <a:srgbClr val="666666"/>
                </a:solidFill>
                <a:latin typeface="Cambria"/>
                <a:ea typeface="Cambria"/>
                <a:cs typeface="Cambria"/>
                <a:sym typeface="Cambria"/>
              </a:rPr>
              <a:t>]</a:t>
            </a:r>
            <a:endParaRPr sz="1300">
              <a:solidFill>
                <a:srgbClr val="666666"/>
              </a:solidFill>
              <a:latin typeface="Cambria"/>
              <a:ea typeface="Cambria"/>
              <a:cs typeface="Cambria"/>
              <a:sym typeface="Cambria"/>
            </a:endParaRPr>
          </a:p>
          <a:p>
            <a:pPr marL="457200" lvl="0" indent="-298450" algn="l" rtl="0">
              <a:spcBef>
                <a:spcPts val="0"/>
              </a:spcBef>
              <a:spcAft>
                <a:spcPts val="0"/>
              </a:spcAft>
              <a:buClr>
                <a:srgbClr val="666666"/>
              </a:buClr>
              <a:buSzPts val="1100"/>
              <a:buFont typeface="Cambria"/>
              <a:buChar char="❖"/>
            </a:pPr>
            <a:r>
              <a:rPr lang="en" sz="1300">
                <a:solidFill>
                  <a:srgbClr val="666666"/>
                </a:solidFill>
                <a:latin typeface="Cambria"/>
                <a:ea typeface="Cambria"/>
                <a:cs typeface="Cambria"/>
                <a:sym typeface="Cambria"/>
              </a:rPr>
              <a:t>Foursquare (2020) Documentation. Available at: https://developer.foursquare.com/docs/places-api/ (Accessed: Oct 2, 2021 )</a:t>
            </a:r>
            <a:endParaRPr sz="1300">
              <a:solidFill>
                <a:srgbClr val="666666"/>
              </a:solidFill>
              <a:latin typeface="Cambria"/>
              <a:ea typeface="Cambria"/>
              <a:cs typeface="Cambria"/>
              <a:sym typeface="Cambria"/>
            </a:endParaRPr>
          </a:p>
          <a:p>
            <a:pPr marL="457200" lvl="0" indent="-298450" algn="l" rtl="0">
              <a:spcBef>
                <a:spcPts val="0"/>
              </a:spcBef>
              <a:spcAft>
                <a:spcPts val="0"/>
              </a:spcAft>
              <a:buClr>
                <a:srgbClr val="666666"/>
              </a:buClr>
              <a:buSzPts val="1100"/>
              <a:buFont typeface="Cambria"/>
              <a:buChar char="❖"/>
            </a:pPr>
            <a:r>
              <a:rPr lang="en" sz="1300">
                <a:solidFill>
                  <a:srgbClr val="666666"/>
                </a:solidFill>
                <a:latin typeface="Cambria"/>
                <a:ea typeface="Cambria"/>
                <a:cs typeface="Cambria"/>
                <a:sym typeface="Cambria"/>
              </a:rPr>
              <a:t>Allmenus.com (2020) Available at: https://www.allmenus.com/ (Accessed: Oct 2, 2021 )</a:t>
            </a:r>
            <a:endParaRPr sz="1300">
              <a:solidFill>
                <a:srgbClr val="666666"/>
              </a:solidFill>
              <a:latin typeface="Cambria"/>
              <a:ea typeface="Cambria"/>
              <a:cs typeface="Cambria"/>
              <a:sym typeface="Cambria"/>
            </a:endParaRPr>
          </a:p>
          <a:p>
            <a:pPr marL="457200" lvl="0" indent="-298450" algn="just" rtl="0">
              <a:spcBef>
                <a:spcPts val="0"/>
              </a:spcBef>
              <a:spcAft>
                <a:spcPts val="0"/>
              </a:spcAft>
              <a:buClr>
                <a:srgbClr val="666666"/>
              </a:buClr>
              <a:buSzPts val="1100"/>
              <a:buFont typeface="Cambria"/>
              <a:buChar char="❖"/>
            </a:pPr>
            <a:r>
              <a:rPr lang="en" sz="1300">
                <a:solidFill>
                  <a:srgbClr val="666666"/>
                </a:solidFill>
                <a:latin typeface="Cambria"/>
                <a:ea typeface="Cambria"/>
                <a:cs typeface="Cambria"/>
                <a:sym typeface="Cambria"/>
              </a:rPr>
              <a:t>Qrcode-monkey.com Available at: https://www.qrcode-monkey.com/  (Accessed: Oct 3, 2021 )</a:t>
            </a:r>
            <a:endParaRPr sz="1300">
              <a:solidFill>
                <a:srgbClr val="666666"/>
              </a:solidFill>
              <a:latin typeface="Cambria"/>
              <a:ea typeface="Cambria"/>
              <a:cs typeface="Cambria"/>
              <a:sym typeface="Cambria"/>
            </a:endParaRPr>
          </a:p>
        </p:txBody>
      </p:sp>
      <p:sp>
        <p:nvSpPr>
          <p:cNvPr id="135" name="Google Shape;135;p22"/>
          <p:cNvSpPr txBox="1"/>
          <p:nvPr/>
        </p:nvSpPr>
        <p:spPr>
          <a:xfrm>
            <a:off x="493175" y="482025"/>
            <a:ext cx="5496600" cy="67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900" b="1">
                <a:solidFill>
                  <a:srgbClr val="666666"/>
                </a:solidFill>
                <a:latin typeface="Cambria"/>
                <a:ea typeface="Cambria"/>
                <a:cs typeface="Cambria"/>
                <a:sym typeface="Cambria"/>
              </a:rPr>
              <a:t>REFERENCES</a:t>
            </a:r>
            <a:endParaRPr>
              <a:solidFill>
                <a:srgbClr val="666666"/>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sz="1000" i="1">
                <a:solidFill>
                  <a:srgbClr val="666666"/>
                </a:solidFill>
                <a:latin typeface="Cambria"/>
                <a:ea typeface="Cambria"/>
                <a:cs typeface="Cambria"/>
                <a:sym typeface="Cambria"/>
              </a:rPr>
              <a:t>(Harvard reference style)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2903002" y="1936759"/>
            <a:ext cx="2900700" cy="574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0"/>
        <p:cNvGrpSpPr/>
        <p:nvPr/>
      </p:nvGrpSpPr>
      <p:grpSpPr>
        <a:xfrm>
          <a:off x="0" y="0"/>
          <a:ext cx="0" cy="0"/>
          <a:chOff x="0" y="0"/>
          <a:chExt cx="0" cy="0"/>
        </a:xfrm>
      </p:grpSpPr>
      <p:sp>
        <p:nvSpPr>
          <p:cNvPr id="71" name="Google Shape;71;p14"/>
          <p:cNvSpPr txBox="1"/>
          <p:nvPr/>
        </p:nvSpPr>
        <p:spPr>
          <a:xfrm>
            <a:off x="3247875" y="987900"/>
            <a:ext cx="2595600" cy="1062000"/>
          </a:xfrm>
          <a:prstGeom prst="rect">
            <a:avLst/>
          </a:prstGeom>
          <a:noFill/>
          <a:ln>
            <a:noFill/>
          </a:ln>
        </p:spPr>
        <p:txBody>
          <a:bodyPr spcFirstLastPara="1" wrap="square" lIns="91425" tIns="91425" rIns="91425" bIns="91425" anchor="t" anchorCtr="0">
            <a:spAutoFit/>
          </a:bodyPr>
          <a:lstStyle/>
          <a:p>
            <a:pPr marL="0" lvl="0" indent="0" algn="ctr" rtl="0">
              <a:lnSpc>
                <a:spcPct val="200000"/>
              </a:lnSpc>
              <a:spcBef>
                <a:spcPts val="0"/>
              </a:spcBef>
              <a:spcAft>
                <a:spcPts val="0"/>
              </a:spcAft>
              <a:buNone/>
            </a:pPr>
            <a:r>
              <a:rPr lang="en" sz="1900" b="1">
                <a:solidFill>
                  <a:srgbClr val="666666"/>
                </a:solidFill>
                <a:latin typeface="Cambria"/>
                <a:ea typeface="Cambria"/>
                <a:cs typeface="Cambria"/>
                <a:sym typeface="Cambria"/>
              </a:rPr>
              <a:t>Team 18 </a:t>
            </a:r>
            <a:endParaRPr sz="1900" b="1">
              <a:solidFill>
                <a:srgbClr val="666666"/>
              </a:solidFill>
              <a:latin typeface="Cambria"/>
              <a:ea typeface="Cambria"/>
              <a:cs typeface="Cambria"/>
              <a:sym typeface="Cambria"/>
            </a:endParaRPr>
          </a:p>
          <a:p>
            <a:pPr marL="0" lvl="0" indent="0" algn="ctr" rtl="0">
              <a:lnSpc>
                <a:spcPct val="200000"/>
              </a:lnSpc>
              <a:spcBef>
                <a:spcPts val="0"/>
              </a:spcBef>
              <a:spcAft>
                <a:spcPts val="0"/>
              </a:spcAft>
              <a:buNone/>
            </a:pPr>
            <a:r>
              <a:rPr lang="en" sz="1900" b="1">
                <a:solidFill>
                  <a:srgbClr val="666666"/>
                </a:solidFill>
                <a:latin typeface="Cambria"/>
                <a:ea typeface="Cambria"/>
                <a:cs typeface="Cambria"/>
                <a:sym typeface="Cambria"/>
              </a:rPr>
              <a:t>Humble pixies</a:t>
            </a:r>
            <a:endParaRPr sz="2000" b="1"/>
          </a:p>
        </p:txBody>
      </p:sp>
      <p:sp>
        <p:nvSpPr>
          <p:cNvPr id="72" name="Google Shape;72;p14"/>
          <p:cNvSpPr txBox="1"/>
          <p:nvPr/>
        </p:nvSpPr>
        <p:spPr>
          <a:xfrm>
            <a:off x="1926375" y="2149200"/>
            <a:ext cx="5478900" cy="94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500">
                <a:solidFill>
                  <a:srgbClr val="666666"/>
                </a:solidFill>
                <a:latin typeface="Cambria"/>
                <a:ea typeface="Cambria"/>
                <a:cs typeface="Cambria"/>
                <a:sym typeface="Cambria"/>
              </a:rPr>
              <a:t>Team Members</a:t>
            </a:r>
            <a:endParaRPr sz="1500">
              <a:solidFill>
                <a:srgbClr val="666666"/>
              </a:solidFill>
              <a:latin typeface="Cambria"/>
              <a:ea typeface="Cambria"/>
              <a:cs typeface="Cambria"/>
              <a:sym typeface="Cambria"/>
            </a:endParaRPr>
          </a:p>
          <a:p>
            <a:pPr marL="0" lvl="0" indent="0" algn="ctr" rtl="0">
              <a:lnSpc>
                <a:spcPct val="115000"/>
              </a:lnSpc>
              <a:spcBef>
                <a:spcPts val="0"/>
              </a:spcBef>
              <a:spcAft>
                <a:spcPts val="0"/>
              </a:spcAft>
              <a:buNone/>
            </a:pPr>
            <a:endParaRPr sz="1500">
              <a:solidFill>
                <a:srgbClr val="666666"/>
              </a:solidFill>
              <a:latin typeface="Cambria"/>
              <a:ea typeface="Cambria"/>
              <a:cs typeface="Cambria"/>
              <a:sym typeface="Cambria"/>
            </a:endParaRPr>
          </a:p>
          <a:p>
            <a:pPr marL="0" lvl="0" indent="0" algn="ctr" rtl="0">
              <a:lnSpc>
                <a:spcPct val="115000"/>
              </a:lnSpc>
              <a:spcBef>
                <a:spcPts val="0"/>
              </a:spcBef>
              <a:spcAft>
                <a:spcPts val="0"/>
              </a:spcAft>
              <a:buClr>
                <a:schemeClr val="dk1"/>
              </a:buClr>
              <a:buSzPts val="1100"/>
              <a:buFont typeface="Arial"/>
              <a:buNone/>
            </a:pPr>
            <a:r>
              <a:rPr lang="en" sz="1500">
                <a:solidFill>
                  <a:srgbClr val="666666"/>
                </a:solidFill>
                <a:latin typeface="Cambria"/>
                <a:ea typeface="Cambria"/>
                <a:cs typeface="Cambria"/>
                <a:sym typeface="Cambria"/>
              </a:rPr>
              <a:t>Sathu Tarimela, Ashwini Reddy, Mounika Thotakura, Rishmitha</a:t>
            </a:r>
            <a:endParaRPr sz="1500">
              <a:solidFill>
                <a:srgbClr val="666666"/>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311700" y="1057325"/>
            <a:ext cx="5289000" cy="2892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300">
                <a:solidFill>
                  <a:srgbClr val="666666"/>
                </a:solidFill>
                <a:latin typeface="Cambria"/>
                <a:ea typeface="Cambria"/>
                <a:cs typeface="Cambria"/>
                <a:sym typeface="Cambria"/>
              </a:rPr>
              <a:t>Since early 2020, we have witnessed the spread of Coronavirus across the world. Its impact has been so huge that it has redefined the way of living for every individual.</a:t>
            </a:r>
            <a:endParaRPr sz="1300">
              <a:solidFill>
                <a:srgbClr val="666666"/>
              </a:solidFill>
              <a:latin typeface="Cambria"/>
              <a:ea typeface="Cambria"/>
              <a:cs typeface="Cambria"/>
              <a:sym typeface="Cambria"/>
            </a:endParaRPr>
          </a:p>
          <a:p>
            <a:pPr marL="0" lvl="0" indent="0" algn="just" rtl="0">
              <a:spcBef>
                <a:spcPts val="0"/>
              </a:spcBef>
              <a:spcAft>
                <a:spcPts val="0"/>
              </a:spcAft>
              <a:buNone/>
            </a:pPr>
            <a:endParaRPr sz="1300">
              <a:solidFill>
                <a:srgbClr val="666666"/>
              </a:solidFill>
              <a:latin typeface="Cambria"/>
              <a:ea typeface="Cambria"/>
              <a:cs typeface="Cambria"/>
              <a:sym typeface="Cambria"/>
            </a:endParaRPr>
          </a:p>
          <a:p>
            <a:pPr marL="0" lvl="0" indent="0" algn="just" rtl="0">
              <a:spcBef>
                <a:spcPts val="0"/>
              </a:spcBef>
              <a:spcAft>
                <a:spcPts val="0"/>
              </a:spcAft>
              <a:buNone/>
            </a:pPr>
            <a:r>
              <a:rPr lang="en" sz="1300">
                <a:solidFill>
                  <a:srgbClr val="666666"/>
                </a:solidFill>
                <a:latin typeface="Cambria"/>
                <a:ea typeface="Cambria"/>
                <a:cs typeface="Cambria"/>
                <a:sym typeface="Cambria"/>
              </a:rPr>
              <a:t>The Food &amp; Beverage industry has been one of the most affected due to the pandemic. </a:t>
            </a:r>
            <a:endParaRPr sz="1300">
              <a:solidFill>
                <a:srgbClr val="666666"/>
              </a:solidFill>
              <a:latin typeface="Cambria"/>
              <a:ea typeface="Cambria"/>
              <a:cs typeface="Cambria"/>
              <a:sym typeface="Cambria"/>
            </a:endParaRPr>
          </a:p>
          <a:p>
            <a:pPr marL="0" lvl="0" indent="0" algn="just" rtl="0">
              <a:spcBef>
                <a:spcPts val="0"/>
              </a:spcBef>
              <a:spcAft>
                <a:spcPts val="0"/>
              </a:spcAft>
              <a:buNone/>
            </a:pPr>
            <a:endParaRPr sz="1300">
              <a:solidFill>
                <a:srgbClr val="666666"/>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r>
              <a:rPr lang="en" sz="1300">
                <a:solidFill>
                  <a:srgbClr val="666666"/>
                </a:solidFill>
                <a:latin typeface="Cambria"/>
                <a:ea typeface="Cambria"/>
                <a:cs typeface="Cambria"/>
                <a:sym typeface="Cambria"/>
              </a:rPr>
              <a:t>We’d like to propose a digital solution in the form of an app to provide a secure dining experience to customers by enabling customers to view the menu of a restaurant by just scanning a QR code at their table and being able to order food at their convenience. </a:t>
            </a:r>
            <a:endParaRPr sz="1300">
              <a:solidFill>
                <a:srgbClr val="666666"/>
              </a:solidFill>
              <a:latin typeface="Cambria"/>
              <a:ea typeface="Cambria"/>
              <a:cs typeface="Cambria"/>
              <a:sym typeface="Cambria"/>
            </a:endParaRPr>
          </a:p>
        </p:txBody>
      </p:sp>
      <p:sp>
        <p:nvSpPr>
          <p:cNvPr id="78" name="Google Shape;78;p15"/>
          <p:cNvSpPr txBox="1"/>
          <p:nvPr/>
        </p:nvSpPr>
        <p:spPr>
          <a:xfrm>
            <a:off x="359425" y="482025"/>
            <a:ext cx="5496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666666"/>
                </a:solidFill>
                <a:latin typeface="Cambria"/>
                <a:ea typeface="Cambria"/>
                <a:cs typeface="Cambria"/>
                <a:sym typeface="Cambria"/>
              </a:rPr>
              <a:t>Storyline</a:t>
            </a:r>
            <a:endParaRPr sz="1900"/>
          </a:p>
        </p:txBody>
      </p:sp>
      <p:pic>
        <p:nvPicPr>
          <p:cNvPr id="79" name="Google Shape;79;p15"/>
          <p:cNvPicPr preferRelativeResize="0"/>
          <p:nvPr/>
        </p:nvPicPr>
        <p:blipFill>
          <a:blip r:embed="rId3">
            <a:alphaModFix/>
          </a:blip>
          <a:stretch>
            <a:fillRect/>
          </a:stretch>
        </p:blipFill>
        <p:spPr>
          <a:xfrm>
            <a:off x="6084475" y="1407375"/>
            <a:ext cx="2409825" cy="176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311700" y="1057325"/>
            <a:ext cx="8000700" cy="3070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200">
                <a:solidFill>
                  <a:srgbClr val="666666"/>
                </a:solidFill>
                <a:latin typeface="Cambria"/>
                <a:ea typeface="Cambria"/>
                <a:cs typeface="Cambria"/>
                <a:sym typeface="Cambria"/>
              </a:rPr>
              <a:t>       Going by the recent positive developments, the downward trend in recorded positive cases has encouraged governments to let their businesses open up with limited capacities and utmost precautions. The Food &amp; Beverage industry has been one of the most affected due to the pandemic. Especially, restaurants whose business model is majorly designed around dine in concept had seen losses due to drop in daily customer footfall. </a:t>
            </a:r>
            <a:endParaRPr sz="1200">
              <a:solidFill>
                <a:srgbClr val="666666"/>
              </a:solidFill>
              <a:latin typeface="Cambria"/>
              <a:ea typeface="Cambria"/>
              <a:cs typeface="Cambria"/>
              <a:sym typeface="Cambria"/>
            </a:endParaRPr>
          </a:p>
          <a:p>
            <a:pPr marL="0" lvl="0" indent="0" algn="just" rtl="0">
              <a:spcBef>
                <a:spcPts val="0"/>
              </a:spcBef>
              <a:spcAft>
                <a:spcPts val="0"/>
              </a:spcAft>
              <a:buNone/>
            </a:pPr>
            <a:endParaRPr sz="1200">
              <a:solidFill>
                <a:srgbClr val="666666"/>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r>
              <a:rPr lang="en" sz="1300">
                <a:solidFill>
                  <a:srgbClr val="666666"/>
                </a:solidFill>
                <a:latin typeface="Cambria"/>
                <a:ea typeface="Cambria"/>
                <a:cs typeface="Cambria"/>
                <a:sym typeface="Cambria"/>
              </a:rPr>
              <a:t>              </a:t>
            </a:r>
            <a:r>
              <a:rPr lang="en" sz="1200">
                <a:solidFill>
                  <a:srgbClr val="666666"/>
                </a:solidFill>
                <a:latin typeface="Cambria"/>
                <a:ea typeface="Cambria"/>
                <a:cs typeface="Cambria"/>
                <a:sym typeface="Cambria"/>
              </a:rPr>
              <a:t>Although, recommencing of restaurants comes as a huge relief to both owners and customers. Restaurants are expected to maintain few standards that’ll limit the spread of infections. Infact, CDC (Centers for Disease Control and Prevention) suggests minimizing the use of reusable physical menus in the restaurants. For the same reason, dine in businesses have been looking for effective and efficient ways to limit physical contact throughout the dine in process. </a:t>
            </a:r>
            <a:endParaRPr sz="1200">
              <a:solidFill>
                <a:srgbClr val="666666"/>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300" b="1">
              <a:solidFill>
                <a:srgbClr val="666666"/>
              </a:solidFill>
              <a:latin typeface="Cambria"/>
              <a:ea typeface="Cambria"/>
              <a:cs typeface="Cambria"/>
              <a:sym typeface="Cambria"/>
            </a:endParaRPr>
          </a:p>
        </p:txBody>
      </p:sp>
      <p:sp>
        <p:nvSpPr>
          <p:cNvPr id="85" name="Google Shape;85;p16"/>
          <p:cNvSpPr txBox="1"/>
          <p:nvPr/>
        </p:nvSpPr>
        <p:spPr>
          <a:xfrm>
            <a:off x="359425" y="482025"/>
            <a:ext cx="5496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666666"/>
                </a:solidFill>
                <a:latin typeface="Cambria"/>
                <a:ea typeface="Cambria"/>
                <a:cs typeface="Cambria"/>
                <a:sym typeface="Cambria"/>
              </a:rPr>
              <a:t>Problem Statement</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11700" y="1057325"/>
            <a:ext cx="5289000" cy="2892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200">
                <a:solidFill>
                  <a:srgbClr val="666666"/>
                </a:solidFill>
                <a:latin typeface="Cambria"/>
                <a:ea typeface="Cambria"/>
                <a:cs typeface="Cambria"/>
                <a:sym typeface="Cambria"/>
              </a:rPr>
              <a:t>We have proposed to develop a digital solution in the form of an app to provide a secure dining experience to customers by enabling customers to view the menu of a restaurant by just scanning a QR code at their table and being able to order food at their convenience. As an addition to the main feature mentioned above, app users would also be able to access the list of restaurants available in and around a zip code in the US regions.</a:t>
            </a:r>
            <a:endParaRPr sz="1300">
              <a:solidFill>
                <a:srgbClr val="666666"/>
              </a:solidFill>
              <a:latin typeface="Cambria"/>
              <a:ea typeface="Cambria"/>
              <a:cs typeface="Cambria"/>
              <a:sym typeface="Cambria"/>
            </a:endParaRPr>
          </a:p>
        </p:txBody>
      </p:sp>
      <p:sp>
        <p:nvSpPr>
          <p:cNvPr id="91" name="Google Shape;91;p17"/>
          <p:cNvSpPr txBox="1"/>
          <p:nvPr/>
        </p:nvSpPr>
        <p:spPr>
          <a:xfrm>
            <a:off x="359425" y="482025"/>
            <a:ext cx="5496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666666"/>
                </a:solidFill>
                <a:latin typeface="Cambria"/>
                <a:ea typeface="Cambria"/>
                <a:cs typeface="Cambria"/>
                <a:sym typeface="Cambria"/>
              </a:rPr>
              <a:t>Proposed Solution</a:t>
            </a:r>
            <a:endParaRPr sz="1900"/>
          </a:p>
        </p:txBody>
      </p:sp>
      <p:pic>
        <p:nvPicPr>
          <p:cNvPr id="92" name="Google Shape;92;p17"/>
          <p:cNvPicPr preferRelativeResize="0"/>
          <p:nvPr/>
        </p:nvPicPr>
        <p:blipFill>
          <a:blip r:embed="rId3">
            <a:alphaModFix/>
          </a:blip>
          <a:stretch>
            <a:fillRect/>
          </a:stretch>
        </p:blipFill>
        <p:spPr>
          <a:xfrm>
            <a:off x="5989625" y="1741775"/>
            <a:ext cx="2657475" cy="15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body" idx="1"/>
          </p:nvPr>
        </p:nvSpPr>
        <p:spPr>
          <a:xfrm>
            <a:off x="311700" y="1057325"/>
            <a:ext cx="8348700" cy="3315000"/>
          </a:xfrm>
          <a:prstGeom prst="rect">
            <a:avLst/>
          </a:prstGeom>
        </p:spPr>
        <p:txBody>
          <a:bodyPr spcFirstLastPara="1" wrap="square" lIns="91425" tIns="91425" rIns="91425" bIns="91425" anchor="t" anchorCtr="0">
            <a:normAutofit/>
          </a:bodyPr>
          <a:lstStyle/>
          <a:p>
            <a:pPr marL="0" lvl="0" indent="0" algn="l" rtl="0">
              <a:spcBef>
                <a:spcPts val="2000"/>
              </a:spcBef>
              <a:spcAft>
                <a:spcPts val="0"/>
              </a:spcAft>
              <a:buNone/>
            </a:pPr>
            <a:r>
              <a:rPr lang="en" sz="1200" b="1">
                <a:solidFill>
                  <a:srgbClr val="666666"/>
                </a:solidFill>
                <a:latin typeface="Cambria"/>
                <a:ea typeface="Cambria"/>
                <a:cs typeface="Cambria"/>
                <a:sym typeface="Cambria"/>
              </a:rPr>
              <a:t>RESTAURANTS PERSPECTIVE</a:t>
            </a:r>
            <a:endParaRPr sz="1200" b="1">
              <a:solidFill>
                <a:srgbClr val="666666"/>
              </a:solidFill>
              <a:latin typeface="Cambria"/>
              <a:ea typeface="Cambria"/>
              <a:cs typeface="Cambria"/>
              <a:sym typeface="Cambria"/>
            </a:endParaRPr>
          </a:p>
          <a:p>
            <a:pPr marL="0" lvl="0" indent="0" algn="just" rtl="0">
              <a:spcBef>
                <a:spcPts val="600"/>
              </a:spcBef>
              <a:spcAft>
                <a:spcPts val="0"/>
              </a:spcAft>
              <a:buNone/>
            </a:pPr>
            <a:r>
              <a:rPr lang="en" sz="1200">
                <a:solidFill>
                  <a:srgbClr val="666666"/>
                </a:solidFill>
                <a:latin typeface="Cambria"/>
                <a:ea typeface="Cambria"/>
                <a:cs typeface="Cambria"/>
                <a:sym typeface="Cambria"/>
              </a:rPr>
              <a:t>Maintaining minimal contact has not just become an imposed guideline for restaurants, rather, a welcomed norm. Having a QR code approach to menus and ordering is definitely going to achieve that goal. This would also cost less when compared to having disposable menus or heavy backlit menu boards. Enabling customers to order through the app would also decrease the number of on duty staff in the restaurant. Our solution enables flexibility to restaurants to easily tweak their menus whenever there are changes.</a:t>
            </a:r>
            <a:endParaRPr sz="1200">
              <a:solidFill>
                <a:srgbClr val="666666"/>
              </a:solidFill>
              <a:latin typeface="Cambria"/>
              <a:ea typeface="Cambria"/>
              <a:cs typeface="Cambria"/>
              <a:sym typeface="Cambria"/>
            </a:endParaRPr>
          </a:p>
          <a:p>
            <a:pPr marL="0" lvl="0" indent="0" algn="just" rtl="0">
              <a:spcBef>
                <a:spcPts val="0"/>
              </a:spcBef>
              <a:spcAft>
                <a:spcPts val="0"/>
              </a:spcAft>
              <a:buNone/>
            </a:pPr>
            <a:endParaRPr sz="1200">
              <a:solidFill>
                <a:srgbClr val="666666"/>
              </a:solidFill>
              <a:latin typeface="Cambria"/>
              <a:ea typeface="Cambria"/>
              <a:cs typeface="Cambria"/>
              <a:sym typeface="Cambria"/>
            </a:endParaRPr>
          </a:p>
          <a:p>
            <a:pPr marL="0" lvl="0" indent="0" algn="just" rtl="0">
              <a:spcBef>
                <a:spcPts val="0"/>
              </a:spcBef>
              <a:spcAft>
                <a:spcPts val="0"/>
              </a:spcAft>
              <a:buNone/>
            </a:pPr>
            <a:endParaRPr sz="1200">
              <a:solidFill>
                <a:srgbClr val="666666"/>
              </a:solidFill>
              <a:latin typeface="Cambria"/>
              <a:ea typeface="Cambria"/>
              <a:cs typeface="Cambria"/>
              <a:sym typeface="Cambria"/>
            </a:endParaRPr>
          </a:p>
          <a:p>
            <a:pPr marL="0" lvl="0" indent="0" algn="just" rtl="0">
              <a:spcBef>
                <a:spcPts val="0"/>
              </a:spcBef>
              <a:spcAft>
                <a:spcPts val="0"/>
              </a:spcAft>
              <a:buNone/>
            </a:pPr>
            <a:r>
              <a:rPr lang="en" sz="1200" b="1">
                <a:solidFill>
                  <a:srgbClr val="666666"/>
                </a:solidFill>
                <a:latin typeface="Cambria"/>
                <a:ea typeface="Cambria"/>
                <a:cs typeface="Cambria"/>
                <a:sym typeface="Cambria"/>
              </a:rPr>
              <a:t>CUSTOMERS PERSPECTIVE</a:t>
            </a:r>
            <a:endParaRPr sz="1200" b="1">
              <a:solidFill>
                <a:srgbClr val="666666"/>
              </a:solidFill>
              <a:latin typeface="Cambria"/>
              <a:ea typeface="Cambria"/>
              <a:cs typeface="Cambria"/>
              <a:sym typeface="Cambria"/>
            </a:endParaRPr>
          </a:p>
          <a:p>
            <a:pPr marL="0" lvl="0" indent="0" algn="just" rtl="0">
              <a:spcBef>
                <a:spcPts val="0"/>
              </a:spcBef>
              <a:spcAft>
                <a:spcPts val="0"/>
              </a:spcAft>
              <a:buNone/>
            </a:pPr>
            <a:r>
              <a:rPr lang="en" sz="1200">
                <a:solidFill>
                  <a:srgbClr val="666666"/>
                </a:solidFill>
                <a:latin typeface="Cambria"/>
                <a:ea typeface="Cambria"/>
                <a:cs typeface="Cambria"/>
                <a:sym typeface="Cambria"/>
              </a:rPr>
              <a:t>Most important advantage of having digital menus is to limit the number of things a customer might require to touch in a restaurant. This would make the whole dining experience safer. This approach would also reduce the possibility of miscommunication and increase the flexibility when placing the order. </a:t>
            </a:r>
            <a:endParaRPr sz="1300">
              <a:solidFill>
                <a:srgbClr val="666666"/>
              </a:solidFill>
              <a:latin typeface="Cambria"/>
              <a:ea typeface="Cambria"/>
              <a:cs typeface="Cambria"/>
              <a:sym typeface="Cambria"/>
            </a:endParaRPr>
          </a:p>
          <a:p>
            <a:pPr marL="0" lvl="0" indent="0" algn="just" rtl="0">
              <a:spcBef>
                <a:spcPts val="0"/>
              </a:spcBef>
              <a:spcAft>
                <a:spcPts val="0"/>
              </a:spcAft>
              <a:buNone/>
            </a:pPr>
            <a:r>
              <a:rPr lang="en" sz="1200">
                <a:solidFill>
                  <a:srgbClr val="666666"/>
                </a:solidFill>
                <a:latin typeface="Cambria"/>
                <a:ea typeface="Cambria"/>
                <a:cs typeface="Cambria"/>
                <a:sym typeface="Cambria"/>
              </a:rPr>
              <a:t> </a:t>
            </a:r>
            <a:endParaRPr sz="1200">
              <a:solidFill>
                <a:srgbClr val="666666"/>
              </a:solidFill>
              <a:latin typeface="Cambria"/>
              <a:ea typeface="Cambria"/>
              <a:cs typeface="Cambria"/>
              <a:sym typeface="Cambria"/>
            </a:endParaRPr>
          </a:p>
        </p:txBody>
      </p:sp>
      <p:sp>
        <p:nvSpPr>
          <p:cNvPr id="98" name="Google Shape;98;p18"/>
          <p:cNvSpPr txBox="1"/>
          <p:nvPr/>
        </p:nvSpPr>
        <p:spPr>
          <a:xfrm>
            <a:off x="359425" y="482025"/>
            <a:ext cx="5496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666666"/>
                </a:solidFill>
                <a:latin typeface="Cambria"/>
                <a:ea typeface="Cambria"/>
                <a:cs typeface="Cambria"/>
                <a:sym typeface="Cambria"/>
              </a:rPr>
              <a:t>Features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body" idx="1"/>
          </p:nvPr>
        </p:nvSpPr>
        <p:spPr>
          <a:xfrm>
            <a:off x="449375" y="1016225"/>
            <a:ext cx="6632400" cy="3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666666"/>
                </a:solidFill>
                <a:latin typeface="Cambria"/>
                <a:ea typeface="Cambria"/>
                <a:cs typeface="Cambria"/>
                <a:sym typeface="Cambria"/>
              </a:rPr>
              <a:t>FOURSQUARE - </a:t>
            </a:r>
            <a:r>
              <a:rPr lang="en" sz="1310" b="1">
                <a:solidFill>
                  <a:srgbClr val="666666"/>
                </a:solidFill>
                <a:latin typeface="Cambria"/>
                <a:ea typeface="Cambria"/>
                <a:cs typeface="Cambria"/>
                <a:sym typeface="Cambria"/>
              </a:rPr>
              <a:t>Nearby restaurants data </a:t>
            </a:r>
            <a:endParaRPr sz="1610" b="1">
              <a:solidFill>
                <a:srgbClr val="666666"/>
              </a:solidFill>
              <a:latin typeface="Cambria"/>
              <a:ea typeface="Cambria"/>
              <a:cs typeface="Cambria"/>
              <a:sym typeface="Cambria"/>
            </a:endParaRPr>
          </a:p>
          <a:p>
            <a:pPr marL="0" lvl="0" indent="0" algn="l" rtl="0">
              <a:lnSpc>
                <a:spcPct val="95000"/>
              </a:lnSpc>
              <a:spcBef>
                <a:spcPts val="0"/>
              </a:spcBef>
              <a:spcAft>
                <a:spcPts val="0"/>
              </a:spcAft>
              <a:buSzPts val="1018"/>
              <a:buNone/>
            </a:pPr>
            <a:endParaRPr sz="1610">
              <a:solidFill>
                <a:srgbClr val="666666"/>
              </a:solidFill>
              <a:latin typeface="Cambria"/>
              <a:ea typeface="Cambria"/>
              <a:cs typeface="Cambria"/>
              <a:sym typeface="Cambria"/>
            </a:endParaRPr>
          </a:p>
          <a:p>
            <a:pPr marL="0" lvl="0" indent="0" algn="l" rtl="0">
              <a:lnSpc>
                <a:spcPct val="95000"/>
              </a:lnSpc>
              <a:spcBef>
                <a:spcPts val="0"/>
              </a:spcBef>
              <a:spcAft>
                <a:spcPts val="0"/>
              </a:spcAft>
              <a:buSzPts val="1018"/>
              <a:buNone/>
            </a:pPr>
            <a:endParaRPr sz="1610">
              <a:solidFill>
                <a:srgbClr val="666666"/>
              </a:solidFill>
              <a:latin typeface="Cambria"/>
              <a:ea typeface="Cambria"/>
              <a:cs typeface="Cambria"/>
              <a:sym typeface="Cambria"/>
            </a:endParaRPr>
          </a:p>
        </p:txBody>
      </p:sp>
      <p:sp>
        <p:nvSpPr>
          <p:cNvPr id="104" name="Google Shape;104;p19"/>
          <p:cNvSpPr txBox="1">
            <a:spLocks noGrp="1"/>
          </p:cNvSpPr>
          <p:nvPr>
            <p:ph type="body" idx="1"/>
          </p:nvPr>
        </p:nvSpPr>
        <p:spPr>
          <a:xfrm>
            <a:off x="4955269" y="3235650"/>
            <a:ext cx="3616500" cy="521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b="1">
                <a:solidFill>
                  <a:srgbClr val="666666"/>
                </a:solidFill>
                <a:latin typeface="Cambria"/>
                <a:ea typeface="Cambria"/>
                <a:cs typeface="Cambria"/>
                <a:sym typeface="Cambria"/>
              </a:rPr>
              <a:t>ALLMENUS.COM - Restaurant </a:t>
            </a:r>
            <a:r>
              <a:rPr lang="en" sz="1310" b="1">
                <a:solidFill>
                  <a:srgbClr val="666666"/>
                </a:solidFill>
                <a:latin typeface="Cambria"/>
                <a:ea typeface="Cambria"/>
                <a:cs typeface="Cambria"/>
                <a:sym typeface="Cambria"/>
              </a:rPr>
              <a:t>menu data</a:t>
            </a:r>
            <a:endParaRPr sz="1400" b="1">
              <a:solidFill>
                <a:srgbClr val="666666"/>
              </a:solidFill>
              <a:latin typeface="Cambria"/>
              <a:ea typeface="Cambria"/>
              <a:cs typeface="Cambria"/>
              <a:sym typeface="Cambria"/>
            </a:endParaRPr>
          </a:p>
          <a:p>
            <a:pPr marL="0" lvl="0" indent="0" algn="ctr" rtl="0">
              <a:lnSpc>
                <a:spcPct val="95000"/>
              </a:lnSpc>
              <a:spcBef>
                <a:spcPts val="0"/>
              </a:spcBef>
              <a:spcAft>
                <a:spcPts val="0"/>
              </a:spcAft>
              <a:buSzPts val="1018"/>
              <a:buNone/>
            </a:pPr>
            <a:endParaRPr sz="1400">
              <a:solidFill>
                <a:srgbClr val="666666"/>
              </a:solidFill>
              <a:latin typeface="Cambria"/>
              <a:ea typeface="Cambria"/>
              <a:cs typeface="Cambria"/>
              <a:sym typeface="Cambria"/>
            </a:endParaRPr>
          </a:p>
          <a:p>
            <a:pPr marL="0" lvl="0" indent="0" algn="ctr" rtl="0">
              <a:lnSpc>
                <a:spcPct val="95000"/>
              </a:lnSpc>
              <a:spcBef>
                <a:spcPts val="0"/>
              </a:spcBef>
              <a:spcAft>
                <a:spcPts val="0"/>
              </a:spcAft>
              <a:buSzPts val="1018"/>
              <a:buNone/>
            </a:pPr>
            <a:endParaRPr sz="1400">
              <a:solidFill>
                <a:srgbClr val="666666"/>
              </a:solidFill>
              <a:latin typeface="Cambria"/>
              <a:ea typeface="Cambria"/>
              <a:cs typeface="Cambria"/>
              <a:sym typeface="Cambria"/>
            </a:endParaRPr>
          </a:p>
        </p:txBody>
      </p:sp>
      <p:sp>
        <p:nvSpPr>
          <p:cNvPr id="105" name="Google Shape;105;p19"/>
          <p:cNvSpPr txBox="1"/>
          <p:nvPr/>
        </p:nvSpPr>
        <p:spPr>
          <a:xfrm>
            <a:off x="430850" y="1378925"/>
            <a:ext cx="3811200" cy="1006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200">
                <a:solidFill>
                  <a:srgbClr val="666666"/>
                </a:solidFill>
                <a:latin typeface="Cambria"/>
                <a:ea typeface="Cambria"/>
                <a:cs typeface="Cambria"/>
                <a:sym typeface="Cambria"/>
              </a:rPr>
              <a:t>Few of the many attributes their schema holds are latitude/longitude information, address, telephone number, social media links, rating, price, popularity score etc.</a:t>
            </a:r>
            <a:endParaRPr/>
          </a:p>
        </p:txBody>
      </p:sp>
      <p:sp>
        <p:nvSpPr>
          <p:cNvPr id="106" name="Google Shape;106;p19"/>
          <p:cNvSpPr txBox="1"/>
          <p:nvPr/>
        </p:nvSpPr>
        <p:spPr>
          <a:xfrm>
            <a:off x="4950800" y="3652783"/>
            <a:ext cx="3811200" cy="794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200">
                <a:solidFill>
                  <a:srgbClr val="666666"/>
                </a:solidFill>
                <a:latin typeface="Cambria"/>
                <a:ea typeface="Cambria"/>
                <a:cs typeface="Cambria"/>
                <a:sym typeface="Cambria"/>
              </a:rPr>
              <a:t>The menu data contains items  along with their ingredients under various food headers (Salads, Hot dishes) along with their prices.</a:t>
            </a:r>
            <a:endParaRPr/>
          </a:p>
        </p:txBody>
      </p:sp>
      <p:sp>
        <p:nvSpPr>
          <p:cNvPr id="107" name="Google Shape;107;p19"/>
          <p:cNvSpPr txBox="1"/>
          <p:nvPr/>
        </p:nvSpPr>
        <p:spPr>
          <a:xfrm>
            <a:off x="426375" y="329625"/>
            <a:ext cx="5496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666666"/>
                </a:solidFill>
                <a:latin typeface="Cambria"/>
                <a:ea typeface="Cambria"/>
                <a:cs typeface="Cambria"/>
                <a:sym typeface="Cambria"/>
              </a:rPr>
              <a:t>Data &amp; its details</a:t>
            </a:r>
            <a:endParaRPr sz="1500"/>
          </a:p>
        </p:txBody>
      </p:sp>
      <p:pic>
        <p:nvPicPr>
          <p:cNvPr id="108" name="Google Shape;108;p19"/>
          <p:cNvPicPr preferRelativeResize="0"/>
          <p:nvPr/>
        </p:nvPicPr>
        <p:blipFill>
          <a:blip r:embed="rId3">
            <a:alphaModFix/>
          </a:blip>
          <a:stretch>
            <a:fillRect/>
          </a:stretch>
        </p:blipFill>
        <p:spPr>
          <a:xfrm>
            <a:off x="5000025" y="542425"/>
            <a:ext cx="3712750" cy="2029325"/>
          </a:xfrm>
          <a:prstGeom prst="rect">
            <a:avLst/>
          </a:prstGeom>
          <a:noFill/>
          <a:ln>
            <a:noFill/>
          </a:ln>
        </p:spPr>
      </p:pic>
      <p:pic>
        <p:nvPicPr>
          <p:cNvPr id="109" name="Google Shape;109;p19"/>
          <p:cNvPicPr preferRelativeResize="0"/>
          <p:nvPr/>
        </p:nvPicPr>
        <p:blipFill>
          <a:blip r:embed="rId4">
            <a:alphaModFix/>
          </a:blip>
          <a:stretch>
            <a:fillRect/>
          </a:stretch>
        </p:blipFill>
        <p:spPr>
          <a:xfrm>
            <a:off x="522550" y="2419350"/>
            <a:ext cx="3973575" cy="224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p:nvPr/>
        </p:nvSpPr>
        <p:spPr>
          <a:xfrm>
            <a:off x="3755100" y="3471500"/>
            <a:ext cx="1367700" cy="5649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3755100" y="2709500"/>
            <a:ext cx="1367700" cy="5649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3755100" y="1947500"/>
            <a:ext cx="1367700" cy="5649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3755100" y="1185500"/>
            <a:ext cx="1367700" cy="5649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txBox="1"/>
          <p:nvPr/>
        </p:nvSpPr>
        <p:spPr>
          <a:xfrm>
            <a:off x="426375" y="329625"/>
            <a:ext cx="5496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666666"/>
                </a:solidFill>
                <a:latin typeface="Cambria"/>
                <a:ea typeface="Cambria"/>
                <a:cs typeface="Cambria"/>
                <a:sym typeface="Cambria"/>
              </a:rPr>
              <a:t>Tech Stack</a:t>
            </a:r>
            <a:endParaRPr sz="1900" b="1">
              <a:solidFill>
                <a:srgbClr val="666666"/>
              </a:solidFill>
              <a:latin typeface="Cambria"/>
              <a:ea typeface="Cambria"/>
              <a:cs typeface="Cambria"/>
              <a:sym typeface="Cambria"/>
            </a:endParaRPr>
          </a:p>
        </p:txBody>
      </p:sp>
      <p:sp>
        <p:nvSpPr>
          <p:cNvPr id="119" name="Google Shape;119;p20"/>
          <p:cNvSpPr txBox="1"/>
          <p:nvPr/>
        </p:nvSpPr>
        <p:spPr>
          <a:xfrm>
            <a:off x="3872725" y="1278325"/>
            <a:ext cx="10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666666"/>
                </a:solidFill>
                <a:latin typeface="Cambria"/>
                <a:ea typeface="Cambria"/>
                <a:cs typeface="Cambria"/>
                <a:sym typeface="Cambria"/>
              </a:rPr>
              <a:t>M</a:t>
            </a:r>
            <a:r>
              <a:rPr lang="en" sz="1600">
                <a:solidFill>
                  <a:srgbClr val="666666"/>
                </a:solidFill>
                <a:latin typeface="Cambria"/>
                <a:ea typeface="Cambria"/>
                <a:cs typeface="Cambria"/>
                <a:sym typeface="Cambria"/>
              </a:rPr>
              <a:t>ongoDB </a:t>
            </a:r>
            <a:endParaRPr sz="1600">
              <a:solidFill>
                <a:srgbClr val="666666"/>
              </a:solidFill>
              <a:latin typeface="Cambria"/>
              <a:ea typeface="Cambria"/>
              <a:cs typeface="Cambria"/>
              <a:sym typeface="Cambria"/>
            </a:endParaRPr>
          </a:p>
        </p:txBody>
      </p:sp>
      <p:sp>
        <p:nvSpPr>
          <p:cNvPr id="120" name="Google Shape;120;p20"/>
          <p:cNvSpPr txBox="1"/>
          <p:nvPr/>
        </p:nvSpPr>
        <p:spPr>
          <a:xfrm>
            <a:off x="3872725" y="2014400"/>
            <a:ext cx="549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666666"/>
                </a:solidFill>
                <a:latin typeface="Cambria"/>
                <a:ea typeface="Cambria"/>
                <a:cs typeface="Cambria"/>
                <a:sym typeface="Cambria"/>
              </a:rPr>
              <a:t>E</a:t>
            </a:r>
            <a:r>
              <a:rPr lang="en" sz="1600">
                <a:solidFill>
                  <a:srgbClr val="666666"/>
                </a:solidFill>
                <a:latin typeface="Cambria"/>
                <a:ea typeface="Cambria"/>
                <a:cs typeface="Cambria"/>
                <a:sym typeface="Cambria"/>
              </a:rPr>
              <a:t>xpress.js</a:t>
            </a:r>
            <a:endParaRPr sz="1600">
              <a:solidFill>
                <a:srgbClr val="666666"/>
              </a:solidFill>
              <a:latin typeface="Cambria"/>
              <a:ea typeface="Cambria"/>
              <a:cs typeface="Cambria"/>
              <a:sym typeface="Cambria"/>
            </a:endParaRPr>
          </a:p>
        </p:txBody>
      </p:sp>
      <p:sp>
        <p:nvSpPr>
          <p:cNvPr id="121" name="Google Shape;121;p20"/>
          <p:cNvSpPr txBox="1"/>
          <p:nvPr/>
        </p:nvSpPr>
        <p:spPr>
          <a:xfrm>
            <a:off x="3948925" y="2776400"/>
            <a:ext cx="549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666666"/>
                </a:solidFill>
                <a:latin typeface="Cambria"/>
                <a:ea typeface="Cambria"/>
                <a:cs typeface="Cambria"/>
                <a:sym typeface="Cambria"/>
              </a:rPr>
              <a:t>A</a:t>
            </a:r>
            <a:r>
              <a:rPr lang="en" sz="1600">
                <a:solidFill>
                  <a:srgbClr val="666666"/>
                </a:solidFill>
                <a:latin typeface="Cambria"/>
                <a:ea typeface="Cambria"/>
                <a:cs typeface="Cambria"/>
                <a:sym typeface="Cambria"/>
              </a:rPr>
              <a:t>ngular</a:t>
            </a:r>
            <a:endParaRPr sz="1600">
              <a:solidFill>
                <a:srgbClr val="666666"/>
              </a:solidFill>
              <a:latin typeface="Cambria"/>
              <a:ea typeface="Cambria"/>
              <a:cs typeface="Cambria"/>
              <a:sym typeface="Cambria"/>
            </a:endParaRPr>
          </a:p>
        </p:txBody>
      </p:sp>
      <p:sp>
        <p:nvSpPr>
          <p:cNvPr id="122" name="Google Shape;122;p20"/>
          <p:cNvSpPr txBox="1"/>
          <p:nvPr/>
        </p:nvSpPr>
        <p:spPr>
          <a:xfrm>
            <a:off x="3948925" y="3538400"/>
            <a:ext cx="549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666666"/>
                </a:solidFill>
                <a:latin typeface="Cambria"/>
                <a:ea typeface="Cambria"/>
                <a:cs typeface="Cambria"/>
                <a:sym typeface="Cambria"/>
              </a:rPr>
              <a:t>N</a:t>
            </a:r>
            <a:r>
              <a:rPr lang="en" sz="1600">
                <a:solidFill>
                  <a:srgbClr val="666666"/>
                </a:solidFill>
                <a:latin typeface="Cambria"/>
                <a:ea typeface="Cambria"/>
                <a:cs typeface="Cambria"/>
                <a:sym typeface="Cambria"/>
              </a:rPr>
              <a:t>ode.js</a:t>
            </a:r>
            <a:endParaRPr sz="1600">
              <a:solidFill>
                <a:srgbClr val="666666"/>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1"/>
          <p:cNvSpPr txBox="1"/>
          <p:nvPr/>
        </p:nvSpPr>
        <p:spPr>
          <a:xfrm>
            <a:off x="359425" y="482025"/>
            <a:ext cx="5496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dirty="0">
                <a:solidFill>
                  <a:srgbClr val="666666"/>
                </a:solidFill>
                <a:latin typeface="Cambria"/>
                <a:ea typeface="Cambria"/>
                <a:cs typeface="Cambria"/>
                <a:sym typeface="Cambria"/>
              </a:rPr>
              <a:t>Initial UI design</a:t>
            </a:r>
            <a:endParaRPr sz="1900" dirty="0"/>
          </a:p>
        </p:txBody>
      </p:sp>
      <p:pic>
        <p:nvPicPr>
          <p:cNvPr id="5" name="Picture 4">
            <a:extLst>
              <a:ext uri="{FF2B5EF4-FFF2-40B4-BE49-F238E27FC236}">
                <a16:creationId xmlns:a16="http://schemas.microsoft.com/office/drawing/2014/main" id="{EA2BBC74-FDDB-1B48-80A9-3380F74F305C}"/>
              </a:ext>
            </a:extLst>
          </p:cNvPr>
          <p:cNvPicPr>
            <a:picLocks noChangeAspect="1"/>
          </p:cNvPicPr>
          <p:nvPr/>
        </p:nvPicPr>
        <p:blipFill>
          <a:blip r:embed="rId3"/>
          <a:stretch>
            <a:fillRect/>
          </a:stretch>
        </p:blipFill>
        <p:spPr>
          <a:xfrm>
            <a:off x="359425" y="959025"/>
            <a:ext cx="8257037" cy="3606940"/>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750</Words>
  <Application>Microsoft Macintosh PowerPoint</Application>
  <PresentationFormat>On-screen Show (16:9)</PresentationFormat>
  <Paragraphs>49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vt:lpstr>
      <vt:lpstr>Open Sans</vt:lpstr>
      <vt:lpstr>PT Sans Narrow</vt:lpstr>
      <vt:lpstr>Tropic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sathu reddy</cp:lastModifiedBy>
  <cp:revision>5</cp:revision>
  <dcterms:modified xsi:type="dcterms:W3CDTF">2021-11-15T06:37:30Z</dcterms:modified>
</cp:coreProperties>
</file>