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p:cViewPr varScale="1">
        <p:scale>
          <a:sx n="72" d="100"/>
          <a:sy n="72" d="100"/>
        </p:scale>
        <p:origin x="1013"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20-06-2024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extLst>
      <p:ext uri="{BB962C8B-B14F-4D97-AF65-F5344CB8AC3E}">
        <p14:creationId xmlns:p14="http://schemas.microsoft.com/office/powerpoint/2010/main" val="421945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7200" y="276774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4800600" y="6096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28219" y="2825054"/>
            <a:ext cx="11658600" cy="755335"/>
          </a:xfrm>
          <a:prstGeom prst="rect">
            <a:avLst/>
          </a:prstGeom>
        </p:spPr>
        <p:txBody>
          <a:bodyPr vert="horz" wrap="square" lIns="0" tIns="16510" rIns="0" bIns="0" rtlCol="0">
            <a:spAutoFit/>
          </a:bodyPr>
          <a:lstStyle/>
          <a:p>
            <a:pPr marL="3213735" algn="l">
              <a:lnSpc>
                <a:spcPct val="100000"/>
              </a:lnSpc>
              <a:spcBef>
                <a:spcPts val="130"/>
              </a:spcBef>
            </a:pPr>
            <a:r>
              <a:rPr lang="en-IN" sz="4800" b="1" i="1" u="sng" spc="15" dirty="0">
                <a:latin typeface="Sitka Text" pitchFamily="2" charset="0"/>
                <a:cs typeface="Times New Roman" panose="02020603050405020304" pitchFamily="18" charset="0"/>
              </a:rPr>
              <a:t>Thota </a:t>
            </a:r>
            <a:r>
              <a:rPr lang="en-IN" sz="4800" b="1" i="1" u="sng" spc="15" dirty="0" err="1">
                <a:latin typeface="Sitka Text" pitchFamily="2" charset="0"/>
                <a:cs typeface="Times New Roman" panose="02020603050405020304" pitchFamily="18" charset="0"/>
              </a:rPr>
              <a:t>Sathvika</a:t>
            </a:r>
            <a:endParaRPr lang="en-IN" sz="4800" b="1" i="1" u="sng" spc="15" dirty="0">
              <a:latin typeface="Sitka Text" pitchFamily="2" charset="0"/>
              <a:cs typeface="Times New Roman" panose="02020603050405020304" pitchFamily="18" charset="0"/>
            </a:endParaRPr>
          </a:p>
        </p:txBody>
      </p:sp>
      <p:sp>
        <p:nvSpPr>
          <p:cNvPr id="8" name="object 8"/>
          <p:cNvSpPr txBox="1"/>
          <p:nvPr/>
        </p:nvSpPr>
        <p:spPr>
          <a:xfrm>
            <a:off x="5715000" y="3847696"/>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a:cs typeface="Trebuchet MS"/>
              </a:rPr>
              <a:t>Final</a:t>
            </a:r>
            <a:r>
              <a:rPr sz="2800" b="1" spc="-165" dirty="0">
                <a:solidFill>
                  <a:srgbClr val="2D936B"/>
                </a:solidFill>
                <a:latin typeface="Trebuchet MS"/>
                <a:cs typeface="Trebuchet MS"/>
              </a:rPr>
              <a:t> </a:t>
            </a:r>
            <a:r>
              <a:rPr sz="2800" b="1" spc="-5"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solidFill>
                  <a:schemeClr val="accent4"/>
                </a:solidFill>
              </a:rPr>
              <a:t>Y</a:t>
            </a:r>
            <a:r>
              <a:rPr sz="3600" spc="10" dirty="0">
                <a:solidFill>
                  <a:schemeClr val="accent4"/>
                </a:solidFill>
              </a:rPr>
              <a:t>O</a:t>
            </a:r>
            <a:r>
              <a:rPr sz="3600" spc="25" dirty="0">
                <a:solidFill>
                  <a:schemeClr val="accent4"/>
                </a:solidFill>
              </a:rPr>
              <a:t>U</a:t>
            </a:r>
            <a:r>
              <a:rPr sz="3600" dirty="0">
                <a:solidFill>
                  <a:schemeClr val="accent4"/>
                </a:solidFill>
              </a:rPr>
              <a:t>R</a:t>
            </a:r>
            <a:r>
              <a:rPr sz="3600" spc="5" dirty="0">
                <a:solidFill>
                  <a:schemeClr val="accent4"/>
                </a:solidFill>
              </a:rPr>
              <a:t> </a:t>
            </a:r>
            <a:r>
              <a:rPr sz="3600" spc="25" dirty="0">
                <a:solidFill>
                  <a:schemeClr val="accent4"/>
                </a:solidFill>
              </a:rPr>
              <a:t>S</a:t>
            </a:r>
            <a:r>
              <a:rPr sz="3600" spc="10" dirty="0">
                <a:solidFill>
                  <a:schemeClr val="accent4"/>
                </a:solidFill>
              </a:rPr>
              <a:t>O</a:t>
            </a:r>
            <a:r>
              <a:rPr sz="3600" spc="25" dirty="0">
                <a:solidFill>
                  <a:schemeClr val="accent4"/>
                </a:solidFill>
              </a:rPr>
              <a:t>LU</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r>
              <a:rPr sz="3600" spc="-345" dirty="0">
                <a:solidFill>
                  <a:schemeClr val="accent4"/>
                </a:solidFill>
              </a:rPr>
              <a:t> </a:t>
            </a:r>
            <a:r>
              <a:rPr sz="3600" spc="-35" dirty="0">
                <a:solidFill>
                  <a:schemeClr val="accent4"/>
                </a:solidFill>
              </a:rPr>
              <a:t>A</a:t>
            </a:r>
            <a:r>
              <a:rPr sz="3600" spc="-5" dirty="0">
                <a:solidFill>
                  <a:schemeClr val="accent4"/>
                </a:solidFill>
              </a:rPr>
              <a:t>N</a:t>
            </a:r>
            <a:r>
              <a:rPr sz="3600" dirty="0">
                <a:solidFill>
                  <a:schemeClr val="accent4"/>
                </a:solidFill>
              </a:rPr>
              <a:t>D</a:t>
            </a:r>
            <a:r>
              <a:rPr sz="3600" spc="35" dirty="0">
                <a:solidFill>
                  <a:schemeClr val="accent4"/>
                </a:solidFill>
              </a:rPr>
              <a:t> </a:t>
            </a:r>
            <a:r>
              <a:rPr sz="3600" spc="-30" dirty="0">
                <a:solidFill>
                  <a:schemeClr val="accent4"/>
                </a:solidFill>
              </a:rPr>
              <a:t>I</a:t>
            </a:r>
            <a:r>
              <a:rPr sz="3600" spc="-35" dirty="0">
                <a:solidFill>
                  <a:schemeClr val="accent4"/>
                </a:solidFill>
              </a:rPr>
              <a:t>T</a:t>
            </a:r>
            <a:r>
              <a:rPr sz="3600" dirty="0">
                <a:solidFill>
                  <a:schemeClr val="accent4"/>
                </a:solidFill>
              </a:rPr>
              <a:t>S</a:t>
            </a:r>
            <a:r>
              <a:rPr sz="3600" spc="60" dirty="0">
                <a:solidFill>
                  <a:schemeClr val="accent4"/>
                </a:solidFill>
              </a:rPr>
              <a:t> </a:t>
            </a:r>
            <a:r>
              <a:rPr sz="3600" spc="-295" dirty="0">
                <a:solidFill>
                  <a:schemeClr val="accent4"/>
                </a:solidFill>
              </a:rPr>
              <a:t>V</a:t>
            </a:r>
            <a:r>
              <a:rPr sz="3600" spc="-35" dirty="0">
                <a:solidFill>
                  <a:schemeClr val="accent4"/>
                </a:solidFill>
              </a:rPr>
              <a:t>A</a:t>
            </a:r>
            <a:r>
              <a:rPr sz="3600" spc="25" dirty="0">
                <a:solidFill>
                  <a:schemeClr val="accent4"/>
                </a:solidFill>
              </a:rPr>
              <a:t>LU</a:t>
            </a:r>
            <a:r>
              <a:rPr sz="3600" dirty="0">
                <a:solidFill>
                  <a:schemeClr val="accent4"/>
                </a:solidFill>
              </a:rPr>
              <a:t>E</a:t>
            </a:r>
            <a:r>
              <a:rPr sz="3600" spc="-65" dirty="0">
                <a:solidFill>
                  <a:schemeClr val="accent4"/>
                </a:solidFill>
              </a:rPr>
              <a:t> </a:t>
            </a:r>
            <a:r>
              <a:rPr sz="3600" spc="-15" dirty="0">
                <a:solidFill>
                  <a:schemeClr val="accent4"/>
                </a:solidFill>
              </a:rPr>
              <a:t>P</a:t>
            </a:r>
            <a:r>
              <a:rPr sz="3600" spc="-30" dirty="0">
                <a:solidFill>
                  <a:schemeClr val="accent4"/>
                </a:solidFill>
              </a:rPr>
              <a:t>R</a:t>
            </a:r>
            <a:r>
              <a:rPr sz="3600" spc="10" dirty="0">
                <a:solidFill>
                  <a:schemeClr val="accent4"/>
                </a:solidFill>
              </a:rPr>
              <a:t>O</a:t>
            </a:r>
            <a:r>
              <a:rPr sz="3600" spc="-15" dirty="0">
                <a:solidFill>
                  <a:schemeClr val="accent4"/>
                </a:solidFill>
              </a:rPr>
              <a:t>P</a:t>
            </a:r>
            <a:r>
              <a:rPr sz="3600" spc="10" dirty="0">
                <a:solidFill>
                  <a:schemeClr val="accent4"/>
                </a:solidFill>
              </a:rPr>
              <a:t>O</a:t>
            </a:r>
            <a:r>
              <a:rPr sz="3600" spc="25" dirty="0">
                <a:solidFill>
                  <a:schemeClr val="accent4"/>
                </a:solidFill>
              </a:rPr>
              <a:t>S</a:t>
            </a:r>
            <a:r>
              <a:rPr sz="3600" spc="-30" dirty="0">
                <a:solidFill>
                  <a:schemeClr val="accent4"/>
                </a:solidFill>
              </a:rPr>
              <a:t>I</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0A84D729-0161-F502-C541-2719F422CACC}"/>
              </a:ext>
            </a:extLst>
          </p:cNvPr>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accent4"/>
                </a:solidFill>
              </a:rPr>
              <a:t>THE</a:t>
            </a:r>
            <a:r>
              <a:rPr sz="4250" spc="20" dirty="0">
                <a:solidFill>
                  <a:schemeClr val="accent4"/>
                </a:solidFill>
              </a:rPr>
              <a:t> </a:t>
            </a:r>
            <a:r>
              <a:rPr sz="4250" spc="10" dirty="0">
                <a:solidFill>
                  <a:schemeClr val="accent4"/>
                </a:solidFill>
              </a:rPr>
              <a:t>WOW</a:t>
            </a:r>
            <a:r>
              <a:rPr sz="4250" spc="85" dirty="0">
                <a:solidFill>
                  <a:schemeClr val="accent4"/>
                </a:solidFill>
              </a:rPr>
              <a:t> </a:t>
            </a:r>
            <a:r>
              <a:rPr sz="4250" spc="10" dirty="0">
                <a:solidFill>
                  <a:schemeClr val="accent4"/>
                </a:solidFill>
              </a:rPr>
              <a:t>IN</a:t>
            </a:r>
            <a:r>
              <a:rPr sz="4250" spc="-5" dirty="0">
                <a:solidFill>
                  <a:schemeClr val="accent4"/>
                </a:solidFill>
              </a:rPr>
              <a:t> </a:t>
            </a:r>
            <a:r>
              <a:rPr sz="4250" spc="15" dirty="0">
                <a:solidFill>
                  <a:schemeClr val="accent4"/>
                </a:solidFill>
              </a:rPr>
              <a:t>YOUR</a:t>
            </a:r>
            <a:r>
              <a:rPr sz="4250" spc="-10" dirty="0">
                <a:solidFill>
                  <a:schemeClr val="accent4"/>
                </a:solidFill>
              </a:rPr>
              <a:t> </a:t>
            </a:r>
            <a:r>
              <a:rPr sz="4250" spc="20" dirty="0">
                <a:solidFill>
                  <a:schemeClr val="accent4"/>
                </a:solidFill>
              </a:rPr>
              <a:t>SOLUTION</a:t>
            </a:r>
            <a:endParaRPr sz="4250" dirty="0">
              <a:solidFill>
                <a:schemeClr val="accent4"/>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TextBox 11">
            <a:extLst>
              <a:ext uri="{FF2B5EF4-FFF2-40B4-BE49-F238E27FC236}">
                <a16:creationId xmlns:a16="http://schemas.microsoft.com/office/drawing/2014/main" id="{46DF66DD-F1D2-75A1-E703-17C97F663D1A}"/>
              </a:ext>
            </a:extLst>
          </p:cNvPr>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4"/>
                </a:solidFill>
                <a:latin typeface="Trebuchet MS"/>
                <a:cs typeface="Trebuchet MS"/>
              </a:rPr>
              <a:t>M</a:t>
            </a:r>
            <a:r>
              <a:rPr sz="4800" b="1" dirty="0">
                <a:solidFill>
                  <a:schemeClr val="accent4"/>
                </a:solidFill>
                <a:latin typeface="Trebuchet MS"/>
                <a:cs typeface="Trebuchet MS"/>
              </a:rPr>
              <a:t>O</a:t>
            </a:r>
            <a:r>
              <a:rPr sz="4800" b="1" spc="-15" dirty="0">
                <a:solidFill>
                  <a:schemeClr val="accent4"/>
                </a:solidFill>
                <a:latin typeface="Trebuchet MS"/>
                <a:cs typeface="Trebuchet MS"/>
              </a:rPr>
              <a:t>D</a:t>
            </a:r>
            <a:r>
              <a:rPr sz="4800" b="1" spc="-35" dirty="0">
                <a:solidFill>
                  <a:schemeClr val="accent4"/>
                </a:solidFill>
                <a:latin typeface="Trebuchet MS"/>
                <a:cs typeface="Trebuchet MS"/>
              </a:rPr>
              <a:t>E</a:t>
            </a:r>
            <a:r>
              <a:rPr sz="4800" b="1" spc="-30" dirty="0">
                <a:solidFill>
                  <a:schemeClr val="accent4"/>
                </a:solidFill>
                <a:latin typeface="Trebuchet MS"/>
                <a:cs typeface="Trebuchet MS"/>
              </a:rPr>
              <a:t>LL</a:t>
            </a:r>
            <a:r>
              <a:rPr sz="4800" b="1" spc="-5" dirty="0">
                <a:solidFill>
                  <a:schemeClr val="accent4"/>
                </a:solidFill>
                <a:latin typeface="Trebuchet MS"/>
                <a:cs typeface="Trebuchet MS"/>
              </a:rPr>
              <a:t>I</a:t>
            </a:r>
            <a:r>
              <a:rPr sz="4800" b="1" spc="30" dirty="0">
                <a:solidFill>
                  <a:schemeClr val="accent4"/>
                </a:solidFill>
                <a:latin typeface="Trebuchet MS"/>
                <a:cs typeface="Trebuchet MS"/>
              </a:rPr>
              <a:t>N</a:t>
            </a:r>
            <a:r>
              <a:rPr sz="4800" b="1" spc="5" dirty="0">
                <a:solidFill>
                  <a:schemeClr val="accent4"/>
                </a:solidFill>
                <a:latin typeface="Trebuchet MS"/>
                <a:cs typeface="Trebuchet MS"/>
              </a:rPr>
              <a:t>G</a:t>
            </a:r>
            <a:endParaRPr sz="4800" dirty="0">
              <a:solidFill>
                <a:schemeClr val="accent4"/>
              </a:solidFill>
              <a:latin typeface="Trebuchet MS"/>
              <a:cs typeface="Trebuchet MS"/>
            </a:endParaRPr>
          </a:p>
        </p:txBody>
      </p:sp>
      <p:sp>
        <p:nvSpPr>
          <p:cNvPr id="52" name="Rectangle 29">
            <a:extLst>
              <a:ext uri="{FF2B5EF4-FFF2-40B4-BE49-F238E27FC236}">
                <a16:creationId xmlns:a16="http://schemas.microsoft.com/office/drawing/2014/main" id="{E13D896D-D45C-9316-734B-EC837C9E60F2}"/>
              </a:ext>
            </a:extLst>
          </p:cNvPr>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chemeClr val="accent4"/>
                </a:solidFill>
              </a:rPr>
              <a:t>R</a:t>
            </a:r>
            <a:r>
              <a:rPr sz="4000" spc="-40" dirty="0">
                <a:solidFill>
                  <a:schemeClr val="accent4"/>
                </a:solidFill>
              </a:rPr>
              <a:t>E</a:t>
            </a:r>
            <a:r>
              <a:rPr sz="4000" spc="15" dirty="0">
                <a:solidFill>
                  <a:schemeClr val="accent4"/>
                </a:solidFill>
              </a:rPr>
              <a:t>S</a:t>
            </a:r>
            <a:r>
              <a:rPr sz="4000" spc="-30" dirty="0">
                <a:solidFill>
                  <a:schemeClr val="accent4"/>
                </a:solidFill>
              </a:rPr>
              <a:t>U</a:t>
            </a:r>
            <a:r>
              <a:rPr sz="4000" spc="-405" dirty="0">
                <a:solidFill>
                  <a:schemeClr val="accent4"/>
                </a:solidFill>
              </a:rPr>
              <a:t>L</a:t>
            </a:r>
            <a:r>
              <a:rPr sz="4000" dirty="0">
                <a:solidFill>
                  <a:schemeClr val="accent4"/>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6D377856-9809-7165-847D-1DD272973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a:extLst>
              <a:ext uri="{FF2B5EF4-FFF2-40B4-BE49-F238E27FC236}">
                <a16:creationId xmlns:a16="http://schemas.microsoft.com/office/drawing/2014/main" id="{9AA9B23A-16DA-0F75-3268-37E2B41E9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a:extLst>
              <a:ext uri="{FF2B5EF4-FFF2-40B4-BE49-F238E27FC236}">
                <a16:creationId xmlns:a16="http://schemas.microsoft.com/office/drawing/2014/main" id="{47874E04-2CAB-9F43-EF8D-9E2BE4E6EABC}"/>
              </a:ext>
            </a:extLst>
          </p:cNvPr>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EE68-B988-9263-E5F0-21443E42E172}"/>
              </a:ext>
            </a:extLst>
          </p:cNvPr>
          <p:cNvSpPr>
            <a:spLocks noGrp="1"/>
          </p:cNvSpPr>
          <p:nvPr>
            <p:ph type="title"/>
          </p:nvPr>
        </p:nvSpPr>
        <p:spPr>
          <a:xfrm>
            <a:off x="755332" y="385444"/>
            <a:ext cx="10681335" cy="738664"/>
          </a:xfrm>
        </p:spPr>
        <p:txBody>
          <a:bodyPr/>
          <a:lstStyle/>
          <a:p>
            <a:r>
              <a:rPr lang="en-US" dirty="0"/>
              <a:t>PROJECT LINK  :</a:t>
            </a:r>
            <a:endParaRPr lang="en-IN" dirty="0"/>
          </a:p>
        </p:txBody>
      </p:sp>
      <p:sp>
        <p:nvSpPr>
          <p:cNvPr id="3" name="TextBox 2">
            <a:extLst>
              <a:ext uri="{FF2B5EF4-FFF2-40B4-BE49-F238E27FC236}">
                <a16:creationId xmlns:a16="http://schemas.microsoft.com/office/drawing/2014/main" id="{A4185932-DF8A-7EFF-24C9-E0613B274BC6}"/>
              </a:ext>
            </a:extLst>
          </p:cNvPr>
          <p:cNvSpPr txBox="1"/>
          <p:nvPr/>
        </p:nvSpPr>
        <p:spPr>
          <a:xfrm>
            <a:off x="1524000" y="2895600"/>
            <a:ext cx="7086600" cy="1015663"/>
          </a:xfrm>
          <a:prstGeom prst="rect">
            <a:avLst/>
          </a:prstGeom>
          <a:noFill/>
        </p:spPr>
        <p:txBody>
          <a:bodyPr wrap="square" rtlCol="0">
            <a:spAutoFit/>
          </a:bodyPr>
          <a:lstStyle/>
          <a:p>
            <a:r>
              <a:rPr lang="en-IN" sz="3000"/>
              <a:t>https://github.com/sathvi0928/APSSDC_Projects</a:t>
            </a:r>
            <a:endParaRPr lang="en-IN" sz="3000" dirty="0"/>
          </a:p>
        </p:txBody>
      </p:sp>
    </p:spTree>
    <p:extLst>
      <p:ext uri="{BB962C8B-B14F-4D97-AF65-F5344CB8AC3E}">
        <p14:creationId xmlns:p14="http://schemas.microsoft.com/office/powerpoint/2010/main" val="2140212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390478C-E085-B8BE-342F-7973EEEEED6E}"/>
              </a:ext>
            </a:extLst>
          </p:cNvPr>
          <p:cNvSpPr txBox="1"/>
          <p:nvPr/>
        </p:nvSpPr>
        <p:spPr>
          <a:xfrm>
            <a:off x="739775" y="409738"/>
            <a:ext cx="6176482" cy="830997"/>
          </a:xfrm>
          <a:prstGeom prst="rect">
            <a:avLst/>
          </a:prstGeom>
          <a:noFill/>
        </p:spPr>
        <p:txBody>
          <a:bodyPr wrap="square" rtlCol="0">
            <a:spAutoFit/>
          </a:bodyPr>
          <a:lstStyle/>
          <a:p>
            <a:r>
              <a:rPr lang="en-IN" sz="4800" b="1" i="1"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Keylogger &amp; Security</a:t>
            </a:r>
          </a:p>
        </p:txBody>
      </p:sp>
      <p:sp>
        <p:nvSpPr>
          <p:cNvPr id="25" name="TextBox 24">
            <a:extLst>
              <a:ext uri="{FF2B5EF4-FFF2-40B4-BE49-F238E27FC236}">
                <a16:creationId xmlns:a16="http://schemas.microsoft.com/office/drawing/2014/main" id="{68385F76-15DD-76FA-E8A9-B02A336F08B4}"/>
              </a:ext>
            </a:extLst>
          </p:cNvPr>
          <p:cNvSpPr txBox="1"/>
          <p:nvPr/>
        </p:nvSpPr>
        <p:spPr>
          <a:xfrm>
            <a:off x="336103" y="1787209"/>
            <a:ext cx="8780339" cy="3693319"/>
          </a:xfrm>
          <a:prstGeom prst="rect">
            <a:avLst/>
          </a:prstGeom>
          <a:noFill/>
        </p:spPr>
        <p:txBody>
          <a:bodyPr wrap="square" rtlCol="0">
            <a:spAutoFit/>
          </a:bodyPr>
          <a:lstStyle/>
          <a:p>
            <a:pPr algn="just"/>
            <a:r>
              <a:rPr lang="en-US" dirty="0"/>
              <a:t>A keystroke logger, commonly referred to as a keylogger, is a form of surveillance technology designed to monitor and record every keystroke made on a keyboard. These loggers can manifest as either software or hardware. Software keyloggers are typically installed clandestinely on a computer or mobile device, capable of capturing a vast array of data, including passwords, messages, and other personal information. On the other hand, hardware keyloggers are physical devices connected to a computer, usually placed between the keyboard and the computer, to intercept and record keystrokes. While keyloggers can serve legitimate purposes such as monitoring employee activity or recovering lost data, they are more commonly associated with malicious intentions, such as stealing sensitive information and committing identity theft. It's crucial for users to remain vigilant and employ security measures to protect against unauthorized access and data breaches facilitated by keyloggers.</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FE8A1-01B0-C2E9-C0CC-EBBC6D5CA2B3}"/>
              </a:ext>
            </a:extLst>
          </p:cNvPr>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Understanding keyloggers and bolstering security measures against them is paramount, given the substantial risk they pose to personal and organizational data security. Keyloggers, whether deployed through software or hardware, have the capability to surreptitiously capture sensitive information like passwords, financial details, and private communications, resulting in dire consequences such as identity theft, financial loss, and corporate espionage. Employing effective security measures, such as robust antivirus software, routine system monitoring, and practicing safe browsing habits, plays a critical role in detecting and thwarting keylogger infections.</a:t>
            </a:r>
            <a:endParaRPr lang="en-IN" dirty="0">
              <a:latin typeface="Times New Roman" panose="02020603050405020304" pitchFamily="18" charset="0"/>
              <a:cs typeface="Times New Roman" panose="02020603050405020304" pitchFamily="18" charset="0"/>
            </a:endParaRPr>
          </a:p>
        </p:txBody>
      </p:sp>
      <p:pic>
        <p:nvPicPr>
          <p:cNvPr id="1028" name="Picture 4" descr="Cyber experts express concern about data security in India, Telecom News,  ET Telecom">
            <a:extLst>
              <a:ext uri="{FF2B5EF4-FFF2-40B4-BE49-F238E27FC236}">
                <a16:creationId xmlns:a16="http://schemas.microsoft.com/office/drawing/2014/main" id="{EFEB22C2-E73D-E169-456F-F717A1C51A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2819400"/>
            <a:ext cx="5926138" cy="338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9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4"/>
                </a:solidFill>
              </a:rPr>
              <a:t>A</a:t>
            </a:r>
            <a:r>
              <a:rPr spc="-5" dirty="0">
                <a:solidFill>
                  <a:schemeClr val="accent4"/>
                </a:solidFill>
              </a:rPr>
              <a:t>G</a:t>
            </a:r>
            <a:r>
              <a:rPr spc="-35" dirty="0">
                <a:solidFill>
                  <a:schemeClr val="accent4"/>
                </a:solidFill>
              </a:rPr>
              <a:t>E</a:t>
            </a:r>
            <a:r>
              <a:rPr spc="15" dirty="0">
                <a:solidFill>
                  <a:schemeClr val="accent4"/>
                </a:solidFill>
              </a:rPr>
              <a:t>N</a:t>
            </a:r>
            <a:r>
              <a:rPr dirty="0">
                <a:solidFill>
                  <a:schemeClr val="accent4"/>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a:extLst>
              <a:ext uri="{FF2B5EF4-FFF2-40B4-BE49-F238E27FC236}">
                <a16:creationId xmlns:a16="http://schemas.microsoft.com/office/drawing/2014/main" id="{411A3063-8803-6E30-A49F-E0B703CB9AF8}"/>
              </a:ext>
            </a:extLst>
          </p:cNvPr>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4"/>
                </a:solidFill>
              </a:rPr>
              <a:t>P</a:t>
            </a:r>
            <a:r>
              <a:rPr sz="4250" spc="15" dirty="0">
                <a:solidFill>
                  <a:schemeClr val="accent4"/>
                </a:solidFill>
              </a:rPr>
              <a:t>ROB</a:t>
            </a:r>
            <a:r>
              <a:rPr sz="4250" spc="55" dirty="0">
                <a:solidFill>
                  <a:schemeClr val="accent4"/>
                </a:solidFill>
              </a:rPr>
              <a:t>L</a:t>
            </a:r>
            <a:r>
              <a:rPr sz="4250" spc="-20" dirty="0">
                <a:solidFill>
                  <a:schemeClr val="accent4"/>
                </a:solidFill>
              </a:rPr>
              <a:t>E</a:t>
            </a:r>
            <a:r>
              <a:rPr sz="4250" spc="20" dirty="0">
                <a:solidFill>
                  <a:schemeClr val="accent4"/>
                </a:solidFill>
              </a:rPr>
              <a:t>M</a:t>
            </a:r>
            <a:r>
              <a:rPr sz="4250" dirty="0">
                <a:solidFill>
                  <a:schemeClr val="accent4"/>
                </a:solidFill>
              </a:rPr>
              <a:t>	</a:t>
            </a:r>
            <a:r>
              <a:rPr sz="4250" spc="10" dirty="0">
                <a:solidFill>
                  <a:schemeClr val="accent4"/>
                </a:solidFill>
              </a:rPr>
              <a:t>S</a:t>
            </a:r>
            <a:r>
              <a:rPr sz="4250" spc="-370" dirty="0">
                <a:solidFill>
                  <a:schemeClr val="accent4"/>
                </a:solidFill>
              </a:rPr>
              <a:t>T</a:t>
            </a:r>
            <a:r>
              <a:rPr sz="4250" spc="-375" dirty="0">
                <a:solidFill>
                  <a:schemeClr val="accent4"/>
                </a:solidFill>
              </a:rPr>
              <a:t>A</a:t>
            </a:r>
            <a:r>
              <a:rPr sz="4250" spc="15" dirty="0">
                <a:solidFill>
                  <a:schemeClr val="accent4"/>
                </a:solidFill>
              </a:rPr>
              <a:t>T</a:t>
            </a:r>
            <a:r>
              <a:rPr sz="4250" spc="-10" dirty="0">
                <a:solidFill>
                  <a:schemeClr val="accent4"/>
                </a:solidFill>
              </a:rPr>
              <a:t>E</a:t>
            </a:r>
            <a:r>
              <a:rPr sz="4250" spc="-20" dirty="0">
                <a:solidFill>
                  <a:schemeClr val="accent4"/>
                </a:solidFill>
              </a:rPr>
              <a:t>ME</a:t>
            </a:r>
            <a:r>
              <a:rPr sz="4250" spc="10" dirty="0">
                <a:solidFill>
                  <a:schemeClr val="accent4"/>
                </a:solidFill>
              </a:rPr>
              <a:t>NT</a:t>
            </a:r>
            <a:endParaRPr sz="425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B99D1B2-C96D-24A4-5BE9-475577328BE6}"/>
              </a:ext>
            </a:extLst>
          </p:cNvPr>
          <p:cNvSpPr txBox="1"/>
          <p:nvPr/>
        </p:nvSpPr>
        <p:spPr>
          <a:xfrm>
            <a:off x="457200" y="1390650"/>
            <a:ext cx="6858000" cy="4247317"/>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rising ubiquity of keyloggers presents a substantial challenge to digital security, jeopardizing the confidentiality and integrity of sensitive information. Despite strides in cybersecurity, numerous individuals and organizations persist in their susceptibility to these clandestine tools, capable of logging keystrokes to pilfer passwords, financial details, and confidential data.</a:t>
            </a:r>
          </a:p>
          <a:p>
            <a:pPr algn="just"/>
            <a:endParaRPr lang="en-US" dirty="0"/>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initiative aims to tackle the urgent demand for efficient detection and prevention methods against keyloggers. It will delve into the contemporary realm of keylogger technology, assess the efficacy of current security measures, and devise pioneering solutions to bolster defense against these dangers. Through these efforts, the project endeavors to alleviate the hazards linked with keyloggers, fortify the security of personal and organizational data, and foster a resilient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solidFill>
                  <a:schemeClr val="accent4"/>
                </a:solidFill>
              </a:rPr>
              <a:t>PROJECT</a:t>
            </a:r>
            <a:r>
              <a:rPr lang="en-IN" sz="4000" spc="5" dirty="0">
                <a:solidFill>
                  <a:schemeClr val="accent4"/>
                </a:solidFill>
              </a:rPr>
              <a:t> </a:t>
            </a:r>
            <a:r>
              <a:rPr sz="3600" spc="-20" dirty="0">
                <a:solidFill>
                  <a:schemeClr val="accent4"/>
                </a:solidFill>
              </a:rPr>
              <a:t>OVERVIEW</a:t>
            </a:r>
            <a:endParaRPr sz="400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3FE40C2C-74AF-15F9-7972-5785AAF87368}"/>
              </a:ext>
            </a:extLst>
          </p:cNvPr>
          <p:cNvSpPr txBox="1"/>
          <p:nvPr/>
        </p:nvSpPr>
        <p:spPr>
          <a:xfrm>
            <a:off x="381000" y="1035153"/>
            <a:ext cx="8686800" cy="535531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C02A4A0-6A3E-554C-6151-0CEB3F90E248}"/>
              </a:ext>
            </a:extLst>
          </p:cNvPr>
          <p:cNvGrpSpPr/>
          <p:nvPr/>
        </p:nvGrpSpPr>
        <p:grpSpPr>
          <a:xfrm>
            <a:off x="9353550" y="5362575"/>
            <a:ext cx="457200" cy="714375"/>
            <a:chOff x="9353550" y="5362575"/>
            <a:chExt cx="457200" cy="714375"/>
          </a:xfrm>
        </p:grpSpPr>
        <p:sp>
          <p:nvSpPr>
            <p:cNvPr id="3" name="object 3">
              <a:extLst>
                <a:ext uri="{FF2B5EF4-FFF2-40B4-BE49-F238E27FC236}">
                  <a16:creationId xmlns:a16="http://schemas.microsoft.com/office/drawing/2014/main" id="{17A7CC5A-C88E-B3A2-08D7-7C9656D7131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E9F117C9-B1CA-04BA-B8C4-8B2A7A4D18A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a:extLst>
              <a:ext uri="{FF2B5EF4-FFF2-40B4-BE49-F238E27FC236}">
                <a16:creationId xmlns:a16="http://schemas.microsoft.com/office/drawing/2014/main" id="{2729F341-B528-333F-87C4-97A75E3660F0}"/>
              </a:ext>
            </a:extLst>
          </p:cNvPr>
          <p:cNvSpPr txBox="1"/>
          <p:nvPr/>
        </p:nvSpPr>
        <p:spPr>
          <a:xfrm>
            <a:off x="304800" y="684371"/>
            <a:ext cx="8534400" cy="4678204"/>
          </a:xfrm>
          <a:prstGeom prst="rect">
            <a:avLst/>
          </a:prstGeom>
          <a:noFill/>
        </p:spPr>
        <p:txBody>
          <a:bodyPr wrap="square" rtlCol="0">
            <a:spAutoFit/>
          </a:bodyPr>
          <a:lstStyle/>
          <a:p>
            <a:r>
              <a:rPr lang="en-US" sz="3200" b="1" dirty="0">
                <a:solidFill>
                  <a:schemeClr val="accent4"/>
                </a:solidFill>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a:extLst>
              <a:ext uri="{FF2B5EF4-FFF2-40B4-BE49-F238E27FC236}">
                <a16:creationId xmlns:a16="http://schemas.microsoft.com/office/drawing/2014/main" id="{A582E634-E036-A6C8-7401-803D380BAA32}"/>
              </a:ext>
            </a:extLst>
          </p:cNvPr>
          <p:cNvPicPr/>
          <p:nvPr/>
        </p:nvPicPr>
        <p:blipFill>
          <a:blip r:embed="rId2" cstate="print"/>
          <a:stretch>
            <a:fillRect/>
          </a:stretch>
        </p:blipFill>
        <p:spPr>
          <a:xfrm>
            <a:off x="8915400" y="3438525"/>
            <a:ext cx="2466975" cy="3419475"/>
          </a:xfrm>
          <a:prstGeom prst="rect">
            <a:avLst/>
          </a:prstGeom>
        </p:spPr>
      </p:pic>
    </p:spTree>
    <p:extLst>
      <p:ext uri="{BB962C8B-B14F-4D97-AF65-F5344CB8AC3E}">
        <p14:creationId xmlns:p14="http://schemas.microsoft.com/office/powerpoint/2010/main" val="121664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a16="http://schemas.microsoft.com/office/drawing/2014/main" id="{4EA3E7E7-377C-4C7E-C80A-7C483BB150CB}"/>
              </a:ext>
            </a:extLst>
          </p:cNvPr>
          <p:cNvPicPr/>
          <p:nvPr/>
        </p:nvPicPr>
        <p:blipFill>
          <a:blip r:embed="rId2" cstate="print"/>
          <a:stretch>
            <a:fillRect/>
          </a:stretch>
        </p:blipFill>
        <p:spPr>
          <a:xfrm>
            <a:off x="8839200" y="3022076"/>
            <a:ext cx="3533775" cy="3810000"/>
          </a:xfrm>
          <a:prstGeom prst="rect">
            <a:avLst/>
          </a:prstGeom>
        </p:spPr>
      </p:pic>
      <p:sp>
        <p:nvSpPr>
          <p:cNvPr id="45" name="TextBox 44">
            <a:extLst>
              <a:ext uri="{FF2B5EF4-FFF2-40B4-BE49-F238E27FC236}">
                <a16:creationId xmlns:a16="http://schemas.microsoft.com/office/drawing/2014/main" id="{EFF2B22A-DBA3-E6B3-C53C-4CCCC9ABD38F}"/>
              </a:ext>
            </a:extLst>
          </p:cNvPr>
          <p:cNvSpPr txBox="1"/>
          <p:nvPr/>
        </p:nvSpPr>
        <p:spPr>
          <a:xfrm>
            <a:off x="381000" y="304800"/>
            <a:ext cx="8915400" cy="5847755"/>
          </a:xfrm>
          <a:prstGeom prst="rect">
            <a:avLst/>
          </a:prstGeom>
          <a:noFill/>
        </p:spPr>
        <p:txBody>
          <a:bodyPr wrap="square" rtlCol="0">
            <a:spAutoFit/>
          </a:bodyPr>
          <a:lstStyle/>
          <a:p>
            <a:pPr algn="just"/>
            <a:r>
              <a:rPr lang="en-IN" sz="3200" b="1" dirty="0">
                <a:solidFill>
                  <a:schemeClr val="accent4"/>
                </a:solidFill>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5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accent4"/>
                </a:solidFill>
              </a:rPr>
              <a:t>W</a:t>
            </a:r>
            <a:r>
              <a:rPr sz="3200" spc="-20" dirty="0">
                <a:solidFill>
                  <a:schemeClr val="accent4"/>
                </a:solidFill>
              </a:rPr>
              <a:t>H</a:t>
            </a:r>
            <a:r>
              <a:rPr sz="3200" spc="20" dirty="0">
                <a:solidFill>
                  <a:schemeClr val="accent4"/>
                </a:solidFill>
              </a:rPr>
              <a:t>O</a:t>
            </a:r>
            <a:r>
              <a:rPr sz="3200" spc="-235" dirty="0">
                <a:solidFill>
                  <a:schemeClr val="accent4"/>
                </a:solidFill>
              </a:rPr>
              <a:t> </a:t>
            </a:r>
            <a:r>
              <a:rPr sz="3200" spc="-10" dirty="0">
                <a:solidFill>
                  <a:schemeClr val="accent4"/>
                </a:solidFill>
              </a:rPr>
              <a:t>AR</a:t>
            </a:r>
            <a:r>
              <a:rPr sz="3200" spc="15" dirty="0">
                <a:solidFill>
                  <a:schemeClr val="accent4"/>
                </a:solidFill>
              </a:rPr>
              <a:t>E</a:t>
            </a:r>
            <a:r>
              <a:rPr sz="3200" spc="-35" dirty="0">
                <a:solidFill>
                  <a:schemeClr val="accent4"/>
                </a:solidFill>
              </a:rPr>
              <a:t> </a:t>
            </a:r>
            <a:r>
              <a:rPr sz="3200" spc="-10" dirty="0">
                <a:solidFill>
                  <a:schemeClr val="accent4"/>
                </a:solidFill>
              </a:rPr>
              <a:t>T</a:t>
            </a:r>
            <a:r>
              <a:rPr sz="3200" spc="-15" dirty="0">
                <a:solidFill>
                  <a:schemeClr val="accent4"/>
                </a:solidFill>
              </a:rPr>
              <a:t>H</a:t>
            </a:r>
            <a:r>
              <a:rPr sz="3200" spc="15" dirty="0">
                <a:solidFill>
                  <a:schemeClr val="accent4"/>
                </a:solidFill>
              </a:rPr>
              <a:t>E</a:t>
            </a:r>
            <a:r>
              <a:rPr sz="3200" spc="-35" dirty="0">
                <a:solidFill>
                  <a:schemeClr val="accent4"/>
                </a:solidFill>
              </a:rPr>
              <a:t> </a:t>
            </a:r>
            <a:r>
              <a:rPr sz="3200" spc="-20" dirty="0">
                <a:solidFill>
                  <a:schemeClr val="accent4"/>
                </a:solidFill>
              </a:rPr>
              <a:t>E</a:t>
            </a:r>
            <a:r>
              <a:rPr sz="3200" spc="30" dirty="0">
                <a:solidFill>
                  <a:schemeClr val="accent4"/>
                </a:solidFill>
              </a:rPr>
              <a:t>N</a:t>
            </a:r>
            <a:r>
              <a:rPr sz="3200" spc="15" dirty="0">
                <a:solidFill>
                  <a:schemeClr val="accent4"/>
                </a:solidFill>
              </a:rPr>
              <a:t>D</a:t>
            </a:r>
            <a:r>
              <a:rPr sz="3200" spc="-45" dirty="0">
                <a:solidFill>
                  <a:schemeClr val="accent4"/>
                </a:solidFill>
              </a:rPr>
              <a:t> </a:t>
            </a:r>
            <a:r>
              <a:rPr sz="3200" dirty="0">
                <a:solidFill>
                  <a:schemeClr val="accent4"/>
                </a:solidFill>
              </a:rPr>
              <a:t>U</a:t>
            </a:r>
            <a:r>
              <a:rPr sz="3200" spc="10" dirty="0">
                <a:solidFill>
                  <a:schemeClr val="accent4"/>
                </a:solidFill>
              </a:rPr>
              <a:t>S</a:t>
            </a:r>
            <a:r>
              <a:rPr sz="3200" spc="-25" dirty="0">
                <a:solidFill>
                  <a:schemeClr val="accent4"/>
                </a:solidFill>
              </a:rPr>
              <a:t>E</a:t>
            </a:r>
            <a:r>
              <a:rPr sz="3200" spc="-10" dirty="0">
                <a:solidFill>
                  <a:schemeClr val="accent4"/>
                </a:solidFill>
              </a:rPr>
              <a:t>R</a:t>
            </a:r>
            <a:r>
              <a:rPr sz="3200" spc="5" dirty="0">
                <a:solidFill>
                  <a:schemeClr val="accent4"/>
                </a:solidFill>
              </a:rPr>
              <a:t>S?</a:t>
            </a:r>
            <a:endParaRPr sz="3200" dirty="0">
              <a:solidFill>
                <a:schemeClr val="accent4"/>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a:extLst>
              <a:ext uri="{FF2B5EF4-FFF2-40B4-BE49-F238E27FC236}">
                <a16:creationId xmlns:a16="http://schemas.microsoft.com/office/drawing/2014/main" id="{6336AF60-C650-A27B-9D07-0AB747924A5C}"/>
              </a:ext>
            </a:extLst>
          </p:cNvPr>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TotalTime>
  <Words>1561</Words>
  <Application>Microsoft Office PowerPoint</Application>
  <PresentationFormat>Widescreen</PresentationFormat>
  <Paragraphs>107</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Sitka Text</vt:lpstr>
      <vt:lpstr>Times New Roman</vt:lpstr>
      <vt:lpstr>Trebuchet MS</vt:lpstr>
      <vt:lpstr>Wingdings</vt:lpstr>
      <vt:lpstr>Office Theme</vt:lpstr>
      <vt:lpstr>Thota Sathvika</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lpstr>PROJECT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surya lokesh</cp:lastModifiedBy>
  <cp:revision>15</cp:revision>
  <dcterms:created xsi:type="dcterms:W3CDTF">2024-06-03T05:48:59Z</dcterms:created>
  <dcterms:modified xsi:type="dcterms:W3CDTF">2024-06-20T16:18:45Z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