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722" r:id="rId3"/>
  </p:sldMasterIdLst>
  <p:sldIdLst>
    <p:sldId id="256" r:id="rId4"/>
    <p:sldId id="271" r:id="rId5"/>
    <p:sldId id="294" r:id="rId6"/>
    <p:sldId id="295" r:id="rId7"/>
    <p:sldId id="296" r:id="rId8"/>
    <p:sldId id="297" r:id="rId9"/>
    <p:sldId id="305" r:id="rId10"/>
    <p:sldId id="298" r:id="rId11"/>
    <p:sldId id="299" r:id="rId12"/>
    <p:sldId id="300" r:id="rId13"/>
    <p:sldId id="301" r:id="rId14"/>
    <p:sldId id="302" r:id="rId15"/>
    <p:sldId id="303" r:id="rId16"/>
    <p:sldId id="30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B83D00"/>
    <a:srgbClr val="5C1C49"/>
    <a:srgbClr val="713D04"/>
    <a:srgbClr val="3F4A13"/>
    <a:srgbClr val="BD8C00"/>
    <a:srgbClr val="052147"/>
    <a:srgbClr val="B5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536" y="176"/>
      </p:cViewPr>
      <p:guideLst>
        <p:guide orient="horz" pos="21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 descr="TTUS SEAL Bline.eps"/>
          <p:cNvPicPr>
            <a:picLocks noChangeAspect="1"/>
          </p:cNvPicPr>
          <p:nvPr userDrawn="1"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715449"/>
            <a:ext cx="4685806" cy="468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9913" y="2130425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422ECD-923B-40F6-B389-B1F8FD0FF72B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69A746-9A82-44B6-86BF-706BDDCB7A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2130425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A5C748-43FB-4D9E-8741-350F281D7572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E44015-2FCE-484E-89FF-D6318AF37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077F80-56E2-452C-98DA-EA99231C3DCD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858FB7-59C6-4623-82E6-7969586B6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B43522-A06B-40FD-B120-889C5D6E2AE8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EE99C2-2B75-48B3-AA90-8470A480D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0C8C09-5051-4933-B3C6-178C7FE09AB8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3F6DD5-3A3D-45A3-8E61-830D464AD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5A7189-6D8E-4BDE-86D3-D4A4B5EB2251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F24DEF-A51C-47AF-8469-FCC5F260CE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C259C1-0C34-48B0-BB55-B7C88E4A78D0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EFC87D-E528-487F-95C6-F1B1C019B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2B74CA-CB70-4EDA-AFC6-1EEB7B1D5600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39763-7D38-4282-9273-FAB631075F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DD7AAF-7983-45ED-AB05-8117142BFE7C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8DABE7-3030-478D-A50C-DDC9EB63A4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FB0F7B-63F9-4545-B6CC-FD6858607CBA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34CB38-E1AC-4B38-9976-9CC452A7E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A5F038-E7BB-4844-AE95-F618398B6332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FDC179-D131-459D-98B5-DECC4CA1F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6081F4-C384-4169-9CF2-5F1565ADE656}" type="datetimeFigureOut">
              <a:rPr lang="en-US"/>
              <a:pPr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CDF16A-951D-4546-95A9-D2C9D00EB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defRPr sz="32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4000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</a:defRPr>
      </a:lvl2pPr>
      <a:lvl3pPr marL="742950" indent="-228600" algn="l" rtl="0" eaLnBrk="0" fontAlgn="base" hangingPunct="0">
        <a:spcBef>
          <a:spcPct val="40000"/>
        </a:spcBef>
        <a:spcAft>
          <a:spcPct val="0"/>
        </a:spcAft>
        <a:buChar char="•"/>
        <a:defRPr i="1">
          <a:solidFill>
            <a:schemeClr val="bg1"/>
          </a:solidFill>
          <a:latin typeface="+mn-lt"/>
          <a:ea typeface="+mn-ea"/>
        </a:defRPr>
      </a:lvl3pPr>
      <a:lvl4pPr marL="1258888" indent="-228600" algn="l" rtl="0" eaLnBrk="0" fontAlgn="base" hangingPunct="0">
        <a:spcBef>
          <a:spcPct val="4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</a:defRPr>
      </a:lvl4pPr>
      <a:lvl5pPr marL="1422400" indent="406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5pPr>
      <a:lvl6pPr marL="18796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6pPr>
      <a:lvl7pPr marL="23368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7pPr>
      <a:lvl8pPr marL="27940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8pPr>
      <a:lvl9pPr marL="32512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3908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6" r:id="rId8"/>
    <p:sldLayoutId id="2147483811" r:id="rId9"/>
    <p:sldLayoutId id="2147483812" r:id="rId10"/>
    <p:sldLayoutId id="214748381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Times New Roman"/>
          <a:ea typeface="ＭＳ Ｐゴシック" charset="0"/>
          <a:cs typeface="Times New Roman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8001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400" kern="1200">
          <a:solidFill>
            <a:srgbClr val="000000"/>
          </a:solidFill>
          <a:latin typeface="Times New Roman"/>
          <a:ea typeface="ＭＳ Ｐゴシック" charset="0"/>
          <a:cs typeface="Times New Roman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i="1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573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pitchFamily="-84" charset="0"/>
        <a:buChar char="-"/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74763" y="-25400"/>
            <a:ext cx="6896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TEXAS TECH UNIVERSITY SYSTEM</a:t>
            </a:r>
            <a:endParaRPr lang="en-US" dirty="0"/>
          </a:p>
        </p:txBody>
      </p:sp>
      <p:pic>
        <p:nvPicPr>
          <p:cNvPr id="5124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7623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7" descr="TTUS_Title Pag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39825"/>
            <a:ext cx="9144000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187450" y="1333500"/>
            <a:ext cx="7513638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INFORMATION RETRIEVAL</a:t>
            </a:r>
            <a:br>
              <a:rPr lang="en-US" sz="2400" dirty="0">
                <a:solidFill>
                  <a:schemeClr val="accent3"/>
                </a:solidFill>
                <a:cs typeface="+mj-cs"/>
              </a:rPr>
            </a:br>
            <a:r>
              <a:rPr lang="en-US" sz="2400" dirty="0">
                <a:solidFill>
                  <a:schemeClr val="accent3"/>
                </a:solidFill>
                <a:cs typeface="+mj-cs"/>
              </a:rPr>
              <a:t>Assignment-1: Stack Overflow Dataset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300288" y="4648200"/>
            <a:ext cx="64008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/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Teammates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:  Sai Sathvick Chirakala</a:t>
            </a:r>
          </a:p>
          <a:p>
            <a:pPr marL="0" indent="0" eaLnBrk="1" hangingPunct="1"/>
            <a:r>
              <a:rPr lang="en-US" altLang="ja-JP" sz="2000" dirty="0">
                <a:solidFill>
                  <a:schemeClr val="accent3">
                    <a:lumMod val="95000"/>
                  </a:schemeClr>
                </a:solidFill>
              </a:rPr>
              <a:t>		 Maitreyi Naik</a:t>
            </a:r>
          </a:p>
          <a:p>
            <a:pPr marL="0" indent="0" eaLnBrk="1" hangingPunct="1"/>
            <a:r>
              <a:rPr lang="en-US" altLang="ja-JP" sz="2000" dirty="0">
                <a:solidFill>
                  <a:schemeClr val="accent3">
                    <a:lumMod val="95000"/>
                  </a:schemeClr>
                </a:solidFill>
              </a:rPr>
              <a:t>          	            </a:t>
            </a:r>
            <a:r>
              <a:rPr lang="en-US" altLang="ja-JP" sz="2000" dirty="0" err="1">
                <a:solidFill>
                  <a:schemeClr val="accent3">
                    <a:lumMod val="95000"/>
                  </a:schemeClr>
                </a:solidFill>
              </a:rPr>
              <a:t>Nikhila</a:t>
            </a:r>
            <a:r>
              <a:rPr lang="en-US" altLang="ja-JP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accent3">
                    <a:lumMod val="95000"/>
                  </a:schemeClr>
                </a:solidFill>
              </a:rPr>
              <a:t>Ratakonda</a:t>
            </a:r>
            <a:endParaRPr lang="en-US" altLang="ja-JP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0" indent="0" eaLnBrk="1" hangingPunct="1"/>
            <a:endParaRPr lang="en-US" sz="1800" i="1" dirty="0">
              <a:solidFill>
                <a:schemeClr val="accent3">
                  <a:lumMod val="95000"/>
                </a:schemeClr>
              </a:solidFill>
            </a:endParaRPr>
          </a:p>
          <a:p>
            <a:pPr marL="0" indent="0" eaLnBrk="1" hangingPunct="1"/>
            <a:r>
              <a:rPr lang="en-US" sz="2400" i="1" dirty="0">
                <a:solidFill>
                  <a:schemeClr val="accent3">
                    <a:lumMod val="95000"/>
                  </a:schemeClr>
                </a:solidFill>
              </a:rPr>
              <a:t>Instructor: Dr. Fang </a:t>
            </a:r>
            <a:r>
              <a:rPr lang="en-US" sz="2400" i="1" dirty="0" err="1">
                <a:solidFill>
                  <a:schemeClr val="accent3">
                    <a:lumMod val="95000"/>
                  </a:schemeClr>
                </a:solidFill>
              </a:rPr>
              <a:t>Jin</a:t>
            </a:r>
            <a:endParaRPr lang="en-US" sz="2400" i="1" dirty="0">
              <a:solidFill>
                <a:schemeClr val="accent3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522C0-1395-4FA2-A8BC-C08663A4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72" y="1257093"/>
            <a:ext cx="6246056" cy="50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0653-FA5E-42BD-9BDF-0E041C1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6. Vector space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57E9D-D84C-4634-9CB2-C258FDAC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24" y="1248266"/>
            <a:ext cx="6773184" cy="54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7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DA98-45A0-4158-ABE6-A1B70959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7. Cosine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7CB19-1C10-4D9D-A097-74E046F9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92" y="1309952"/>
            <a:ext cx="6665016" cy="5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AA1-64BE-4EA9-B54C-A2EF8114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8. Word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513F0-F7BF-4662-9ACC-A358A9106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" t="14559" r="5752" b="15890"/>
          <a:stretch/>
        </p:blipFill>
        <p:spPr>
          <a:xfrm>
            <a:off x="1428751" y="2286000"/>
            <a:ext cx="6300788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8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7F71B-990A-4CB1-BC9F-1122AED1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395564"/>
            <a:ext cx="65341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Contents</a:t>
            </a:r>
            <a:endParaRPr lang="en-US" dirty="0">
              <a:cs typeface="+mj-cs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4197" y="1899139"/>
            <a:ext cx="8113028" cy="343647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+mn-cs"/>
              </a:rPr>
              <a:t>Dataset Introduction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+mn-cs"/>
              </a:rPr>
              <a:t>Defining query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+mn-cs"/>
              </a:rPr>
              <a:t>Term frequency and Inverse document frequency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cs typeface="+mn-cs"/>
              </a:rPr>
              <a:t>Tf-idf</a:t>
            </a:r>
            <a:r>
              <a:rPr lang="en-US" sz="2800" dirty="0">
                <a:cs typeface="+mn-cs"/>
              </a:rPr>
              <a:t> score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+mn-cs"/>
              </a:rPr>
              <a:t>Visualization of </a:t>
            </a:r>
            <a:r>
              <a:rPr lang="en-US" sz="2800" dirty="0" err="1">
                <a:cs typeface="+mn-cs"/>
              </a:rPr>
              <a:t>tf-idf</a:t>
            </a:r>
            <a:endParaRPr lang="en-US" sz="2800" dirty="0">
              <a:cs typeface="+mn-cs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+mn-cs"/>
              </a:rPr>
              <a:t>Cosine similarity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+mn-cs"/>
              </a:rPr>
              <a:t>Word cloud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966E-34C0-4835-95C0-FB2C58F4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1. 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A1FD-FF65-4BCA-A08A-1C6E7C51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9243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Stackoverflow</a:t>
            </a:r>
            <a:r>
              <a:rPr lang="en-US" dirty="0"/>
              <a:t> dataset is taken, which is a little noisy.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-data-</a:t>
            </a:r>
            <a:r>
              <a:rPr lang="en-US" dirty="0" err="1"/>
              <a:t>idf.json</a:t>
            </a:r>
            <a:r>
              <a:rPr lang="en-US" dirty="0"/>
              <a:t> file has 20000 questions posted and 19 columns.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19 columns include post title, body, tags, dates and other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After preprocessing the data, total terms left are 666637.</a:t>
            </a:r>
          </a:p>
        </p:txBody>
      </p:sp>
    </p:spTree>
    <p:extLst>
      <p:ext uri="{BB962C8B-B14F-4D97-AF65-F5344CB8AC3E}">
        <p14:creationId xmlns:p14="http://schemas.microsoft.com/office/powerpoint/2010/main" val="34460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83ED-E990-4809-BF69-0EF412E9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2</a:t>
            </a:r>
            <a:r>
              <a:rPr lang="en-US" sz="6000" dirty="0"/>
              <a:t>.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ABBE-4E76-43B0-B4B1-BC47B999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86363"/>
            <a:ext cx="2795514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Variabl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Framework</a:t>
            </a:r>
          </a:p>
          <a:p>
            <a:pPr marL="0" indent="0"/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F78890-A1BF-403A-AE1F-19423844A413}"/>
              </a:ext>
            </a:extLst>
          </p:cNvPr>
          <p:cNvSpPr txBox="1">
            <a:spLocks/>
          </p:cNvSpPr>
          <p:nvPr/>
        </p:nvSpPr>
        <p:spPr bwMode="auto">
          <a:xfrm>
            <a:off x="4371975" y="1286363"/>
            <a:ext cx="242975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25000"/>
              </a:spcAft>
              <a:defRPr sz="3200">
                <a:solidFill>
                  <a:schemeClr val="bg1"/>
                </a:solidFill>
                <a:latin typeface="+mn-lt"/>
                <a:ea typeface="+mn-ea"/>
                <a:cs typeface="ＭＳ Ｐゴシック" charset="0"/>
              </a:defRPr>
            </a:lvl1pPr>
            <a:lvl2pPr marL="4000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bg1"/>
                </a:solidFill>
                <a:latin typeface="+mn-lt"/>
                <a:ea typeface="+mn-ea"/>
              </a:defRPr>
            </a:lvl2pPr>
            <a:lvl3pPr marL="7429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i="1">
                <a:solidFill>
                  <a:schemeClr val="bg1"/>
                </a:solidFill>
                <a:latin typeface="+mn-lt"/>
                <a:ea typeface="+mn-ea"/>
              </a:defRPr>
            </a:lvl3pPr>
            <a:lvl4pPr marL="1258888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>
                <a:solidFill>
                  <a:schemeClr val="bg1"/>
                </a:solidFill>
                <a:latin typeface="+mn-lt"/>
                <a:ea typeface="+mn-ea"/>
              </a:defRPr>
            </a:lvl4pPr>
            <a:lvl5pPr marL="1422400" indent="4064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5pPr>
            <a:lvl6pPr marL="1879600" algn="l" rtl="0"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6pPr>
            <a:lvl7pPr marL="2336800" algn="l" rtl="0"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7pPr>
            <a:lvl8pPr marL="2794000" algn="l" rtl="0"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8pPr>
            <a:lvl9pPr marL="3251200" algn="l" rtl="0"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Ajax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Help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FBE7BE-7848-4DC8-89AF-8DBC6095C1E1}"/>
              </a:ext>
            </a:extLst>
          </p:cNvPr>
          <p:cNvSpPr txBox="1">
            <a:spLocks/>
          </p:cNvSpPr>
          <p:nvPr/>
        </p:nvSpPr>
        <p:spPr bwMode="auto">
          <a:xfrm>
            <a:off x="1094203" y="5219114"/>
            <a:ext cx="7792622" cy="130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25000"/>
              </a:spcAft>
              <a:defRPr sz="3200">
                <a:solidFill>
                  <a:schemeClr val="bg1"/>
                </a:solidFill>
                <a:latin typeface="+mn-lt"/>
                <a:ea typeface="+mn-ea"/>
                <a:cs typeface="ＭＳ Ｐゴシック" charset="0"/>
              </a:defRPr>
            </a:lvl1pPr>
            <a:lvl2pPr marL="4000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bg1"/>
                </a:solidFill>
                <a:latin typeface="+mn-lt"/>
                <a:ea typeface="+mn-ea"/>
              </a:defRPr>
            </a:lvl2pPr>
            <a:lvl3pPr marL="7429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i="1">
                <a:solidFill>
                  <a:schemeClr val="bg1"/>
                </a:solidFill>
                <a:latin typeface="+mn-lt"/>
                <a:ea typeface="+mn-ea"/>
              </a:defRPr>
            </a:lvl3pPr>
            <a:lvl4pPr marL="1258888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>
                <a:solidFill>
                  <a:schemeClr val="bg1"/>
                </a:solidFill>
                <a:latin typeface="+mn-lt"/>
                <a:ea typeface="+mn-ea"/>
              </a:defRPr>
            </a:lvl4pPr>
            <a:lvl5pPr marL="1422400" indent="4064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5pPr>
            <a:lvl6pPr marL="1879600" algn="l" rtl="0"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6pPr>
            <a:lvl7pPr marL="2336800" algn="l" rtl="0"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7pPr>
            <a:lvl8pPr marL="2794000" algn="l" rtl="0"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8pPr>
            <a:lvl9pPr marL="3251200" algn="l" rtl="0"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 err="1"/>
              <a:t>Stopwords</a:t>
            </a:r>
            <a:r>
              <a:rPr lang="en-US" sz="2800" dirty="0"/>
              <a:t>: I, according, almost, already, always.</a:t>
            </a:r>
          </a:p>
          <a:p>
            <a:pPr marL="0" indent="0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35546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1FB8-0281-49B4-9B89-5C596F01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3. Term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6EEA5-5FA7-4007-AE00-5A1026B5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601"/>
            <a:ext cx="9143999" cy="56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935F-C5D6-46DF-B171-3CF3700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IDF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ABBAB1-CB25-4008-A96C-D3CAC69C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76625"/>
              </p:ext>
            </p:extLst>
          </p:nvPr>
        </p:nvGraphicFramePr>
        <p:xfrm>
          <a:off x="1603716" y="1764665"/>
          <a:ext cx="623919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597">
                  <a:extLst>
                    <a:ext uri="{9D8B030D-6E8A-4147-A177-3AD203B41FA5}">
                      <a16:colId xmlns:a16="http://schemas.microsoft.com/office/drawing/2014/main" val="2857999605"/>
                    </a:ext>
                  </a:extLst>
                </a:gridCol>
                <a:gridCol w="3119597">
                  <a:extLst>
                    <a:ext uri="{9D8B030D-6E8A-4147-A177-3AD203B41FA5}">
                      <a16:colId xmlns:a16="http://schemas.microsoft.com/office/drawing/2014/main" val="3800461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5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Variabl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7.896572202700973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7.156172137290483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5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7.381722428635257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1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5.551360293245164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7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7.08206416513676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7.800529153680996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3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7.815289569264116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1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8.030103595325496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0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5.585555017988336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7.1504194848010325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3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4.984484546021622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7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B88-F192-4E5F-87CB-644721C9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025" y="3417668"/>
            <a:ext cx="2588456" cy="1143000"/>
          </a:xfrm>
        </p:spPr>
        <p:txBody>
          <a:bodyPr/>
          <a:lstStyle/>
          <a:p>
            <a:r>
              <a:rPr lang="en-US" sz="3200" dirty="0"/>
              <a:t>4. </a:t>
            </a:r>
            <a:r>
              <a:rPr lang="en-US" sz="3200" dirty="0" err="1"/>
              <a:t>Tf-idf</a:t>
            </a:r>
            <a:r>
              <a:rPr lang="en-US" sz="3200" dirty="0"/>
              <a:t>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995F9-21A9-42ED-A618-01DC4185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1" y="412676"/>
            <a:ext cx="5510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5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6D6-A985-4A8E-8D4D-A1795E35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5. Visualization of </a:t>
            </a:r>
            <a:r>
              <a:rPr lang="en-US" sz="4000" dirty="0" err="1"/>
              <a:t>tf-idf</a:t>
            </a:r>
            <a:r>
              <a:rPr lang="en-US" sz="4000" dirty="0"/>
              <a:t>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A30C8-651E-E648-97E8-0645202A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1285875"/>
            <a:ext cx="7000875" cy="54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0F21A7-3DF9-674C-8E68-BD592C66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200149"/>
            <a:ext cx="67310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753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01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180</Words>
  <Application>Microsoft Macintosh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Lucida Grande</vt:lpstr>
      <vt:lpstr>Times New Roman</vt:lpstr>
      <vt:lpstr>Wingdings</vt:lpstr>
      <vt:lpstr>Default Design</vt:lpstr>
      <vt:lpstr>Custom Design</vt:lpstr>
      <vt:lpstr>1_Custom Design</vt:lpstr>
      <vt:lpstr>INFORMATION RETRIEVAL Assignment-1: Stack Overflow Dataset</vt:lpstr>
      <vt:lpstr>Contents</vt:lpstr>
      <vt:lpstr>1. Dataset Introduction</vt:lpstr>
      <vt:lpstr>2. Query</vt:lpstr>
      <vt:lpstr>3. Term Frequency</vt:lpstr>
      <vt:lpstr>IDF</vt:lpstr>
      <vt:lpstr>4. Tf-idf Score</vt:lpstr>
      <vt:lpstr>5. Visualization of tf-idf score</vt:lpstr>
      <vt:lpstr>PowerPoint Presentation</vt:lpstr>
      <vt:lpstr>PowerPoint Presentation</vt:lpstr>
      <vt:lpstr>6. Vector space heat map</vt:lpstr>
      <vt:lpstr>7. Cosine similarity</vt:lpstr>
      <vt:lpstr>8. Word Cloud</vt:lpstr>
      <vt:lpstr>PowerPoint Presentation</vt:lpstr>
    </vt:vector>
  </TitlesOfParts>
  <Company>Presentation Diva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Lori Randel</dc:creator>
  <cp:lastModifiedBy>Chirakala, Sai Sathvick</cp:lastModifiedBy>
  <cp:revision>74</cp:revision>
  <dcterms:created xsi:type="dcterms:W3CDTF">2005-04-19T19:05:52Z</dcterms:created>
  <dcterms:modified xsi:type="dcterms:W3CDTF">2020-02-17T05:09:37Z</dcterms:modified>
</cp:coreProperties>
</file>