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89"/>
  </p:notesMasterIdLst>
  <p:sldIdLst>
    <p:sldId id="256" r:id="rId2"/>
    <p:sldId id="257" r:id="rId3"/>
    <p:sldId id="268"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403" r:id="rId36"/>
    <p:sldId id="404" r:id="rId37"/>
    <p:sldId id="405"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55" r:id="rId52"/>
    <p:sldId id="456" r:id="rId53"/>
    <p:sldId id="457" r:id="rId54"/>
    <p:sldId id="458" r:id="rId55"/>
    <p:sldId id="459" r:id="rId56"/>
    <p:sldId id="460" r:id="rId57"/>
    <p:sldId id="461" r:id="rId58"/>
    <p:sldId id="462" r:id="rId59"/>
    <p:sldId id="463" r:id="rId60"/>
    <p:sldId id="464" r:id="rId61"/>
    <p:sldId id="420" r:id="rId62"/>
    <p:sldId id="421" r:id="rId63"/>
    <p:sldId id="422" r:id="rId64"/>
    <p:sldId id="423" r:id="rId65"/>
    <p:sldId id="424" r:id="rId66"/>
    <p:sldId id="425" r:id="rId67"/>
    <p:sldId id="426" r:id="rId68"/>
    <p:sldId id="427" r:id="rId69"/>
    <p:sldId id="428" r:id="rId70"/>
    <p:sldId id="429" r:id="rId71"/>
    <p:sldId id="430" r:id="rId72"/>
    <p:sldId id="431" r:id="rId73"/>
    <p:sldId id="432" r:id="rId74"/>
    <p:sldId id="433" r:id="rId75"/>
    <p:sldId id="436" r:id="rId76"/>
    <p:sldId id="437" r:id="rId77"/>
    <p:sldId id="438" r:id="rId78"/>
    <p:sldId id="439" r:id="rId79"/>
    <p:sldId id="440" r:id="rId80"/>
    <p:sldId id="441" r:id="rId81"/>
    <p:sldId id="442" r:id="rId82"/>
    <p:sldId id="443" r:id="rId83"/>
    <p:sldId id="449" r:id="rId84"/>
    <p:sldId id="450" r:id="rId85"/>
    <p:sldId id="451" r:id="rId86"/>
    <p:sldId id="452" r:id="rId87"/>
    <p:sldId id="454" r:id="rId8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p:cViewPr varScale="1">
        <p:scale>
          <a:sx n="70" d="100"/>
          <a:sy n="70" d="100"/>
        </p:scale>
        <p:origin x="13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1pPr>
            <a:lvl2pPr marL="457200" marR="0" lvl="1"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2pPr>
            <a:lvl3pPr marL="914400" marR="0" lvl="2"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3pPr>
            <a:lvl4pPr marL="1371600" marR="0" lvl="3"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4pPr>
            <a:lvl5pPr marL="1828800" marR="0" lvl="4"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5pPr>
            <a:lvl6pPr marL="2286000" marR="0" lvl="5"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6pPr>
            <a:lvl7pPr marL="2743200" marR="0" lvl="6"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7pPr>
            <a:lvl8pPr marL="3200400" marR="0" lvl="7"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8pPr>
            <a:lvl9pPr marL="3657600" marR="0" lvl="8" indent="6985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170025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0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3373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32121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72432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85462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1010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32766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6362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40464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75997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7888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45614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66648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80572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11073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84248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54852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33179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9517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82152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9329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6723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758818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43322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22216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02671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26383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91031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74648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476012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48489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81191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3146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645144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446989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3479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392" name="Shape 3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1915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08058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09" name="Shape 4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58069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9403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247020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14055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41" name="Shape 4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907143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49" name="Shape 4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3495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472802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97386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66" name="Shape 4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393002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474" name="Shape 4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134789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07" name="Shape 5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715992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052738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958814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32" name="Shape 5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21815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41" name="Shape 5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369541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49" name="Shape 5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14939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57" name="Shape 5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57588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641523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214535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73" name="Shape 5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895599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81" name="Shape 5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105247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89" name="Shape 5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162176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102248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795170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639759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512002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86408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2051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24898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337924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845478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0944540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65626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523035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084819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09736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41248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05554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9573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lajd naslova">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412750" y="1122362"/>
            <a:ext cx="8286749"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rgbClr val="38595B"/>
              </a:buClr>
              <a:buFont typeface="Trebuchet MS"/>
              <a:buNone/>
              <a:defRPr sz="54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subTitle" idx="1"/>
          </p:nvPr>
        </p:nvSpPr>
        <p:spPr>
          <a:xfrm>
            <a:off x="412750" y="3509962"/>
            <a:ext cx="8286749" cy="820737"/>
          </a:xfrm>
          <a:prstGeom prst="rect">
            <a:avLst/>
          </a:prstGeom>
          <a:noFill/>
          <a:ln>
            <a:noFill/>
          </a:ln>
        </p:spPr>
        <p:txBody>
          <a:bodyPr lIns="91425" tIns="91425" rIns="91425" bIns="91425" anchor="t" anchorCtr="0"/>
          <a:lstStyle>
            <a:lvl1pPr marL="0" marR="0" lvl="0" indent="0" algn="ctr" rtl="0">
              <a:lnSpc>
                <a:spcPct val="90000"/>
              </a:lnSpc>
              <a:spcBef>
                <a:spcPts val="1000"/>
              </a:spcBef>
              <a:buClr>
                <a:srgbClr val="305254"/>
              </a:buClr>
              <a:buFont typeface="Arial"/>
              <a:buNone/>
              <a:defRPr sz="2400" b="0" i="0" u="none" strike="noStrike" cap="none">
                <a:solidFill>
                  <a:srgbClr val="305254"/>
                </a:solidFill>
                <a:latin typeface="Trebuchet MS"/>
                <a:ea typeface="Trebuchet MS"/>
                <a:cs typeface="Trebuchet MS"/>
                <a:sym typeface="Trebuchet MS"/>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Trebuchet MS"/>
                <a:ea typeface="Trebuchet MS"/>
                <a:cs typeface="Trebuchet MS"/>
                <a:sym typeface="Trebuchet MS"/>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Trebuchet MS"/>
                <a:ea typeface="Trebuchet MS"/>
                <a:cs typeface="Trebuchet MS"/>
                <a:sym typeface="Trebuchet MS"/>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Trebuchet MS"/>
                <a:ea typeface="Trebuchet MS"/>
                <a:cs typeface="Trebuchet MS"/>
                <a:sym typeface="Trebuchet MS"/>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Trebuchet MS"/>
                <a:ea typeface="Trebuchet MS"/>
                <a:cs typeface="Trebuchet MS"/>
                <a:sym typeface="Trebuchet MS"/>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Trebuchet MS"/>
                <a:ea typeface="Trebuchet MS"/>
                <a:cs typeface="Trebuchet MS"/>
                <a:sym typeface="Trebuchet MS"/>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Trebuchet MS"/>
                <a:ea typeface="Trebuchet MS"/>
                <a:cs typeface="Trebuchet MS"/>
                <a:sym typeface="Trebuchet MS"/>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Trebuchet MS"/>
                <a:ea typeface="Trebuchet MS"/>
                <a:cs typeface="Trebuchet MS"/>
                <a:sym typeface="Trebuchet MS"/>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Trebuchet MS"/>
                <a:ea typeface="Trebuchet MS"/>
                <a:cs typeface="Trebuchet MS"/>
                <a:sym typeface="Trebuchet MS"/>
              </a:defRPr>
            </a:lvl9pPr>
          </a:lstStyle>
          <a:p>
            <a:endParaRPr/>
          </a:p>
        </p:txBody>
      </p:sp>
      <p:sp>
        <p:nvSpPr>
          <p:cNvPr id="15" name="Shape 15"/>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Naslov i vertikalni teks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23850" y="339726"/>
            <a:ext cx="8401049" cy="1325562"/>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8595B"/>
              </a:buClr>
              <a:buFont typeface="Trebuchet MS"/>
              <a:buNone/>
              <a:defRPr sz="44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 name="Shape 71"/>
          <p:cNvSpPr txBox="1">
            <a:spLocks noGrp="1"/>
          </p:cNvSpPr>
          <p:nvPr>
            <p:ph type="body" idx="1"/>
          </p:nvPr>
        </p:nvSpPr>
        <p:spPr>
          <a:xfrm rot="5400000">
            <a:off x="1383506" y="740569"/>
            <a:ext cx="4351338" cy="647064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2" name="Shape 72"/>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Shape 73"/>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kalni naslov i teks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3373541" y="2503384"/>
            <a:ext cx="5811838" cy="1535318"/>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8595B"/>
              </a:buClr>
              <a:buFont typeface="Trebuchet MS"/>
              <a:buNone/>
              <a:defRPr sz="44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a:spLocks noGrp="1"/>
          </p:cNvSpPr>
          <p:nvPr>
            <p:ph type="body" idx="1"/>
          </p:nvPr>
        </p:nvSpPr>
        <p:spPr>
          <a:xfrm rot="5400000">
            <a:off x="164307" y="829469"/>
            <a:ext cx="5811838" cy="488314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78" name="Shape 78"/>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9" name="Shape 79"/>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Naslov i sadržaj">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23850" y="339726"/>
            <a:ext cx="8401049" cy="1325562"/>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8595B"/>
              </a:buClr>
              <a:buFont typeface="Trebuchet MS"/>
              <a:buNone/>
              <a:defRPr sz="44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body" idx="1"/>
          </p:nvPr>
        </p:nvSpPr>
        <p:spPr>
          <a:xfrm>
            <a:off x="323850" y="1800225"/>
            <a:ext cx="647064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Zaglavlje odlomka">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23850" y="1747839"/>
            <a:ext cx="6723270"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38595B"/>
              </a:buClr>
              <a:buFont typeface="Trebuchet MS"/>
              <a:buNone/>
              <a:defRPr sz="60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323850" y="4627564"/>
            <a:ext cx="6723270"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2400" b="0" i="0" u="none" strike="noStrike" cap="none">
                <a:solidFill>
                  <a:schemeClr val="dk1"/>
                </a:solidFill>
                <a:latin typeface="Trebuchet MS"/>
                <a:ea typeface="Trebuchet MS"/>
                <a:cs typeface="Trebuchet MS"/>
                <a:sym typeface="Trebuchet MS"/>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Trebuchet MS"/>
                <a:ea typeface="Trebuchet MS"/>
                <a:cs typeface="Trebuchet MS"/>
                <a:sym typeface="Trebuchet MS"/>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Trebuchet MS"/>
                <a:ea typeface="Trebuchet MS"/>
                <a:cs typeface="Trebuchet MS"/>
                <a:sym typeface="Trebuchet MS"/>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Trebuchet MS"/>
                <a:ea typeface="Trebuchet MS"/>
                <a:cs typeface="Trebuchet MS"/>
                <a:sym typeface="Trebuchet MS"/>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Trebuchet MS"/>
                <a:ea typeface="Trebuchet MS"/>
                <a:cs typeface="Trebuchet MS"/>
                <a:sym typeface="Trebuchet MS"/>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Trebuchet MS"/>
                <a:ea typeface="Trebuchet MS"/>
                <a:cs typeface="Trebuchet MS"/>
                <a:sym typeface="Trebuchet MS"/>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Trebuchet MS"/>
                <a:ea typeface="Trebuchet MS"/>
                <a:cs typeface="Trebuchet MS"/>
                <a:sym typeface="Trebuchet MS"/>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Trebuchet MS"/>
                <a:ea typeface="Trebuchet MS"/>
                <a:cs typeface="Trebuchet MS"/>
                <a:sym typeface="Trebuchet MS"/>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Trebuchet MS"/>
                <a:ea typeface="Trebuchet MS"/>
                <a:cs typeface="Trebuchet MS"/>
                <a:sym typeface="Trebuchet MS"/>
              </a:defRPr>
            </a:lvl9pPr>
          </a:lstStyle>
          <a:p>
            <a:endParaRPr/>
          </a:p>
        </p:txBody>
      </p:sp>
      <p:sp>
        <p:nvSpPr>
          <p:cNvPr id="27" name="Shape 27"/>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Naslov i 2 sadržaja">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23850" y="339726"/>
            <a:ext cx="8401049" cy="1325562"/>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8595B"/>
              </a:buClr>
              <a:buFont typeface="Trebuchet MS"/>
              <a:buNone/>
              <a:defRPr sz="44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323850" y="1816101"/>
            <a:ext cx="327025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3" name="Shape 33"/>
          <p:cNvSpPr txBox="1">
            <a:spLocks noGrp="1"/>
          </p:cNvSpPr>
          <p:nvPr>
            <p:ph type="body" idx="2"/>
          </p:nvPr>
        </p:nvSpPr>
        <p:spPr>
          <a:xfrm>
            <a:off x="3790950" y="1816101"/>
            <a:ext cx="327025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4" name="Shape 34"/>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Poređenje">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23850" y="301626"/>
            <a:ext cx="6723270" cy="1325562"/>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8595B"/>
              </a:buClr>
              <a:buFont typeface="Trebuchet MS"/>
              <a:buNone/>
              <a:defRPr sz="44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323851" y="1617662"/>
            <a:ext cx="3297690"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Trebuchet MS"/>
                <a:ea typeface="Trebuchet MS"/>
                <a:cs typeface="Trebuchet MS"/>
                <a:sym typeface="Trebuchet MS"/>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Trebuchet MS"/>
                <a:ea typeface="Trebuchet MS"/>
                <a:cs typeface="Trebuchet MS"/>
                <a:sym typeface="Trebuchet MS"/>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Trebuchet MS"/>
                <a:ea typeface="Trebuchet MS"/>
                <a:cs typeface="Trebuchet MS"/>
                <a:sym typeface="Trebuchet MS"/>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40" name="Shape 40"/>
          <p:cNvSpPr txBox="1">
            <a:spLocks noGrp="1"/>
          </p:cNvSpPr>
          <p:nvPr>
            <p:ph type="body" idx="2"/>
          </p:nvPr>
        </p:nvSpPr>
        <p:spPr>
          <a:xfrm>
            <a:off x="323851" y="2441575"/>
            <a:ext cx="3297690"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1" name="Shape 41"/>
          <p:cNvSpPr txBox="1">
            <a:spLocks noGrp="1"/>
          </p:cNvSpPr>
          <p:nvPr>
            <p:ph type="body" idx="3"/>
          </p:nvPr>
        </p:nvSpPr>
        <p:spPr>
          <a:xfrm>
            <a:off x="3733189" y="1617662"/>
            <a:ext cx="3313931"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Trebuchet MS"/>
                <a:ea typeface="Trebuchet MS"/>
                <a:cs typeface="Trebuchet MS"/>
                <a:sym typeface="Trebuchet MS"/>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Trebuchet MS"/>
                <a:ea typeface="Trebuchet MS"/>
                <a:cs typeface="Trebuchet MS"/>
                <a:sym typeface="Trebuchet MS"/>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Trebuchet MS"/>
                <a:ea typeface="Trebuchet MS"/>
                <a:cs typeface="Trebuchet MS"/>
                <a:sym typeface="Trebuchet MS"/>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body" idx="4"/>
          </p:nvPr>
        </p:nvSpPr>
        <p:spPr>
          <a:xfrm>
            <a:off x="3733189" y="2441575"/>
            <a:ext cx="3313931"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Shape 44"/>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amo naslov">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23850" y="339726"/>
            <a:ext cx="8401049" cy="1325562"/>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8595B"/>
              </a:buClr>
              <a:buFont typeface="Trebuchet MS"/>
              <a:buNone/>
              <a:defRPr sz="44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8" name="Shape 48"/>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0" name="Shape 50"/>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Prazno">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Sadržaj sa opisom slike">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29841" y="457200"/>
            <a:ext cx="2354659" cy="1600199"/>
          </a:xfrm>
          <a:prstGeom prst="rect">
            <a:avLst/>
          </a:prstGeom>
          <a:noFill/>
          <a:ln>
            <a:noFill/>
          </a:ln>
        </p:spPr>
        <p:txBody>
          <a:bodyPr lIns="91425" tIns="91425" rIns="91425" bIns="91425" anchor="b" anchorCtr="0"/>
          <a:lstStyle>
            <a:lvl1pPr marL="0" marR="0" lvl="0" indent="0" algn="ctr" rtl="0">
              <a:lnSpc>
                <a:spcPct val="90000"/>
              </a:lnSpc>
              <a:spcBef>
                <a:spcPts val="0"/>
              </a:spcBef>
              <a:buClr>
                <a:srgbClr val="38595B"/>
              </a:buClr>
              <a:buFont typeface="Trebuchet MS"/>
              <a:buNone/>
              <a:defRPr sz="32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7" name="Shape 57"/>
          <p:cNvSpPr txBox="1">
            <a:spLocks noGrp="1"/>
          </p:cNvSpPr>
          <p:nvPr>
            <p:ph type="body" idx="1"/>
          </p:nvPr>
        </p:nvSpPr>
        <p:spPr>
          <a:xfrm>
            <a:off x="2984500" y="457200"/>
            <a:ext cx="4062620" cy="5411787"/>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Trebuchet MS"/>
                <a:ea typeface="Trebuchet MS"/>
                <a:cs typeface="Trebuchet MS"/>
                <a:sym typeface="Trebuchet MS"/>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58" name="Shape 58"/>
          <p:cNvSpPr txBox="1">
            <a:spLocks noGrp="1"/>
          </p:cNvSpPr>
          <p:nvPr>
            <p:ph type="body" idx="2"/>
          </p:nvPr>
        </p:nvSpPr>
        <p:spPr>
          <a:xfrm>
            <a:off x="629841" y="2057400"/>
            <a:ext cx="2354659"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Trebuchet MS"/>
                <a:ea typeface="Trebuchet MS"/>
                <a:cs typeface="Trebuchet MS"/>
                <a:sym typeface="Trebuchet MS"/>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Trebuchet MS"/>
                <a:ea typeface="Trebuchet MS"/>
                <a:cs typeface="Trebuchet MS"/>
                <a:sym typeface="Trebuchet MS"/>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Trebuchet MS"/>
                <a:ea typeface="Trebuchet MS"/>
                <a:cs typeface="Trebuchet MS"/>
                <a:sym typeface="Trebuchet MS"/>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9pPr>
          </a:lstStyle>
          <a:p>
            <a:endParaRPr/>
          </a:p>
        </p:txBody>
      </p:sp>
      <p:sp>
        <p:nvSpPr>
          <p:cNvPr id="59" name="Shape 59"/>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Slika sa opisom slike">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23851" y="457200"/>
            <a:ext cx="2495549" cy="1600199"/>
          </a:xfrm>
          <a:prstGeom prst="rect">
            <a:avLst/>
          </a:prstGeom>
          <a:noFill/>
          <a:ln>
            <a:noFill/>
          </a:ln>
        </p:spPr>
        <p:txBody>
          <a:bodyPr lIns="91425" tIns="91425" rIns="91425" bIns="91425" anchor="b" anchorCtr="0"/>
          <a:lstStyle>
            <a:lvl1pPr marL="0" marR="0" lvl="0" indent="0" algn="ctr" rtl="0">
              <a:lnSpc>
                <a:spcPct val="90000"/>
              </a:lnSpc>
              <a:spcBef>
                <a:spcPts val="0"/>
              </a:spcBef>
              <a:buClr>
                <a:srgbClr val="38595B"/>
              </a:buClr>
              <a:buFont typeface="Trebuchet MS"/>
              <a:buNone/>
              <a:defRPr sz="32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a:spLocks noGrp="1"/>
          </p:cNvSpPr>
          <p:nvPr>
            <p:ph type="pic" idx="2"/>
          </p:nvPr>
        </p:nvSpPr>
        <p:spPr>
          <a:xfrm>
            <a:off x="2819399" y="457200"/>
            <a:ext cx="4235260" cy="5411787"/>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Trebuchet MS"/>
                <a:ea typeface="Trebuchet MS"/>
                <a:cs typeface="Trebuchet MS"/>
                <a:sym typeface="Trebuchet MS"/>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Trebuchet MS"/>
                <a:ea typeface="Trebuchet MS"/>
                <a:cs typeface="Trebuchet MS"/>
                <a:sym typeface="Trebuchet MS"/>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Trebuchet MS"/>
                <a:ea typeface="Trebuchet MS"/>
                <a:cs typeface="Trebuchet MS"/>
                <a:sym typeface="Trebuchet MS"/>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Trebuchet MS"/>
                <a:ea typeface="Trebuchet MS"/>
                <a:cs typeface="Trebuchet MS"/>
                <a:sym typeface="Trebuchet MS"/>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Trebuchet MS"/>
                <a:ea typeface="Trebuchet MS"/>
                <a:cs typeface="Trebuchet MS"/>
                <a:sym typeface="Trebuchet MS"/>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Trebuchet MS"/>
                <a:ea typeface="Trebuchet MS"/>
                <a:cs typeface="Trebuchet MS"/>
                <a:sym typeface="Trebuchet MS"/>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Trebuchet MS"/>
                <a:ea typeface="Trebuchet MS"/>
                <a:cs typeface="Trebuchet MS"/>
                <a:sym typeface="Trebuchet MS"/>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Trebuchet MS"/>
                <a:ea typeface="Trebuchet MS"/>
                <a:cs typeface="Trebuchet MS"/>
                <a:sym typeface="Trebuchet MS"/>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body" idx="1"/>
          </p:nvPr>
        </p:nvSpPr>
        <p:spPr>
          <a:xfrm>
            <a:off x="323851" y="2057400"/>
            <a:ext cx="2495549"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Trebuchet MS"/>
                <a:ea typeface="Trebuchet MS"/>
                <a:cs typeface="Trebuchet MS"/>
                <a:sym typeface="Trebuchet MS"/>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Trebuchet MS"/>
                <a:ea typeface="Trebuchet MS"/>
                <a:cs typeface="Trebuchet MS"/>
                <a:sym typeface="Trebuchet MS"/>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Trebuchet MS"/>
                <a:ea typeface="Trebuchet MS"/>
                <a:cs typeface="Trebuchet MS"/>
                <a:sym typeface="Trebuchet MS"/>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Shape 67"/>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23850" y="339726"/>
            <a:ext cx="8401049" cy="1325562"/>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8595B"/>
              </a:buClr>
              <a:buFont typeface="Trebuchet MS"/>
              <a:buNone/>
              <a:defRPr sz="4400" b="1" i="0" u="none" strike="noStrike" cap="none">
                <a:solidFill>
                  <a:srgbClr val="38595B"/>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323850" y="1800225"/>
            <a:ext cx="647064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 name="Shape 8"/>
          <p:cNvSpPr txBox="1">
            <a:spLocks noGrp="1"/>
          </p:cNvSpPr>
          <p:nvPr>
            <p:ph type="dt" idx="10"/>
          </p:nvPr>
        </p:nvSpPr>
        <p:spPr>
          <a:xfrm>
            <a:off x="323850" y="6330951"/>
            <a:ext cx="1757570"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Shape 9"/>
          <p:cNvSpPr txBox="1">
            <a:spLocks noGrp="1"/>
          </p:cNvSpPr>
          <p:nvPr>
            <p:ph type="ftr" idx="11"/>
          </p:nvPr>
        </p:nvSpPr>
        <p:spPr>
          <a:xfrm>
            <a:off x="2367308" y="6324601"/>
            <a:ext cx="2636353"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38595B"/>
              </a:buClr>
              <a:buFont typeface="Arial"/>
              <a:buNone/>
              <a:defRPr sz="1200" b="0" i="0" u="none" strike="noStrike" cap="none">
                <a:solidFill>
                  <a:srgbClr val="38595B"/>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a:t>
            </a:fld>
            <a:endParaRPr lang="en-US" sz="1400" b="0" i="0" u="none" strike="noStrike" cap="none">
              <a:solidFill>
                <a:schemeClr val="lt1"/>
              </a:solidFill>
              <a:latin typeface="Arial"/>
              <a:ea typeface="Arial"/>
              <a:cs typeface="Arial"/>
              <a:sym typeface="Arial"/>
            </a:endParaRPr>
          </a:p>
        </p:txBody>
      </p:sp>
      <p:pic>
        <p:nvPicPr>
          <p:cNvPr id="11" name="Shape 11"/>
          <p:cNvPicPr preferRelativeResize="0"/>
          <p:nvPr/>
        </p:nvPicPr>
        <p:blipFill rotWithShape="1">
          <a:blip r:embed="rId14">
            <a:alphaModFix/>
          </a:blip>
          <a:srcRect/>
          <a:stretch/>
        </p:blipFill>
        <p:spPr>
          <a:xfrm rot="-5400000">
            <a:off x="-1024113" y="5332238"/>
            <a:ext cx="1695700" cy="35252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force.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412750" y="1813739"/>
            <a:ext cx="8286749" cy="2387600"/>
          </a:xfrm>
          <a:prstGeom prst="rect">
            <a:avLst/>
          </a:prstGeom>
          <a:noFill/>
          <a:ln>
            <a:noFill/>
          </a:ln>
        </p:spPr>
        <p:txBody>
          <a:bodyPr lIns="91425" tIns="45700" rIns="91425" bIns="45700" anchor="b" anchorCtr="0">
            <a:noAutofit/>
          </a:bodyPr>
          <a:lstStyle/>
          <a:p>
            <a:pPr lvl="0">
              <a:lnSpc>
                <a:spcPct val="100000"/>
              </a:lnSpc>
              <a:buSzPct val="25000"/>
            </a:pPr>
            <a:r>
              <a:rPr lang="en-US" sz="4860" b="1" i="0" u="none" strike="noStrike" cap="none" dirty="0">
                <a:solidFill>
                  <a:srgbClr val="38595B"/>
                </a:solidFill>
                <a:latin typeface="Trebuchet MS"/>
                <a:ea typeface="Trebuchet MS"/>
                <a:cs typeface="Trebuchet MS"/>
                <a:sym typeface="Trebuchet MS"/>
              </a:rPr>
              <a:t>MODULE </a:t>
            </a:r>
            <a:r>
              <a:rPr lang="en-US" sz="4860" b="1" i="0" u="none" strike="noStrike" cap="none" dirty="0" smtClean="0">
                <a:solidFill>
                  <a:srgbClr val="38595B"/>
                </a:solidFill>
                <a:latin typeface="Trebuchet MS"/>
                <a:ea typeface="Trebuchet MS"/>
                <a:cs typeface="Trebuchet MS"/>
                <a:sym typeface="Trebuchet MS"/>
              </a:rPr>
              <a:t>2</a:t>
            </a:r>
            <a:r>
              <a:rPr lang="en-US" sz="4860" b="1" i="0" u="none" strike="noStrike" cap="none" dirty="0">
                <a:solidFill>
                  <a:srgbClr val="38595B"/>
                </a:solidFill>
                <a:latin typeface="Trebuchet MS"/>
                <a:ea typeface="Trebuchet MS"/>
                <a:cs typeface="Trebuchet MS"/>
                <a:sym typeface="Trebuchet MS"/>
              </a:rPr>
              <a:t/>
            </a:r>
            <a:br>
              <a:rPr lang="en-US" sz="4860" b="1" i="0" u="none" strike="noStrike" cap="none" dirty="0">
                <a:solidFill>
                  <a:srgbClr val="38595B"/>
                </a:solidFill>
                <a:latin typeface="Trebuchet MS"/>
                <a:ea typeface="Trebuchet MS"/>
                <a:cs typeface="Trebuchet MS"/>
                <a:sym typeface="Trebuchet MS"/>
              </a:rPr>
            </a:br>
            <a:endParaRPr lang="en-US" sz="4860" b="1" i="0" u="none" strike="noStrike" cap="none" dirty="0">
              <a:solidFill>
                <a:srgbClr val="38595B"/>
              </a:solidFill>
              <a:latin typeface="Trebuchet MS"/>
              <a:ea typeface="Trebuchet MS"/>
              <a:cs typeface="Trebuchet MS"/>
              <a:sym typeface="Trebuchet MS"/>
            </a:endParaRPr>
          </a:p>
        </p:txBody>
      </p:sp>
      <p:sp>
        <p:nvSpPr>
          <p:cNvPr id="86" name="Shape 86"/>
          <p:cNvSpPr txBox="1">
            <a:spLocks noGrp="1"/>
          </p:cNvSpPr>
          <p:nvPr>
            <p:ph type="subTitle" idx="1"/>
          </p:nvPr>
        </p:nvSpPr>
        <p:spPr>
          <a:xfrm>
            <a:off x="423900" y="4179035"/>
            <a:ext cx="8286749" cy="82073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800" b="1" dirty="0" err="1" smtClean="0">
                <a:solidFill>
                  <a:srgbClr val="38595B"/>
                </a:solidFill>
              </a:rPr>
              <a:t>Ramya</a:t>
            </a:r>
            <a:r>
              <a:rPr lang="en-US" sz="2800" b="1" dirty="0" smtClean="0">
                <a:solidFill>
                  <a:srgbClr val="38595B"/>
                </a:solidFill>
              </a:rPr>
              <a:t> K</a:t>
            </a:r>
            <a:endParaRPr lang="en-US" sz="2800" b="1" i="0" u="none" strike="noStrike" cap="none" dirty="0">
              <a:solidFill>
                <a:srgbClr val="38595B"/>
              </a:solidFill>
              <a:latin typeface="Trebuchet MS"/>
              <a:ea typeface="Trebuchet MS"/>
              <a:cs typeface="Trebuchet MS"/>
              <a:sym typeface="Trebuchet MS"/>
            </a:endParaRPr>
          </a:p>
          <a:p>
            <a:pPr marL="0" marR="0" lvl="0" indent="0" algn="l" rtl="0">
              <a:lnSpc>
                <a:spcPct val="100000"/>
              </a:lnSpc>
              <a:spcBef>
                <a:spcPts val="0"/>
              </a:spcBef>
              <a:buClr>
                <a:schemeClr val="lt1"/>
              </a:buClr>
              <a:buSzPct val="25000"/>
              <a:buFont typeface="Arial"/>
              <a:buNone/>
            </a:pPr>
            <a:r>
              <a:rPr lang="en-US" sz="2800" b="1" dirty="0" smtClean="0">
                <a:solidFill>
                  <a:srgbClr val="38595B"/>
                </a:solidFill>
              </a:rPr>
              <a:t>AIML</a:t>
            </a:r>
            <a:r>
              <a:rPr lang="en-US" sz="2800" b="1" i="0" u="none" strike="noStrike" cap="none" dirty="0" smtClean="0">
                <a:solidFill>
                  <a:srgbClr val="38595B"/>
                </a:solidFill>
                <a:latin typeface="Trebuchet MS"/>
                <a:ea typeface="Trebuchet MS"/>
                <a:cs typeface="Trebuchet MS"/>
                <a:sym typeface="Trebuchet MS"/>
              </a:rPr>
              <a:t> </a:t>
            </a:r>
            <a:r>
              <a:rPr lang="en-US" sz="2800" b="1" i="0" u="none" strike="noStrike" cap="none" dirty="0" err="1">
                <a:solidFill>
                  <a:srgbClr val="38595B"/>
                </a:solidFill>
                <a:latin typeface="Trebuchet MS"/>
                <a:ea typeface="Trebuchet MS"/>
                <a:cs typeface="Trebuchet MS"/>
                <a:sym typeface="Trebuchet MS"/>
              </a:rPr>
              <a:t>Dept</a:t>
            </a:r>
            <a:r>
              <a:rPr lang="en-US" sz="2800" b="1" i="0" u="none" strike="noStrike" cap="none" dirty="0">
                <a:solidFill>
                  <a:srgbClr val="38595B"/>
                </a:solidFill>
                <a:latin typeface="Trebuchet MS"/>
                <a:ea typeface="Trebuchet MS"/>
                <a:cs typeface="Trebuchet MS"/>
                <a:sym typeface="Trebuchet MS"/>
              </a:rPr>
              <a:t>, </a:t>
            </a:r>
            <a:r>
              <a:rPr lang="en-US" sz="2800" b="1" dirty="0" smtClean="0">
                <a:solidFill>
                  <a:srgbClr val="38595B"/>
                </a:solidFill>
              </a:rPr>
              <a:t>DSCE</a:t>
            </a:r>
            <a:r>
              <a:rPr lang="en-US" sz="2800" b="1" i="0" u="none" strike="noStrike" cap="none" dirty="0" smtClean="0">
                <a:solidFill>
                  <a:srgbClr val="38595B"/>
                </a:solidFill>
                <a:latin typeface="Trebuchet MS"/>
                <a:ea typeface="Trebuchet MS"/>
                <a:cs typeface="Trebuchet MS"/>
                <a:sym typeface="Trebuchet MS"/>
              </a:rPr>
              <a:t>.</a:t>
            </a:r>
            <a:endParaRPr lang="en-US" sz="2800" b="1" i="0" u="none" strike="noStrike" cap="none" dirty="0">
              <a:solidFill>
                <a:srgbClr val="38595B"/>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 The cloud reference model </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indent="381000" algn="just">
              <a:lnSpc>
                <a:spcPct val="200000"/>
              </a:lnSpc>
              <a:spcBef>
                <a:spcPts val="0"/>
              </a:spcBef>
              <a:buClr>
                <a:schemeClr val="dk2"/>
              </a:buClr>
            </a:pPr>
            <a:r>
              <a:rPr lang="en-US" sz="1500" dirty="0" smtClean="0">
                <a:solidFill>
                  <a:srgbClr val="C00000"/>
                </a:solidFill>
              </a:rPr>
              <a:t>Everything as a Service (</a:t>
            </a:r>
            <a:r>
              <a:rPr lang="en-US" sz="1500" dirty="0" err="1" smtClean="0">
                <a:solidFill>
                  <a:srgbClr val="C00000"/>
                </a:solidFill>
              </a:rPr>
              <a:t>XaaS</a:t>
            </a:r>
            <a:r>
              <a:rPr lang="en-US" sz="1500" dirty="0" smtClean="0">
                <a:solidFill>
                  <a:srgbClr val="C00000"/>
                </a:solidFill>
              </a:rPr>
              <a:t>) is one of the most important elements of cloud computing:</a:t>
            </a:r>
          </a:p>
          <a:p>
            <a:pPr marL="0" lvl="0" indent="381000" algn="just">
              <a:lnSpc>
                <a:spcPct val="200000"/>
              </a:lnSpc>
              <a:spcBef>
                <a:spcPts val="0"/>
              </a:spcBef>
              <a:buClr>
                <a:schemeClr val="dk2"/>
              </a:buClr>
              <a:buNone/>
            </a:pPr>
            <a:r>
              <a:rPr lang="en-US" sz="1500" dirty="0" smtClean="0">
                <a:solidFill>
                  <a:srgbClr val="C00000"/>
                </a:solidFill>
              </a:rPr>
              <a:t>* Cloud services from different providers can be combined </a:t>
            </a:r>
            <a:r>
              <a:rPr lang="en-US" sz="1500" dirty="0" smtClean="0">
                <a:solidFill>
                  <a:schemeClr val="tx1"/>
                </a:solidFill>
              </a:rPr>
              <a:t>to provide a completely integrated solution covering all the computing stack of a system. </a:t>
            </a:r>
          </a:p>
          <a:p>
            <a:pPr marL="0" lvl="0" indent="381000" algn="just">
              <a:lnSpc>
                <a:spcPct val="200000"/>
              </a:lnSpc>
              <a:spcBef>
                <a:spcPts val="0"/>
              </a:spcBef>
              <a:buClr>
                <a:schemeClr val="dk2"/>
              </a:buClr>
              <a:buNone/>
            </a:pPr>
            <a:r>
              <a:rPr lang="en-US" sz="1500" dirty="0" smtClean="0">
                <a:solidFill>
                  <a:schemeClr val="tx1"/>
                </a:solidFill>
              </a:rPr>
              <a:t>* </a:t>
            </a:r>
            <a:r>
              <a:rPr lang="en-US" sz="1500" dirty="0" err="1" smtClean="0">
                <a:solidFill>
                  <a:schemeClr val="tx1"/>
                </a:solidFill>
              </a:rPr>
              <a:t>IaaS</a:t>
            </a:r>
            <a:r>
              <a:rPr lang="en-US" sz="1500" dirty="0" smtClean="0">
                <a:solidFill>
                  <a:schemeClr val="tx1"/>
                </a:solidFill>
              </a:rPr>
              <a:t> providers can offer the bare metal in terms of virtual machines where </a:t>
            </a:r>
            <a:r>
              <a:rPr lang="en-US" sz="1500" dirty="0" err="1" smtClean="0">
                <a:solidFill>
                  <a:srgbClr val="C00000"/>
                </a:solidFill>
              </a:rPr>
              <a:t>PaaS</a:t>
            </a:r>
            <a:r>
              <a:rPr lang="en-US" sz="1500" dirty="0" smtClean="0">
                <a:solidFill>
                  <a:srgbClr val="C00000"/>
                </a:solidFill>
              </a:rPr>
              <a:t> solutions are deployed. </a:t>
            </a:r>
          </a:p>
          <a:p>
            <a:pPr marL="0" lvl="0" indent="381000" algn="just">
              <a:lnSpc>
                <a:spcPct val="200000"/>
              </a:lnSpc>
              <a:spcBef>
                <a:spcPts val="0"/>
              </a:spcBef>
              <a:buClr>
                <a:schemeClr val="dk2"/>
              </a:buClr>
              <a:buFont typeface="Arial" charset="0"/>
              <a:buChar char="•"/>
            </a:pPr>
            <a:r>
              <a:rPr lang="en-US" sz="1500" dirty="0" smtClean="0">
                <a:solidFill>
                  <a:schemeClr val="tx1"/>
                </a:solidFill>
              </a:rPr>
              <a:t>When there is no need for a </a:t>
            </a:r>
            <a:r>
              <a:rPr lang="en-US" sz="1500" dirty="0" err="1" smtClean="0">
                <a:solidFill>
                  <a:schemeClr val="tx1"/>
                </a:solidFill>
              </a:rPr>
              <a:t>PaaS</a:t>
            </a:r>
            <a:r>
              <a:rPr lang="en-US" sz="1500" dirty="0" smtClean="0">
                <a:solidFill>
                  <a:schemeClr val="tx1"/>
                </a:solidFill>
              </a:rPr>
              <a:t> layer, it is possible </a:t>
            </a:r>
            <a:r>
              <a:rPr lang="en-US" sz="1500" dirty="0" smtClean="0">
                <a:solidFill>
                  <a:srgbClr val="C00000"/>
                </a:solidFill>
              </a:rPr>
              <a:t>to directly customize the virtual infrastructure </a:t>
            </a:r>
            <a:r>
              <a:rPr lang="en-US" sz="1500" dirty="0" smtClean="0">
                <a:solidFill>
                  <a:schemeClr val="tx1"/>
                </a:solidFill>
              </a:rPr>
              <a:t>with the software stack needed to run applications.</a:t>
            </a:r>
          </a:p>
          <a:p>
            <a:pPr marL="0" lvl="0" indent="381000" algn="just">
              <a:lnSpc>
                <a:spcPct val="200000"/>
              </a:lnSpc>
              <a:spcBef>
                <a:spcPts val="0"/>
              </a:spcBef>
              <a:buClr>
                <a:schemeClr val="dk2"/>
              </a:buClr>
              <a:buFont typeface="Arial" charset="0"/>
              <a:buChar char="•"/>
            </a:pPr>
            <a:r>
              <a:rPr lang="en-US" sz="1500" dirty="0" smtClean="0">
                <a:solidFill>
                  <a:schemeClr val="tx1"/>
                </a:solidFill>
              </a:rPr>
              <a:t>Cloud computing an interesting option for </a:t>
            </a:r>
            <a:r>
              <a:rPr lang="en-US" sz="1500" dirty="0" smtClean="0">
                <a:solidFill>
                  <a:srgbClr val="C00000"/>
                </a:solidFill>
              </a:rPr>
              <a:t>reducing startups’ capital investment in IT</a:t>
            </a:r>
            <a:r>
              <a:rPr lang="en-US" sz="1500" dirty="0" smtClean="0">
                <a:solidFill>
                  <a:schemeClr val="tx1"/>
                </a:solidFill>
              </a:rPr>
              <a:t>, allowing them to </a:t>
            </a:r>
            <a:r>
              <a:rPr lang="en-US" sz="1500" dirty="0" smtClean="0">
                <a:solidFill>
                  <a:srgbClr val="C00000"/>
                </a:solidFill>
              </a:rPr>
              <a:t>quickly commercialize their ideas </a:t>
            </a:r>
            <a:r>
              <a:rPr lang="en-US" sz="1500" dirty="0" smtClean="0">
                <a:solidFill>
                  <a:schemeClr val="tx1"/>
                </a:solidFill>
              </a:rPr>
              <a:t>and </a:t>
            </a:r>
            <a:r>
              <a:rPr lang="en-US" sz="1500" dirty="0" smtClean="0">
                <a:solidFill>
                  <a:srgbClr val="C00000"/>
                </a:solidFill>
              </a:rPr>
              <a:t>grow their infrastructure</a:t>
            </a:r>
            <a:r>
              <a:rPr lang="en-US" sz="1500" dirty="0" smtClean="0">
                <a:solidFill>
                  <a:schemeClr val="tx1"/>
                </a:solidFill>
              </a:rPr>
              <a:t> according to their revenues.</a:t>
            </a:r>
            <a:endParaRPr sz="1500" b="0" i="0" strike="noStrike" cap="none">
              <a:solidFill>
                <a:schemeClr val="tx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10</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 The cloud reference model </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indent="381000" algn="just">
              <a:lnSpc>
                <a:spcPct val="200000"/>
              </a:lnSpc>
              <a:spcBef>
                <a:spcPts val="0"/>
              </a:spcBef>
              <a:buClr>
                <a:schemeClr val="dk2"/>
              </a:buClr>
            </a:pPr>
            <a:r>
              <a:rPr lang="en-US" sz="2000" b="0" i="0" u="sng" strike="noStrike" cap="none" dirty="0" smtClean="0">
                <a:solidFill>
                  <a:schemeClr val="tx1"/>
                </a:solidFill>
                <a:latin typeface="Trebuchet MS"/>
                <a:ea typeface="Trebuchet MS"/>
                <a:cs typeface="Trebuchet MS"/>
                <a:sym typeface="Trebuchet MS"/>
              </a:rPr>
              <a:t>Cloud Computing Services Classification:</a:t>
            </a:r>
            <a:endParaRPr sz="2000" b="0" i="0" u="sng" strike="noStrike" cap="none">
              <a:solidFill>
                <a:schemeClr val="tx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11</a:t>
            </a:fld>
            <a:endParaRPr lang="en-US" sz="1400" b="0" i="0" u="none" strike="noStrike" cap="none">
              <a:solidFill>
                <a:schemeClr val="lt1"/>
              </a:solidFill>
              <a:latin typeface="Arial"/>
              <a:ea typeface="Arial"/>
              <a:cs typeface="Arial"/>
              <a:sym typeface="Arial"/>
            </a:endParaRPr>
          </a:p>
        </p:txBody>
      </p:sp>
      <p:pic>
        <p:nvPicPr>
          <p:cNvPr id="2050" name="Picture 2"/>
          <p:cNvPicPr>
            <a:picLocks noChangeAspect="1" noChangeArrowheads="1"/>
          </p:cNvPicPr>
          <p:nvPr/>
        </p:nvPicPr>
        <p:blipFill>
          <a:blip r:embed="rId3"/>
          <a:srcRect/>
          <a:stretch>
            <a:fillRect/>
          </a:stretch>
        </p:blipFill>
        <p:spPr bwMode="auto">
          <a:xfrm>
            <a:off x="212081" y="2269652"/>
            <a:ext cx="8931919"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4.2.2 Infrastructure- and hardware-as-a-service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indent="381000" algn="just">
              <a:lnSpc>
                <a:spcPct val="150000"/>
              </a:lnSpc>
              <a:spcBef>
                <a:spcPts val="600"/>
              </a:spcBef>
              <a:buClr>
                <a:schemeClr val="dk2"/>
              </a:buClr>
            </a:pPr>
            <a:r>
              <a:rPr lang="en-US" sz="1500" dirty="0" smtClean="0">
                <a:solidFill>
                  <a:schemeClr val="tx1"/>
                </a:solidFill>
              </a:rPr>
              <a:t>Infrastructure- and Hardware-as-a-Service (</a:t>
            </a:r>
            <a:r>
              <a:rPr lang="en-US" sz="1500" dirty="0" err="1" smtClean="0">
                <a:solidFill>
                  <a:schemeClr val="tx1"/>
                </a:solidFill>
              </a:rPr>
              <a:t>IaaS</a:t>
            </a:r>
            <a:r>
              <a:rPr lang="en-US" sz="1500" dirty="0" smtClean="0">
                <a:solidFill>
                  <a:schemeClr val="tx1"/>
                </a:solidFill>
              </a:rPr>
              <a:t>/</a:t>
            </a:r>
            <a:r>
              <a:rPr lang="en-US" sz="1500" dirty="0" err="1" smtClean="0">
                <a:solidFill>
                  <a:schemeClr val="tx1"/>
                </a:solidFill>
              </a:rPr>
              <a:t>HaaS</a:t>
            </a:r>
            <a:r>
              <a:rPr lang="en-US" sz="1500" dirty="0" smtClean="0">
                <a:solidFill>
                  <a:schemeClr val="tx1"/>
                </a:solidFill>
              </a:rPr>
              <a:t>) solutions are the most popular and developed market segment of cloud computing. </a:t>
            </a:r>
          </a:p>
          <a:p>
            <a:pPr marL="0" indent="381000" algn="just">
              <a:lnSpc>
                <a:spcPct val="150000"/>
              </a:lnSpc>
              <a:spcBef>
                <a:spcPts val="600"/>
              </a:spcBef>
              <a:buClr>
                <a:schemeClr val="dk2"/>
              </a:buClr>
            </a:pPr>
            <a:r>
              <a:rPr lang="en-US" sz="1500" dirty="0" smtClean="0">
                <a:solidFill>
                  <a:schemeClr val="tx1"/>
                </a:solidFill>
              </a:rPr>
              <a:t>They </a:t>
            </a:r>
            <a:r>
              <a:rPr lang="en-US" sz="1500" dirty="0" smtClean="0">
                <a:solidFill>
                  <a:srgbClr val="C00000"/>
                </a:solidFill>
              </a:rPr>
              <a:t>deliver customizable infrastructure </a:t>
            </a:r>
            <a:r>
              <a:rPr lang="en-US" sz="1500" dirty="0" smtClean="0">
                <a:solidFill>
                  <a:schemeClr val="tx1"/>
                </a:solidFill>
              </a:rPr>
              <a:t>on demand. </a:t>
            </a:r>
            <a:r>
              <a:rPr lang="en-US" sz="1500" dirty="0" err="1" smtClean="0">
                <a:solidFill>
                  <a:schemeClr val="tx1"/>
                </a:solidFill>
              </a:rPr>
              <a:t>IaaS</a:t>
            </a:r>
            <a:r>
              <a:rPr lang="en-US" sz="1500" dirty="0" smtClean="0">
                <a:solidFill>
                  <a:schemeClr val="tx1"/>
                </a:solidFill>
              </a:rPr>
              <a:t> offering range from </a:t>
            </a:r>
            <a:r>
              <a:rPr lang="en-US" sz="1500" dirty="0" smtClean="0">
                <a:solidFill>
                  <a:srgbClr val="C00000"/>
                </a:solidFill>
              </a:rPr>
              <a:t>single servers to entire infrastructures, </a:t>
            </a:r>
            <a:r>
              <a:rPr lang="en-US" sz="1500" dirty="0" smtClean="0">
                <a:solidFill>
                  <a:schemeClr val="tx1"/>
                </a:solidFill>
              </a:rPr>
              <a:t>including network devices, load balancers, and database and Web servers.</a:t>
            </a:r>
          </a:p>
          <a:p>
            <a:pPr marL="0" indent="381000" algn="just">
              <a:lnSpc>
                <a:spcPct val="150000"/>
              </a:lnSpc>
              <a:spcBef>
                <a:spcPts val="600"/>
              </a:spcBef>
              <a:buClr>
                <a:schemeClr val="dk2"/>
              </a:buClr>
            </a:pPr>
            <a:r>
              <a:rPr lang="en-US" sz="1500" dirty="0" smtClean="0">
                <a:solidFill>
                  <a:schemeClr val="tx1"/>
                </a:solidFill>
              </a:rPr>
              <a:t>The main technology used to deliver and implement these solutions is </a:t>
            </a:r>
            <a:r>
              <a:rPr lang="en-US" sz="1500" dirty="0" smtClean="0">
                <a:solidFill>
                  <a:srgbClr val="C00000"/>
                </a:solidFill>
              </a:rPr>
              <a:t>hardware virtualization</a:t>
            </a:r>
            <a:r>
              <a:rPr lang="en-US" sz="1500" dirty="0" smtClean="0">
                <a:solidFill>
                  <a:schemeClr val="tx1"/>
                </a:solidFill>
              </a:rPr>
              <a:t>: </a:t>
            </a:r>
            <a:r>
              <a:rPr lang="en-US" sz="1500" dirty="0" smtClean="0">
                <a:solidFill>
                  <a:srgbClr val="C00000"/>
                </a:solidFill>
              </a:rPr>
              <a:t>one or more virtual machines opportunely configured </a:t>
            </a:r>
            <a:r>
              <a:rPr lang="en-US" sz="1500" dirty="0" smtClean="0">
                <a:solidFill>
                  <a:schemeClr val="tx1"/>
                </a:solidFill>
              </a:rPr>
              <a:t>and interconnected define the distributed system on top of which </a:t>
            </a:r>
            <a:r>
              <a:rPr lang="en-US" sz="1500" dirty="0" smtClean="0">
                <a:solidFill>
                  <a:srgbClr val="C00000"/>
                </a:solidFill>
              </a:rPr>
              <a:t>applications are installed and deployed</a:t>
            </a:r>
          </a:p>
          <a:p>
            <a:pPr marL="0" indent="381000" algn="just">
              <a:lnSpc>
                <a:spcPct val="150000"/>
              </a:lnSpc>
              <a:spcBef>
                <a:spcPts val="600"/>
              </a:spcBef>
              <a:buClr>
                <a:schemeClr val="dk2"/>
              </a:buClr>
            </a:pPr>
            <a:r>
              <a:rPr lang="en-US" sz="1500" dirty="0" err="1" smtClean="0">
                <a:solidFill>
                  <a:schemeClr val="tx1"/>
                </a:solidFill>
              </a:rPr>
              <a:t>IaaS</a:t>
            </a:r>
            <a:r>
              <a:rPr lang="en-US" sz="1500" dirty="0" smtClean="0">
                <a:solidFill>
                  <a:schemeClr val="tx1"/>
                </a:solidFill>
              </a:rPr>
              <a:t>/</a:t>
            </a:r>
            <a:r>
              <a:rPr lang="en-US" sz="1500" dirty="0" err="1" smtClean="0">
                <a:solidFill>
                  <a:schemeClr val="tx1"/>
                </a:solidFill>
              </a:rPr>
              <a:t>HaaS</a:t>
            </a:r>
            <a:r>
              <a:rPr lang="en-US" sz="1500" dirty="0" smtClean="0">
                <a:solidFill>
                  <a:schemeClr val="tx1"/>
                </a:solidFill>
              </a:rPr>
              <a:t> solutions bring all the benefits of hardware virtualization: </a:t>
            </a:r>
          </a:p>
          <a:p>
            <a:pPr marL="0" indent="381000" algn="just">
              <a:lnSpc>
                <a:spcPct val="150000"/>
              </a:lnSpc>
              <a:spcBef>
                <a:spcPts val="600"/>
              </a:spcBef>
              <a:buClr>
                <a:schemeClr val="dk2"/>
              </a:buClr>
              <a:buNone/>
            </a:pPr>
            <a:r>
              <a:rPr lang="en-US" sz="1500" dirty="0" smtClean="0">
                <a:solidFill>
                  <a:schemeClr val="tx1"/>
                </a:solidFill>
              </a:rPr>
              <a:t>	workload partitioning, </a:t>
            </a:r>
          </a:p>
          <a:p>
            <a:pPr marL="0" indent="381000" algn="just">
              <a:lnSpc>
                <a:spcPct val="150000"/>
              </a:lnSpc>
              <a:spcBef>
                <a:spcPts val="600"/>
              </a:spcBef>
              <a:buClr>
                <a:schemeClr val="dk2"/>
              </a:buClr>
              <a:buNone/>
            </a:pPr>
            <a:r>
              <a:rPr lang="en-US" sz="1500" dirty="0" smtClean="0">
                <a:solidFill>
                  <a:schemeClr val="tx1"/>
                </a:solidFill>
              </a:rPr>
              <a:t>	application isolation, </a:t>
            </a:r>
          </a:p>
          <a:p>
            <a:pPr marL="0" indent="381000" algn="just">
              <a:lnSpc>
                <a:spcPct val="150000"/>
              </a:lnSpc>
              <a:spcBef>
                <a:spcPts val="600"/>
              </a:spcBef>
              <a:buClr>
                <a:schemeClr val="dk2"/>
              </a:buClr>
              <a:buNone/>
            </a:pPr>
            <a:r>
              <a:rPr lang="en-US" sz="1500" dirty="0" smtClean="0">
                <a:solidFill>
                  <a:schemeClr val="tx1"/>
                </a:solidFill>
              </a:rPr>
              <a:t>	sandboxing, and </a:t>
            </a:r>
          </a:p>
          <a:p>
            <a:pPr marL="0" indent="381000" algn="just">
              <a:lnSpc>
                <a:spcPct val="150000"/>
              </a:lnSpc>
              <a:spcBef>
                <a:spcPts val="600"/>
              </a:spcBef>
              <a:buClr>
                <a:schemeClr val="dk2"/>
              </a:buClr>
              <a:buNone/>
            </a:pPr>
            <a:r>
              <a:rPr lang="en-US" sz="1500" dirty="0" smtClean="0">
                <a:solidFill>
                  <a:schemeClr val="tx1"/>
                </a:solidFill>
              </a:rPr>
              <a:t>	hardware tuning.</a:t>
            </a:r>
            <a:endParaRPr sz="1500" b="0" i="0" strike="noStrike" cap="none">
              <a:solidFill>
                <a:schemeClr val="tx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12</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4.2.2 Infrastructure- and hardware-as-a-service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indent="381000" algn="just">
              <a:lnSpc>
                <a:spcPct val="150000"/>
              </a:lnSpc>
              <a:spcBef>
                <a:spcPts val="600"/>
              </a:spcBef>
              <a:buClr>
                <a:schemeClr val="dk2"/>
              </a:buClr>
            </a:pPr>
            <a:r>
              <a:rPr lang="en-US" sz="1500" dirty="0" smtClean="0">
                <a:solidFill>
                  <a:schemeClr val="tx1"/>
                </a:solidFill>
              </a:rPr>
              <a:t>From the perspective of the customer it </a:t>
            </a:r>
            <a:r>
              <a:rPr lang="en-US" sz="1500" dirty="0" smtClean="0">
                <a:solidFill>
                  <a:srgbClr val="C00000"/>
                </a:solidFill>
              </a:rPr>
              <a:t>reduces the administration and maintenance cost </a:t>
            </a:r>
            <a:r>
              <a:rPr lang="en-US" sz="1500" dirty="0" smtClean="0">
                <a:solidFill>
                  <a:schemeClr val="tx1"/>
                </a:solidFill>
              </a:rPr>
              <a:t>as well as the capital costs allocated to purchase hardware. </a:t>
            </a:r>
          </a:p>
          <a:p>
            <a:pPr marL="0" indent="381000" algn="just">
              <a:lnSpc>
                <a:spcPct val="150000"/>
              </a:lnSpc>
              <a:spcBef>
                <a:spcPts val="600"/>
              </a:spcBef>
              <a:buClr>
                <a:schemeClr val="dk2"/>
              </a:buClr>
            </a:pPr>
            <a:r>
              <a:rPr lang="en-US" sz="1500" dirty="0" smtClean="0">
                <a:solidFill>
                  <a:schemeClr val="tx1"/>
                </a:solidFill>
              </a:rPr>
              <a:t>At the same time, users can take advantage of the </a:t>
            </a:r>
            <a:r>
              <a:rPr lang="en-US" sz="1500" dirty="0" smtClean="0">
                <a:solidFill>
                  <a:srgbClr val="C00000"/>
                </a:solidFill>
              </a:rPr>
              <a:t>full customization offered by virtualization </a:t>
            </a:r>
            <a:r>
              <a:rPr lang="en-US" sz="1500" dirty="0" smtClean="0">
                <a:solidFill>
                  <a:schemeClr val="tx1"/>
                </a:solidFill>
              </a:rPr>
              <a:t>to deploy their infrastructure in the cloud.</a:t>
            </a:r>
          </a:p>
          <a:p>
            <a:pPr marL="0" indent="381000" algn="just">
              <a:lnSpc>
                <a:spcPct val="150000"/>
              </a:lnSpc>
              <a:spcBef>
                <a:spcPts val="600"/>
              </a:spcBef>
              <a:buClr>
                <a:schemeClr val="dk2"/>
              </a:buClr>
            </a:pPr>
            <a:r>
              <a:rPr lang="en-US" sz="1500" dirty="0" smtClean="0">
                <a:solidFill>
                  <a:srgbClr val="C00000"/>
                </a:solidFill>
              </a:rPr>
              <a:t>Virtual machines come with only the selected operating system installed</a:t>
            </a:r>
            <a:r>
              <a:rPr lang="en-US" sz="1500" dirty="0" smtClean="0">
                <a:solidFill>
                  <a:schemeClr val="tx1"/>
                </a:solidFill>
              </a:rPr>
              <a:t> and the system can be configured with all the required packages and applications. </a:t>
            </a:r>
          </a:p>
          <a:p>
            <a:pPr marL="0" indent="381000" algn="just">
              <a:lnSpc>
                <a:spcPct val="150000"/>
              </a:lnSpc>
              <a:spcBef>
                <a:spcPts val="600"/>
              </a:spcBef>
              <a:buClr>
                <a:schemeClr val="dk2"/>
              </a:buClr>
            </a:pPr>
            <a:r>
              <a:rPr lang="en-US" sz="1500" dirty="0" smtClean="0">
                <a:solidFill>
                  <a:srgbClr val="C00000"/>
                </a:solidFill>
              </a:rPr>
              <a:t>Other solutions provide prepackaged system images </a:t>
            </a:r>
            <a:r>
              <a:rPr lang="en-US" sz="1500" dirty="0" smtClean="0">
                <a:solidFill>
                  <a:schemeClr val="tx1"/>
                </a:solidFill>
              </a:rPr>
              <a:t>that already contain the software stack required for the most common uses: </a:t>
            </a:r>
            <a:r>
              <a:rPr lang="en-US" sz="1500" dirty="0" smtClean="0">
                <a:solidFill>
                  <a:srgbClr val="C00000"/>
                </a:solidFill>
              </a:rPr>
              <a:t>Web servers, database servers, or LAMP stacks.</a:t>
            </a:r>
          </a:p>
          <a:p>
            <a:pPr marL="0" indent="381000" algn="just">
              <a:lnSpc>
                <a:spcPct val="150000"/>
              </a:lnSpc>
              <a:spcBef>
                <a:spcPts val="600"/>
              </a:spcBef>
              <a:buClr>
                <a:schemeClr val="dk2"/>
              </a:buClr>
            </a:pPr>
            <a:r>
              <a:rPr lang="en-US" sz="1500" dirty="0" smtClean="0">
                <a:solidFill>
                  <a:srgbClr val="C00000"/>
                </a:solidFill>
              </a:rPr>
              <a:t>Additional services can be provided: SLA resource-based allocation, workload management, support for infrastructure design through advanced Web interfaces, and the ability to integrate third-party </a:t>
            </a:r>
            <a:r>
              <a:rPr lang="en-US" sz="1500" dirty="0" err="1" smtClean="0">
                <a:solidFill>
                  <a:srgbClr val="C00000"/>
                </a:solidFill>
              </a:rPr>
              <a:t>IaaS</a:t>
            </a:r>
            <a:r>
              <a:rPr lang="en-US" sz="1500" dirty="0" smtClean="0">
                <a:solidFill>
                  <a:srgbClr val="C00000"/>
                </a:solidFill>
              </a:rPr>
              <a:t> solutions.</a:t>
            </a:r>
            <a:endParaRPr sz="1500" b="0" i="0" strike="noStrike" cap="none">
              <a:solidFill>
                <a:srgbClr val="C00000"/>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13</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4.2.2 Infrastructure- and hardware-as-a-service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indent="381000" algn="just">
              <a:lnSpc>
                <a:spcPct val="150000"/>
              </a:lnSpc>
              <a:spcBef>
                <a:spcPts val="600"/>
              </a:spcBef>
              <a:buClr>
                <a:schemeClr val="dk2"/>
              </a:buClr>
            </a:pPr>
            <a:r>
              <a:rPr lang="en-US" sz="1500" dirty="0" smtClean="0">
                <a:solidFill>
                  <a:srgbClr val="C00000"/>
                </a:solidFill>
              </a:rPr>
              <a:t>Figure provides an overall view of the components forming an Infrastructure-as-a-Service solution</a:t>
            </a:r>
            <a:endParaRPr sz="1500" b="0" i="0" strike="noStrike" cap="none">
              <a:solidFill>
                <a:srgbClr val="C00000"/>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14</a:t>
            </a:fld>
            <a:endParaRPr lang="en-US" sz="1400" b="0" i="0" u="none" strike="noStrike" cap="none">
              <a:solidFill>
                <a:schemeClr val="lt1"/>
              </a:solidFill>
              <a:latin typeface="Arial"/>
              <a:ea typeface="Arial"/>
              <a:cs typeface="Arial"/>
              <a:sym typeface="Arial"/>
            </a:endParaRPr>
          </a:p>
        </p:txBody>
      </p:sp>
      <p:pic>
        <p:nvPicPr>
          <p:cNvPr id="3074" name="Picture 2"/>
          <p:cNvPicPr>
            <a:picLocks noChangeAspect="1" noChangeArrowheads="1"/>
          </p:cNvPicPr>
          <p:nvPr/>
        </p:nvPicPr>
        <p:blipFill>
          <a:blip r:embed="rId3"/>
          <a:srcRect/>
          <a:stretch>
            <a:fillRect/>
          </a:stretch>
        </p:blipFill>
        <p:spPr bwMode="auto">
          <a:xfrm>
            <a:off x="1981200" y="1752600"/>
            <a:ext cx="5867400" cy="45511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4.2.2 Infrastructure- and hardware-as-a-service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indent="381000" algn="just">
              <a:lnSpc>
                <a:spcPct val="150000"/>
              </a:lnSpc>
              <a:spcBef>
                <a:spcPts val="600"/>
              </a:spcBef>
              <a:buClr>
                <a:schemeClr val="dk2"/>
              </a:buClr>
            </a:pPr>
            <a:r>
              <a:rPr lang="en-US" sz="1500" dirty="0" smtClean="0">
                <a:solidFill>
                  <a:schemeClr val="tx1"/>
                </a:solidFill>
              </a:rPr>
              <a:t>It is possible to distinguish three principal layers: </a:t>
            </a:r>
          </a:p>
          <a:p>
            <a:pPr marL="0" indent="381000" algn="just">
              <a:lnSpc>
                <a:spcPct val="150000"/>
              </a:lnSpc>
              <a:spcBef>
                <a:spcPts val="600"/>
              </a:spcBef>
              <a:buClr>
                <a:schemeClr val="dk2"/>
              </a:buClr>
              <a:buNone/>
            </a:pPr>
            <a:r>
              <a:rPr lang="en-US" sz="1500" dirty="0" smtClean="0">
                <a:solidFill>
                  <a:schemeClr val="tx1"/>
                </a:solidFill>
              </a:rPr>
              <a:t>	-&gt;the physical infrastructure, </a:t>
            </a:r>
          </a:p>
          <a:p>
            <a:pPr marL="0" indent="381000" algn="just">
              <a:lnSpc>
                <a:spcPct val="150000"/>
              </a:lnSpc>
              <a:spcBef>
                <a:spcPts val="600"/>
              </a:spcBef>
              <a:buClr>
                <a:schemeClr val="dk2"/>
              </a:buClr>
              <a:buNone/>
            </a:pPr>
            <a:r>
              <a:rPr lang="en-US" sz="1500" dirty="0" smtClean="0">
                <a:solidFill>
                  <a:schemeClr val="tx1"/>
                </a:solidFill>
              </a:rPr>
              <a:t>	-&gt;the software management infrastructure, and </a:t>
            </a:r>
          </a:p>
          <a:p>
            <a:pPr marL="0" indent="381000" algn="just">
              <a:lnSpc>
                <a:spcPct val="150000"/>
              </a:lnSpc>
              <a:spcBef>
                <a:spcPts val="600"/>
              </a:spcBef>
              <a:buClr>
                <a:schemeClr val="dk2"/>
              </a:buClr>
              <a:buNone/>
            </a:pPr>
            <a:r>
              <a:rPr lang="en-US" sz="1500" dirty="0" smtClean="0">
                <a:solidFill>
                  <a:schemeClr val="tx1"/>
                </a:solidFill>
              </a:rPr>
              <a:t>	-&gt;the user interface.</a:t>
            </a:r>
          </a:p>
          <a:p>
            <a:pPr marL="0" indent="381000" algn="just">
              <a:lnSpc>
                <a:spcPct val="150000"/>
              </a:lnSpc>
              <a:spcBef>
                <a:spcPts val="600"/>
              </a:spcBef>
              <a:buClr>
                <a:schemeClr val="dk2"/>
              </a:buClr>
              <a:buNone/>
            </a:pPr>
            <a:r>
              <a:rPr lang="en-US" sz="1500" u="sng" dirty="0" smtClean="0">
                <a:solidFill>
                  <a:srgbClr val="C00000"/>
                </a:solidFill>
              </a:rPr>
              <a:t>1. User interface : </a:t>
            </a:r>
            <a:r>
              <a:rPr lang="en-US" sz="1500" dirty="0" smtClean="0">
                <a:solidFill>
                  <a:schemeClr val="tx1"/>
                </a:solidFill>
              </a:rPr>
              <a:t>It provides access to the services exposed by the software management infrastructure.</a:t>
            </a:r>
          </a:p>
          <a:p>
            <a:pPr marL="0" indent="381000" algn="just">
              <a:lnSpc>
                <a:spcPct val="150000"/>
              </a:lnSpc>
              <a:spcBef>
                <a:spcPts val="600"/>
              </a:spcBef>
              <a:buClr>
                <a:schemeClr val="dk2"/>
              </a:buClr>
            </a:pPr>
            <a:r>
              <a:rPr lang="en-US" sz="1500" dirty="0" smtClean="0">
                <a:solidFill>
                  <a:schemeClr val="tx1"/>
                </a:solidFill>
              </a:rPr>
              <a:t>Such an interface is generally based on Web 2.0 technologies: Web services, </a:t>
            </a:r>
            <a:r>
              <a:rPr lang="en-US" sz="1500" dirty="0" err="1" smtClean="0">
                <a:solidFill>
                  <a:schemeClr val="tx1"/>
                </a:solidFill>
              </a:rPr>
              <a:t>RESTful</a:t>
            </a:r>
            <a:r>
              <a:rPr lang="en-US" sz="1500" dirty="0" smtClean="0">
                <a:solidFill>
                  <a:schemeClr val="tx1"/>
                </a:solidFill>
              </a:rPr>
              <a:t> APIs, and mash-ups. These technologies allow either applications or final users to access the services.</a:t>
            </a:r>
          </a:p>
          <a:p>
            <a:pPr marL="0" indent="381000" algn="just">
              <a:lnSpc>
                <a:spcPct val="150000"/>
              </a:lnSpc>
              <a:spcBef>
                <a:spcPts val="600"/>
              </a:spcBef>
              <a:buClr>
                <a:schemeClr val="dk2"/>
              </a:buClr>
            </a:pPr>
            <a:r>
              <a:rPr lang="en-US" sz="1500" dirty="0" smtClean="0">
                <a:solidFill>
                  <a:schemeClr val="tx1"/>
                </a:solidFill>
              </a:rPr>
              <a:t>Web services and </a:t>
            </a:r>
            <a:r>
              <a:rPr lang="en-US" sz="1500" dirty="0" err="1" smtClean="0">
                <a:solidFill>
                  <a:schemeClr val="tx1"/>
                </a:solidFill>
              </a:rPr>
              <a:t>RESTful</a:t>
            </a:r>
            <a:r>
              <a:rPr lang="en-US" sz="1500" dirty="0" smtClean="0">
                <a:solidFill>
                  <a:schemeClr val="tx1"/>
                </a:solidFill>
              </a:rPr>
              <a:t> APIs allow programs to </a:t>
            </a:r>
            <a:r>
              <a:rPr lang="en-US" sz="1500" dirty="0" smtClean="0">
                <a:solidFill>
                  <a:srgbClr val="C00000"/>
                </a:solidFill>
              </a:rPr>
              <a:t>interact with the service without human intervention</a:t>
            </a:r>
            <a:endParaRPr sz="1500" b="0" i="0" strike="noStrike" cap="none">
              <a:solidFill>
                <a:srgbClr val="C00000"/>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15</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4.2.2 Infrastructure- and hardware-as-a-service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indent="0" algn="just">
              <a:lnSpc>
                <a:spcPct val="150000"/>
              </a:lnSpc>
              <a:spcBef>
                <a:spcPts val="600"/>
              </a:spcBef>
              <a:buClr>
                <a:schemeClr val="dk2"/>
              </a:buClr>
              <a:buNone/>
            </a:pPr>
            <a:r>
              <a:rPr lang="en-US" sz="1500" u="sng" dirty="0" smtClean="0">
                <a:solidFill>
                  <a:srgbClr val="C00000"/>
                </a:solidFill>
              </a:rPr>
              <a:t>2. Infrastructure management software layer. </a:t>
            </a:r>
          </a:p>
          <a:p>
            <a:pPr marL="0" indent="381000" algn="just">
              <a:lnSpc>
                <a:spcPct val="150000"/>
              </a:lnSpc>
              <a:spcBef>
                <a:spcPts val="600"/>
              </a:spcBef>
              <a:buClr>
                <a:schemeClr val="dk2"/>
              </a:buClr>
              <a:buNone/>
            </a:pPr>
            <a:r>
              <a:rPr lang="en-US" sz="1500" dirty="0" smtClean="0">
                <a:solidFill>
                  <a:schemeClr val="tx1"/>
                </a:solidFill>
              </a:rPr>
              <a:t>The </a:t>
            </a:r>
            <a:r>
              <a:rPr lang="en-US" sz="1500" dirty="0" smtClean="0">
                <a:solidFill>
                  <a:srgbClr val="C00000"/>
                </a:solidFill>
              </a:rPr>
              <a:t>core features of an </a:t>
            </a:r>
            <a:r>
              <a:rPr lang="en-US" sz="1500" dirty="0" err="1" smtClean="0">
                <a:solidFill>
                  <a:srgbClr val="C00000"/>
                </a:solidFill>
              </a:rPr>
              <a:t>IaaS</a:t>
            </a:r>
            <a:r>
              <a:rPr lang="en-US" sz="1500" dirty="0" smtClean="0">
                <a:solidFill>
                  <a:srgbClr val="C00000"/>
                </a:solidFill>
              </a:rPr>
              <a:t> solution </a:t>
            </a:r>
            <a:r>
              <a:rPr lang="en-US" sz="1500" dirty="0" smtClean="0">
                <a:solidFill>
                  <a:schemeClr val="tx1"/>
                </a:solidFill>
              </a:rPr>
              <a:t>are implemented in the </a:t>
            </a:r>
            <a:r>
              <a:rPr lang="en-US" sz="1500" dirty="0" smtClean="0">
                <a:solidFill>
                  <a:srgbClr val="C00000"/>
                </a:solidFill>
              </a:rPr>
              <a:t>infrastructure management software layer</a:t>
            </a:r>
            <a:r>
              <a:rPr lang="en-US" sz="1500" dirty="0" smtClean="0">
                <a:solidFill>
                  <a:schemeClr val="tx1"/>
                </a:solidFill>
              </a:rPr>
              <a:t>. </a:t>
            </a:r>
          </a:p>
          <a:p>
            <a:pPr marL="457200" lvl="1" indent="381000" algn="just">
              <a:lnSpc>
                <a:spcPct val="100000"/>
              </a:lnSpc>
              <a:spcBef>
                <a:spcPts val="1800"/>
              </a:spcBef>
              <a:buClr>
                <a:schemeClr val="dk2"/>
              </a:buClr>
            </a:pPr>
            <a:r>
              <a:rPr lang="en-US" sz="1500" dirty="0" smtClean="0">
                <a:solidFill>
                  <a:schemeClr val="tx1"/>
                </a:solidFill>
              </a:rPr>
              <a:t>In particular, management of the virtual machines is the most important function performed by this layer. </a:t>
            </a:r>
            <a:r>
              <a:rPr lang="en-US" sz="1500" dirty="0" smtClean="0">
                <a:solidFill>
                  <a:srgbClr val="C00000"/>
                </a:solidFill>
              </a:rPr>
              <a:t>A central role is played by the scheduler, </a:t>
            </a:r>
            <a:r>
              <a:rPr lang="en-US" sz="1500" dirty="0" smtClean="0">
                <a:solidFill>
                  <a:schemeClr val="tx1"/>
                </a:solidFill>
              </a:rPr>
              <a:t>which is in charge of allocating the execution of virtual machine instances.</a:t>
            </a:r>
          </a:p>
          <a:p>
            <a:pPr marL="457200" lvl="1" indent="381000" algn="just">
              <a:lnSpc>
                <a:spcPct val="100000"/>
              </a:lnSpc>
              <a:spcBef>
                <a:spcPts val="1800"/>
              </a:spcBef>
              <a:buClr>
                <a:schemeClr val="dk2"/>
              </a:buClr>
            </a:pPr>
            <a:r>
              <a:rPr lang="en-US" sz="1500" dirty="0" smtClean="0">
                <a:solidFill>
                  <a:srgbClr val="C00000"/>
                </a:solidFill>
              </a:rPr>
              <a:t>The scheduler interacts with the other components that perform a variety of tasks:</a:t>
            </a:r>
          </a:p>
          <a:p>
            <a:pPr marL="457200" lvl="1" indent="381000" algn="just">
              <a:lnSpc>
                <a:spcPct val="100000"/>
              </a:lnSpc>
              <a:spcBef>
                <a:spcPts val="1800"/>
              </a:spcBef>
              <a:buClr>
                <a:schemeClr val="dk2"/>
              </a:buClr>
            </a:pPr>
            <a:r>
              <a:rPr lang="en-US" sz="1500" dirty="0" smtClean="0">
                <a:solidFill>
                  <a:schemeClr val="tx1"/>
                </a:solidFill>
              </a:rPr>
              <a:t>The </a:t>
            </a:r>
            <a:r>
              <a:rPr lang="en-US" sz="1500" u="sng" dirty="0" smtClean="0">
                <a:solidFill>
                  <a:schemeClr val="tx1"/>
                </a:solidFill>
              </a:rPr>
              <a:t>pricing and billing component </a:t>
            </a:r>
            <a:r>
              <a:rPr lang="en-US" sz="1500" dirty="0" smtClean="0">
                <a:solidFill>
                  <a:schemeClr val="tx1"/>
                </a:solidFill>
              </a:rPr>
              <a:t>takes care of the </a:t>
            </a:r>
            <a:r>
              <a:rPr lang="en-US" sz="1500" dirty="0" smtClean="0">
                <a:solidFill>
                  <a:srgbClr val="C00000"/>
                </a:solidFill>
              </a:rPr>
              <a:t>cost of executing each virtual machine instance </a:t>
            </a:r>
            <a:r>
              <a:rPr lang="en-US" sz="1500" dirty="0" smtClean="0">
                <a:solidFill>
                  <a:schemeClr val="tx1"/>
                </a:solidFill>
              </a:rPr>
              <a:t>and maintains data that will be used to charge the user.</a:t>
            </a:r>
          </a:p>
          <a:p>
            <a:pPr marL="457200" lvl="1" indent="381000" algn="just">
              <a:lnSpc>
                <a:spcPct val="100000"/>
              </a:lnSpc>
              <a:spcBef>
                <a:spcPts val="1800"/>
              </a:spcBef>
              <a:buClr>
                <a:schemeClr val="dk2"/>
              </a:buClr>
            </a:pPr>
            <a:r>
              <a:rPr lang="en-US" sz="1500" dirty="0" smtClean="0">
                <a:solidFill>
                  <a:schemeClr val="tx1"/>
                </a:solidFill>
              </a:rPr>
              <a:t> The </a:t>
            </a:r>
            <a:r>
              <a:rPr lang="en-US" sz="1500" u="sng" dirty="0" smtClean="0">
                <a:solidFill>
                  <a:schemeClr val="tx1"/>
                </a:solidFill>
              </a:rPr>
              <a:t>monitoring component </a:t>
            </a:r>
            <a:r>
              <a:rPr lang="en-US" sz="1500" dirty="0" smtClean="0">
                <a:solidFill>
                  <a:schemeClr val="tx1"/>
                </a:solidFill>
              </a:rPr>
              <a:t>tracks </a:t>
            </a:r>
            <a:r>
              <a:rPr lang="en-US" sz="1500" dirty="0" smtClean="0">
                <a:solidFill>
                  <a:srgbClr val="C00000"/>
                </a:solidFill>
              </a:rPr>
              <a:t>the execution of each virtual machine instance </a:t>
            </a:r>
            <a:r>
              <a:rPr lang="en-US" sz="1500" dirty="0" smtClean="0">
                <a:solidFill>
                  <a:schemeClr val="tx1"/>
                </a:solidFill>
              </a:rPr>
              <a:t>and maintains data required for reporting and analyzing the performance of the system</a:t>
            </a:r>
          </a:p>
          <a:p>
            <a:pPr marL="457200" lvl="1" indent="381000" algn="just">
              <a:lnSpc>
                <a:spcPct val="100000"/>
              </a:lnSpc>
              <a:spcBef>
                <a:spcPts val="1800"/>
              </a:spcBef>
              <a:buClr>
                <a:schemeClr val="dk2"/>
              </a:buClr>
            </a:pPr>
            <a:r>
              <a:rPr lang="en-US" sz="1500" dirty="0" smtClean="0">
                <a:solidFill>
                  <a:schemeClr val="tx1"/>
                </a:solidFill>
              </a:rPr>
              <a:t>The </a:t>
            </a:r>
            <a:r>
              <a:rPr lang="en-US" sz="1500" u="sng" dirty="0" smtClean="0">
                <a:solidFill>
                  <a:schemeClr val="tx1"/>
                </a:solidFill>
              </a:rPr>
              <a:t>reservation component</a:t>
            </a:r>
            <a:r>
              <a:rPr lang="en-US" sz="1500" dirty="0" smtClean="0">
                <a:solidFill>
                  <a:schemeClr val="tx1"/>
                </a:solidFill>
              </a:rPr>
              <a:t> </a:t>
            </a:r>
            <a:r>
              <a:rPr lang="en-US" sz="1500" dirty="0" smtClean="0">
                <a:solidFill>
                  <a:srgbClr val="C00000"/>
                </a:solidFill>
              </a:rPr>
              <a:t>stores the information of all the virtual machine instances</a:t>
            </a:r>
            <a:r>
              <a:rPr lang="en-US" sz="1500" dirty="0" smtClean="0">
                <a:solidFill>
                  <a:schemeClr val="tx1"/>
                </a:solidFill>
              </a:rPr>
              <a:t> that have been executed or that will be executed in the future.</a:t>
            </a:r>
            <a:endParaRPr sz="1500" b="0" i="0" strike="noStrike" cap="none">
              <a:solidFill>
                <a:schemeClr val="tx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16</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4.2.2 Infrastructure- and hardware-as-a-service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457200" lvl="1" indent="381000" algn="just">
              <a:lnSpc>
                <a:spcPct val="150000"/>
              </a:lnSpc>
              <a:spcBef>
                <a:spcPts val="600"/>
              </a:spcBef>
              <a:buClr>
                <a:schemeClr val="dk2"/>
              </a:buClr>
            </a:pPr>
            <a:r>
              <a:rPr lang="en-US" sz="1500" dirty="0" smtClean="0">
                <a:solidFill>
                  <a:schemeClr val="tx1"/>
                </a:solidFill>
              </a:rPr>
              <a:t>A </a:t>
            </a:r>
            <a:r>
              <a:rPr lang="en-US" sz="1500" u="sng" dirty="0" err="1" smtClean="0">
                <a:solidFill>
                  <a:schemeClr val="tx1"/>
                </a:solidFill>
              </a:rPr>
              <a:t>QoS</a:t>
            </a:r>
            <a:r>
              <a:rPr lang="en-US" sz="1500" u="sng" dirty="0" smtClean="0">
                <a:solidFill>
                  <a:schemeClr val="tx1"/>
                </a:solidFill>
              </a:rPr>
              <a:t>/SLA management component </a:t>
            </a:r>
            <a:r>
              <a:rPr lang="en-US" sz="1500" dirty="0" smtClean="0">
                <a:solidFill>
                  <a:schemeClr val="tx1"/>
                </a:solidFill>
              </a:rPr>
              <a:t>will </a:t>
            </a:r>
            <a:r>
              <a:rPr lang="en-US" sz="1500" dirty="0" smtClean="0">
                <a:solidFill>
                  <a:srgbClr val="C00000"/>
                </a:solidFill>
              </a:rPr>
              <a:t>maintain a repository of all the SLAs made with the users</a:t>
            </a:r>
            <a:r>
              <a:rPr lang="en-US" sz="1500" dirty="0" smtClean="0">
                <a:solidFill>
                  <a:schemeClr val="tx1"/>
                </a:solidFill>
              </a:rPr>
              <a:t>; together with the monitoring component.</a:t>
            </a:r>
          </a:p>
          <a:p>
            <a:pPr marL="457200" lvl="1" indent="381000" algn="just">
              <a:lnSpc>
                <a:spcPct val="150000"/>
              </a:lnSpc>
              <a:spcBef>
                <a:spcPts val="600"/>
              </a:spcBef>
              <a:buClr>
                <a:schemeClr val="dk2"/>
              </a:buClr>
            </a:pPr>
            <a:r>
              <a:rPr lang="en-US" sz="1500" dirty="0" smtClean="0">
                <a:solidFill>
                  <a:schemeClr val="tx1"/>
                </a:solidFill>
              </a:rPr>
              <a:t>The </a:t>
            </a:r>
            <a:r>
              <a:rPr lang="en-US" sz="1500" u="sng" dirty="0" smtClean="0">
                <a:solidFill>
                  <a:schemeClr val="tx1"/>
                </a:solidFill>
              </a:rPr>
              <a:t>VM repository component </a:t>
            </a:r>
            <a:r>
              <a:rPr lang="en-US" sz="1500" dirty="0" smtClean="0">
                <a:solidFill>
                  <a:schemeClr val="tx1"/>
                </a:solidFill>
              </a:rPr>
              <a:t>provides a </a:t>
            </a:r>
            <a:r>
              <a:rPr lang="en-US" sz="1500" dirty="0" smtClean="0">
                <a:solidFill>
                  <a:srgbClr val="C00000"/>
                </a:solidFill>
              </a:rPr>
              <a:t>catalog of virtual machine images </a:t>
            </a:r>
            <a:r>
              <a:rPr lang="en-US" sz="1500" dirty="0" smtClean="0">
                <a:solidFill>
                  <a:schemeClr val="tx1"/>
                </a:solidFill>
              </a:rPr>
              <a:t>that users can use to create virtual instances.</a:t>
            </a:r>
          </a:p>
          <a:p>
            <a:pPr marL="457200" lvl="1" indent="381000" algn="just">
              <a:lnSpc>
                <a:spcPct val="150000"/>
              </a:lnSpc>
              <a:spcBef>
                <a:spcPts val="600"/>
              </a:spcBef>
              <a:buClr>
                <a:schemeClr val="dk2"/>
              </a:buClr>
            </a:pPr>
            <a:r>
              <a:rPr lang="en-US" sz="1500" dirty="0" smtClean="0">
                <a:solidFill>
                  <a:schemeClr val="tx1"/>
                </a:solidFill>
              </a:rPr>
              <a:t>A </a:t>
            </a:r>
            <a:r>
              <a:rPr lang="en-US" sz="1500" u="sng" dirty="0" smtClean="0">
                <a:solidFill>
                  <a:schemeClr val="tx1"/>
                </a:solidFill>
              </a:rPr>
              <a:t>VM pool manager component </a:t>
            </a:r>
            <a:r>
              <a:rPr lang="en-US" sz="1500" dirty="0" smtClean="0">
                <a:solidFill>
                  <a:schemeClr val="tx1"/>
                </a:solidFill>
              </a:rPr>
              <a:t>is </a:t>
            </a:r>
            <a:r>
              <a:rPr lang="en-US" sz="1500" dirty="0" smtClean="0">
                <a:solidFill>
                  <a:srgbClr val="C00000"/>
                </a:solidFill>
              </a:rPr>
              <a:t>responsible for keeping track of all the live instances.</a:t>
            </a:r>
          </a:p>
          <a:p>
            <a:pPr marL="457200" lvl="1" indent="381000" algn="just">
              <a:lnSpc>
                <a:spcPct val="150000"/>
              </a:lnSpc>
              <a:spcBef>
                <a:spcPts val="600"/>
              </a:spcBef>
              <a:buClr>
                <a:schemeClr val="dk2"/>
              </a:buClr>
            </a:pPr>
            <a:r>
              <a:rPr lang="en-US" sz="1500" dirty="0" smtClean="0">
                <a:solidFill>
                  <a:schemeClr val="tx1"/>
                </a:solidFill>
              </a:rPr>
              <a:t>If the system supports the integration of additional resources belonging to a third-party </a:t>
            </a:r>
            <a:r>
              <a:rPr lang="en-US" sz="1500" dirty="0" err="1" smtClean="0">
                <a:solidFill>
                  <a:schemeClr val="tx1"/>
                </a:solidFill>
              </a:rPr>
              <a:t>IaaS</a:t>
            </a:r>
            <a:r>
              <a:rPr lang="en-US" sz="1500" dirty="0" smtClean="0">
                <a:solidFill>
                  <a:schemeClr val="tx1"/>
                </a:solidFill>
              </a:rPr>
              <a:t> provider, </a:t>
            </a:r>
            <a:r>
              <a:rPr lang="en-US" sz="1500" u="sng" dirty="0" smtClean="0">
                <a:solidFill>
                  <a:schemeClr val="tx1"/>
                </a:solidFill>
              </a:rPr>
              <a:t>a provisioning component </a:t>
            </a:r>
            <a:r>
              <a:rPr lang="en-US" sz="1500" dirty="0" smtClean="0">
                <a:solidFill>
                  <a:srgbClr val="C00000"/>
                </a:solidFill>
              </a:rPr>
              <a:t>interacts with the scheduler to provide a virtual machine instance.</a:t>
            </a:r>
          </a:p>
          <a:p>
            <a:pPr marL="0" indent="0" algn="just">
              <a:lnSpc>
                <a:spcPct val="150000"/>
              </a:lnSpc>
              <a:spcBef>
                <a:spcPts val="600"/>
              </a:spcBef>
              <a:buClr>
                <a:schemeClr val="dk2"/>
              </a:buClr>
              <a:buNone/>
            </a:pPr>
            <a:r>
              <a:rPr lang="en-US" sz="1500" dirty="0" smtClean="0">
                <a:solidFill>
                  <a:schemeClr val="tx1"/>
                </a:solidFill>
              </a:rPr>
              <a:t>3.</a:t>
            </a:r>
            <a:r>
              <a:rPr lang="en-US" sz="1500" u="sng" dirty="0" smtClean="0">
                <a:solidFill>
                  <a:srgbClr val="C00000"/>
                </a:solidFill>
              </a:rPr>
              <a:t> Physical infrastructure:</a:t>
            </a:r>
            <a:r>
              <a:rPr lang="en-US" sz="1500" dirty="0" smtClean="0">
                <a:solidFill>
                  <a:schemeClr val="tx1"/>
                </a:solidFill>
              </a:rPr>
              <a:t> The bottom layer is composed of the </a:t>
            </a:r>
            <a:r>
              <a:rPr lang="en-US" sz="1500" u="sng" dirty="0" smtClean="0">
                <a:solidFill>
                  <a:srgbClr val="C00000"/>
                </a:solidFill>
              </a:rPr>
              <a:t>physical infrastructure</a:t>
            </a:r>
            <a:r>
              <a:rPr lang="en-US" sz="1500" dirty="0" smtClean="0">
                <a:solidFill>
                  <a:schemeClr val="tx1"/>
                </a:solidFill>
              </a:rPr>
              <a:t>, on top of which the management layer operates</a:t>
            </a:r>
          </a:p>
          <a:p>
            <a:pPr marL="0" indent="381000" algn="just">
              <a:lnSpc>
                <a:spcPct val="150000"/>
              </a:lnSpc>
              <a:spcBef>
                <a:spcPts val="600"/>
              </a:spcBef>
              <a:buClr>
                <a:schemeClr val="dk2"/>
              </a:buClr>
              <a:buNone/>
            </a:pPr>
            <a:r>
              <a:rPr lang="en-US" sz="1500" dirty="0" smtClean="0">
                <a:solidFill>
                  <a:schemeClr val="tx1"/>
                </a:solidFill>
              </a:rPr>
              <a:t>A cloud infrastructure developed in house, in a small or medium-sized enterprise or within a university department, will most likely rely on a cluster</a:t>
            </a:r>
            <a:endParaRPr sz="1500" b="0" i="0" strike="noStrike" cap="none">
              <a:solidFill>
                <a:schemeClr val="tx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17</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4.2.2 Infrastructure- and hardware-as-a-service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457200" lvl="1" indent="381000" algn="just">
              <a:lnSpc>
                <a:spcPct val="150000"/>
              </a:lnSpc>
              <a:spcBef>
                <a:spcPts val="600"/>
              </a:spcBef>
              <a:buClr>
                <a:schemeClr val="dk2"/>
              </a:buClr>
            </a:pPr>
            <a:r>
              <a:rPr lang="en-US" sz="1500" dirty="0" smtClean="0">
                <a:solidFill>
                  <a:schemeClr val="tx1"/>
                </a:solidFill>
              </a:rPr>
              <a:t>It is also possible to consider a heterogeneous environment where different types of resources—PCs, workstations, and clusters—can be aggregated.</a:t>
            </a:r>
          </a:p>
          <a:p>
            <a:pPr marL="457200" lvl="1" indent="381000" algn="just">
              <a:lnSpc>
                <a:spcPct val="150000"/>
              </a:lnSpc>
              <a:spcBef>
                <a:spcPts val="600"/>
              </a:spcBef>
              <a:buClr>
                <a:schemeClr val="dk2"/>
              </a:buClr>
            </a:pPr>
            <a:r>
              <a:rPr lang="en-US" sz="1500" dirty="0" smtClean="0">
                <a:solidFill>
                  <a:schemeClr val="tx1"/>
                </a:solidFill>
              </a:rPr>
              <a:t>In the case of complete </a:t>
            </a:r>
            <a:r>
              <a:rPr lang="en-US" sz="1500" dirty="0" err="1" smtClean="0">
                <a:solidFill>
                  <a:schemeClr val="tx1"/>
                </a:solidFill>
              </a:rPr>
              <a:t>IaaS</a:t>
            </a:r>
            <a:r>
              <a:rPr lang="en-US" sz="1500" dirty="0" smtClean="0">
                <a:solidFill>
                  <a:schemeClr val="tx1"/>
                </a:solidFill>
              </a:rPr>
              <a:t> solutions, all </a:t>
            </a:r>
            <a:r>
              <a:rPr lang="en-US" sz="1500" dirty="0" smtClean="0">
                <a:solidFill>
                  <a:srgbClr val="C00000"/>
                </a:solidFill>
              </a:rPr>
              <a:t>three levels </a:t>
            </a:r>
            <a:r>
              <a:rPr lang="en-US" sz="1500" dirty="0" smtClean="0">
                <a:solidFill>
                  <a:schemeClr val="tx1"/>
                </a:solidFill>
              </a:rPr>
              <a:t>are offered as service. </a:t>
            </a:r>
          </a:p>
          <a:p>
            <a:pPr marL="457200" lvl="1" indent="381000" algn="just">
              <a:lnSpc>
                <a:spcPct val="150000"/>
              </a:lnSpc>
              <a:spcBef>
                <a:spcPts val="600"/>
              </a:spcBef>
              <a:buClr>
                <a:schemeClr val="dk2"/>
              </a:buClr>
            </a:pPr>
            <a:r>
              <a:rPr lang="en-US" sz="1500" dirty="0" smtClean="0">
                <a:solidFill>
                  <a:schemeClr val="tx1"/>
                </a:solidFill>
              </a:rPr>
              <a:t>This is generally the case with public clouds vendors such as </a:t>
            </a:r>
            <a:r>
              <a:rPr lang="en-US" sz="1500" dirty="0" smtClean="0">
                <a:solidFill>
                  <a:srgbClr val="C00000"/>
                </a:solidFill>
              </a:rPr>
              <a:t>Amazon, </a:t>
            </a:r>
            <a:r>
              <a:rPr lang="en-US" sz="1500" dirty="0" err="1" smtClean="0">
                <a:solidFill>
                  <a:srgbClr val="C00000"/>
                </a:solidFill>
              </a:rPr>
              <a:t>GoGrid</a:t>
            </a:r>
            <a:r>
              <a:rPr lang="en-US" sz="1500" dirty="0" smtClean="0">
                <a:solidFill>
                  <a:srgbClr val="C00000"/>
                </a:solidFill>
              </a:rPr>
              <a:t>, </a:t>
            </a:r>
            <a:r>
              <a:rPr lang="en-US" sz="1500" dirty="0" err="1" smtClean="0">
                <a:solidFill>
                  <a:srgbClr val="C00000"/>
                </a:solidFill>
              </a:rPr>
              <a:t>Joyent</a:t>
            </a:r>
            <a:r>
              <a:rPr lang="en-US" sz="1500" dirty="0" smtClean="0">
                <a:solidFill>
                  <a:srgbClr val="C00000"/>
                </a:solidFill>
              </a:rPr>
              <a:t>, </a:t>
            </a:r>
            <a:r>
              <a:rPr lang="en-US" sz="1500" dirty="0" err="1" smtClean="0">
                <a:solidFill>
                  <a:srgbClr val="C00000"/>
                </a:solidFill>
              </a:rPr>
              <a:t>Rightscale</a:t>
            </a:r>
            <a:r>
              <a:rPr lang="en-US" sz="1500" dirty="0" smtClean="0">
                <a:solidFill>
                  <a:srgbClr val="C00000"/>
                </a:solidFill>
              </a:rPr>
              <a:t>, </a:t>
            </a:r>
            <a:r>
              <a:rPr lang="en-US" sz="1500" dirty="0" err="1" smtClean="0">
                <a:solidFill>
                  <a:srgbClr val="C00000"/>
                </a:solidFill>
              </a:rPr>
              <a:t>Terremark</a:t>
            </a:r>
            <a:r>
              <a:rPr lang="en-US" sz="1500" dirty="0" smtClean="0">
                <a:solidFill>
                  <a:srgbClr val="C00000"/>
                </a:solidFill>
              </a:rPr>
              <a:t>, </a:t>
            </a:r>
            <a:r>
              <a:rPr lang="en-US" sz="1500" dirty="0" err="1" smtClean="0">
                <a:solidFill>
                  <a:srgbClr val="C00000"/>
                </a:solidFill>
              </a:rPr>
              <a:t>Rackspace</a:t>
            </a:r>
            <a:r>
              <a:rPr lang="en-US" sz="1500" dirty="0" smtClean="0">
                <a:solidFill>
                  <a:srgbClr val="C00000"/>
                </a:solidFill>
              </a:rPr>
              <a:t>, </a:t>
            </a:r>
            <a:r>
              <a:rPr lang="en-US" sz="1500" dirty="0" err="1" smtClean="0">
                <a:solidFill>
                  <a:srgbClr val="C00000"/>
                </a:solidFill>
              </a:rPr>
              <a:t>ElasticHosts</a:t>
            </a:r>
            <a:r>
              <a:rPr lang="en-US" sz="1500" dirty="0" smtClean="0">
                <a:solidFill>
                  <a:srgbClr val="C00000"/>
                </a:solidFill>
              </a:rPr>
              <a:t>, and </a:t>
            </a:r>
            <a:r>
              <a:rPr lang="en-US" sz="1500" dirty="0" err="1" smtClean="0">
                <a:solidFill>
                  <a:srgbClr val="C00000"/>
                </a:solidFill>
              </a:rPr>
              <a:t>Flexiscale</a:t>
            </a:r>
            <a:r>
              <a:rPr lang="en-US" sz="1500" dirty="0" smtClean="0">
                <a:solidFill>
                  <a:schemeClr val="tx1"/>
                </a:solidFill>
              </a:rPr>
              <a:t>, which own large datacenters and give access to their computing infrastructures using an </a:t>
            </a:r>
            <a:r>
              <a:rPr lang="en-US" sz="1500" dirty="0" err="1" smtClean="0">
                <a:solidFill>
                  <a:schemeClr val="tx1"/>
                </a:solidFill>
              </a:rPr>
              <a:t>IaaS</a:t>
            </a:r>
            <a:r>
              <a:rPr lang="en-US" sz="1500" dirty="0" smtClean="0">
                <a:solidFill>
                  <a:schemeClr val="tx1"/>
                </a:solidFill>
              </a:rPr>
              <a:t> approach.</a:t>
            </a:r>
          </a:p>
          <a:p>
            <a:pPr marL="457200" lvl="1" indent="381000" algn="just">
              <a:lnSpc>
                <a:spcPct val="150000"/>
              </a:lnSpc>
              <a:spcBef>
                <a:spcPts val="600"/>
              </a:spcBef>
              <a:buClr>
                <a:schemeClr val="dk2"/>
              </a:buClr>
            </a:pPr>
            <a:r>
              <a:rPr lang="en-US" sz="1500" dirty="0" smtClean="0">
                <a:solidFill>
                  <a:schemeClr val="tx1"/>
                </a:solidFill>
              </a:rPr>
              <a:t>Other solutions </a:t>
            </a:r>
            <a:r>
              <a:rPr lang="en-US" sz="1500" dirty="0" smtClean="0">
                <a:solidFill>
                  <a:srgbClr val="C00000"/>
                </a:solidFill>
              </a:rPr>
              <a:t>instead cover only the user interface and the infrastructure software management layers</a:t>
            </a:r>
            <a:r>
              <a:rPr lang="en-US" sz="1500" dirty="0" smtClean="0">
                <a:solidFill>
                  <a:schemeClr val="tx1"/>
                </a:solidFill>
              </a:rPr>
              <a:t>. </a:t>
            </a:r>
          </a:p>
          <a:p>
            <a:pPr marL="457200" lvl="1" indent="381000" algn="just">
              <a:lnSpc>
                <a:spcPct val="150000"/>
              </a:lnSpc>
              <a:spcBef>
                <a:spcPts val="600"/>
              </a:spcBef>
              <a:buClr>
                <a:schemeClr val="dk2"/>
              </a:buClr>
            </a:pPr>
            <a:r>
              <a:rPr lang="en-US" sz="1500" dirty="0" smtClean="0">
                <a:solidFill>
                  <a:schemeClr val="tx1"/>
                </a:solidFill>
              </a:rPr>
              <a:t>They need to provide credentials to access third-party </a:t>
            </a:r>
            <a:r>
              <a:rPr lang="en-US" sz="1500" dirty="0" err="1" smtClean="0">
                <a:solidFill>
                  <a:schemeClr val="tx1"/>
                </a:solidFill>
              </a:rPr>
              <a:t>IaaS</a:t>
            </a:r>
            <a:r>
              <a:rPr lang="en-US" sz="1500" dirty="0" smtClean="0">
                <a:solidFill>
                  <a:schemeClr val="tx1"/>
                </a:solidFill>
              </a:rPr>
              <a:t> providers or to own a private infrastructure in which the management software is installed. This is the case with </a:t>
            </a:r>
            <a:r>
              <a:rPr lang="en-US" sz="1500" dirty="0" err="1" smtClean="0">
                <a:solidFill>
                  <a:srgbClr val="C00000"/>
                </a:solidFill>
              </a:rPr>
              <a:t>Enomaly</a:t>
            </a:r>
            <a:r>
              <a:rPr lang="en-US" sz="1500" dirty="0" smtClean="0">
                <a:solidFill>
                  <a:srgbClr val="C00000"/>
                </a:solidFill>
              </a:rPr>
              <a:t>, </a:t>
            </a:r>
            <a:r>
              <a:rPr lang="en-US" sz="1500" dirty="0" err="1" smtClean="0">
                <a:solidFill>
                  <a:srgbClr val="C00000"/>
                </a:solidFill>
              </a:rPr>
              <a:t>Elastra</a:t>
            </a:r>
            <a:r>
              <a:rPr lang="en-US" sz="1500" dirty="0" smtClean="0">
                <a:solidFill>
                  <a:srgbClr val="C00000"/>
                </a:solidFill>
              </a:rPr>
              <a:t>, Eucalyptus, </a:t>
            </a:r>
            <a:r>
              <a:rPr lang="en-US" sz="1500" dirty="0" err="1" smtClean="0">
                <a:solidFill>
                  <a:srgbClr val="C00000"/>
                </a:solidFill>
              </a:rPr>
              <a:t>OpenNebula</a:t>
            </a:r>
            <a:r>
              <a:rPr lang="en-US" sz="1500" dirty="0" smtClean="0">
                <a:solidFill>
                  <a:srgbClr val="C00000"/>
                </a:solidFill>
              </a:rPr>
              <a:t>, and specific </a:t>
            </a:r>
            <a:r>
              <a:rPr lang="en-US" sz="1500" dirty="0" err="1" smtClean="0">
                <a:solidFill>
                  <a:srgbClr val="C00000"/>
                </a:solidFill>
              </a:rPr>
              <a:t>IaaS</a:t>
            </a:r>
            <a:r>
              <a:rPr lang="en-US" sz="1500" dirty="0" smtClean="0">
                <a:solidFill>
                  <a:srgbClr val="C00000"/>
                </a:solidFill>
              </a:rPr>
              <a:t> (M) solutions from VMware, IBM, and Microsoft. </a:t>
            </a: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18</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4.2.3 Platform as a 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lvl="0" indent="-228600" algn="just">
              <a:lnSpc>
                <a:spcPct val="150000"/>
              </a:lnSpc>
              <a:spcBef>
                <a:spcPts val="0"/>
              </a:spcBef>
            </a:pPr>
            <a:r>
              <a:rPr lang="en-US" sz="1500" dirty="0" smtClean="0"/>
              <a:t>Platform-as-a-Service (</a:t>
            </a:r>
            <a:r>
              <a:rPr lang="en-US" sz="1500" dirty="0" err="1" smtClean="0"/>
              <a:t>PaaS</a:t>
            </a:r>
            <a:r>
              <a:rPr lang="en-US" sz="1500" dirty="0" smtClean="0"/>
              <a:t>) solutions provide a </a:t>
            </a:r>
            <a:r>
              <a:rPr lang="en-US" sz="1500" dirty="0" smtClean="0">
                <a:solidFill>
                  <a:srgbClr val="C00000"/>
                </a:solidFill>
              </a:rPr>
              <a:t>development and deployment platform </a:t>
            </a:r>
            <a:r>
              <a:rPr lang="en-US" sz="1500" dirty="0" smtClean="0"/>
              <a:t>for running applications in the cloud. </a:t>
            </a:r>
          </a:p>
          <a:p>
            <a:pPr lvl="0" indent="-228600" algn="just">
              <a:lnSpc>
                <a:spcPct val="150000"/>
              </a:lnSpc>
              <a:spcBef>
                <a:spcPts val="0"/>
              </a:spcBef>
            </a:pPr>
            <a:r>
              <a:rPr lang="en-US" sz="1500" dirty="0" smtClean="0"/>
              <a:t>They constitute the </a:t>
            </a:r>
            <a:r>
              <a:rPr lang="en-US" sz="1500" dirty="0" smtClean="0">
                <a:solidFill>
                  <a:srgbClr val="C00000"/>
                </a:solidFill>
              </a:rPr>
              <a:t>middleware on top of which applications are built</a:t>
            </a:r>
            <a:r>
              <a:rPr lang="en-US" sz="1500" dirty="0" smtClean="0"/>
              <a:t>. A general overview of the features characterizing the </a:t>
            </a:r>
            <a:r>
              <a:rPr lang="en-US" sz="1500" dirty="0" err="1" smtClean="0"/>
              <a:t>PaaS</a:t>
            </a:r>
            <a:r>
              <a:rPr lang="en-US" sz="1500" dirty="0" smtClean="0"/>
              <a:t> approach is given in </a:t>
            </a:r>
            <a:r>
              <a:rPr lang="en-US" sz="1500" dirty="0" smtClean="0">
                <a:hlinkClick r:id="" action="ppaction://hlinkfile"/>
              </a:rPr>
              <a:t>Figure 4.3</a:t>
            </a:r>
            <a:r>
              <a:rPr lang="en-US" sz="1500" dirty="0" smtClean="0"/>
              <a:t>.</a:t>
            </a:r>
          </a:p>
          <a:p>
            <a:pPr marL="0" marR="0" lvl="0" indent="381000" algn="just" rtl="0">
              <a:lnSpc>
                <a:spcPct val="150000"/>
              </a:lnSpc>
              <a:spcBef>
                <a:spcPts val="0"/>
              </a:spcBef>
              <a:spcAft>
                <a:spcPts val="0"/>
              </a:spcAft>
              <a:buClr>
                <a:schemeClr val="dk2"/>
              </a:buClr>
              <a:buSzPct val="25000"/>
              <a:buFont typeface="Arial"/>
              <a:buNone/>
            </a:pPr>
            <a:endParaRPr sz="1500" b="0" i="0" u="sng" strike="noStrike" cap="none">
              <a:solidFill>
                <a:schemeClr val="dk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19</a:t>
            </a:fld>
            <a:endParaRPr lang="en-US" sz="1400" b="0" i="0" u="none" strike="noStrike" cap="none">
              <a:solidFill>
                <a:schemeClr val="lt1"/>
              </a:solidFill>
              <a:latin typeface="Arial"/>
              <a:ea typeface="Arial"/>
              <a:cs typeface="Arial"/>
              <a:sym typeface="Arial"/>
            </a:endParaRPr>
          </a:p>
        </p:txBody>
      </p:sp>
      <p:pic>
        <p:nvPicPr>
          <p:cNvPr id="1026" name="Picture 2"/>
          <p:cNvPicPr>
            <a:picLocks noChangeAspect="1" noChangeArrowheads="1"/>
          </p:cNvPicPr>
          <p:nvPr/>
        </p:nvPicPr>
        <p:blipFill>
          <a:blip r:embed="rId3"/>
          <a:srcRect/>
          <a:stretch>
            <a:fillRect/>
          </a:stretch>
        </p:blipFill>
        <p:spPr bwMode="auto">
          <a:xfrm>
            <a:off x="609600" y="2752152"/>
            <a:ext cx="7620000" cy="394392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2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2000"/>
                                        <p:tgtEl>
                                          <p:spTgt spid="1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813391" y="2500423"/>
            <a:ext cx="7772400" cy="1143000"/>
          </a:xfrm>
          <a:prstGeom prst="rect">
            <a:avLst/>
          </a:prstGeom>
          <a:noFill/>
          <a:ln>
            <a:noFill/>
          </a:ln>
        </p:spPr>
        <p:txBody>
          <a:bodyPr lIns="91425" tIns="91425" rIns="91425" bIns="91425" anchor="b" anchorCtr="0">
            <a:noAutofit/>
          </a:bodyPr>
          <a:lstStyle/>
          <a:p>
            <a:pPr lvl="0">
              <a:lnSpc>
                <a:spcPct val="100000"/>
              </a:lnSpc>
              <a:buClr>
                <a:schemeClr val="lt2"/>
              </a:buClr>
              <a:buSzPct val="25000"/>
            </a:pPr>
            <a:r>
              <a:rPr lang="en-US" sz="4900" b="1" i="0" u="none" strike="noStrike" cap="none" dirty="0">
                <a:solidFill>
                  <a:srgbClr val="38595B"/>
                </a:solidFill>
                <a:latin typeface="Trebuchet MS"/>
                <a:ea typeface="Trebuchet MS"/>
                <a:cs typeface="Trebuchet MS"/>
                <a:sym typeface="Trebuchet MS"/>
              </a:rPr>
              <a:t>CHAPTER </a:t>
            </a:r>
            <a:r>
              <a:rPr lang="en-US" sz="4900" b="1" i="0" u="none" strike="noStrike" cap="none" dirty="0" smtClean="0">
                <a:solidFill>
                  <a:srgbClr val="38595B"/>
                </a:solidFill>
                <a:latin typeface="Trebuchet MS"/>
                <a:ea typeface="Trebuchet MS"/>
                <a:cs typeface="Trebuchet MS"/>
                <a:sym typeface="Trebuchet MS"/>
              </a:rPr>
              <a:t>4-</a:t>
            </a:r>
            <a:r>
              <a:rPr lang="en-US" sz="4800" dirty="0" smtClean="0"/>
              <a:t>CLOUD COMPUTING ARCHITECTURE</a:t>
            </a:r>
            <a:endParaRPr lang="en-US" sz="4900" b="1" i="0" u="none" strike="noStrike" cap="none" dirty="0">
              <a:solidFill>
                <a:srgbClr val="38595B"/>
              </a:solidFill>
              <a:latin typeface="Trebuchet MS"/>
              <a:ea typeface="Trebuchet MS"/>
              <a:cs typeface="Trebuchet MS"/>
              <a:sym typeface="Trebuchet MS"/>
            </a:endParaRPr>
          </a:p>
        </p:txBody>
      </p:sp>
      <p:sp>
        <p:nvSpPr>
          <p:cNvPr id="92" name="Shape 92"/>
          <p:cNvSpPr txBox="1">
            <a:spLocks noGrp="1"/>
          </p:cNvSpPr>
          <p:nvPr>
            <p:ph type="subTitle" idx="1"/>
          </p:nvPr>
        </p:nvSpPr>
        <p:spPr>
          <a:xfrm>
            <a:off x="412750" y="3509962"/>
            <a:ext cx="8286749" cy="820737"/>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lt2"/>
              </a:buClr>
              <a:buSzPct val="25000"/>
              <a:buFont typeface="Times New Roman"/>
              <a:buNone/>
            </a:pPr>
            <a:r>
              <a:rPr lang="en-US" sz="800" b="0" i="0" u="none" strike="noStrike" cap="none">
                <a:solidFill>
                  <a:schemeClr val="lt1"/>
                </a:solidFill>
                <a:latin typeface="Times New Roman"/>
                <a:ea typeface="Times New Roman"/>
                <a:cs typeface="Times New Roman"/>
                <a:sym typeface="Times New Roman"/>
              </a:rPr>
              <a:t>.</a:t>
            </a:r>
          </a:p>
        </p:txBody>
      </p:sp>
      <p:sp>
        <p:nvSpPr>
          <p:cNvPr id="94" name="Shape 94"/>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2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4.2.3 Platform as a 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lvl="0" indent="-228600" algn="just">
              <a:lnSpc>
                <a:spcPct val="150000"/>
              </a:lnSpc>
              <a:spcBef>
                <a:spcPts val="600"/>
              </a:spcBef>
            </a:pPr>
            <a:r>
              <a:rPr lang="en-US" sz="1400" dirty="0" smtClean="0"/>
              <a:t>Application management is the core functionality of the middleware. </a:t>
            </a:r>
          </a:p>
          <a:p>
            <a:pPr lvl="0" indent="-228600" algn="just">
              <a:lnSpc>
                <a:spcPct val="150000"/>
              </a:lnSpc>
              <a:spcBef>
                <a:spcPts val="600"/>
              </a:spcBef>
            </a:pPr>
            <a:r>
              <a:rPr lang="en-US" sz="1400" dirty="0" err="1" smtClean="0"/>
              <a:t>PaaS</a:t>
            </a:r>
            <a:r>
              <a:rPr lang="en-US" sz="1400" dirty="0" smtClean="0"/>
              <a:t> implementations provide applications with a runtime environment and do not expose any service for managing the underlying infrastructure. </a:t>
            </a:r>
          </a:p>
          <a:p>
            <a:pPr lvl="0" indent="-228600" algn="just">
              <a:lnSpc>
                <a:spcPct val="150000"/>
              </a:lnSpc>
              <a:spcBef>
                <a:spcPts val="600"/>
              </a:spcBef>
            </a:pPr>
            <a:r>
              <a:rPr lang="en-US" sz="1400" dirty="0" smtClean="0"/>
              <a:t>They automate the process of deploying applications to the </a:t>
            </a:r>
            <a:r>
              <a:rPr lang="en-US" sz="1400" dirty="0" smtClean="0">
                <a:solidFill>
                  <a:srgbClr val="C00000"/>
                </a:solidFill>
              </a:rPr>
              <a:t>infrastructure, configuring application components, provisioning and configuring supporting technologies </a:t>
            </a:r>
            <a:r>
              <a:rPr lang="en-US" sz="1400" dirty="0" smtClean="0"/>
              <a:t>such as load balancers and databases, and managing system change based on policies set by the user. </a:t>
            </a:r>
          </a:p>
          <a:p>
            <a:pPr lvl="0" indent="-228600" algn="just">
              <a:lnSpc>
                <a:spcPct val="150000"/>
              </a:lnSpc>
              <a:spcBef>
                <a:spcPts val="600"/>
              </a:spcBef>
            </a:pPr>
            <a:r>
              <a:rPr lang="en-US" sz="1400" dirty="0" smtClean="0"/>
              <a:t>Developers design their systems in terms of applications and are not concerned with hardware (physical or virtual), operating systems, and other low-level services</a:t>
            </a:r>
          </a:p>
          <a:p>
            <a:pPr lvl="0" indent="-228600" algn="just">
              <a:lnSpc>
                <a:spcPct val="150000"/>
              </a:lnSpc>
              <a:spcBef>
                <a:spcPts val="600"/>
              </a:spcBef>
            </a:pPr>
            <a:r>
              <a:rPr lang="en-US" sz="1400" dirty="0" smtClean="0">
                <a:solidFill>
                  <a:srgbClr val="C00000"/>
                </a:solidFill>
              </a:rPr>
              <a:t>The core middleware </a:t>
            </a:r>
            <a:r>
              <a:rPr lang="en-US" sz="1400" dirty="0" smtClean="0"/>
              <a:t>is in </a:t>
            </a:r>
            <a:r>
              <a:rPr lang="en-US" sz="1400" dirty="0" smtClean="0">
                <a:solidFill>
                  <a:srgbClr val="C00000"/>
                </a:solidFill>
              </a:rPr>
              <a:t>charge of managing the resources </a:t>
            </a:r>
            <a:r>
              <a:rPr lang="en-US" sz="1400" dirty="0" smtClean="0"/>
              <a:t>and scaling applications on demand or automatically, according to the commitments made with users.\</a:t>
            </a:r>
          </a:p>
          <a:p>
            <a:pPr lvl="0" indent="-228600" algn="just">
              <a:lnSpc>
                <a:spcPct val="150000"/>
              </a:lnSpc>
              <a:spcBef>
                <a:spcPts val="600"/>
              </a:spcBef>
            </a:pPr>
            <a:r>
              <a:rPr lang="en-US" sz="1400" dirty="0" smtClean="0">
                <a:solidFill>
                  <a:srgbClr val="C00000"/>
                </a:solidFill>
              </a:rPr>
              <a:t>The specific development model </a:t>
            </a:r>
            <a:r>
              <a:rPr lang="en-US" sz="1400" dirty="0" smtClean="0"/>
              <a:t>decided for </a:t>
            </a:r>
            <a:r>
              <a:rPr lang="en-US" sz="1400" dirty="0" smtClean="0">
                <a:solidFill>
                  <a:srgbClr val="C00000"/>
                </a:solidFill>
              </a:rPr>
              <a:t>applications determines the interface </a:t>
            </a:r>
            <a:r>
              <a:rPr lang="en-US" sz="1400" dirty="0" smtClean="0"/>
              <a:t>exposed to the user. </a:t>
            </a:r>
          </a:p>
          <a:p>
            <a:pPr lvl="0" indent="-228600" algn="just">
              <a:lnSpc>
                <a:spcPct val="150000"/>
              </a:lnSpc>
              <a:spcBef>
                <a:spcPts val="600"/>
              </a:spcBef>
            </a:pPr>
            <a:r>
              <a:rPr lang="en-US" sz="1400" dirty="0" smtClean="0"/>
              <a:t>Other implementations of the </a:t>
            </a:r>
            <a:r>
              <a:rPr lang="en-US" sz="1400" dirty="0" err="1" smtClean="0"/>
              <a:t>PaaS</a:t>
            </a:r>
            <a:r>
              <a:rPr lang="en-US" sz="1400" dirty="0" smtClean="0"/>
              <a:t> model provide a complete object model for representing an application and provide a programming language-based approach. </a:t>
            </a: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20</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2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2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2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2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2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2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2000"/>
                                        <p:tgtEl>
                                          <p:spTgt spid="1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4.2.3 Platform as a service</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lvl="0" indent="-228600" algn="just">
              <a:lnSpc>
                <a:spcPct val="150000"/>
              </a:lnSpc>
              <a:spcBef>
                <a:spcPts val="600"/>
              </a:spcBef>
            </a:pPr>
            <a:r>
              <a:rPr lang="en-US" sz="1500" dirty="0" smtClean="0"/>
              <a:t>Developers generally have the full power of programming languages such as Java, .NET, Python, or Ruby, with some restrictions to provide better scalability and security.</a:t>
            </a:r>
          </a:p>
          <a:p>
            <a:pPr lvl="0" indent="-228600" algn="just">
              <a:lnSpc>
                <a:spcPct val="150000"/>
              </a:lnSpc>
              <a:spcBef>
                <a:spcPts val="600"/>
              </a:spcBef>
            </a:pPr>
            <a:r>
              <a:rPr lang="en-US" sz="1500" dirty="0" err="1" smtClean="0"/>
              <a:t>PaaS</a:t>
            </a:r>
            <a:r>
              <a:rPr lang="en-US" sz="1500" dirty="0" smtClean="0"/>
              <a:t> solutions can offer middleware for developing applications together with the infrastructure or simply provide users with the software that is installed on the user premises. </a:t>
            </a:r>
          </a:p>
          <a:p>
            <a:pPr lvl="0" indent="-228600" algn="just">
              <a:lnSpc>
                <a:spcPct val="150000"/>
              </a:lnSpc>
              <a:spcBef>
                <a:spcPts val="600"/>
              </a:spcBef>
            </a:pPr>
            <a:endParaRPr lang="en-US" sz="1500" dirty="0" smtClean="0"/>
          </a:p>
          <a:p>
            <a:pPr lvl="0" indent="-228600" algn="just">
              <a:lnSpc>
                <a:spcPct val="150000"/>
              </a:lnSpc>
              <a:spcBef>
                <a:spcPts val="600"/>
              </a:spcBef>
            </a:pPr>
            <a:r>
              <a:rPr lang="en-US" sz="1500" dirty="0" smtClean="0"/>
              <a:t>In the first case, the </a:t>
            </a:r>
            <a:r>
              <a:rPr lang="en-US" sz="1500" dirty="0" err="1" smtClean="0"/>
              <a:t>PaaS</a:t>
            </a:r>
            <a:r>
              <a:rPr lang="en-US" sz="1500" dirty="0" smtClean="0"/>
              <a:t> provider also owns large datacenters where applications are executed; in the second case, referred to in this book as Pure </a:t>
            </a:r>
            <a:r>
              <a:rPr lang="en-US" sz="1500" dirty="0" err="1" smtClean="0"/>
              <a:t>PaaS</a:t>
            </a:r>
            <a:r>
              <a:rPr lang="en-US" sz="1500" dirty="0" smtClean="0"/>
              <a:t>. </a:t>
            </a: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21</a:t>
            </a:fld>
            <a:endParaRPr lang="en-US" sz="1400" b="0" i="0" u="none" strike="noStrike" cap="none">
              <a:solidFill>
                <a:schemeClr val="lt1"/>
              </a:solidFill>
              <a:latin typeface="Arial"/>
              <a:ea typeface="Arial"/>
              <a:cs typeface="Arial"/>
              <a:sym typeface="Arial"/>
            </a:endParaRPr>
          </a:p>
        </p:txBody>
      </p:sp>
      <p:sp>
        <p:nvSpPr>
          <p:cNvPr id="6" name="Rectangle 5"/>
          <p:cNvSpPr/>
          <p:nvPr/>
        </p:nvSpPr>
        <p:spPr>
          <a:xfrm>
            <a:off x="4454820" y="3275112"/>
            <a:ext cx="234360" cy="307777"/>
          </a:xfrm>
          <a:prstGeom prst="rect">
            <a:avLst/>
          </a:prstGeom>
        </p:spPr>
        <p:txBody>
          <a:bodyPr wrap="none">
            <a:spAutoFit/>
          </a:bodyPr>
          <a:lstStyle/>
          <a:p>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2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2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3" end="3"/>
                                            </p:txEl>
                                          </p:spTgt>
                                        </p:tgtEl>
                                        <p:attrNameLst>
                                          <p:attrName>style.visibility</p:attrName>
                                        </p:attrNameLst>
                                      </p:cBhvr>
                                      <p:to>
                                        <p:strVal val="visible"/>
                                      </p:to>
                                    </p:set>
                                    <p:animEffect transition="in" filter="fade">
                                      <p:cBhvr>
                                        <p:cTn id="17" dur="2000"/>
                                        <p:tgtEl>
                                          <p:spTgt spid="1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28591" y="397912"/>
            <a:ext cx="8305807" cy="821288"/>
          </a:xfrm>
          <a:prstGeom prst="rect">
            <a:avLst/>
          </a:prstGeom>
          <a:noFill/>
          <a:ln>
            <a:noFill/>
          </a:ln>
        </p:spPr>
        <p:txBody>
          <a:bodyPr wrap="square" lIns="92075" tIns="46025" rIns="92075" bIns="46025" anchor="b" anchorCtr="0">
            <a:noAutofit/>
          </a:bodyPr>
          <a:lstStyle/>
          <a:p>
            <a:pPr lvl="0">
              <a:lnSpc>
                <a:spcPct val="100000"/>
              </a:lnSpc>
              <a:buClr>
                <a:schemeClr val="lt2"/>
              </a:buClr>
              <a:buSzPct val="25000"/>
            </a:pPr>
            <a:r>
              <a:rPr lang="en-US" sz="3600" dirty="0" smtClean="0"/>
              <a:t>4.2.3 Platform as a service</a:t>
            </a:r>
            <a:endParaRPr lang="en-US" sz="3600" b="1" i="0" u="none" strike="noStrike" cap="none" dirty="0">
              <a:solidFill>
                <a:srgbClr val="38595B"/>
              </a:solidFill>
              <a:latin typeface="Trebuchet MS"/>
              <a:ea typeface="Trebuchet MS"/>
              <a:cs typeface="Trebuchet MS"/>
              <a:sym typeface="Trebuchet MS"/>
            </a:endParaRPr>
          </a:p>
        </p:txBody>
      </p:sp>
      <p:sp>
        <p:nvSpPr>
          <p:cNvPr id="100" name="Shape 100"/>
          <p:cNvSpPr txBox="1">
            <a:spLocks noGrp="1"/>
          </p:cNvSpPr>
          <p:nvPr>
            <p:ph type="body" idx="1"/>
          </p:nvPr>
        </p:nvSpPr>
        <p:spPr>
          <a:xfrm>
            <a:off x="304800" y="1295400"/>
            <a:ext cx="7924799" cy="4856163"/>
          </a:xfrm>
          <a:prstGeom prst="rect">
            <a:avLst/>
          </a:prstGeom>
          <a:noFill/>
          <a:ln>
            <a:noFill/>
          </a:ln>
        </p:spPr>
        <p:txBody>
          <a:bodyPr wrap="square" lIns="92075" tIns="46025" rIns="92075" bIns="46025" anchor="t" anchorCtr="0">
            <a:noAutofit/>
          </a:bodyPr>
          <a:lstStyle/>
          <a:p>
            <a:pPr marL="228600" marR="0" lvl="0" indent="-222250" algn="just" rtl="0">
              <a:lnSpc>
                <a:spcPct val="150000"/>
              </a:lnSpc>
              <a:spcBef>
                <a:spcPts val="0"/>
              </a:spcBef>
              <a:spcAft>
                <a:spcPts val="0"/>
              </a:spcAft>
              <a:buClr>
                <a:schemeClr val="dk1"/>
              </a:buClr>
              <a:buSzPct val="100000"/>
              <a:buFont typeface="Trebuchet MS"/>
              <a:buChar char="•"/>
            </a:pPr>
            <a:r>
              <a:rPr lang="en-US" sz="1500" dirty="0">
                <a:solidFill>
                  <a:srgbClr val="0000FF"/>
                </a:solidFill>
              </a:rPr>
              <a:t>Table 4.2 </a:t>
            </a:r>
            <a:r>
              <a:rPr lang="en-US" sz="1500" dirty="0"/>
              <a:t>provides</a:t>
            </a:r>
            <a:r>
              <a:rPr lang="en-US" sz="1500" dirty="0">
                <a:solidFill>
                  <a:srgbClr val="0000FF"/>
                </a:solidFill>
              </a:rPr>
              <a:t> </a:t>
            </a:r>
            <a:r>
              <a:rPr lang="en-US" sz="1500" dirty="0"/>
              <a:t>a classification of the most popular </a:t>
            </a:r>
            <a:r>
              <a:rPr lang="en-US" sz="1500" dirty="0" err="1"/>
              <a:t>PaaS</a:t>
            </a:r>
            <a:r>
              <a:rPr lang="en-US" sz="1500" dirty="0"/>
              <a:t> implementations. It is possible to</a:t>
            </a:r>
            <a:r>
              <a:rPr lang="en-US" sz="1500" dirty="0">
                <a:solidFill>
                  <a:srgbClr val="0000FF"/>
                </a:solidFill>
              </a:rPr>
              <a:t> </a:t>
            </a:r>
            <a:r>
              <a:rPr lang="en-US" sz="1500" dirty="0"/>
              <a:t>organize the various solutions into three wide categories: </a:t>
            </a:r>
            <a:r>
              <a:rPr lang="en-US" sz="1500" dirty="0" err="1"/>
              <a:t>PaaS</a:t>
            </a:r>
            <a:r>
              <a:rPr lang="en-US" sz="1500" dirty="0"/>
              <a:t>-I, </a:t>
            </a:r>
            <a:r>
              <a:rPr lang="en-US" sz="1500" dirty="0" err="1"/>
              <a:t>PaaS</a:t>
            </a:r>
            <a:r>
              <a:rPr lang="en-US" sz="1500" dirty="0"/>
              <a:t>-II, and </a:t>
            </a:r>
            <a:r>
              <a:rPr lang="en-US" sz="1500" dirty="0" err="1"/>
              <a:t>PaaS</a:t>
            </a:r>
            <a:r>
              <a:rPr lang="en-US" sz="1500" dirty="0"/>
              <a:t>-III.</a:t>
            </a:r>
          </a:p>
          <a:p>
            <a:pPr marL="0" marR="0" lvl="0" indent="0" algn="just" rtl="0">
              <a:lnSpc>
                <a:spcPct val="150000"/>
              </a:lnSpc>
              <a:spcBef>
                <a:spcPts val="0"/>
              </a:spcBef>
              <a:spcAft>
                <a:spcPts val="0"/>
              </a:spcAft>
              <a:buNone/>
            </a:pPr>
            <a:endParaRPr sz="1400" dirty="0">
              <a:latin typeface="Times New Roman"/>
              <a:ea typeface="Times New Roman"/>
              <a:cs typeface="Times New Roman"/>
              <a:sym typeface="Times New Roman"/>
            </a:endParaRPr>
          </a:p>
        </p:txBody>
      </p:sp>
      <p:sp>
        <p:nvSpPr>
          <p:cNvPr id="101" name="Shape 101"/>
          <p:cNvSpPr txBox="1">
            <a:spLocks noGrp="1"/>
          </p:cNvSpPr>
          <p:nvPr>
            <p:ph type="sldNum" idx="12"/>
          </p:nvPr>
        </p:nvSpPr>
        <p:spPr>
          <a:xfrm>
            <a:off x="5289550" y="6330951"/>
            <a:ext cx="1504949"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22</a:t>
            </a:fld>
            <a:endParaRPr lang="en-US" sz="1400" b="0" i="0" u="none" strike="noStrike" cap="none">
              <a:solidFill>
                <a:schemeClr val="lt1"/>
              </a:solidFill>
              <a:latin typeface="Arial"/>
              <a:ea typeface="Arial"/>
              <a:cs typeface="Arial"/>
              <a:sym typeface="Arial"/>
            </a:endParaRPr>
          </a:p>
        </p:txBody>
      </p:sp>
      <p:pic>
        <p:nvPicPr>
          <p:cNvPr id="103" name="Shape 103"/>
          <p:cNvPicPr preferRelativeResize="0"/>
          <p:nvPr/>
        </p:nvPicPr>
        <p:blipFill>
          <a:blip r:embed="rId3">
            <a:alphaModFix/>
          </a:blip>
          <a:stretch>
            <a:fillRect/>
          </a:stretch>
        </p:blipFill>
        <p:spPr>
          <a:xfrm>
            <a:off x="381000" y="2422463"/>
            <a:ext cx="8153398" cy="42838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20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xEl>
                                              <p:pRg st="1" end="1"/>
                                            </p:txEl>
                                          </p:spTgt>
                                        </p:tgtEl>
                                        <p:attrNameLst>
                                          <p:attrName>style.visibility</p:attrName>
                                        </p:attrNameLst>
                                      </p:cBhvr>
                                      <p:to>
                                        <p:strVal val="visible"/>
                                      </p:to>
                                    </p:set>
                                    <p:animEffect transition="in" filter="fade">
                                      <p:cBhvr>
                                        <p:cTn id="12" dur="2000"/>
                                        <p:tgtEl>
                                          <p:spTgt spid="1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28591" y="397912"/>
            <a:ext cx="8305800" cy="821400"/>
          </a:xfrm>
          <a:prstGeom prst="rect">
            <a:avLst/>
          </a:prstGeom>
          <a:noFill/>
          <a:ln>
            <a:noFill/>
          </a:ln>
        </p:spPr>
        <p:txBody>
          <a:bodyPr wrap="square" lIns="92075" tIns="46025" rIns="92075" bIns="46025" anchor="b" anchorCtr="0">
            <a:noAutofit/>
          </a:bodyPr>
          <a:lstStyle/>
          <a:p>
            <a:pPr lvl="0" rtl="0">
              <a:spcBef>
                <a:spcPts val="0"/>
              </a:spcBef>
              <a:buClr>
                <a:schemeClr val="dk1"/>
              </a:buClr>
              <a:buSzPct val="30555"/>
              <a:buFont typeface="Arial"/>
              <a:buNone/>
            </a:pPr>
            <a:r>
              <a:rPr lang="en-US" sz="3600" dirty="0"/>
              <a:t>4.2.3 Platform as a service</a:t>
            </a:r>
          </a:p>
        </p:txBody>
      </p:sp>
      <p:sp>
        <p:nvSpPr>
          <p:cNvPr id="109" name="Shape 109"/>
          <p:cNvSpPr txBox="1">
            <a:spLocks noGrp="1"/>
          </p:cNvSpPr>
          <p:nvPr>
            <p:ph type="body" idx="1"/>
          </p:nvPr>
        </p:nvSpPr>
        <p:spPr>
          <a:xfrm>
            <a:off x="228600" y="1219300"/>
            <a:ext cx="8032200" cy="4983900"/>
          </a:xfrm>
          <a:prstGeom prst="rect">
            <a:avLst/>
          </a:prstGeom>
          <a:noFill/>
          <a:ln>
            <a:noFill/>
          </a:ln>
        </p:spPr>
        <p:txBody>
          <a:bodyPr wrap="square" lIns="92075" tIns="46025" rIns="92075" bIns="46025" anchor="t" anchorCtr="0">
            <a:noAutofit/>
          </a:bodyPr>
          <a:lstStyle/>
          <a:p>
            <a:pPr lvl="0" indent="6350" algn="just" rtl="0">
              <a:lnSpc>
                <a:spcPct val="150000"/>
              </a:lnSpc>
              <a:spcBef>
                <a:spcPts val="0"/>
              </a:spcBef>
              <a:buClr>
                <a:schemeClr val="dk1"/>
              </a:buClr>
              <a:buSzPct val="100000"/>
              <a:buFont typeface="Trebuchet MS"/>
              <a:buChar char="•"/>
            </a:pPr>
            <a:r>
              <a:rPr lang="en-US" sz="1500" u="sng">
                <a:solidFill>
                  <a:srgbClr val="980000"/>
                </a:solidFill>
              </a:rPr>
              <a:t>PaaS-I: </a:t>
            </a:r>
            <a:r>
              <a:rPr lang="en-US" sz="1500"/>
              <a:t>The first category(PaaS-I) identifies PaaS implementations that completely follow the cloud computing style for application development and deployment. </a:t>
            </a:r>
          </a:p>
          <a:p>
            <a:pPr lvl="0" indent="6350" algn="just" rtl="0">
              <a:lnSpc>
                <a:spcPct val="150000"/>
              </a:lnSpc>
              <a:spcBef>
                <a:spcPts val="0"/>
              </a:spcBef>
              <a:buClr>
                <a:schemeClr val="dk1"/>
              </a:buClr>
              <a:buSzPct val="100000"/>
              <a:buFont typeface="Trebuchet MS"/>
              <a:buChar char="•"/>
            </a:pPr>
            <a:r>
              <a:rPr lang="en-US" sz="1500"/>
              <a:t>They offer an integrated development environment hosted within the Web browser where applications are designed, developed, composed, and deployed. </a:t>
            </a:r>
          </a:p>
          <a:p>
            <a:pPr lvl="0" indent="6350" algn="just" rtl="0">
              <a:lnSpc>
                <a:spcPct val="150000"/>
              </a:lnSpc>
              <a:spcBef>
                <a:spcPts val="0"/>
              </a:spcBef>
              <a:buClr>
                <a:schemeClr val="dk1"/>
              </a:buClr>
              <a:buSzPct val="100000"/>
              <a:buFont typeface="Trebuchet MS"/>
              <a:buChar char="•"/>
            </a:pPr>
            <a:r>
              <a:rPr lang="en-US" sz="1500"/>
              <a:t>Ex:</a:t>
            </a:r>
            <a:r>
              <a:rPr lang="en-US" sz="1500">
                <a:hlinkClick r:id="rId3"/>
              </a:rPr>
              <a:t> </a:t>
            </a:r>
            <a:r>
              <a:rPr lang="en-US" sz="1500" u="sng">
                <a:solidFill>
                  <a:srgbClr val="0000FF"/>
                </a:solidFill>
                <a:hlinkClick r:id="rId3"/>
              </a:rPr>
              <a:t>Force.com</a:t>
            </a:r>
            <a:r>
              <a:rPr lang="en-US" sz="1500" u="sng"/>
              <a:t> </a:t>
            </a:r>
            <a:r>
              <a:rPr lang="en-US" sz="1500"/>
              <a:t>and Longjump. Both deliver as platforms the combination of middleware and infrastructure. </a:t>
            </a:r>
          </a:p>
          <a:p>
            <a:pPr lvl="0" indent="6350" algn="just" rtl="0">
              <a:lnSpc>
                <a:spcPct val="150000"/>
              </a:lnSpc>
              <a:spcBef>
                <a:spcPts val="0"/>
              </a:spcBef>
              <a:buClr>
                <a:schemeClr val="dk1"/>
              </a:buClr>
              <a:buSzPct val="100000"/>
              <a:buFont typeface="Trebuchet MS"/>
              <a:buChar char="•"/>
            </a:pPr>
            <a:r>
              <a:rPr lang="en-US" sz="1500" u="sng">
                <a:solidFill>
                  <a:srgbClr val="980000"/>
                </a:solidFill>
              </a:rPr>
              <a:t>PaaS-II</a:t>
            </a:r>
            <a:r>
              <a:rPr lang="en-US" sz="1500" u="sng"/>
              <a:t>:</a:t>
            </a:r>
            <a:r>
              <a:rPr lang="en-US" sz="1500"/>
              <a:t>  we can list all those solutions that are focused on providing a scalable infrastructure for Web application, mostly websites. </a:t>
            </a:r>
          </a:p>
          <a:p>
            <a:pPr lvl="0" indent="6350" algn="just" rtl="0">
              <a:lnSpc>
                <a:spcPct val="150000"/>
              </a:lnSpc>
              <a:spcBef>
                <a:spcPts val="0"/>
              </a:spcBef>
              <a:buClr>
                <a:schemeClr val="dk1"/>
              </a:buClr>
              <a:buSzPct val="100000"/>
              <a:buFont typeface="Trebuchet MS"/>
              <a:buChar char="•"/>
            </a:pPr>
            <a:r>
              <a:rPr lang="en-US" sz="1500"/>
              <a:t>In this case, developers generally use the providers’ APIs, which are built on top of industrial runtimes, to develop applications</a:t>
            </a:r>
          </a:p>
          <a:p>
            <a:pPr marL="228600" marR="0" lvl="0" indent="-222250" algn="just" rtl="0">
              <a:lnSpc>
                <a:spcPct val="150000"/>
              </a:lnSpc>
              <a:spcBef>
                <a:spcPts val="0"/>
              </a:spcBef>
              <a:spcAft>
                <a:spcPts val="0"/>
              </a:spcAft>
              <a:buClr>
                <a:schemeClr val="dk1"/>
              </a:buClr>
              <a:buSzPct val="100000"/>
              <a:buFont typeface="Trebuchet MS"/>
              <a:buChar char="•"/>
            </a:pPr>
            <a:r>
              <a:rPr lang="en-US" sz="1500">
                <a:solidFill>
                  <a:srgbClr val="980000"/>
                </a:solidFill>
              </a:rPr>
              <a:t>ex: Google AppEngine </a:t>
            </a:r>
            <a:r>
              <a:rPr lang="en-US" sz="1500"/>
              <a:t>is the most popular product in this category</a:t>
            </a:r>
          </a:p>
          <a:p>
            <a:pPr marL="457200" marR="0" lvl="0" indent="-323850" algn="just" rtl="0">
              <a:lnSpc>
                <a:spcPct val="150000"/>
              </a:lnSpc>
              <a:spcBef>
                <a:spcPts val="0"/>
              </a:spcBef>
              <a:spcAft>
                <a:spcPts val="0"/>
              </a:spcAft>
              <a:buSzPct val="100000"/>
              <a:buFont typeface="Trebuchet MS"/>
            </a:pPr>
            <a:r>
              <a:rPr lang="en-US" sz="1500"/>
              <a:t>It provides a scalable runtime based on the Java and Python programming languages</a:t>
            </a:r>
          </a:p>
          <a:p>
            <a:pPr marL="0" marR="0" lvl="0" indent="0" algn="just" rtl="0">
              <a:lnSpc>
                <a:spcPct val="150000"/>
              </a:lnSpc>
              <a:spcBef>
                <a:spcPts val="0"/>
              </a:spcBef>
              <a:spcAft>
                <a:spcPts val="0"/>
              </a:spcAft>
              <a:buNone/>
            </a:pPr>
            <a:r>
              <a:rPr lang="en-US" sz="900">
                <a:solidFill>
                  <a:srgbClr val="980000"/>
                </a:solidFill>
              </a:rPr>
              <a:t>.</a:t>
            </a:r>
            <a:r>
              <a:rPr lang="en-US" sz="1500">
                <a:solidFill>
                  <a:srgbClr val="980000"/>
                </a:solidFill>
              </a:rPr>
              <a:t>Joyent Smart Platform </a:t>
            </a:r>
            <a:r>
              <a:rPr lang="en-US" sz="1500"/>
              <a:t>provides a similar approach to Google AppEngine. A different approach is taken by Heroku and Engine Yard, which provide </a:t>
            </a:r>
            <a:r>
              <a:rPr lang="en-US" sz="1500">
                <a:solidFill>
                  <a:srgbClr val="980000"/>
                </a:solidFill>
              </a:rPr>
              <a:t>scalability support for Ruby- and Ruby on Rails-based Websites</a:t>
            </a:r>
          </a:p>
        </p:txBody>
      </p:sp>
      <p:sp>
        <p:nvSpPr>
          <p:cNvPr id="110" name="Shape 110"/>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23</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Effect transition="in" filter="fade">
                                      <p:cBhvr>
                                        <p:cTn id="7" dur="2000"/>
                                        <p:tgtEl>
                                          <p:spTgt spid="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xEl>
                                              <p:pRg st="1" end="1"/>
                                            </p:txEl>
                                          </p:spTgt>
                                        </p:tgtEl>
                                        <p:attrNameLst>
                                          <p:attrName>style.visibility</p:attrName>
                                        </p:attrNameLst>
                                      </p:cBhvr>
                                      <p:to>
                                        <p:strVal val="visible"/>
                                      </p:to>
                                    </p:set>
                                    <p:animEffect transition="in" filter="fade">
                                      <p:cBhvr>
                                        <p:cTn id="12" dur="2000"/>
                                        <p:tgtEl>
                                          <p:spTgt spid="1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xEl>
                                              <p:pRg st="2" end="2"/>
                                            </p:txEl>
                                          </p:spTgt>
                                        </p:tgtEl>
                                        <p:attrNameLst>
                                          <p:attrName>style.visibility</p:attrName>
                                        </p:attrNameLst>
                                      </p:cBhvr>
                                      <p:to>
                                        <p:strVal val="visible"/>
                                      </p:to>
                                    </p:set>
                                    <p:animEffect transition="in" filter="fade">
                                      <p:cBhvr>
                                        <p:cTn id="17" dur="2000"/>
                                        <p:tgtEl>
                                          <p:spTgt spid="1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9">
                                            <p:txEl>
                                              <p:pRg st="3" end="3"/>
                                            </p:txEl>
                                          </p:spTgt>
                                        </p:tgtEl>
                                        <p:attrNameLst>
                                          <p:attrName>style.visibility</p:attrName>
                                        </p:attrNameLst>
                                      </p:cBhvr>
                                      <p:to>
                                        <p:strVal val="visible"/>
                                      </p:to>
                                    </p:set>
                                    <p:animEffect transition="in" filter="fade">
                                      <p:cBhvr>
                                        <p:cTn id="22" dur="2000"/>
                                        <p:tgtEl>
                                          <p:spTgt spid="1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9">
                                            <p:txEl>
                                              <p:pRg st="4" end="4"/>
                                            </p:txEl>
                                          </p:spTgt>
                                        </p:tgtEl>
                                        <p:attrNameLst>
                                          <p:attrName>style.visibility</p:attrName>
                                        </p:attrNameLst>
                                      </p:cBhvr>
                                      <p:to>
                                        <p:strVal val="visible"/>
                                      </p:to>
                                    </p:set>
                                    <p:animEffect transition="in" filter="fade">
                                      <p:cBhvr>
                                        <p:cTn id="27" dur="2000"/>
                                        <p:tgtEl>
                                          <p:spTgt spid="1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9">
                                            <p:txEl>
                                              <p:pRg st="5" end="5"/>
                                            </p:txEl>
                                          </p:spTgt>
                                        </p:tgtEl>
                                        <p:attrNameLst>
                                          <p:attrName>style.visibility</p:attrName>
                                        </p:attrNameLst>
                                      </p:cBhvr>
                                      <p:to>
                                        <p:strVal val="visible"/>
                                      </p:to>
                                    </p:set>
                                    <p:animEffect transition="in" filter="fade">
                                      <p:cBhvr>
                                        <p:cTn id="32" dur="2000"/>
                                        <p:tgtEl>
                                          <p:spTgt spid="1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9">
                                            <p:txEl>
                                              <p:pRg st="6" end="6"/>
                                            </p:txEl>
                                          </p:spTgt>
                                        </p:tgtEl>
                                        <p:attrNameLst>
                                          <p:attrName>style.visibility</p:attrName>
                                        </p:attrNameLst>
                                      </p:cBhvr>
                                      <p:to>
                                        <p:strVal val="visible"/>
                                      </p:to>
                                    </p:set>
                                    <p:animEffect transition="in" filter="fade">
                                      <p:cBhvr>
                                        <p:cTn id="37" dur="2000"/>
                                        <p:tgtEl>
                                          <p:spTgt spid="10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9">
                                            <p:txEl>
                                              <p:pRg st="7" end="7"/>
                                            </p:txEl>
                                          </p:spTgt>
                                        </p:tgtEl>
                                        <p:attrNameLst>
                                          <p:attrName>style.visibility</p:attrName>
                                        </p:attrNameLst>
                                      </p:cBhvr>
                                      <p:to>
                                        <p:strVal val="visible"/>
                                      </p:to>
                                    </p:set>
                                    <p:animEffect transition="in" filter="fade">
                                      <p:cBhvr>
                                        <p:cTn id="42" dur="2000"/>
                                        <p:tgtEl>
                                          <p:spTgt spid="1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228595" y="397904"/>
            <a:ext cx="8090100" cy="693900"/>
          </a:xfrm>
          <a:prstGeom prst="rect">
            <a:avLst/>
          </a:prstGeom>
          <a:noFill/>
          <a:ln>
            <a:noFill/>
          </a:ln>
        </p:spPr>
        <p:txBody>
          <a:bodyPr wrap="square" lIns="92075" tIns="46025" rIns="92075" bIns="46025" anchor="b" anchorCtr="0">
            <a:noAutofit/>
          </a:bodyPr>
          <a:lstStyle/>
          <a:p>
            <a:pPr lvl="0" indent="-69850">
              <a:buClr>
                <a:schemeClr val="dk1"/>
              </a:buClr>
              <a:buSzPct val="30555"/>
            </a:pPr>
            <a:r>
              <a:rPr lang="en-US" sz="3600" dirty="0" smtClean="0"/>
              <a:t>4.2.3 Platform as a service</a:t>
            </a:r>
            <a:endParaRPr lang="en-US" sz="3600" b="0" dirty="0">
              <a:solidFill>
                <a:schemeClr val="dk1"/>
              </a:solidFill>
            </a:endParaRPr>
          </a:p>
        </p:txBody>
      </p:sp>
      <p:sp>
        <p:nvSpPr>
          <p:cNvPr id="117" name="Shape 117"/>
          <p:cNvSpPr txBox="1">
            <a:spLocks noGrp="1"/>
          </p:cNvSpPr>
          <p:nvPr>
            <p:ph type="body" idx="1"/>
          </p:nvPr>
        </p:nvSpPr>
        <p:spPr>
          <a:xfrm>
            <a:off x="228600" y="1199375"/>
            <a:ext cx="8229600" cy="4744200"/>
          </a:xfrm>
          <a:prstGeom prst="rect">
            <a:avLst/>
          </a:prstGeom>
          <a:noFill/>
          <a:ln>
            <a:noFill/>
          </a:ln>
        </p:spPr>
        <p:txBody>
          <a:bodyPr wrap="square" lIns="92075" tIns="46025" rIns="92075" bIns="46025" anchor="t" anchorCtr="0">
            <a:noAutofit/>
          </a:bodyPr>
          <a:lstStyle/>
          <a:p>
            <a:pPr marL="457200" marR="0" lvl="0" indent="-349250" algn="just" rtl="0">
              <a:lnSpc>
                <a:spcPct val="150000"/>
              </a:lnSpc>
              <a:spcBef>
                <a:spcPts val="600"/>
              </a:spcBef>
              <a:spcAft>
                <a:spcPts val="0"/>
              </a:spcAft>
              <a:buClr>
                <a:schemeClr val="dk1"/>
              </a:buClr>
              <a:buSzPct val="100000"/>
              <a:buFont typeface="Trebuchet MS"/>
              <a:buChar char="•"/>
            </a:pPr>
            <a:r>
              <a:rPr lang="en-US" sz="1500" u="sng">
                <a:solidFill>
                  <a:srgbClr val="980000"/>
                </a:solidFill>
              </a:rPr>
              <a:t>PaaS-III:</a:t>
            </a:r>
            <a:r>
              <a:rPr lang="en-US" sz="1500"/>
              <a:t> The third category consists of all thos</a:t>
            </a:r>
            <a:r>
              <a:rPr lang="en-US" sz="1500">
                <a:solidFill>
                  <a:srgbClr val="980000"/>
                </a:solidFill>
              </a:rPr>
              <a:t>e solutions that provide a cloud programming platform for </a:t>
            </a:r>
            <a:r>
              <a:rPr lang="en-US" sz="1500"/>
              <a:t>any kind of application, </a:t>
            </a:r>
            <a:r>
              <a:rPr lang="en-US" sz="1500">
                <a:solidFill>
                  <a:srgbClr val="980000"/>
                </a:solidFill>
              </a:rPr>
              <a:t>not only Web applications.</a:t>
            </a:r>
            <a:r>
              <a:rPr lang="en-US" sz="1500"/>
              <a:t> </a:t>
            </a:r>
          </a:p>
          <a:p>
            <a:pPr marL="457200" marR="0" lvl="0" indent="-349250" algn="just" rtl="0">
              <a:lnSpc>
                <a:spcPct val="150000"/>
              </a:lnSpc>
              <a:spcBef>
                <a:spcPts val="600"/>
              </a:spcBef>
              <a:spcAft>
                <a:spcPts val="0"/>
              </a:spcAft>
              <a:buClr>
                <a:schemeClr val="dk1"/>
              </a:buClr>
              <a:buSzPct val="100000"/>
              <a:buFont typeface="Trebuchet MS"/>
              <a:buChar char="•"/>
            </a:pPr>
            <a:r>
              <a:rPr lang="en-US" sz="1500"/>
              <a:t>Among these, the most popular is </a:t>
            </a:r>
            <a:r>
              <a:rPr lang="en-US" sz="1500">
                <a:solidFill>
                  <a:srgbClr val="980000"/>
                </a:solidFill>
              </a:rPr>
              <a:t>Microsoft Windows Azure, </a:t>
            </a:r>
            <a:r>
              <a:rPr lang="en-US" sz="1500"/>
              <a:t>which provides a </a:t>
            </a:r>
            <a:r>
              <a:rPr lang="en-US" sz="1500">
                <a:solidFill>
                  <a:srgbClr val="980000"/>
                </a:solidFill>
              </a:rPr>
              <a:t>comprehensive framework for building service-oriented cloud applications</a:t>
            </a:r>
            <a:r>
              <a:rPr lang="en-US" sz="1500"/>
              <a:t> on top of the .NET technology, hosted on Microsoft’s datacenters. </a:t>
            </a:r>
          </a:p>
          <a:p>
            <a:pPr marL="457200" marR="0" lvl="0" indent="-349250" algn="just" rtl="0">
              <a:lnSpc>
                <a:spcPct val="150000"/>
              </a:lnSpc>
              <a:spcBef>
                <a:spcPts val="600"/>
              </a:spcBef>
              <a:spcAft>
                <a:spcPts val="0"/>
              </a:spcAft>
              <a:buClr>
                <a:schemeClr val="dk1"/>
              </a:buClr>
              <a:buSzPct val="100000"/>
              <a:buFont typeface="Trebuchet MS"/>
              <a:buChar char="•"/>
            </a:pPr>
            <a:r>
              <a:rPr lang="en-US" sz="1500"/>
              <a:t>Other solutions in the same category, such as</a:t>
            </a:r>
            <a:r>
              <a:rPr lang="en-US" sz="1500">
                <a:solidFill>
                  <a:srgbClr val="980000"/>
                </a:solidFill>
              </a:rPr>
              <a:t> Manjrasoft Aneka, Apprenda SaaSGrid, Appistry Cloud IQ Platform, DataSynapse, and GigaSpaces DataGrid,</a:t>
            </a:r>
            <a:r>
              <a:rPr lang="en-US" sz="1500"/>
              <a:t> provide only middleware with different services.</a:t>
            </a:r>
          </a:p>
          <a:p>
            <a:pPr marL="0" lvl="0" indent="0" rtl="0">
              <a:lnSpc>
                <a:spcPct val="87000"/>
              </a:lnSpc>
              <a:spcBef>
                <a:spcPts val="0"/>
              </a:spcBef>
              <a:buNone/>
            </a:pPr>
            <a:r>
              <a:rPr lang="en-US" sz="1500" u="sng">
                <a:solidFill>
                  <a:srgbClr val="980000"/>
                </a:solidFill>
              </a:rPr>
              <a:t>Essential characteristics that identify a PaaS solution:</a:t>
            </a:r>
          </a:p>
          <a:p>
            <a:pPr marL="0" lvl="0" indent="0" rtl="0">
              <a:lnSpc>
                <a:spcPct val="87000"/>
              </a:lnSpc>
              <a:spcBef>
                <a:spcPts val="0"/>
              </a:spcBef>
              <a:buNone/>
            </a:pPr>
            <a:endParaRPr sz="1500" u="sng">
              <a:solidFill>
                <a:srgbClr val="980000"/>
              </a:solidFill>
            </a:endParaRPr>
          </a:p>
          <a:p>
            <a:pPr marL="457200" lvl="0" indent="-349250" algn="just" rtl="0">
              <a:lnSpc>
                <a:spcPct val="150000"/>
              </a:lnSpc>
              <a:spcBef>
                <a:spcPts val="0"/>
              </a:spcBef>
              <a:buClr>
                <a:schemeClr val="dk1"/>
              </a:buClr>
              <a:buSzPct val="100000"/>
              <a:buFont typeface="Arial"/>
              <a:buChar char="•"/>
            </a:pPr>
            <a:r>
              <a:rPr lang="en-US" sz="1500" u="sng"/>
              <a:t>Runtime framework: </a:t>
            </a:r>
            <a:r>
              <a:rPr lang="en-US" sz="1500"/>
              <a:t>This framework </a:t>
            </a:r>
            <a:r>
              <a:rPr lang="en-US" sz="1500">
                <a:solidFill>
                  <a:srgbClr val="980000"/>
                </a:solidFill>
              </a:rPr>
              <a:t>represents the “software stack” </a:t>
            </a:r>
            <a:r>
              <a:rPr lang="en-US" sz="1500"/>
              <a:t>of the PaaS model.</a:t>
            </a:r>
          </a:p>
          <a:p>
            <a:pPr marL="457200" lvl="0" indent="-349250" algn="just" rtl="0">
              <a:lnSpc>
                <a:spcPct val="150000"/>
              </a:lnSpc>
              <a:spcBef>
                <a:spcPts val="0"/>
              </a:spcBef>
              <a:buClr>
                <a:schemeClr val="dk1"/>
              </a:buClr>
              <a:buSzPct val="100000"/>
              <a:buFont typeface="Arial"/>
              <a:buChar char="•"/>
            </a:pPr>
            <a:r>
              <a:rPr lang="en-US" sz="1500"/>
              <a:t>The runtime framework executes end-user code according to the policies set by the user and the provider.</a:t>
            </a:r>
          </a:p>
          <a:p>
            <a:pPr marL="0" marR="0" lvl="0" indent="0" algn="just" rtl="0">
              <a:lnSpc>
                <a:spcPct val="150000"/>
              </a:lnSpc>
              <a:spcBef>
                <a:spcPts val="600"/>
              </a:spcBef>
              <a:spcAft>
                <a:spcPts val="0"/>
              </a:spcAft>
              <a:buNone/>
            </a:pPr>
            <a:endParaRPr sz="1500"/>
          </a:p>
        </p:txBody>
      </p:sp>
      <p:sp>
        <p:nvSpPr>
          <p:cNvPr id="118" name="Shape 118"/>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24</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2000"/>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xEl>
                                              <p:pRg st="1" end="1"/>
                                            </p:txEl>
                                          </p:spTgt>
                                        </p:tgtEl>
                                        <p:attrNameLst>
                                          <p:attrName>style.visibility</p:attrName>
                                        </p:attrNameLst>
                                      </p:cBhvr>
                                      <p:to>
                                        <p:strVal val="visible"/>
                                      </p:to>
                                    </p:set>
                                    <p:animEffect transition="in" filter="fade">
                                      <p:cBhvr>
                                        <p:cTn id="12" dur="2000"/>
                                        <p:tgtEl>
                                          <p:spTgt spid="1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xEl>
                                              <p:pRg st="2" end="2"/>
                                            </p:txEl>
                                          </p:spTgt>
                                        </p:tgtEl>
                                        <p:attrNameLst>
                                          <p:attrName>style.visibility</p:attrName>
                                        </p:attrNameLst>
                                      </p:cBhvr>
                                      <p:to>
                                        <p:strVal val="visible"/>
                                      </p:to>
                                    </p:set>
                                    <p:animEffect transition="in" filter="fade">
                                      <p:cBhvr>
                                        <p:cTn id="17" dur="2000"/>
                                        <p:tgtEl>
                                          <p:spTgt spid="1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
                                            <p:txEl>
                                              <p:pRg st="3" end="3"/>
                                            </p:txEl>
                                          </p:spTgt>
                                        </p:tgtEl>
                                        <p:attrNameLst>
                                          <p:attrName>style.visibility</p:attrName>
                                        </p:attrNameLst>
                                      </p:cBhvr>
                                      <p:to>
                                        <p:strVal val="visible"/>
                                      </p:to>
                                    </p:set>
                                    <p:animEffect transition="in" filter="fade">
                                      <p:cBhvr>
                                        <p:cTn id="22" dur="2000"/>
                                        <p:tgtEl>
                                          <p:spTgt spid="1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xEl>
                                              <p:pRg st="4" end="4"/>
                                            </p:txEl>
                                          </p:spTgt>
                                        </p:tgtEl>
                                        <p:attrNameLst>
                                          <p:attrName>style.visibility</p:attrName>
                                        </p:attrNameLst>
                                      </p:cBhvr>
                                      <p:to>
                                        <p:strVal val="visible"/>
                                      </p:to>
                                    </p:set>
                                    <p:animEffect transition="in" filter="fade">
                                      <p:cBhvr>
                                        <p:cTn id="27" dur="2000"/>
                                        <p:tgtEl>
                                          <p:spTgt spid="1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7">
                                            <p:txEl>
                                              <p:pRg st="5" end="5"/>
                                            </p:txEl>
                                          </p:spTgt>
                                        </p:tgtEl>
                                        <p:attrNameLst>
                                          <p:attrName>style.visibility</p:attrName>
                                        </p:attrNameLst>
                                      </p:cBhvr>
                                      <p:to>
                                        <p:strVal val="visible"/>
                                      </p:to>
                                    </p:set>
                                    <p:animEffect transition="in" filter="fade">
                                      <p:cBhvr>
                                        <p:cTn id="32" dur="2000"/>
                                        <p:tgtEl>
                                          <p:spTgt spid="1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
                                            <p:txEl>
                                              <p:pRg st="6" end="6"/>
                                            </p:txEl>
                                          </p:spTgt>
                                        </p:tgtEl>
                                        <p:attrNameLst>
                                          <p:attrName>style.visibility</p:attrName>
                                        </p:attrNameLst>
                                      </p:cBhvr>
                                      <p:to>
                                        <p:strVal val="visible"/>
                                      </p:to>
                                    </p:set>
                                    <p:animEffect transition="in" filter="fade">
                                      <p:cBhvr>
                                        <p:cTn id="37" dur="2000"/>
                                        <p:tgtEl>
                                          <p:spTgt spid="1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7">
                                            <p:txEl>
                                              <p:pRg st="7" end="7"/>
                                            </p:txEl>
                                          </p:spTgt>
                                        </p:tgtEl>
                                        <p:attrNameLst>
                                          <p:attrName>style.visibility</p:attrName>
                                        </p:attrNameLst>
                                      </p:cBhvr>
                                      <p:to>
                                        <p:strVal val="visible"/>
                                      </p:to>
                                    </p:set>
                                    <p:animEffect transition="in" filter="fade">
                                      <p:cBhvr>
                                        <p:cTn id="42" dur="2000"/>
                                        <p:tgtEl>
                                          <p:spTgt spid="1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28595" y="397904"/>
            <a:ext cx="8090100" cy="693900"/>
          </a:xfrm>
          <a:prstGeom prst="rect">
            <a:avLst/>
          </a:prstGeom>
          <a:noFill/>
          <a:ln>
            <a:noFill/>
          </a:ln>
        </p:spPr>
        <p:txBody>
          <a:bodyPr wrap="square" lIns="92075" tIns="46025" rIns="92075" bIns="46025" anchor="b" anchorCtr="0">
            <a:noAutofit/>
          </a:bodyPr>
          <a:lstStyle/>
          <a:p>
            <a:pPr lvl="0" indent="-69850">
              <a:buClr>
                <a:schemeClr val="dk1"/>
              </a:buClr>
              <a:buSzPct val="30555"/>
            </a:pPr>
            <a:r>
              <a:rPr lang="en-US" sz="3600" dirty="0" smtClean="0"/>
              <a:t>4.2.3 Platform as a service</a:t>
            </a:r>
            <a:endParaRPr lang="en-US" sz="3600" b="0" dirty="0">
              <a:solidFill>
                <a:schemeClr val="dk1"/>
              </a:solidFill>
            </a:endParaRPr>
          </a:p>
        </p:txBody>
      </p:sp>
      <p:sp>
        <p:nvSpPr>
          <p:cNvPr id="125" name="Shape 125"/>
          <p:cNvSpPr txBox="1">
            <a:spLocks noGrp="1"/>
          </p:cNvSpPr>
          <p:nvPr>
            <p:ph type="body" idx="1"/>
          </p:nvPr>
        </p:nvSpPr>
        <p:spPr>
          <a:xfrm>
            <a:off x="228600" y="1199375"/>
            <a:ext cx="8229600" cy="4744200"/>
          </a:xfrm>
          <a:prstGeom prst="rect">
            <a:avLst/>
          </a:prstGeom>
          <a:noFill/>
          <a:ln>
            <a:noFill/>
          </a:ln>
        </p:spPr>
        <p:txBody>
          <a:bodyPr wrap="square" lIns="92075" tIns="46025" rIns="92075" bIns="46025" anchor="t" anchorCtr="0">
            <a:noAutofit/>
          </a:bodyPr>
          <a:lstStyle/>
          <a:p>
            <a:pPr marL="0" lvl="0" indent="0" rtl="0">
              <a:lnSpc>
                <a:spcPct val="87000"/>
              </a:lnSpc>
              <a:spcBef>
                <a:spcPts val="0"/>
              </a:spcBef>
              <a:buNone/>
            </a:pPr>
            <a:r>
              <a:rPr lang="en-US" sz="1500" u="sng">
                <a:solidFill>
                  <a:srgbClr val="980000"/>
                </a:solidFill>
              </a:rPr>
              <a:t>Essential characteristics that identify a PaaS solution(contd)</a:t>
            </a:r>
          </a:p>
          <a:p>
            <a:pPr marL="0" lvl="0" indent="0" rtl="0">
              <a:lnSpc>
                <a:spcPct val="87000"/>
              </a:lnSpc>
              <a:spcBef>
                <a:spcPts val="0"/>
              </a:spcBef>
              <a:buNone/>
            </a:pPr>
            <a:endParaRPr sz="1500" u="sng">
              <a:solidFill>
                <a:srgbClr val="980000"/>
              </a:solidFill>
            </a:endParaRPr>
          </a:p>
          <a:p>
            <a:pPr marL="457200" lvl="0" indent="-323850" algn="just" rtl="0">
              <a:lnSpc>
                <a:spcPct val="150000"/>
              </a:lnSpc>
              <a:spcBef>
                <a:spcPts val="0"/>
              </a:spcBef>
              <a:buSzPct val="100000"/>
            </a:pPr>
            <a:r>
              <a:rPr lang="en-US" sz="1500" u="sng"/>
              <a:t>Abstraction:</a:t>
            </a:r>
            <a:r>
              <a:rPr lang="en-US" sz="1500"/>
              <a:t>  PaaS solutions are distinguished by the higher level of abstraction that they provide.</a:t>
            </a:r>
          </a:p>
          <a:p>
            <a:pPr marL="457200" lvl="0" indent="457200" algn="just" rtl="0">
              <a:lnSpc>
                <a:spcPct val="150000"/>
              </a:lnSpc>
              <a:spcBef>
                <a:spcPts val="0"/>
              </a:spcBef>
              <a:buNone/>
            </a:pPr>
            <a:r>
              <a:rPr lang="en-US" sz="1500"/>
              <a:t>*In the </a:t>
            </a:r>
            <a:r>
              <a:rPr lang="en-US" sz="1500">
                <a:solidFill>
                  <a:srgbClr val="980000"/>
                </a:solidFill>
              </a:rPr>
              <a:t>case of IaaS solutions</a:t>
            </a:r>
            <a:r>
              <a:rPr lang="en-US" sz="1500"/>
              <a:t> the focus is on </a:t>
            </a:r>
            <a:r>
              <a:rPr lang="en-US" sz="1500">
                <a:solidFill>
                  <a:srgbClr val="980000"/>
                </a:solidFill>
              </a:rPr>
              <a:t>delivering “raw” access to virtual or physical infrastructure,</a:t>
            </a:r>
            <a:r>
              <a:rPr lang="en-US" sz="1500"/>
              <a:t> in the </a:t>
            </a:r>
            <a:r>
              <a:rPr lang="en-US" sz="1500">
                <a:solidFill>
                  <a:srgbClr val="980000"/>
                </a:solidFill>
              </a:rPr>
              <a:t>case of PaaS</a:t>
            </a:r>
            <a:r>
              <a:rPr lang="en-US" sz="1500"/>
              <a:t> the focus is </a:t>
            </a:r>
            <a:r>
              <a:rPr lang="en-US" sz="1500">
                <a:solidFill>
                  <a:srgbClr val="980000"/>
                </a:solidFill>
              </a:rPr>
              <a:t>on the applications the cloud must support. </a:t>
            </a:r>
          </a:p>
          <a:p>
            <a:pPr marL="457200" lvl="0" indent="457200" algn="just" rtl="0">
              <a:lnSpc>
                <a:spcPct val="150000"/>
              </a:lnSpc>
              <a:spcBef>
                <a:spcPts val="0"/>
              </a:spcBef>
              <a:buNone/>
            </a:pPr>
            <a:r>
              <a:rPr lang="en-US" sz="1500"/>
              <a:t>*This means that PaaS solutions offer a way to </a:t>
            </a:r>
            <a:r>
              <a:rPr lang="en-US" sz="1500">
                <a:solidFill>
                  <a:srgbClr val="980000"/>
                </a:solidFill>
              </a:rPr>
              <a:t>deploy and manage applications on the cloud</a:t>
            </a:r>
            <a:r>
              <a:rPr lang="en-US" sz="1500"/>
              <a:t> rather than a bunch of virtual machines on top of which the IT infrastructure is built and configured.</a:t>
            </a:r>
          </a:p>
          <a:p>
            <a:pPr marL="457200" lvl="0" indent="-323850" algn="just" rtl="0">
              <a:lnSpc>
                <a:spcPct val="150000"/>
              </a:lnSpc>
              <a:spcBef>
                <a:spcPts val="0"/>
              </a:spcBef>
              <a:buSzPct val="100000"/>
            </a:pPr>
            <a:r>
              <a:rPr lang="en-US" sz="1500" u="sng"/>
              <a:t>Automation: </a:t>
            </a:r>
            <a:r>
              <a:rPr lang="en-US" sz="1500"/>
              <a:t>PaaS environments </a:t>
            </a:r>
            <a:r>
              <a:rPr lang="en-US" sz="1500">
                <a:solidFill>
                  <a:srgbClr val="980000"/>
                </a:solidFill>
              </a:rPr>
              <a:t>automate the process of deploying applications to the infrastructure,</a:t>
            </a:r>
            <a:r>
              <a:rPr lang="en-US" sz="1500"/>
              <a:t> scaling them by provisioning additional resources when needed.</a:t>
            </a:r>
          </a:p>
          <a:p>
            <a:pPr marL="457200" lvl="0" indent="457200" algn="just" rtl="0">
              <a:lnSpc>
                <a:spcPct val="150000"/>
              </a:lnSpc>
              <a:spcBef>
                <a:spcPts val="0"/>
              </a:spcBef>
              <a:buNone/>
            </a:pPr>
            <a:r>
              <a:rPr lang="en-US" sz="1500"/>
              <a:t>*This process is performed automatically and according to the SLA made between the customers and the provider. </a:t>
            </a:r>
          </a:p>
          <a:p>
            <a:pPr marL="457200" lvl="0" indent="457200" algn="just" rtl="0">
              <a:lnSpc>
                <a:spcPct val="150000"/>
              </a:lnSpc>
              <a:spcBef>
                <a:spcPts val="0"/>
              </a:spcBef>
              <a:buNone/>
            </a:pPr>
            <a:r>
              <a:rPr lang="en-US" sz="1500"/>
              <a:t>*This feature is normally not native in IaaS solutions, which only provide ways to provision more resources.</a:t>
            </a:r>
          </a:p>
          <a:p>
            <a:pPr marL="0" lvl="0" indent="0" algn="just" rtl="0">
              <a:lnSpc>
                <a:spcPct val="150000"/>
              </a:lnSpc>
              <a:spcBef>
                <a:spcPts val="0"/>
              </a:spcBef>
              <a:buNone/>
            </a:pPr>
            <a:endParaRPr sz="1500"/>
          </a:p>
          <a:p>
            <a:pPr marL="0" marR="0" lvl="0" indent="0" algn="just" rtl="0">
              <a:lnSpc>
                <a:spcPct val="150000"/>
              </a:lnSpc>
              <a:spcBef>
                <a:spcPts val="600"/>
              </a:spcBef>
              <a:spcAft>
                <a:spcPts val="0"/>
              </a:spcAft>
              <a:buNone/>
            </a:pPr>
            <a:endParaRPr sz="1500"/>
          </a:p>
        </p:txBody>
      </p:sp>
      <p:sp>
        <p:nvSpPr>
          <p:cNvPr id="126" name="Shape 126"/>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25</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20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Effect transition="in" filter="fade">
                                      <p:cBhvr>
                                        <p:cTn id="12" dur="2000"/>
                                        <p:tgtEl>
                                          <p:spTgt spid="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2" end="2"/>
                                            </p:txEl>
                                          </p:spTgt>
                                        </p:tgtEl>
                                        <p:attrNameLst>
                                          <p:attrName>style.visibility</p:attrName>
                                        </p:attrNameLst>
                                      </p:cBhvr>
                                      <p:to>
                                        <p:strVal val="visible"/>
                                      </p:to>
                                    </p:set>
                                    <p:animEffect transition="in" filter="fade">
                                      <p:cBhvr>
                                        <p:cTn id="17" dur="2000"/>
                                        <p:tgtEl>
                                          <p:spTgt spid="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xEl>
                                              <p:pRg st="3" end="3"/>
                                            </p:txEl>
                                          </p:spTgt>
                                        </p:tgtEl>
                                        <p:attrNameLst>
                                          <p:attrName>style.visibility</p:attrName>
                                        </p:attrNameLst>
                                      </p:cBhvr>
                                      <p:to>
                                        <p:strVal val="visible"/>
                                      </p:to>
                                    </p:set>
                                    <p:animEffect transition="in" filter="fade">
                                      <p:cBhvr>
                                        <p:cTn id="22" dur="2000"/>
                                        <p:tgtEl>
                                          <p:spTgt spid="1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xEl>
                                              <p:pRg st="4" end="4"/>
                                            </p:txEl>
                                          </p:spTgt>
                                        </p:tgtEl>
                                        <p:attrNameLst>
                                          <p:attrName>style.visibility</p:attrName>
                                        </p:attrNameLst>
                                      </p:cBhvr>
                                      <p:to>
                                        <p:strVal val="visible"/>
                                      </p:to>
                                    </p:set>
                                    <p:animEffect transition="in" filter="fade">
                                      <p:cBhvr>
                                        <p:cTn id="27" dur="2000"/>
                                        <p:tgtEl>
                                          <p:spTgt spid="1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
                                            <p:txEl>
                                              <p:pRg st="5" end="5"/>
                                            </p:txEl>
                                          </p:spTgt>
                                        </p:tgtEl>
                                        <p:attrNameLst>
                                          <p:attrName>style.visibility</p:attrName>
                                        </p:attrNameLst>
                                      </p:cBhvr>
                                      <p:to>
                                        <p:strVal val="visible"/>
                                      </p:to>
                                    </p:set>
                                    <p:animEffect transition="in" filter="fade">
                                      <p:cBhvr>
                                        <p:cTn id="32" dur="2000"/>
                                        <p:tgtEl>
                                          <p:spTgt spid="1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
                                            <p:txEl>
                                              <p:pRg st="6" end="6"/>
                                            </p:txEl>
                                          </p:spTgt>
                                        </p:tgtEl>
                                        <p:attrNameLst>
                                          <p:attrName>style.visibility</p:attrName>
                                        </p:attrNameLst>
                                      </p:cBhvr>
                                      <p:to>
                                        <p:strVal val="visible"/>
                                      </p:to>
                                    </p:set>
                                    <p:animEffect transition="in" filter="fade">
                                      <p:cBhvr>
                                        <p:cTn id="37" dur="2000"/>
                                        <p:tgtEl>
                                          <p:spTgt spid="1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5">
                                            <p:txEl>
                                              <p:pRg st="7" end="7"/>
                                            </p:txEl>
                                          </p:spTgt>
                                        </p:tgtEl>
                                        <p:attrNameLst>
                                          <p:attrName>style.visibility</p:attrName>
                                        </p:attrNameLst>
                                      </p:cBhvr>
                                      <p:to>
                                        <p:strVal val="visible"/>
                                      </p:to>
                                    </p:set>
                                    <p:animEffect transition="in" filter="fade">
                                      <p:cBhvr>
                                        <p:cTn id="42" dur="2000"/>
                                        <p:tgtEl>
                                          <p:spTgt spid="12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5">
                                            <p:txEl>
                                              <p:pRg st="8" end="8"/>
                                            </p:txEl>
                                          </p:spTgt>
                                        </p:tgtEl>
                                        <p:attrNameLst>
                                          <p:attrName>style.visibility</p:attrName>
                                        </p:attrNameLst>
                                      </p:cBhvr>
                                      <p:to>
                                        <p:strVal val="visible"/>
                                      </p:to>
                                    </p:set>
                                    <p:animEffect transition="in" filter="fade">
                                      <p:cBhvr>
                                        <p:cTn id="47" dur="2000"/>
                                        <p:tgtEl>
                                          <p:spTgt spid="12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5">
                                            <p:txEl>
                                              <p:pRg st="9" end="9"/>
                                            </p:txEl>
                                          </p:spTgt>
                                        </p:tgtEl>
                                        <p:attrNameLst>
                                          <p:attrName>style.visibility</p:attrName>
                                        </p:attrNameLst>
                                      </p:cBhvr>
                                      <p:to>
                                        <p:strVal val="visible"/>
                                      </p:to>
                                    </p:set>
                                    <p:animEffect transition="in" filter="fade">
                                      <p:cBhvr>
                                        <p:cTn id="52" dur="2000"/>
                                        <p:tgtEl>
                                          <p:spTgt spid="12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228595" y="397904"/>
            <a:ext cx="8090100" cy="693900"/>
          </a:xfrm>
          <a:prstGeom prst="rect">
            <a:avLst/>
          </a:prstGeom>
          <a:noFill/>
          <a:ln>
            <a:noFill/>
          </a:ln>
        </p:spPr>
        <p:txBody>
          <a:bodyPr wrap="square" lIns="92075" tIns="46025" rIns="92075" bIns="46025" anchor="b" anchorCtr="0">
            <a:noAutofit/>
          </a:bodyPr>
          <a:lstStyle/>
          <a:p>
            <a:pPr lvl="0" indent="-69850">
              <a:buClr>
                <a:schemeClr val="dk1"/>
              </a:buClr>
              <a:buSzPct val="30555"/>
            </a:pPr>
            <a:r>
              <a:rPr lang="en-US" sz="3600" dirty="0" smtClean="0"/>
              <a:t>4.2.3 Platform as a service</a:t>
            </a:r>
            <a:endParaRPr lang="en-US" sz="3600" b="0" dirty="0">
              <a:solidFill>
                <a:schemeClr val="dk1"/>
              </a:solidFill>
            </a:endParaRPr>
          </a:p>
        </p:txBody>
      </p:sp>
      <p:sp>
        <p:nvSpPr>
          <p:cNvPr id="133" name="Shape 133"/>
          <p:cNvSpPr txBox="1">
            <a:spLocks noGrp="1"/>
          </p:cNvSpPr>
          <p:nvPr>
            <p:ph type="body" idx="1"/>
          </p:nvPr>
        </p:nvSpPr>
        <p:spPr>
          <a:xfrm>
            <a:off x="228600" y="1199375"/>
            <a:ext cx="8229600" cy="4744200"/>
          </a:xfrm>
          <a:prstGeom prst="rect">
            <a:avLst/>
          </a:prstGeom>
          <a:noFill/>
          <a:ln>
            <a:noFill/>
          </a:ln>
        </p:spPr>
        <p:txBody>
          <a:bodyPr wrap="square" lIns="92075" tIns="46025" rIns="92075" bIns="46025" anchor="t" anchorCtr="0">
            <a:noAutofit/>
          </a:bodyPr>
          <a:lstStyle/>
          <a:p>
            <a:pPr marL="0" lvl="0" indent="0" rtl="0">
              <a:lnSpc>
                <a:spcPct val="87000"/>
              </a:lnSpc>
              <a:spcBef>
                <a:spcPts val="0"/>
              </a:spcBef>
              <a:buNone/>
            </a:pPr>
            <a:r>
              <a:rPr lang="en-US" sz="1500" u="sng">
                <a:solidFill>
                  <a:srgbClr val="980000"/>
                </a:solidFill>
              </a:rPr>
              <a:t>Essential characteristics that identify a PaaS solution(contd)</a:t>
            </a:r>
          </a:p>
          <a:p>
            <a:pPr marL="0" lvl="0" indent="0" rtl="0">
              <a:lnSpc>
                <a:spcPct val="87000"/>
              </a:lnSpc>
              <a:spcBef>
                <a:spcPts val="0"/>
              </a:spcBef>
              <a:buNone/>
            </a:pPr>
            <a:endParaRPr sz="1500" u="sng">
              <a:solidFill>
                <a:srgbClr val="980000"/>
              </a:solidFill>
            </a:endParaRPr>
          </a:p>
          <a:p>
            <a:pPr marL="457200" lvl="0" indent="-323850" algn="just" rtl="0">
              <a:lnSpc>
                <a:spcPct val="150000"/>
              </a:lnSpc>
              <a:spcBef>
                <a:spcPts val="0"/>
              </a:spcBef>
              <a:buSzPct val="100000"/>
            </a:pPr>
            <a:r>
              <a:rPr lang="en-US" sz="1500" u="sng"/>
              <a:t>Cloud services:</a:t>
            </a:r>
            <a:r>
              <a:rPr lang="en-US" sz="1500"/>
              <a:t> PaaS offerings provide </a:t>
            </a:r>
            <a:r>
              <a:rPr lang="en-US" sz="1500">
                <a:solidFill>
                  <a:srgbClr val="980000"/>
                </a:solidFill>
              </a:rPr>
              <a:t>developers and architects with services and APIs</a:t>
            </a:r>
            <a:r>
              <a:rPr lang="en-US" sz="1500"/>
              <a:t>, helping them to simplify the creation and delivery of elastic and highly available cloud applications. </a:t>
            </a:r>
          </a:p>
          <a:p>
            <a:pPr marL="457200" lvl="0" indent="-323850" algn="just" rtl="0">
              <a:lnSpc>
                <a:spcPct val="150000"/>
              </a:lnSpc>
              <a:spcBef>
                <a:spcPts val="0"/>
              </a:spcBef>
              <a:buSzPct val="100000"/>
            </a:pPr>
            <a:r>
              <a:rPr lang="en-US" sz="1500"/>
              <a:t>Generally include specific components for </a:t>
            </a:r>
            <a:r>
              <a:rPr lang="en-US" sz="1500">
                <a:solidFill>
                  <a:srgbClr val="980000"/>
                </a:solidFill>
              </a:rPr>
              <a:t>developing applications, advanced services for application monitoring, management, and reporting.</a:t>
            </a:r>
          </a:p>
          <a:p>
            <a:pPr marL="457200" lvl="0" indent="-323850" algn="just" rtl="0">
              <a:lnSpc>
                <a:spcPct val="150000"/>
              </a:lnSpc>
              <a:spcBef>
                <a:spcPts val="0"/>
              </a:spcBef>
              <a:buClr>
                <a:srgbClr val="980000"/>
              </a:buClr>
              <a:buSzPct val="100000"/>
              <a:buFont typeface="Trebuchet MS"/>
            </a:pPr>
            <a:r>
              <a:rPr lang="en-US" sz="1500"/>
              <a:t>Another essential component for a PaaS-based approach is the ability to integrate third-party cloud services offered from other vendors by leveraging service-oriented architecture.</a:t>
            </a:r>
          </a:p>
          <a:p>
            <a:pPr marL="0" marR="0" lvl="0" indent="0" algn="just" rtl="0">
              <a:lnSpc>
                <a:spcPct val="150000"/>
              </a:lnSpc>
              <a:spcBef>
                <a:spcPts val="600"/>
              </a:spcBef>
              <a:spcAft>
                <a:spcPts val="0"/>
              </a:spcAft>
              <a:buNone/>
            </a:pPr>
            <a:endParaRPr sz="1500">
              <a:solidFill>
                <a:srgbClr val="980000"/>
              </a:solidFill>
            </a:endParaRPr>
          </a:p>
        </p:txBody>
      </p:sp>
      <p:sp>
        <p:nvSpPr>
          <p:cNvPr id="134" name="Shape 134"/>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26</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20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20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20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2000"/>
                                        <p:tgtEl>
                                          <p:spTgt spid="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2000"/>
                                        <p:tgtEl>
                                          <p:spTgt spid="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xEl>
                                              <p:pRg st="5" end="5"/>
                                            </p:txEl>
                                          </p:spTgt>
                                        </p:tgtEl>
                                        <p:attrNameLst>
                                          <p:attrName>style.visibility</p:attrName>
                                        </p:attrNameLst>
                                      </p:cBhvr>
                                      <p:to>
                                        <p:strVal val="visible"/>
                                      </p:to>
                                    </p:set>
                                    <p:animEffect transition="in" filter="fade">
                                      <p:cBhvr>
                                        <p:cTn id="32" dur="2000"/>
                                        <p:tgtEl>
                                          <p:spTgt spid="1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3600" dirty="0"/>
              <a:t>4.2.4 Software as a service</a:t>
            </a:r>
          </a:p>
        </p:txBody>
      </p:sp>
      <p:sp>
        <p:nvSpPr>
          <p:cNvPr id="141" name="Shape 141"/>
          <p:cNvSpPr txBox="1">
            <a:spLocks noGrp="1"/>
          </p:cNvSpPr>
          <p:nvPr>
            <p:ph type="body" idx="1"/>
          </p:nvPr>
        </p:nvSpPr>
        <p:spPr>
          <a:xfrm>
            <a:off x="0" y="838200"/>
            <a:ext cx="9144000" cy="5857850"/>
          </a:xfrm>
          <a:prstGeom prst="rect">
            <a:avLst/>
          </a:prstGeom>
          <a:noFill/>
          <a:ln>
            <a:noFill/>
          </a:ln>
        </p:spPr>
        <p:txBody>
          <a:bodyPr wrap="square" lIns="92075" tIns="46025" rIns="92075" bIns="46025" anchor="t" anchorCtr="0">
            <a:noAutofit/>
          </a:bodyPr>
          <a:lstStyle/>
          <a:p>
            <a:pPr marL="457200" marR="0" lvl="0" indent="-323850" algn="just" rtl="0">
              <a:lnSpc>
                <a:spcPct val="150000"/>
              </a:lnSpc>
              <a:spcBef>
                <a:spcPts val="600"/>
              </a:spcBef>
              <a:spcAft>
                <a:spcPts val="0"/>
              </a:spcAft>
              <a:buClr>
                <a:srgbClr val="000000"/>
              </a:buClr>
              <a:buSzPct val="100000"/>
            </a:pPr>
            <a:r>
              <a:rPr lang="en-US" sz="1600" dirty="0">
                <a:solidFill>
                  <a:srgbClr val="000000"/>
                </a:solidFill>
              </a:rPr>
              <a:t>Software-as-a-Service (</a:t>
            </a:r>
            <a:r>
              <a:rPr lang="en-US" sz="1600" dirty="0" err="1">
                <a:solidFill>
                  <a:srgbClr val="000000"/>
                </a:solidFill>
              </a:rPr>
              <a:t>SaaS</a:t>
            </a:r>
            <a:r>
              <a:rPr lang="en-US" sz="1600" dirty="0">
                <a:solidFill>
                  <a:srgbClr val="000000"/>
                </a:solidFill>
              </a:rPr>
              <a:t>) is a software delivery model that </a:t>
            </a:r>
            <a:r>
              <a:rPr lang="en-US" sz="1600" dirty="0">
                <a:solidFill>
                  <a:srgbClr val="980000"/>
                </a:solidFill>
              </a:rPr>
              <a:t>provides access to applications through the Internet</a:t>
            </a:r>
            <a:r>
              <a:rPr lang="en-US" sz="1600" dirty="0">
                <a:solidFill>
                  <a:srgbClr val="000000"/>
                </a:solidFill>
              </a:rPr>
              <a:t> as a Web-based service. </a:t>
            </a:r>
          </a:p>
          <a:p>
            <a:pPr marL="457200" marR="0" lvl="0" indent="-323850" algn="just" rtl="0">
              <a:lnSpc>
                <a:spcPct val="150000"/>
              </a:lnSpc>
              <a:spcBef>
                <a:spcPts val="600"/>
              </a:spcBef>
              <a:spcAft>
                <a:spcPts val="0"/>
              </a:spcAft>
              <a:buClr>
                <a:srgbClr val="000000"/>
              </a:buClr>
              <a:buSzPct val="100000"/>
            </a:pPr>
            <a:r>
              <a:rPr lang="en-US" sz="1600" dirty="0">
                <a:solidFill>
                  <a:srgbClr val="000000"/>
                </a:solidFill>
              </a:rPr>
              <a:t>It provides a means to free users from complex hardware and software management by offloading such tasks to third parties, </a:t>
            </a:r>
            <a:r>
              <a:rPr lang="en-US" sz="1600" dirty="0">
                <a:solidFill>
                  <a:srgbClr val="980000"/>
                </a:solidFill>
              </a:rPr>
              <a:t>which build applications accessible to multiple users through a Web browser.</a:t>
            </a:r>
          </a:p>
          <a:p>
            <a:pPr marL="457200" marR="0" lvl="0" indent="-323850" algn="just" rtl="0">
              <a:lnSpc>
                <a:spcPct val="150000"/>
              </a:lnSpc>
              <a:spcBef>
                <a:spcPts val="600"/>
              </a:spcBef>
              <a:spcAft>
                <a:spcPts val="0"/>
              </a:spcAft>
              <a:buClr>
                <a:srgbClr val="000000"/>
              </a:buClr>
              <a:buSzPct val="100000"/>
            </a:pPr>
            <a:r>
              <a:rPr lang="en-US" sz="1600" dirty="0">
                <a:solidFill>
                  <a:srgbClr val="000000"/>
                </a:solidFill>
              </a:rPr>
              <a:t>This requirement characterizes </a:t>
            </a:r>
            <a:r>
              <a:rPr lang="en-US" sz="1600" dirty="0" err="1">
                <a:solidFill>
                  <a:srgbClr val="980000"/>
                </a:solidFill>
              </a:rPr>
              <a:t>SaaS</a:t>
            </a:r>
            <a:r>
              <a:rPr lang="en-US" sz="1600" dirty="0">
                <a:solidFill>
                  <a:srgbClr val="980000"/>
                </a:solidFill>
              </a:rPr>
              <a:t> as a “one-to-many” software delivery model</a:t>
            </a:r>
            <a:r>
              <a:rPr lang="en-US" sz="1600" dirty="0">
                <a:solidFill>
                  <a:srgbClr val="000000"/>
                </a:solidFill>
              </a:rPr>
              <a:t>, whereby an application is shared across multiple users. </a:t>
            </a:r>
          </a:p>
          <a:p>
            <a:pPr marL="457200" marR="0" lvl="0" indent="-323850" algn="just" rtl="0">
              <a:lnSpc>
                <a:spcPct val="150000"/>
              </a:lnSpc>
              <a:spcBef>
                <a:spcPts val="600"/>
              </a:spcBef>
              <a:spcAft>
                <a:spcPts val="0"/>
              </a:spcAft>
              <a:buClr>
                <a:srgbClr val="000000"/>
              </a:buClr>
              <a:buSzPct val="100000"/>
            </a:pPr>
            <a:r>
              <a:rPr lang="en-US" sz="1600" dirty="0">
                <a:solidFill>
                  <a:srgbClr val="000000"/>
                </a:solidFill>
              </a:rPr>
              <a:t>This is the case of CRM3 and ERP4 applications that constitute common needs for almost all enterprises, from small to medium-sized and large business</a:t>
            </a:r>
            <a:r>
              <a:rPr lang="en-US" sz="1600" dirty="0" smtClean="0">
                <a:solidFill>
                  <a:srgbClr val="000000"/>
                </a:solidFill>
              </a:rPr>
              <a:t>.</a:t>
            </a:r>
          </a:p>
          <a:p>
            <a:pPr lvl="0">
              <a:lnSpc>
                <a:spcPct val="150000"/>
              </a:lnSpc>
            </a:pPr>
            <a:r>
              <a:rPr lang="en-US" sz="1600" dirty="0" smtClean="0"/>
              <a:t>The acronym </a:t>
            </a:r>
            <a:r>
              <a:rPr lang="en-US" sz="1600" dirty="0" err="1" smtClean="0"/>
              <a:t>SaaS</a:t>
            </a:r>
            <a:r>
              <a:rPr lang="en-US" sz="1600" dirty="0" smtClean="0"/>
              <a:t> was then coined in 2001 by the Software Information &amp; Industry Association (SIIA) [32] with the following connotation:</a:t>
            </a:r>
          </a:p>
          <a:p>
            <a:pPr algn="just">
              <a:lnSpc>
                <a:spcPct val="150000"/>
              </a:lnSpc>
              <a:buNone/>
            </a:pPr>
            <a:r>
              <a:rPr lang="en-US" sz="1600" dirty="0" smtClean="0"/>
              <a:t>		In the software as a service model, the application, or service, is deployed from a centralized datacenter across a network—Internet, Intranet, LAN, or VPN—providing access and use on a recurring fee basis. Users “rent,” “subscribe to,” “are assigned,” or “are granted access to” the applications from a central provider. </a:t>
            </a:r>
            <a:endParaRPr lang="en-US" sz="1600" dirty="0">
              <a:solidFill>
                <a:srgbClr val="000000"/>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27</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5" end="5"/>
                                            </p:txEl>
                                          </p:spTgt>
                                        </p:tgtEl>
                                        <p:attrNameLst>
                                          <p:attrName>style.visibility</p:attrName>
                                        </p:attrNameLst>
                                      </p:cBhvr>
                                      <p:to>
                                        <p:strVal val="visible"/>
                                      </p:to>
                                    </p:set>
                                    <p:animEffect transition="in" filter="fade">
                                      <p:cBhvr>
                                        <p:cTn id="27" dur="2000"/>
                                        <p:tgtEl>
                                          <p:spTgt spid="14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2000"/>
                                        <p:tgtEl>
                                          <p:spTgt spid="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lvl="0" indent="-69850">
              <a:buClr>
                <a:schemeClr val="dk1"/>
              </a:buClr>
              <a:buSzPct val="30555"/>
            </a:pPr>
            <a:r>
              <a:rPr lang="en-US" sz="3600" dirty="0" smtClean="0"/>
              <a:t>4.2.4 Software as a service</a:t>
            </a:r>
            <a:endParaRPr lang="en-US" sz="3600" b="0" dirty="0">
              <a:solidFill>
                <a:schemeClr val="dk1"/>
              </a:solidFill>
            </a:endParaRPr>
          </a:p>
        </p:txBody>
      </p:sp>
      <p:sp>
        <p:nvSpPr>
          <p:cNvPr id="141" name="Shape 141"/>
          <p:cNvSpPr txBox="1">
            <a:spLocks noGrp="1"/>
          </p:cNvSpPr>
          <p:nvPr>
            <p:ph type="body" idx="1"/>
          </p:nvPr>
        </p:nvSpPr>
        <p:spPr>
          <a:xfrm>
            <a:off x="0" y="838200"/>
            <a:ext cx="8458200" cy="5105375"/>
          </a:xfrm>
          <a:prstGeom prst="rect">
            <a:avLst/>
          </a:prstGeom>
          <a:noFill/>
          <a:ln>
            <a:noFill/>
          </a:ln>
        </p:spPr>
        <p:txBody>
          <a:bodyPr wrap="square" lIns="92075" tIns="46025" rIns="92075" bIns="46025" anchor="t" anchorCtr="0">
            <a:noAutofit/>
          </a:bodyPr>
          <a:lstStyle/>
          <a:p>
            <a:pPr algn="just">
              <a:lnSpc>
                <a:spcPct val="150000"/>
              </a:lnSpc>
            </a:pPr>
            <a:r>
              <a:rPr lang="en-US" sz="1500" dirty="0" smtClean="0"/>
              <a:t>The analysis carried out by SIIA was mainly oriented to cover </a:t>
            </a:r>
            <a:r>
              <a:rPr lang="en-US" sz="1500" dirty="0" smtClean="0">
                <a:solidFill>
                  <a:srgbClr val="C00000"/>
                </a:solidFill>
              </a:rPr>
              <a:t>application service providers (ASPs)</a:t>
            </a:r>
            <a:r>
              <a:rPr lang="en-US" sz="1500" dirty="0" smtClean="0"/>
              <a:t> and all their variations, which capture the concept of software applications consumed as a service in a broader sense. ASPs already had some of the core characteristics of </a:t>
            </a:r>
            <a:r>
              <a:rPr lang="en-US" sz="1500" dirty="0" err="1" smtClean="0"/>
              <a:t>SaaS</a:t>
            </a:r>
            <a:r>
              <a:rPr lang="en-US" sz="1500" dirty="0" smtClean="0"/>
              <a:t>:</a:t>
            </a:r>
          </a:p>
          <a:p>
            <a:pPr lvl="0" algn="just">
              <a:lnSpc>
                <a:spcPct val="150000"/>
              </a:lnSpc>
            </a:pPr>
            <a:r>
              <a:rPr lang="en-US" sz="1500" dirty="0" smtClean="0"/>
              <a:t>The product sold to customer is application access.</a:t>
            </a:r>
          </a:p>
          <a:p>
            <a:pPr lvl="0" algn="just">
              <a:lnSpc>
                <a:spcPct val="150000"/>
              </a:lnSpc>
            </a:pPr>
            <a:r>
              <a:rPr lang="en-US" sz="1500" dirty="0" smtClean="0"/>
              <a:t>The application is centrally managed.</a:t>
            </a:r>
          </a:p>
          <a:p>
            <a:pPr lvl="0" algn="just">
              <a:lnSpc>
                <a:spcPct val="150000"/>
              </a:lnSpc>
            </a:pPr>
            <a:r>
              <a:rPr lang="en-US" sz="1500" dirty="0" smtClean="0"/>
              <a:t>The service delivered is one-to-many.</a:t>
            </a:r>
          </a:p>
          <a:p>
            <a:pPr lvl="0" algn="just">
              <a:lnSpc>
                <a:spcPct val="150000"/>
              </a:lnSpc>
            </a:pPr>
            <a:r>
              <a:rPr lang="en-US" sz="1500" dirty="0" smtClean="0"/>
              <a:t>The service delivered is an integrated solution delivered on the contract, which means provided as promised.</a:t>
            </a:r>
          </a:p>
          <a:p>
            <a:pPr lvl="0" algn="just">
              <a:lnSpc>
                <a:spcPct val="150000"/>
              </a:lnSpc>
            </a:pPr>
            <a:r>
              <a:rPr lang="en-US" sz="1500" dirty="0" smtClean="0"/>
              <a:t>These opportunities eventually evolved into a more flexible model to deliver applications as a service: </a:t>
            </a:r>
            <a:r>
              <a:rPr lang="en-US" sz="1500" dirty="0" smtClean="0">
                <a:solidFill>
                  <a:srgbClr val="C00000"/>
                </a:solidFill>
              </a:rPr>
              <a:t>the </a:t>
            </a:r>
            <a:r>
              <a:rPr lang="en-US" sz="1500" dirty="0" err="1" smtClean="0">
                <a:solidFill>
                  <a:srgbClr val="C00000"/>
                </a:solidFill>
              </a:rPr>
              <a:t>SaaS</a:t>
            </a:r>
            <a:r>
              <a:rPr lang="en-US" sz="1500" dirty="0" smtClean="0">
                <a:solidFill>
                  <a:srgbClr val="C00000"/>
                </a:solidFill>
              </a:rPr>
              <a:t> model. </a:t>
            </a:r>
          </a:p>
          <a:p>
            <a:pPr algn="just">
              <a:lnSpc>
                <a:spcPct val="150000"/>
              </a:lnSpc>
            </a:pPr>
            <a:r>
              <a:rPr lang="en-US" sz="1500" dirty="0" smtClean="0"/>
              <a:t>ASPs provided access to packaged software solutions that addressed the needs of a variety of customers. Later became inconvenient when the cost of customizations and </a:t>
            </a:r>
            <a:r>
              <a:rPr lang="en-US" sz="1500" dirty="0" err="1" smtClean="0"/>
              <a:t>speciali-zations</a:t>
            </a:r>
            <a:r>
              <a:rPr lang="en-US" sz="1500" dirty="0" smtClean="0"/>
              <a:t> increased. </a:t>
            </a:r>
            <a:endParaRPr lang="en-US" sz="1500" dirty="0">
              <a:solidFill>
                <a:srgbClr val="000000"/>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28</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6" end="6"/>
                                            </p:txEl>
                                          </p:spTgt>
                                        </p:tgtEl>
                                        <p:attrNameLst>
                                          <p:attrName>style.visibility</p:attrName>
                                        </p:attrNameLst>
                                      </p:cBhvr>
                                      <p:to>
                                        <p:strVal val="visible"/>
                                      </p:to>
                                    </p:set>
                                    <p:animEffect transition="in" filter="fade">
                                      <p:cBhvr>
                                        <p:cTn id="37" dur="2000"/>
                                        <p:tgtEl>
                                          <p:spTgt spid="1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lvl="0" indent="-69850">
              <a:buClr>
                <a:schemeClr val="dk1"/>
              </a:buClr>
              <a:buSzPct val="30555"/>
            </a:pPr>
            <a:r>
              <a:rPr lang="en-US" sz="3600" dirty="0" smtClean="0"/>
              <a:t>4.2.4 Software as a service</a:t>
            </a:r>
            <a:endParaRPr lang="en-US" sz="3600" b="0" dirty="0">
              <a:solidFill>
                <a:schemeClr val="dk1"/>
              </a:solidFill>
            </a:endParaRPr>
          </a:p>
        </p:txBody>
      </p:sp>
      <p:sp>
        <p:nvSpPr>
          <p:cNvPr id="141" name="Shape 141"/>
          <p:cNvSpPr txBox="1">
            <a:spLocks noGrp="1"/>
          </p:cNvSpPr>
          <p:nvPr>
            <p:ph type="body" idx="1"/>
          </p:nvPr>
        </p:nvSpPr>
        <p:spPr>
          <a:xfrm>
            <a:off x="0" y="838200"/>
            <a:ext cx="8458200" cy="5105375"/>
          </a:xfrm>
          <a:prstGeom prst="rect">
            <a:avLst/>
          </a:prstGeom>
          <a:noFill/>
          <a:ln>
            <a:noFill/>
          </a:ln>
        </p:spPr>
        <p:txBody>
          <a:bodyPr wrap="square" lIns="92075" tIns="46025" rIns="92075" bIns="46025" anchor="t" anchorCtr="0">
            <a:noAutofit/>
          </a:bodyPr>
          <a:lstStyle/>
          <a:p>
            <a:pPr algn="just">
              <a:lnSpc>
                <a:spcPct val="150000"/>
              </a:lnSpc>
            </a:pPr>
            <a:r>
              <a:rPr lang="en-US" sz="1500" dirty="0" smtClean="0"/>
              <a:t>The </a:t>
            </a:r>
            <a:r>
              <a:rPr lang="en-US" sz="1500" dirty="0" err="1" smtClean="0"/>
              <a:t>SaaS</a:t>
            </a:r>
            <a:r>
              <a:rPr lang="en-US" sz="1500" dirty="0" smtClean="0"/>
              <a:t> approach introduces a more flexible way of delivering application services that are fully customizable by the user by </a:t>
            </a:r>
            <a:r>
              <a:rPr lang="en-US" sz="1500" dirty="0" smtClean="0">
                <a:solidFill>
                  <a:srgbClr val="C00000"/>
                </a:solidFill>
              </a:rPr>
              <a:t>integrating new services, injecting their own components, and designing the application and information workflows</a:t>
            </a:r>
            <a:r>
              <a:rPr lang="en-US" sz="1500" dirty="0" smtClean="0"/>
              <a:t>. </a:t>
            </a:r>
          </a:p>
          <a:p>
            <a:pPr algn="just">
              <a:lnSpc>
                <a:spcPct val="150000"/>
              </a:lnSpc>
            </a:pPr>
            <a:r>
              <a:rPr lang="en-US" sz="1500" dirty="0" smtClean="0"/>
              <a:t>Possible with the support of </a:t>
            </a:r>
            <a:r>
              <a:rPr lang="en-US" sz="1500" dirty="0" smtClean="0">
                <a:solidFill>
                  <a:srgbClr val="C00000"/>
                </a:solidFill>
              </a:rPr>
              <a:t>Web 2.0 technologies</a:t>
            </a:r>
            <a:r>
              <a:rPr lang="en-US" sz="1500" dirty="0" smtClean="0"/>
              <a:t>, which allowed turning the Web browser into a full-featured interface, able even to </a:t>
            </a:r>
            <a:r>
              <a:rPr lang="en-US" sz="1500" dirty="0" smtClean="0">
                <a:solidFill>
                  <a:srgbClr val="C00000"/>
                </a:solidFill>
              </a:rPr>
              <a:t>support application composition and development.</a:t>
            </a:r>
          </a:p>
          <a:p>
            <a:pPr>
              <a:lnSpc>
                <a:spcPct val="150000"/>
              </a:lnSpc>
            </a:pPr>
            <a:r>
              <a:rPr lang="en-US" sz="1500" dirty="0" smtClean="0"/>
              <a:t>the </a:t>
            </a:r>
            <a:r>
              <a:rPr lang="en-US" sz="1500" dirty="0" err="1" smtClean="0"/>
              <a:t>SaaS</a:t>
            </a:r>
            <a:r>
              <a:rPr lang="en-US" sz="1500" dirty="0" smtClean="0"/>
              <a:t> approach lays on top of the cloud computing stack. It fits into the cloud computing vision expressed by the </a:t>
            </a:r>
            <a:r>
              <a:rPr lang="en-US" sz="1500" dirty="0" err="1" smtClean="0">
                <a:solidFill>
                  <a:srgbClr val="C00000"/>
                </a:solidFill>
              </a:rPr>
              <a:t>XaaS</a:t>
            </a:r>
            <a:r>
              <a:rPr lang="en-US" sz="1500" dirty="0" smtClean="0">
                <a:solidFill>
                  <a:srgbClr val="C00000"/>
                </a:solidFill>
              </a:rPr>
              <a:t> acronym, Everything-as-a-Service</a:t>
            </a:r>
            <a:r>
              <a:rPr lang="en-US" sz="1500" dirty="0" smtClean="0"/>
              <a:t>; and with </a:t>
            </a:r>
            <a:r>
              <a:rPr lang="en-US" sz="1500" dirty="0" err="1" smtClean="0">
                <a:solidFill>
                  <a:srgbClr val="C00000"/>
                </a:solidFill>
              </a:rPr>
              <a:t>SaaS</a:t>
            </a:r>
            <a:r>
              <a:rPr lang="en-US" sz="1500" dirty="0" smtClean="0">
                <a:solidFill>
                  <a:srgbClr val="C00000"/>
                </a:solidFill>
              </a:rPr>
              <a:t>, applications are delivered as a </a:t>
            </a:r>
            <a:r>
              <a:rPr lang="en-US" sz="1500" dirty="0" err="1" smtClean="0">
                <a:solidFill>
                  <a:srgbClr val="C00000"/>
                </a:solidFill>
              </a:rPr>
              <a:t>service.</a:t>
            </a:r>
            <a:r>
              <a:rPr lang="en-US" sz="1500" dirty="0" err="1" smtClean="0"/>
              <a:t>The</a:t>
            </a:r>
            <a:r>
              <a:rPr lang="en-US" sz="1500" dirty="0" smtClean="0"/>
              <a:t> benefits delivered at that stage were the following:</a:t>
            </a:r>
          </a:p>
          <a:p>
            <a:pPr>
              <a:buNone/>
            </a:pPr>
            <a:r>
              <a:rPr lang="en-US" sz="1500" dirty="0" smtClean="0"/>
              <a:t>		* Software cost reduction and total cost of ownership (TCO) were paramount</a:t>
            </a:r>
          </a:p>
          <a:p>
            <a:pPr>
              <a:buNone/>
            </a:pPr>
            <a:r>
              <a:rPr lang="en-US" sz="1500" dirty="0" smtClean="0"/>
              <a:t>		* Service-level improvements</a:t>
            </a:r>
          </a:p>
          <a:p>
            <a:pPr>
              <a:buNone/>
            </a:pPr>
            <a:r>
              <a:rPr lang="en-US" sz="1500" dirty="0" smtClean="0"/>
              <a:t>		* Rapid implementation</a:t>
            </a:r>
          </a:p>
          <a:p>
            <a:pPr>
              <a:buNone/>
            </a:pPr>
            <a:r>
              <a:rPr lang="en-US" sz="1500" dirty="0" smtClean="0"/>
              <a:t>		* Standalone and configurable applications</a:t>
            </a:r>
          </a:p>
          <a:p>
            <a:pPr>
              <a:buNone/>
            </a:pPr>
            <a:r>
              <a:rPr lang="en-US" sz="1500" dirty="0" smtClean="0"/>
              <a:t>		* Rudimentary application and data integration</a:t>
            </a:r>
          </a:p>
          <a:p>
            <a:pPr>
              <a:buNone/>
            </a:pPr>
            <a:r>
              <a:rPr lang="en-US" sz="1500" dirty="0" smtClean="0"/>
              <a:t>		* Subscription and pay-as-you-go (PAYG) pricing</a:t>
            </a:r>
            <a:endParaRPr lang="en-US" sz="1500" dirty="0" smtClean="0">
              <a:solidFill>
                <a:srgbClr val="C00000"/>
              </a:solidFill>
            </a:endParaRPr>
          </a:p>
          <a:p>
            <a:pPr lvl="0" algn="just">
              <a:lnSpc>
                <a:spcPct val="150000"/>
              </a:lnSpc>
            </a:pPr>
            <a:endParaRPr lang="en-US" sz="1500" dirty="0" smtClean="0">
              <a:solidFill>
                <a:srgbClr val="C00000"/>
              </a:solidFill>
            </a:endParaRPr>
          </a:p>
          <a:p>
            <a:pPr marL="457200" marR="0" lvl="0" indent="-323850" algn="just" rtl="0">
              <a:lnSpc>
                <a:spcPct val="150000"/>
              </a:lnSpc>
              <a:spcBef>
                <a:spcPts val="600"/>
              </a:spcBef>
              <a:spcAft>
                <a:spcPts val="0"/>
              </a:spcAft>
              <a:buClr>
                <a:srgbClr val="000000"/>
              </a:buClr>
              <a:buSzPct val="100000"/>
            </a:pPr>
            <a:endParaRPr lang="en-US" sz="1500" dirty="0">
              <a:solidFill>
                <a:srgbClr val="000000"/>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29</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8" end="8"/>
                                            </p:txEl>
                                          </p:spTgt>
                                        </p:tgtEl>
                                        <p:attrNameLst>
                                          <p:attrName>style.visibility</p:attrName>
                                        </p:attrNameLst>
                                      </p:cBhvr>
                                      <p:to>
                                        <p:strVal val="visible"/>
                                      </p:to>
                                    </p:set>
                                    <p:animEffect transition="in" filter="fade">
                                      <p:cBhvr>
                                        <p:cTn id="22" dur="2000"/>
                                        <p:tgtEl>
                                          <p:spTgt spid="141">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2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2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2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2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2000"/>
                                        <p:tgtEl>
                                          <p:spTgt spid="1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marL="0" marR="0" lvl="0" indent="0" rtl="0">
              <a:lnSpc>
                <a:spcPct val="100000"/>
              </a:lnSpc>
              <a:spcBef>
                <a:spcPts val="0"/>
              </a:spcBef>
              <a:spcAft>
                <a:spcPts val="0"/>
              </a:spcAft>
              <a:buClr>
                <a:schemeClr val="lt2"/>
              </a:buClr>
              <a:buSzPct val="25000"/>
              <a:buFont typeface="Times New Roman"/>
              <a:buNone/>
            </a:pPr>
            <a:r>
              <a:rPr lang="en-US" sz="3600" b="1" i="0" u="none" strike="noStrike" cap="none" dirty="0" smtClean="0">
                <a:solidFill>
                  <a:srgbClr val="38595B"/>
                </a:solidFill>
                <a:latin typeface="Trebuchet MS"/>
                <a:ea typeface="Trebuchet MS"/>
                <a:cs typeface="Trebuchet MS"/>
                <a:sym typeface="Trebuchet MS"/>
              </a:rPr>
              <a:t>4.1 INTRODUCTION</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lvl="0" indent="-228600" algn="just">
              <a:lnSpc>
                <a:spcPct val="150000"/>
              </a:lnSpc>
              <a:spcBef>
                <a:spcPts val="0"/>
              </a:spcBef>
            </a:pPr>
            <a:r>
              <a:rPr lang="en-US" sz="1600" dirty="0" smtClean="0"/>
              <a:t>Utility-oriented data centers are the first outcome of cloud computing, and they serve as the infrastructure through which the services are implemented and delivered. </a:t>
            </a:r>
          </a:p>
          <a:p>
            <a:pPr lvl="0" indent="-228600" algn="just">
              <a:lnSpc>
                <a:spcPct val="150000"/>
              </a:lnSpc>
              <a:spcBef>
                <a:spcPts val="0"/>
              </a:spcBef>
            </a:pPr>
            <a:r>
              <a:rPr lang="en-US" sz="1600" dirty="0" smtClean="0"/>
              <a:t>Any cloud service, whether </a:t>
            </a:r>
            <a:r>
              <a:rPr lang="en-US" sz="1600" dirty="0" smtClean="0">
                <a:solidFill>
                  <a:srgbClr val="C00000"/>
                </a:solidFill>
              </a:rPr>
              <a:t>virtual hardware, development platform, or application software, </a:t>
            </a:r>
            <a:r>
              <a:rPr lang="en-US" sz="1600" dirty="0" smtClean="0"/>
              <a:t>relies on a distributed infrastructure owned by the provider or rented from a third party. </a:t>
            </a:r>
          </a:p>
          <a:p>
            <a:pPr lvl="0" indent="-228600" algn="just">
              <a:lnSpc>
                <a:spcPct val="150000"/>
              </a:lnSpc>
              <a:spcBef>
                <a:spcPts val="0"/>
              </a:spcBef>
            </a:pPr>
            <a:r>
              <a:rPr lang="en-US" sz="1600" dirty="0" smtClean="0">
                <a:solidFill>
                  <a:srgbClr val="C00000"/>
                </a:solidFill>
              </a:rPr>
              <a:t>Clouds are built by relying on one or more datacenters.</a:t>
            </a:r>
            <a:r>
              <a:rPr lang="en-US" sz="1600" dirty="0" smtClean="0"/>
              <a:t> In most cases hardware resources are virtualized to provide isolation of workloads and to best exploit the infrastructure. </a:t>
            </a:r>
          </a:p>
          <a:p>
            <a:pPr lvl="0" indent="-228600" algn="just">
              <a:lnSpc>
                <a:spcPct val="150000"/>
              </a:lnSpc>
              <a:spcBef>
                <a:spcPts val="0"/>
              </a:spcBef>
            </a:pPr>
            <a:r>
              <a:rPr lang="en-US" sz="1600" i="1" u="sng" dirty="0" smtClean="0"/>
              <a:t>Cloud computing is a utility-oriented and Internet-centric way of delivering IT services on demand. These services cover the entire computing stack: from the hardware infrastructure packaged as a set of virtual machines to software services such as development platforms and distributed applications.</a:t>
            </a:r>
            <a:endParaRPr sz="1800" b="0" i="1" u="sng" strike="noStrike" cap="none">
              <a:solidFill>
                <a:schemeClr val="dk1"/>
              </a:solidFill>
              <a:latin typeface="Trebuchet MS"/>
              <a:ea typeface="Trebuchet MS"/>
              <a:cs typeface="Trebuchet MS"/>
              <a:sym typeface="Trebuchet MS"/>
            </a:endParaRPr>
          </a:p>
          <a:p>
            <a:pPr marL="0" marR="0" lvl="0" indent="457200" algn="just" rtl="0">
              <a:lnSpc>
                <a:spcPct val="150000"/>
              </a:lnSpc>
              <a:spcBef>
                <a:spcPts val="0"/>
              </a:spcBef>
              <a:spcAft>
                <a:spcPts val="0"/>
              </a:spcAft>
              <a:buClr>
                <a:schemeClr val="lt2"/>
              </a:buClr>
              <a:buSzPct val="25000"/>
              <a:buFont typeface="Times New Roman"/>
              <a:buNone/>
            </a:pPr>
            <a:endParaRPr sz="1800" b="0" i="0" u="none" strike="noStrike" cap="none">
              <a:solidFill>
                <a:schemeClr val="dk1"/>
              </a:solidFill>
              <a:latin typeface="Trebuchet MS"/>
              <a:ea typeface="Trebuchet MS"/>
              <a:cs typeface="Trebuchet MS"/>
              <a:sym typeface="Trebuchet MS"/>
            </a:endParaRPr>
          </a:p>
          <a:p>
            <a:pPr marL="0" marR="0" lvl="0" indent="381000" algn="just" rtl="0">
              <a:lnSpc>
                <a:spcPct val="150000"/>
              </a:lnSpc>
              <a:spcBef>
                <a:spcPts val="0"/>
              </a:spcBef>
              <a:spcAft>
                <a:spcPts val="0"/>
              </a:spcAft>
              <a:buClr>
                <a:schemeClr val="dk2"/>
              </a:buClr>
              <a:buSzPct val="25000"/>
              <a:buFont typeface="Arial"/>
              <a:buNone/>
            </a:pPr>
            <a:endParaRPr sz="2000" b="0" i="0" u="sng" strike="noStrike" cap="none">
              <a:solidFill>
                <a:schemeClr val="dk1"/>
              </a:solidFill>
              <a:latin typeface="Trebuchet MS"/>
              <a:ea typeface="Trebuchet MS"/>
              <a:cs typeface="Trebuchet MS"/>
              <a:sym typeface="Trebuchet MS"/>
            </a:endParaRPr>
          </a:p>
          <a:p>
            <a:pPr marL="0" marR="0" lvl="0" indent="381000" algn="just" rtl="0">
              <a:lnSpc>
                <a:spcPct val="150000"/>
              </a:lnSpc>
              <a:spcBef>
                <a:spcPts val="0"/>
              </a:spcBef>
              <a:spcAft>
                <a:spcPts val="0"/>
              </a:spcAft>
              <a:buClr>
                <a:schemeClr val="dk2"/>
              </a:buClr>
              <a:buSzPct val="25000"/>
              <a:buFont typeface="Arial"/>
              <a:buNone/>
            </a:pPr>
            <a:endParaRPr sz="2000" b="0" i="0" u="sng" strike="noStrike" cap="none">
              <a:solidFill>
                <a:schemeClr val="dk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2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2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2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2000"/>
                                        <p:tgtEl>
                                          <p:spTgt spid="1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lvl="0" indent="-69850">
              <a:buClr>
                <a:schemeClr val="dk1"/>
              </a:buClr>
              <a:buSzPct val="30555"/>
            </a:pPr>
            <a:r>
              <a:rPr lang="en-US" sz="3600" dirty="0" smtClean="0"/>
              <a:t>4.2.4 Software as a service</a:t>
            </a:r>
            <a:endParaRPr lang="en-US" sz="3600" b="0" dirty="0">
              <a:solidFill>
                <a:schemeClr val="dk1"/>
              </a:solidFill>
            </a:endParaRPr>
          </a:p>
        </p:txBody>
      </p:sp>
      <p:sp>
        <p:nvSpPr>
          <p:cNvPr id="141" name="Shape 141"/>
          <p:cNvSpPr txBox="1">
            <a:spLocks noGrp="1"/>
          </p:cNvSpPr>
          <p:nvPr>
            <p:ph type="body" idx="1"/>
          </p:nvPr>
        </p:nvSpPr>
        <p:spPr>
          <a:xfrm>
            <a:off x="0" y="838200"/>
            <a:ext cx="8458200" cy="5105375"/>
          </a:xfrm>
          <a:prstGeom prst="rect">
            <a:avLst/>
          </a:prstGeom>
          <a:noFill/>
          <a:ln>
            <a:noFill/>
          </a:ln>
        </p:spPr>
        <p:txBody>
          <a:bodyPr wrap="square" lIns="92075" tIns="46025" rIns="92075" bIns="46025" anchor="t" anchorCtr="0">
            <a:noAutofit/>
          </a:bodyPr>
          <a:lstStyle/>
          <a:p>
            <a:pPr>
              <a:lnSpc>
                <a:spcPct val="150000"/>
              </a:lnSpc>
            </a:pPr>
            <a:r>
              <a:rPr lang="en-US" sz="1500" dirty="0" smtClean="0"/>
              <a:t>In particular, </a:t>
            </a:r>
            <a:r>
              <a:rPr lang="en-US" sz="1500" dirty="0" err="1" smtClean="0"/>
              <a:t>SaaS</a:t>
            </a:r>
            <a:r>
              <a:rPr lang="en-US" sz="1500" dirty="0" smtClean="0"/>
              <a:t> 2.0 is focused on providing a more robust infrastructure and application plat-forms driven by SLAs. </a:t>
            </a:r>
          </a:p>
          <a:p>
            <a:pPr algn="just">
              <a:lnSpc>
                <a:spcPct val="150000"/>
              </a:lnSpc>
            </a:pPr>
            <a:r>
              <a:rPr lang="en-US" sz="1500" dirty="0" smtClean="0">
                <a:solidFill>
                  <a:srgbClr val="000000"/>
                </a:solidFill>
              </a:rPr>
              <a:t>Software-as-a-Service applications can serve different needs. </a:t>
            </a:r>
            <a:r>
              <a:rPr lang="en-US" sz="1500" dirty="0" smtClean="0">
                <a:solidFill>
                  <a:srgbClr val="C00000"/>
                </a:solidFill>
              </a:rPr>
              <a:t>CRM, ERP, and social networking applications </a:t>
            </a:r>
            <a:r>
              <a:rPr lang="en-US" sz="1500" dirty="0" smtClean="0">
                <a:solidFill>
                  <a:srgbClr val="000000"/>
                </a:solidFill>
              </a:rPr>
              <a:t>are definitely the most popular ones. </a:t>
            </a:r>
            <a:r>
              <a:rPr lang="en-US" sz="1500" dirty="0" smtClean="0">
                <a:solidFill>
                  <a:srgbClr val="C00000"/>
                </a:solidFill>
              </a:rPr>
              <a:t>SalesForce.com </a:t>
            </a:r>
            <a:r>
              <a:rPr lang="en-US" sz="1500" dirty="0" smtClean="0">
                <a:solidFill>
                  <a:srgbClr val="000000"/>
                </a:solidFill>
              </a:rPr>
              <a:t>is probably the most successful and popular example of a CRM service.</a:t>
            </a:r>
          </a:p>
          <a:p>
            <a:pPr algn="just">
              <a:lnSpc>
                <a:spcPct val="150000"/>
              </a:lnSpc>
            </a:pPr>
            <a:r>
              <a:rPr lang="en-US" sz="1500" dirty="0" smtClean="0">
                <a:solidFill>
                  <a:srgbClr val="000000"/>
                </a:solidFill>
              </a:rPr>
              <a:t>It provides a wide range of services for applications: </a:t>
            </a:r>
            <a:r>
              <a:rPr lang="en-US" sz="1500" dirty="0" smtClean="0">
                <a:solidFill>
                  <a:srgbClr val="C00000"/>
                </a:solidFill>
              </a:rPr>
              <a:t>customer relationship and human resource management, enterprise resource planning,</a:t>
            </a:r>
            <a:r>
              <a:rPr lang="en-US" sz="1500" dirty="0" smtClean="0">
                <a:solidFill>
                  <a:srgbClr val="000000"/>
                </a:solidFill>
              </a:rPr>
              <a:t> and many other features. </a:t>
            </a:r>
          </a:p>
          <a:p>
            <a:pPr algn="just">
              <a:lnSpc>
                <a:spcPct val="150000"/>
              </a:lnSpc>
            </a:pPr>
            <a:r>
              <a:rPr lang="en-US" sz="1500" dirty="0" smtClean="0">
                <a:solidFill>
                  <a:srgbClr val="000000"/>
                </a:solidFill>
              </a:rPr>
              <a:t>SalesForce.com builds on top of the Force.com platform, which provides a </a:t>
            </a:r>
            <a:r>
              <a:rPr lang="en-US" sz="1500" dirty="0" smtClean="0">
                <a:solidFill>
                  <a:srgbClr val="C00000"/>
                </a:solidFill>
              </a:rPr>
              <a:t>fully featured environment for building applications.</a:t>
            </a:r>
            <a:r>
              <a:rPr lang="en-US" sz="1500" dirty="0" smtClean="0">
                <a:solidFill>
                  <a:srgbClr val="000000"/>
                </a:solidFill>
              </a:rPr>
              <a:t> It offers </a:t>
            </a:r>
            <a:r>
              <a:rPr lang="en-US" sz="1500" dirty="0" smtClean="0">
                <a:solidFill>
                  <a:srgbClr val="C00000"/>
                </a:solidFill>
              </a:rPr>
              <a:t>either a programming language or a visual environment </a:t>
            </a:r>
            <a:r>
              <a:rPr lang="en-US" sz="1500" dirty="0" smtClean="0">
                <a:solidFill>
                  <a:srgbClr val="000000"/>
                </a:solidFill>
              </a:rPr>
              <a:t>to arrange components together </a:t>
            </a:r>
            <a:r>
              <a:rPr lang="en-US" sz="1500" dirty="0" smtClean="0">
                <a:solidFill>
                  <a:srgbClr val="C00000"/>
                </a:solidFill>
              </a:rPr>
              <a:t>for building applications.</a:t>
            </a:r>
          </a:p>
          <a:p>
            <a:pPr algn="just">
              <a:lnSpc>
                <a:spcPct val="150000"/>
              </a:lnSpc>
            </a:pPr>
            <a:r>
              <a:rPr lang="en-US" sz="1500" dirty="0" smtClean="0">
                <a:solidFill>
                  <a:srgbClr val="C00000"/>
                </a:solidFill>
              </a:rPr>
              <a:t> </a:t>
            </a:r>
            <a:r>
              <a:rPr lang="en-US" sz="1500" dirty="0" smtClean="0">
                <a:solidFill>
                  <a:schemeClr val="tx1"/>
                </a:solidFill>
              </a:rPr>
              <a:t>In particular, through </a:t>
            </a:r>
            <a:r>
              <a:rPr lang="en-US" sz="1500" dirty="0" err="1" smtClean="0">
                <a:solidFill>
                  <a:srgbClr val="C00000"/>
                </a:solidFill>
              </a:rPr>
              <a:t>AppExchange</a:t>
            </a:r>
            <a:r>
              <a:rPr lang="en-US" sz="1500" dirty="0" smtClean="0">
                <a:solidFill>
                  <a:srgbClr val="C00000"/>
                </a:solidFill>
              </a:rPr>
              <a:t> customers can publish, search, and integrate new services</a:t>
            </a:r>
            <a:r>
              <a:rPr lang="en-US" sz="1500" dirty="0" smtClean="0">
                <a:solidFill>
                  <a:schemeClr val="tx1"/>
                </a:solidFill>
              </a:rPr>
              <a:t> and features into their existing applications.</a:t>
            </a:r>
          </a:p>
          <a:p>
            <a:pPr algn="just">
              <a:lnSpc>
                <a:spcPct val="150000"/>
              </a:lnSpc>
            </a:pPr>
            <a:endParaRPr lang="en-US" sz="1500" dirty="0">
              <a:solidFill>
                <a:schemeClr val="tx1"/>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30</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lvl="0" indent="-69850">
              <a:buClr>
                <a:schemeClr val="dk1"/>
              </a:buClr>
              <a:buSzPct val="30555"/>
            </a:pPr>
            <a:r>
              <a:rPr lang="en-US" sz="3600" dirty="0" smtClean="0"/>
              <a:t>4.2.4 Software as a service</a:t>
            </a:r>
            <a:endParaRPr lang="en-US" sz="3600" b="0" dirty="0">
              <a:solidFill>
                <a:schemeClr val="dk1"/>
              </a:solidFill>
            </a:endParaRPr>
          </a:p>
        </p:txBody>
      </p:sp>
      <p:sp>
        <p:nvSpPr>
          <p:cNvPr id="141" name="Shape 141"/>
          <p:cNvSpPr txBox="1">
            <a:spLocks noGrp="1"/>
          </p:cNvSpPr>
          <p:nvPr>
            <p:ph type="body" idx="1"/>
          </p:nvPr>
        </p:nvSpPr>
        <p:spPr>
          <a:xfrm>
            <a:off x="0" y="838200"/>
            <a:ext cx="8458200" cy="5105375"/>
          </a:xfrm>
          <a:prstGeom prst="rect">
            <a:avLst/>
          </a:prstGeom>
          <a:noFill/>
          <a:ln>
            <a:noFill/>
          </a:ln>
        </p:spPr>
        <p:txBody>
          <a:bodyPr wrap="square" lIns="92075" tIns="46025" rIns="92075" bIns="46025" anchor="t" anchorCtr="0">
            <a:noAutofit/>
          </a:bodyPr>
          <a:lstStyle/>
          <a:p>
            <a:pPr algn="just">
              <a:lnSpc>
                <a:spcPct val="150000"/>
              </a:lnSpc>
            </a:pPr>
            <a:r>
              <a:rPr lang="en-US" sz="1500" dirty="0" smtClean="0"/>
              <a:t>Similar solutions are offered by </a:t>
            </a:r>
            <a:r>
              <a:rPr lang="en-US" sz="1500" dirty="0" err="1" smtClean="0">
                <a:solidFill>
                  <a:srgbClr val="C00000"/>
                </a:solidFill>
              </a:rPr>
              <a:t>NetSuite</a:t>
            </a:r>
            <a:r>
              <a:rPr lang="en-US" sz="1500" dirty="0" smtClean="0">
                <a:solidFill>
                  <a:srgbClr val="C00000"/>
                </a:solidFill>
              </a:rPr>
              <a:t> and </a:t>
            </a:r>
            <a:r>
              <a:rPr lang="en-US" sz="1500" dirty="0" err="1" smtClean="0">
                <a:solidFill>
                  <a:srgbClr val="C00000"/>
                </a:solidFill>
              </a:rPr>
              <a:t>RightNow</a:t>
            </a:r>
            <a:r>
              <a:rPr lang="en-US" sz="1500" dirty="0" smtClean="0">
                <a:solidFill>
                  <a:srgbClr val="C00000"/>
                </a:solidFill>
              </a:rPr>
              <a:t>. </a:t>
            </a:r>
          </a:p>
          <a:p>
            <a:pPr algn="just">
              <a:lnSpc>
                <a:spcPct val="150000"/>
              </a:lnSpc>
              <a:buNone/>
            </a:pPr>
            <a:r>
              <a:rPr lang="en-US" sz="1500" dirty="0" smtClean="0"/>
              <a:t>		*</a:t>
            </a:r>
            <a:r>
              <a:rPr lang="en-US" sz="1500" u="sng" dirty="0" err="1" smtClean="0"/>
              <a:t>NetSuite</a:t>
            </a:r>
            <a:r>
              <a:rPr lang="en-US" sz="1500" dirty="0" smtClean="0"/>
              <a:t> is an </a:t>
            </a:r>
            <a:r>
              <a:rPr lang="en-US" sz="1500" dirty="0" smtClean="0">
                <a:solidFill>
                  <a:srgbClr val="C00000"/>
                </a:solidFill>
              </a:rPr>
              <a:t>integrated software business suite </a:t>
            </a:r>
            <a:r>
              <a:rPr lang="en-US" sz="1500" dirty="0" smtClean="0"/>
              <a:t>featuring financials, CRM, inventory, and ecommerce functionalities integrated all together. </a:t>
            </a:r>
          </a:p>
          <a:p>
            <a:pPr algn="just">
              <a:lnSpc>
                <a:spcPct val="150000"/>
              </a:lnSpc>
              <a:buNone/>
            </a:pPr>
            <a:r>
              <a:rPr lang="en-US" sz="1500" dirty="0" smtClean="0"/>
              <a:t>		*</a:t>
            </a:r>
            <a:r>
              <a:rPr lang="en-US" sz="1500" u="sng" dirty="0" err="1" smtClean="0"/>
              <a:t>RightNow</a:t>
            </a:r>
            <a:r>
              <a:rPr lang="en-US" sz="1500" dirty="0" smtClean="0"/>
              <a:t> is </a:t>
            </a:r>
            <a:r>
              <a:rPr lang="en-US" sz="1500" dirty="0" smtClean="0">
                <a:solidFill>
                  <a:srgbClr val="C00000"/>
                </a:solidFill>
              </a:rPr>
              <a:t>customer experience-centered </a:t>
            </a:r>
            <a:r>
              <a:rPr lang="en-US" sz="1500" dirty="0" err="1" smtClean="0">
                <a:solidFill>
                  <a:srgbClr val="C00000"/>
                </a:solidFill>
              </a:rPr>
              <a:t>SaaS</a:t>
            </a:r>
            <a:r>
              <a:rPr lang="en-US" sz="1500" dirty="0" smtClean="0">
                <a:solidFill>
                  <a:srgbClr val="C00000"/>
                </a:solidFill>
              </a:rPr>
              <a:t> application </a:t>
            </a:r>
            <a:r>
              <a:rPr lang="en-US" sz="1500" dirty="0" smtClean="0"/>
              <a:t>that integrates together different features, from chat to Web communities, to support the common activity of an enterprise.</a:t>
            </a:r>
          </a:p>
          <a:p>
            <a:pPr algn="just">
              <a:lnSpc>
                <a:spcPct val="150000"/>
              </a:lnSpc>
            </a:pPr>
            <a:r>
              <a:rPr lang="en-US" sz="1500" dirty="0" smtClean="0"/>
              <a:t>Another important class of popular </a:t>
            </a:r>
            <a:r>
              <a:rPr lang="en-US" sz="1500" dirty="0" err="1" smtClean="0"/>
              <a:t>SaaS</a:t>
            </a:r>
            <a:r>
              <a:rPr lang="en-US" sz="1500" dirty="0" smtClean="0"/>
              <a:t> applications comprises </a:t>
            </a:r>
            <a:r>
              <a:rPr lang="en-US" sz="1500" dirty="0" smtClean="0">
                <a:solidFill>
                  <a:srgbClr val="C00000"/>
                </a:solidFill>
              </a:rPr>
              <a:t>social networking </a:t>
            </a:r>
            <a:r>
              <a:rPr lang="en-US" sz="1500" dirty="0" smtClean="0"/>
              <a:t>applications such as </a:t>
            </a:r>
            <a:r>
              <a:rPr lang="en-US" sz="1500" dirty="0" err="1" smtClean="0">
                <a:solidFill>
                  <a:srgbClr val="C00000"/>
                </a:solidFill>
              </a:rPr>
              <a:t>Facebook</a:t>
            </a:r>
            <a:r>
              <a:rPr lang="en-US" sz="1500" dirty="0" smtClean="0"/>
              <a:t> and </a:t>
            </a:r>
            <a:r>
              <a:rPr lang="en-US" sz="1500" dirty="0" smtClean="0">
                <a:solidFill>
                  <a:srgbClr val="C00000"/>
                </a:solidFill>
              </a:rPr>
              <a:t>professional networking </a:t>
            </a:r>
            <a:r>
              <a:rPr lang="en-US" sz="1500" dirty="0" smtClean="0"/>
              <a:t>sites such as </a:t>
            </a:r>
            <a:r>
              <a:rPr lang="en-US" sz="1500" dirty="0" smtClean="0">
                <a:solidFill>
                  <a:srgbClr val="C00000"/>
                </a:solidFill>
              </a:rPr>
              <a:t>LinkedIn. </a:t>
            </a:r>
          </a:p>
          <a:p>
            <a:pPr algn="just">
              <a:lnSpc>
                <a:spcPct val="150000"/>
              </a:lnSpc>
            </a:pPr>
            <a:r>
              <a:rPr lang="en-US" sz="1500" dirty="0" smtClean="0">
                <a:solidFill>
                  <a:srgbClr val="C00000"/>
                </a:solidFill>
              </a:rPr>
              <a:t>Office automation applications </a:t>
            </a:r>
            <a:r>
              <a:rPr lang="en-US" sz="1500" dirty="0" smtClean="0">
                <a:solidFill>
                  <a:schemeClr val="tx1"/>
                </a:solidFill>
              </a:rPr>
              <a:t>are also an important representative for </a:t>
            </a:r>
            <a:r>
              <a:rPr lang="en-US" sz="1500" dirty="0" err="1" smtClean="0">
                <a:solidFill>
                  <a:schemeClr val="tx1"/>
                </a:solidFill>
              </a:rPr>
              <a:t>SaaS</a:t>
            </a:r>
            <a:r>
              <a:rPr lang="en-US" sz="1500" dirty="0" smtClean="0">
                <a:solidFill>
                  <a:schemeClr val="tx1"/>
                </a:solidFill>
              </a:rPr>
              <a:t> applications: </a:t>
            </a:r>
            <a:r>
              <a:rPr lang="en-US" sz="1500" dirty="0" smtClean="0">
                <a:solidFill>
                  <a:srgbClr val="C00000"/>
                </a:solidFill>
              </a:rPr>
              <a:t>Google Documents and </a:t>
            </a:r>
            <a:r>
              <a:rPr lang="en-US" sz="1500" dirty="0" err="1" smtClean="0">
                <a:solidFill>
                  <a:srgbClr val="C00000"/>
                </a:solidFill>
              </a:rPr>
              <a:t>Zoho</a:t>
            </a:r>
            <a:r>
              <a:rPr lang="en-US" sz="1500" dirty="0" smtClean="0">
                <a:solidFill>
                  <a:srgbClr val="C00000"/>
                </a:solidFill>
              </a:rPr>
              <a:t> Office </a:t>
            </a:r>
            <a:r>
              <a:rPr lang="en-US" sz="1500" dirty="0" smtClean="0">
                <a:solidFill>
                  <a:schemeClr val="tx1"/>
                </a:solidFill>
              </a:rPr>
              <a:t>are examples of </a:t>
            </a:r>
            <a:r>
              <a:rPr lang="en-US" sz="1500" dirty="0" smtClean="0">
                <a:solidFill>
                  <a:srgbClr val="C00000"/>
                </a:solidFill>
              </a:rPr>
              <a:t>Web-based applications </a:t>
            </a:r>
            <a:r>
              <a:rPr lang="en-US" sz="1500" dirty="0" smtClean="0">
                <a:solidFill>
                  <a:schemeClr val="tx1"/>
                </a:solidFill>
              </a:rPr>
              <a:t>that aim to address </a:t>
            </a:r>
            <a:r>
              <a:rPr lang="en-US" sz="1500" dirty="0" smtClean="0">
                <a:solidFill>
                  <a:srgbClr val="C00000"/>
                </a:solidFill>
              </a:rPr>
              <a:t>all user needs for documents, spreadsheets, and presentation management</a:t>
            </a:r>
          </a:p>
          <a:p>
            <a:pPr algn="just">
              <a:lnSpc>
                <a:spcPct val="150000"/>
              </a:lnSpc>
            </a:pPr>
            <a:r>
              <a:rPr lang="en-US" sz="1500" dirty="0" smtClean="0">
                <a:solidFill>
                  <a:schemeClr val="tx1"/>
                </a:solidFill>
              </a:rPr>
              <a:t> They offer a Web-based interface for </a:t>
            </a:r>
            <a:r>
              <a:rPr lang="en-US" sz="1500" dirty="0" smtClean="0">
                <a:solidFill>
                  <a:srgbClr val="C00000"/>
                </a:solidFill>
              </a:rPr>
              <a:t>creating, managing, and modifying documents </a:t>
            </a:r>
            <a:r>
              <a:rPr lang="en-US" sz="1500" dirty="0" smtClean="0">
                <a:solidFill>
                  <a:schemeClr val="tx1"/>
                </a:solidFill>
              </a:rPr>
              <a:t>that can be easily </a:t>
            </a:r>
            <a:r>
              <a:rPr lang="en-US" sz="1500" dirty="0" smtClean="0">
                <a:solidFill>
                  <a:srgbClr val="C00000"/>
                </a:solidFill>
              </a:rPr>
              <a:t>shared among users and made accessible from anywhere. </a:t>
            </a:r>
            <a:endParaRPr lang="en-US" sz="1500" dirty="0">
              <a:solidFill>
                <a:srgbClr val="C00000"/>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31</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3600" dirty="0" smtClean="0"/>
              <a:t>4.3 Types of clouds</a:t>
            </a:r>
            <a:endParaRPr lang="en-US" sz="3600" dirty="0"/>
          </a:p>
        </p:txBody>
      </p:sp>
      <p:sp>
        <p:nvSpPr>
          <p:cNvPr id="141" name="Shape 141"/>
          <p:cNvSpPr txBox="1">
            <a:spLocks noGrp="1"/>
          </p:cNvSpPr>
          <p:nvPr>
            <p:ph type="body" idx="1"/>
          </p:nvPr>
        </p:nvSpPr>
        <p:spPr>
          <a:xfrm>
            <a:off x="0" y="838200"/>
            <a:ext cx="9144000" cy="5857850"/>
          </a:xfrm>
          <a:prstGeom prst="rect">
            <a:avLst/>
          </a:prstGeom>
          <a:noFill/>
          <a:ln>
            <a:noFill/>
          </a:ln>
        </p:spPr>
        <p:txBody>
          <a:bodyPr wrap="square" lIns="92075" tIns="46025" rIns="92075" bIns="46025" anchor="t" anchorCtr="0">
            <a:noAutofit/>
          </a:bodyPr>
          <a:lstStyle/>
          <a:p>
            <a:pPr algn="just">
              <a:lnSpc>
                <a:spcPct val="150000"/>
              </a:lnSpc>
            </a:pPr>
            <a:r>
              <a:rPr lang="en-US" sz="1500" dirty="0" smtClean="0">
                <a:solidFill>
                  <a:schemeClr val="tx1"/>
                </a:solidFill>
              </a:rPr>
              <a:t> Clouds constitute the primary outcome of cloud computing. They are a type of parallel and distributed system harnessing physical and virtual computers presented as a unified computing resource.</a:t>
            </a:r>
          </a:p>
          <a:p>
            <a:pPr algn="just">
              <a:lnSpc>
                <a:spcPct val="150000"/>
              </a:lnSpc>
            </a:pPr>
            <a:r>
              <a:rPr lang="en-US" sz="1500" dirty="0" smtClean="0">
                <a:solidFill>
                  <a:schemeClr val="tx1"/>
                </a:solidFill>
              </a:rPr>
              <a:t>It is then possible to differentiate four different types of cloud:</a:t>
            </a:r>
          </a:p>
          <a:p>
            <a:pPr algn="just">
              <a:lnSpc>
                <a:spcPct val="150000"/>
              </a:lnSpc>
            </a:pPr>
            <a:r>
              <a:rPr lang="en-US" sz="1500" dirty="0" smtClean="0">
                <a:solidFill>
                  <a:schemeClr val="tx1"/>
                </a:solidFill>
              </a:rPr>
              <a:t> </a:t>
            </a:r>
            <a:r>
              <a:rPr lang="en-US" sz="1500" dirty="0" smtClean="0">
                <a:solidFill>
                  <a:srgbClr val="C00000"/>
                </a:solidFill>
              </a:rPr>
              <a:t>Public clouds: </a:t>
            </a:r>
            <a:r>
              <a:rPr lang="en-US" sz="1500" dirty="0" smtClean="0">
                <a:solidFill>
                  <a:schemeClr val="tx1"/>
                </a:solidFill>
              </a:rPr>
              <a:t>The cloud is open to the wider </a:t>
            </a:r>
            <a:r>
              <a:rPr lang="en-US" sz="1500" dirty="0" smtClean="0">
                <a:solidFill>
                  <a:srgbClr val="C00000"/>
                </a:solidFill>
              </a:rPr>
              <a:t>public. </a:t>
            </a:r>
          </a:p>
          <a:p>
            <a:pPr algn="just">
              <a:lnSpc>
                <a:spcPct val="150000"/>
              </a:lnSpc>
              <a:buNone/>
            </a:pPr>
            <a:r>
              <a:rPr lang="en-US" sz="1500" dirty="0" smtClean="0">
                <a:solidFill>
                  <a:schemeClr val="tx1"/>
                </a:solidFill>
              </a:rPr>
              <a:t>• </a:t>
            </a:r>
            <a:r>
              <a:rPr lang="en-US" sz="1500" dirty="0" smtClean="0">
                <a:solidFill>
                  <a:srgbClr val="C00000"/>
                </a:solidFill>
              </a:rPr>
              <a:t>Private clouds: </a:t>
            </a:r>
            <a:r>
              <a:rPr lang="en-US" sz="1500" dirty="0" smtClean="0">
                <a:solidFill>
                  <a:schemeClr val="tx1"/>
                </a:solidFill>
              </a:rPr>
              <a:t>The cloud is implemented within the </a:t>
            </a:r>
            <a:r>
              <a:rPr lang="en-US" sz="1500" dirty="0" smtClean="0">
                <a:solidFill>
                  <a:srgbClr val="C00000"/>
                </a:solidFill>
              </a:rPr>
              <a:t>private premises of an institution </a:t>
            </a:r>
            <a:r>
              <a:rPr lang="en-US" sz="1500" dirty="0" smtClean="0">
                <a:solidFill>
                  <a:schemeClr val="tx1"/>
                </a:solidFill>
              </a:rPr>
              <a:t>and generally </a:t>
            </a:r>
            <a:r>
              <a:rPr lang="en-US" sz="1500" dirty="0" smtClean="0">
                <a:solidFill>
                  <a:srgbClr val="C00000"/>
                </a:solidFill>
              </a:rPr>
              <a:t>made accessible to the members of the institution</a:t>
            </a:r>
            <a:r>
              <a:rPr lang="en-US" sz="1500" dirty="0" smtClean="0">
                <a:solidFill>
                  <a:schemeClr val="tx1"/>
                </a:solidFill>
              </a:rPr>
              <a:t> or a subset of them. </a:t>
            </a:r>
          </a:p>
          <a:p>
            <a:pPr algn="just">
              <a:lnSpc>
                <a:spcPct val="150000"/>
              </a:lnSpc>
              <a:buNone/>
            </a:pPr>
            <a:r>
              <a:rPr lang="en-US" sz="1500" dirty="0" smtClean="0">
                <a:solidFill>
                  <a:schemeClr val="tx1"/>
                </a:solidFill>
              </a:rPr>
              <a:t>• </a:t>
            </a:r>
            <a:r>
              <a:rPr lang="en-US" sz="1500" dirty="0" smtClean="0">
                <a:solidFill>
                  <a:srgbClr val="C00000"/>
                </a:solidFill>
              </a:rPr>
              <a:t>Hybrid or heterogeneous clouds:</a:t>
            </a:r>
            <a:r>
              <a:rPr lang="en-US" sz="1500" dirty="0" smtClean="0">
                <a:solidFill>
                  <a:schemeClr val="tx1"/>
                </a:solidFill>
              </a:rPr>
              <a:t> The cloud is a </a:t>
            </a:r>
            <a:r>
              <a:rPr lang="en-US" sz="1500" dirty="0" smtClean="0">
                <a:solidFill>
                  <a:srgbClr val="C00000"/>
                </a:solidFill>
              </a:rPr>
              <a:t>combination of the two previous solutions </a:t>
            </a:r>
            <a:r>
              <a:rPr lang="en-US" sz="1500" dirty="0" smtClean="0">
                <a:solidFill>
                  <a:schemeClr val="tx1"/>
                </a:solidFill>
              </a:rPr>
              <a:t>and most likely </a:t>
            </a:r>
            <a:r>
              <a:rPr lang="en-US" sz="1500" dirty="0" smtClean="0">
                <a:solidFill>
                  <a:srgbClr val="C00000"/>
                </a:solidFill>
              </a:rPr>
              <a:t>identifies a private cloud that has been augmented with resources or services hosted in a public cloud. </a:t>
            </a:r>
          </a:p>
          <a:p>
            <a:pPr algn="just">
              <a:lnSpc>
                <a:spcPct val="150000"/>
              </a:lnSpc>
              <a:buNone/>
            </a:pPr>
            <a:r>
              <a:rPr lang="en-US" sz="1500" dirty="0" smtClean="0">
                <a:solidFill>
                  <a:schemeClr val="tx1"/>
                </a:solidFill>
              </a:rPr>
              <a:t>• </a:t>
            </a:r>
            <a:r>
              <a:rPr lang="en-US" sz="1500" dirty="0" smtClean="0">
                <a:solidFill>
                  <a:srgbClr val="C00000"/>
                </a:solidFill>
              </a:rPr>
              <a:t>Community clouds: </a:t>
            </a:r>
            <a:r>
              <a:rPr lang="en-US" sz="1500" dirty="0" smtClean="0">
                <a:solidFill>
                  <a:schemeClr val="tx1"/>
                </a:solidFill>
              </a:rPr>
              <a:t>The cloud is characterized by a </a:t>
            </a:r>
            <a:r>
              <a:rPr lang="en-US" sz="1500" dirty="0" smtClean="0">
                <a:solidFill>
                  <a:srgbClr val="C00000"/>
                </a:solidFill>
              </a:rPr>
              <a:t>multi-administrative domain </a:t>
            </a:r>
            <a:r>
              <a:rPr lang="en-US" sz="1500" dirty="0" smtClean="0">
                <a:solidFill>
                  <a:schemeClr val="tx1"/>
                </a:solidFill>
              </a:rPr>
              <a:t>involving </a:t>
            </a:r>
            <a:r>
              <a:rPr lang="en-US" sz="1500" dirty="0" smtClean="0">
                <a:solidFill>
                  <a:srgbClr val="C00000"/>
                </a:solidFill>
              </a:rPr>
              <a:t>different deployment models (public, private, and hybrid), </a:t>
            </a:r>
            <a:r>
              <a:rPr lang="en-US" sz="1500" dirty="0" smtClean="0">
                <a:solidFill>
                  <a:schemeClr val="tx1"/>
                </a:solidFill>
              </a:rPr>
              <a:t>and it is specifically designed to address the needs of a specific industry.</a:t>
            </a:r>
          </a:p>
          <a:p>
            <a:pPr algn="just">
              <a:lnSpc>
                <a:spcPct val="150000"/>
              </a:lnSpc>
            </a:pPr>
            <a:endParaRPr lang="en-US" sz="1500" dirty="0" smtClean="0">
              <a:solidFill>
                <a:schemeClr val="tx1"/>
              </a:solidFill>
            </a:endParaRPr>
          </a:p>
          <a:p>
            <a:pPr algn="just">
              <a:lnSpc>
                <a:spcPct val="150000"/>
              </a:lnSpc>
              <a:buNone/>
            </a:pPr>
            <a:r>
              <a:rPr lang="en-US" sz="1500" dirty="0" smtClean="0"/>
              <a:t>		</a:t>
            </a:r>
            <a:endParaRPr lang="en-US" sz="1500" dirty="0">
              <a:solidFill>
                <a:srgbClr val="C00000"/>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32</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7" end="7"/>
                                            </p:txEl>
                                          </p:spTgt>
                                        </p:tgtEl>
                                        <p:attrNameLst>
                                          <p:attrName>style.visibility</p:attrName>
                                        </p:attrNameLst>
                                      </p:cBhvr>
                                      <p:to>
                                        <p:strVal val="visible"/>
                                      </p:to>
                                    </p:set>
                                    <p:animEffect transition="in" filter="fade">
                                      <p:cBhvr>
                                        <p:cTn id="37" dur="2000"/>
                                        <p:tgtEl>
                                          <p:spTgt spid="1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3600" dirty="0" smtClean="0"/>
              <a:t>4.3 Types of clouds</a:t>
            </a:r>
            <a:endParaRPr lang="en-US" sz="3600" dirty="0"/>
          </a:p>
        </p:txBody>
      </p:sp>
      <p:sp>
        <p:nvSpPr>
          <p:cNvPr id="141" name="Shape 141"/>
          <p:cNvSpPr txBox="1">
            <a:spLocks noGrp="1"/>
          </p:cNvSpPr>
          <p:nvPr>
            <p:ph type="body" idx="1"/>
          </p:nvPr>
        </p:nvSpPr>
        <p:spPr>
          <a:xfrm>
            <a:off x="0" y="838200"/>
            <a:ext cx="8458200" cy="5105375"/>
          </a:xfrm>
          <a:prstGeom prst="rect">
            <a:avLst/>
          </a:prstGeom>
          <a:noFill/>
          <a:ln>
            <a:noFill/>
          </a:ln>
        </p:spPr>
        <p:txBody>
          <a:bodyPr wrap="square" lIns="92075" tIns="46025" rIns="92075" bIns="46025" anchor="t" anchorCtr="0">
            <a:noAutofit/>
          </a:bodyPr>
          <a:lstStyle/>
          <a:p>
            <a:pPr algn="just">
              <a:lnSpc>
                <a:spcPct val="150000"/>
              </a:lnSpc>
              <a:buNone/>
            </a:pPr>
            <a:r>
              <a:rPr lang="en-US" sz="1800" u="sng" dirty="0" smtClean="0">
                <a:solidFill>
                  <a:srgbClr val="C00000"/>
                </a:solidFill>
              </a:rPr>
              <a:t>4.3.1 Public clouds </a:t>
            </a:r>
          </a:p>
          <a:p>
            <a:pPr algn="just">
              <a:lnSpc>
                <a:spcPct val="150000"/>
              </a:lnSpc>
              <a:spcBef>
                <a:spcPts val="600"/>
              </a:spcBef>
            </a:pPr>
            <a:r>
              <a:rPr lang="en-US" sz="1500" dirty="0" smtClean="0"/>
              <a:t>Public clouds constitute the first expression of cloud computing. They are a realization of the canonical view of cloud computing in which the </a:t>
            </a:r>
            <a:r>
              <a:rPr lang="en-US" sz="1500" dirty="0" smtClean="0">
                <a:solidFill>
                  <a:srgbClr val="C00000"/>
                </a:solidFill>
              </a:rPr>
              <a:t>services offered are made available to anyone, from anywhere, and at any time through the Internet.</a:t>
            </a:r>
          </a:p>
          <a:p>
            <a:pPr algn="just">
              <a:lnSpc>
                <a:spcPct val="150000"/>
              </a:lnSpc>
              <a:spcBef>
                <a:spcPts val="600"/>
              </a:spcBef>
            </a:pPr>
            <a:r>
              <a:rPr lang="en-US" sz="1500" dirty="0" smtClean="0">
                <a:solidFill>
                  <a:schemeClr val="tx1"/>
                </a:solidFill>
              </a:rPr>
              <a:t>They are a distributed system, most likely composed of </a:t>
            </a:r>
            <a:r>
              <a:rPr lang="en-US" sz="1500" dirty="0" smtClean="0">
                <a:solidFill>
                  <a:srgbClr val="C00000"/>
                </a:solidFill>
              </a:rPr>
              <a:t>one or more datacenters connected together.</a:t>
            </a:r>
          </a:p>
          <a:p>
            <a:pPr algn="just">
              <a:lnSpc>
                <a:spcPct val="150000"/>
              </a:lnSpc>
              <a:spcBef>
                <a:spcPts val="600"/>
              </a:spcBef>
            </a:pPr>
            <a:r>
              <a:rPr lang="en-US" sz="1500" dirty="0" smtClean="0">
                <a:solidFill>
                  <a:srgbClr val="C00000"/>
                </a:solidFill>
              </a:rPr>
              <a:t> </a:t>
            </a:r>
            <a:r>
              <a:rPr lang="en-US" sz="1500" dirty="0" smtClean="0">
                <a:solidFill>
                  <a:schemeClr val="tx1"/>
                </a:solidFill>
              </a:rPr>
              <a:t>Public clouds were the first class of cloud that were implemented and offered. </a:t>
            </a:r>
          </a:p>
          <a:p>
            <a:pPr algn="just">
              <a:lnSpc>
                <a:spcPct val="150000"/>
              </a:lnSpc>
              <a:spcBef>
                <a:spcPts val="600"/>
              </a:spcBef>
            </a:pPr>
            <a:r>
              <a:rPr lang="en-US" sz="1500" dirty="0" smtClean="0">
                <a:solidFill>
                  <a:schemeClr val="tx1"/>
                </a:solidFill>
              </a:rPr>
              <a:t>They offer solutions for </a:t>
            </a:r>
            <a:r>
              <a:rPr lang="en-US" sz="1500" dirty="0" smtClean="0">
                <a:solidFill>
                  <a:srgbClr val="C00000"/>
                </a:solidFill>
              </a:rPr>
              <a:t>minimizing IT infrastructure costs </a:t>
            </a:r>
            <a:r>
              <a:rPr lang="en-US" sz="1500" dirty="0" smtClean="0">
                <a:solidFill>
                  <a:schemeClr val="tx1"/>
                </a:solidFill>
              </a:rPr>
              <a:t>and serve as a viable option for handling peak loads on the local infrastructure. </a:t>
            </a:r>
          </a:p>
          <a:p>
            <a:pPr algn="just">
              <a:lnSpc>
                <a:spcPct val="150000"/>
              </a:lnSpc>
              <a:spcBef>
                <a:spcPts val="600"/>
              </a:spcBef>
            </a:pPr>
            <a:r>
              <a:rPr lang="en-US" sz="1500" dirty="0" smtClean="0">
                <a:solidFill>
                  <a:schemeClr val="tx1"/>
                </a:solidFill>
              </a:rPr>
              <a:t>Interesting option for small enterprises, which are able to </a:t>
            </a:r>
            <a:r>
              <a:rPr lang="en-US" sz="1500" dirty="0" smtClean="0">
                <a:solidFill>
                  <a:srgbClr val="C00000"/>
                </a:solidFill>
              </a:rPr>
              <a:t>start their businesses without large up-front investments </a:t>
            </a:r>
            <a:r>
              <a:rPr lang="en-US" sz="1500" dirty="0" smtClean="0">
                <a:solidFill>
                  <a:schemeClr val="tx1"/>
                </a:solidFill>
              </a:rPr>
              <a:t>.</a:t>
            </a:r>
          </a:p>
          <a:p>
            <a:pPr algn="just">
              <a:lnSpc>
                <a:spcPct val="150000"/>
              </a:lnSpc>
              <a:spcBef>
                <a:spcPts val="600"/>
              </a:spcBef>
            </a:pPr>
            <a:r>
              <a:rPr lang="en-US" sz="1500" dirty="0" smtClean="0">
                <a:solidFill>
                  <a:schemeClr val="tx1"/>
                </a:solidFill>
              </a:rPr>
              <a:t>A fundamental characteristic of public clouds is </a:t>
            </a:r>
            <a:r>
              <a:rPr lang="en-US" sz="1500" dirty="0" err="1" smtClean="0">
                <a:solidFill>
                  <a:srgbClr val="C00000"/>
                </a:solidFill>
              </a:rPr>
              <a:t>multitenancy</a:t>
            </a:r>
            <a:r>
              <a:rPr lang="en-US" sz="1500" dirty="0" smtClean="0">
                <a:solidFill>
                  <a:srgbClr val="C00000"/>
                </a:solidFill>
              </a:rPr>
              <a:t>.</a:t>
            </a:r>
            <a:r>
              <a:rPr lang="en-US" sz="1500" dirty="0" smtClean="0">
                <a:solidFill>
                  <a:schemeClr val="tx1"/>
                </a:solidFill>
              </a:rPr>
              <a:t> A public cloud is meant to </a:t>
            </a:r>
            <a:r>
              <a:rPr lang="en-US" sz="1500" dirty="0" smtClean="0">
                <a:solidFill>
                  <a:srgbClr val="C00000"/>
                </a:solidFill>
              </a:rPr>
              <a:t>serve a multitude of users, not a single customer.</a:t>
            </a:r>
            <a:r>
              <a:rPr lang="en-US" sz="1500" dirty="0" smtClean="0">
                <a:solidFill>
                  <a:schemeClr val="tx1"/>
                </a:solidFill>
              </a:rPr>
              <a:t> Any customer requires a virtual computing environment that is separated, and most likely isolated, from other users</a:t>
            </a:r>
            <a:endParaRPr lang="en-US" sz="1500" dirty="0">
              <a:solidFill>
                <a:schemeClr val="tx1"/>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33</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6" end="6"/>
                                            </p:txEl>
                                          </p:spTgt>
                                        </p:tgtEl>
                                        <p:attrNameLst>
                                          <p:attrName>style.visibility</p:attrName>
                                        </p:attrNameLst>
                                      </p:cBhvr>
                                      <p:to>
                                        <p:strVal val="visible"/>
                                      </p:to>
                                    </p:set>
                                    <p:animEffect transition="in" filter="fade">
                                      <p:cBhvr>
                                        <p:cTn id="37" dur="2000"/>
                                        <p:tgtEl>
                                          <p:spTgt spid="1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3600" dirty="0" smtClean="0"/>
              <a:t>4.3 Types of clouds</a:t>
            </a:r>
            <a:endParaRPr lang="en-US" sz="3600" dirty="0"/>
          </a:p>
        </p:txBody>
      </p:sp>
      <p:sp>
        <p:nvSpPr>
          <p:cNvPr id="141" name="Shape 141"/>
          <p:cNvSpPr txBox="1">
            <a:spLocks noGrp="1"/>
          </p:cNvSpPr>
          <p:nvPr>
            <p:ph type="body" idx="1"/>
          </p:nvPr>
        </p:nvSpPr>
        <p:spPr>
          <a:xfrm>
            <a:off x="0" y="838200"/>
            <a:ext cx="8458200" cy="5105375"/>
          </a:xfrm>
          <a:prstGeom prst="rect">
            <a:avLst/>
          </a:prstGeom>
          <a:noFill/>
          <a:ln>
            <a:noFill/>
          </a:ln>
        </p:spPr>
        <p:txBody>
          <a:bodyPr wrap="square" lIns="92075" tIns="46025" rIns="92075" bIns="46025" anchor="t" anchorCtr="0">
            <a:noAutofit/>
          </a:bodyPr>
          <a:lstStyle/>
          <a:p>
            <a:pPr algn="just">
              <a:lnSpc>
                <a:spcPct val="150000"/>
              </a:lnSpc>
              <a:buNone/>
            </a:pPr>
            <a:r>
              <a:rPr lang="en-US" sz="1800" u="sng" dirty="0" smtClean="0">
                <a:solidFill>
                  <a:srgbClr val="C00000"/>
                </a:solidFill>
              </a:rPr>
              <a:t>4.3.1 Public clouds(</a:t>
            </a:r>
            <a:r>
              <a:rPr lang="en-US" sz="1800" u="sng" dirty="0" err="1" smtClean="0">
                <a:solidFill>
                  <a:srgbClr val="C00000"/>
                </a:solidFill>
              </a:rPr>
              <a:t>contd</a:t>
            </a:r>
            <a:r>
              <a:rPr lang="en-US" sz="1800" u="sng" dirty="0" smtClean="0">
                <a:solidFill>
                  <a:srgbClr val="C00000"/>
                </a:solidFill>
              </a:rPr>
              <a:t>)</a:t>
            </a:r>
          </a:p>
          <a:p>
            <a:pPr algn="just">
              <a:lnSpc>
                <a:spcPct val="150000"/>
              </a:lnSpc>
            </a:pPr>
            <a:r>
              <a:rPr lang="en-US" sz="1400" u="sng" dirty="0" err="1" smtClean="0">
                <a:solidFill>
                  <a:srgbClr val="C00000"/>
                </a:solidFill>
              </a:rPr>
              <a:t>QoS</a:t>
            </a:r>
            <a:r>
              <a:rPr lang="en-US" sz="1400" u="sng" dirty="0" smtClean="0">
                <a:solidFill>
                  <a:srgbClr val="C00000"/>
                </a:solidFill>
              </a:rPr>
              <a:t> management</a:t>
            </a:r>
            <a:r>
              <a:rPr lang="en-US" sz="1400" dirty="0" smtClean="0">
                <a:solidFill>
                  <a:schemeClr val="tx1"/>
                </a:solidFill>
              </a:rPr>
              <a:t> is a very important aspect of public clouds. A significant portion of the software infrastructure is </a:t>
            </a:r>
            <a:r>
              <a:rPr lang="en-US" sz="1400" dirty="0" smtClean="0">
                <a:solidFill>
                  <a:srgbClr val="C00000"/>
                </a:solidFill>
              </a:rPr>
              <a:t>devoted to monitoring the cloud resources</a:t>
            </a:r>
            <a:r>
              <a:rPr lang="en-US" sz="1400" dirty="0" smtClean="0">
                <a:solidFill>
                  <a:schemeClr val="tx1"/>
                </a:solidFill>
              </a:rPr>
              <a:t>, to </a:t>
            </a:r>
            <a:r>
              <a:rPr lang="en-US" sz="1400" dirty="0" smtClean="0">
                <a:solidFill>
                  <a:srgbClr val="C00000"/>
                </a:solidFill>
              </a:rPr>
              <a:t>bill them according to the contract made with the user</a:t>
            </a:r>
            <a:r>
              <a:rPr lang="en-US" sz="1400" dirty="0" smtClean="0">
                <a:solidFill>
                  <a:schemeClr val="tx1"/>
                </a:solidFill>
              </a:rPr>
              <a:t>, and to keep a complete history of cloud usage for each customer. </a:t>
            </a:r>
          </a:p>
          <a:p>
            <a:pPr algn="just">
              <a:lnSpc>
                <a:spcPct val="150000"/>
              </a:lnSpc>
            </a:pPr>
            <a:r>
              <a:rPr lang="en-US" sz="1400" dirty="0" smtClean="0">
                <a:solidFill>
                  <a:schemeClr val="tx1"/>
                </a:solidFill>
              </a:rPr>
              <a:t>A </a:t>
            </a:r>
            <a:r>
              <a:rPr lang="en-US" sz="1400" dirty="0" smtClean="0">
                <a:solidFill>
                  <a:srgbClr val="C00000"/>
                </a:solidFill>
              </a:rPr>
              <a:t>public cloud </a:t>
            </a:r>
            <a:r>
              <a:rPr lang="en-US" sz="1400" dirty="0" smtClean="0">
                <a:solidFill>
                  <a:schemeClr val="tx1"/>
                </a:solidFill>
              </a:rPr>
              <a:t>can offer any kind of service: </a:t>
            </a:r>
            <a:r>
              <a:rPr lang="en-US" sz="1400" dirty="0" smtClean="0">
                <a:solidFill>
                  <a:srgbClr val="C00000"/>
                </a:solidFill>
              </a:rPr>
              <a:t>infrastructure, platform, or applications</a:t>
            </a:r>
            <a:r>
              <a:rPr lang="en-US" sz="1400" dirty="0" smtClean="0">
                <a:solidFill>
                  <a:schemeClr val="tx1"/>
                </a:solidFill>
              </a:rPr>
              <a:t>. For example, </a:t>
            </a:r>
          </a:p>
          <a:p>
            <a:pPr algn="just">
              <a:lnSpc>
                <a:spcPct val="150000"/>
              </a:lnSpc>
              <a:buNone/>
            </a:pPr>
            <a:r>
              <a:rPr lang="en-US" sz="1400" dirty="0" smtClean="0">
                <a:solidFill>
                  <a:schemeClr val="tx1"/>
                </a:solidFill>
              </a:rPr>
              <a:t>		* </a:t>
            </a:r>
            <a:r>
              <a:rPr lang="en-US" sz="1400" i="1" u="sng" dirty="0" smtClean="0">
                <a:solidFill>
                  <a:schemeClr val="tx1"/>
                </a:solidFill>
              </a:rPr>
              <a:t>Amazon EC2 </a:t>
            </a:r>
            <a:r>
              <a:rPr lang="en-US" sz="1400" dirty="0" smtClean="0">
                <a:solidFill>
                  <a:schemeClr val="tx1"/>
                </a:solidFill>
              </a:rPr>
              <a:t>is a public cloud that provides </a:t>
            </a:r>
            <a:r>
              <a:rPr lang="en-US" sz="1400" u="sng" dirty="0" smtClean="0">
                <a:solidFill>
                  <a:schemeClr val="tx1"/>
                </a:solidFill>
              </a:rPr>
              <a:t>infrastructure as a service</a:t>
            </a:r>
            <a:r>
              <a:rPr lang="en-US" sz="1400" dirty="0" smtClean="0">
                <a:solidFill>
                  <a:schemeClr val="tx1"/>
                </a:solidFill>
              </a:rPr>
              <a:t>; </a:t>
            </a:r>
          </a:p>
          <a:p>
            <a:pPr algn="just">
              <a:lnSpc>
                <a:spcPct val="150000"/>
              </a:lnSpc>
              <a:buNone/>
            </a:pPr>
            <a:r>
              <a:rPr lang="en-US" sz="1400" dirty="0" smtClean="0">
                <a:solidFill>
                  <a:schemeClr val="tx1"/>
                </a:solidFill>
              </a:rPr>
              <a:t>		* </a:t>
            </a:r>
            <a:r>
              <a:rPr lang="en-US" sz="1400" i="1" u="sng" dirty="0" smtClean="0">
                <a:solidFill>
                  <a:schemeClr val="tx1"/>
                </a:solidFill>
              </a:rPr>
              <a:t>Google </a:t>
            </a:r>
            <a:r>
              <a:rPr lang="en-US" sz="1400" i="1" u="sng" dirty="0" err="1" smtClean="0">
                <a:solidFill>
                  <a:schemeClr val="tx1"/>
                </a:solidFill>
              </a:rPr>
              <a:t>AppEngine</a:t>
            </a:r>
            <a:r>
              <a:rPr lang="en-US" sz="1400" i="1" u="sng" dirty="0" smtClean="0">
                <a:solidFill>
                  <a:schemeClr val="tx1"/>
                </a:solidFill>
              </a:rPr>
              <a:t> </a:t>
            </a:r>
            <a:r>
              <a:rPr lang="en-US" sz="1400" dirty="0" smtClean="0">
                <a:solidFill>
                  <a:schemeClr val="tx1"/>
                </a:solidFill>
              </a:rPr>
              <a:t>is a public cloud that provides an </a:t>
            </a:r>
            <a:r>
              <a:rPr lang="en-US" sz="1400" u="sng" dirty="0" smtClean="0">
                <a:solidFill>
                  <a:schemeClr val="tx1"/>
                </a:solidFill>
              </a:rPr>
              <a:t>application development platform as a service;</a:t>
            </a:r>
            <a:r>
              <a:rPr lang="en-US" sz="1400" dirty="0" smtClean="0">
                <a:solidFill>
                  <a:schemeClr val="tx1"/>
                </a:solidFill>
              </a:rPr>
              <a:t> and </a:t>
            </a:r>
          </a:p>
          <a:p>
            <a:pPr algn="just">
              <a:lnSpc>
                <a:spcPct val="150000"/>
              </a:lnSpc>
              <a:buNone/>
            </a:pPr>
            <a:r>
              <a:rPr lang="en-US" sz="1400" dirty="0" smtClean="0">
                <a:solidFill>
                  <a:schemeClr val="tx1"/>
                </a:solidFill>
              </a:rPr>
              <a:t>		* </a:t>
            </a:r>
            <a:r>
              <a:rPr lang="en-US" sz="1400" i="1" u="sng" dirty="0" smtClean="0">
                <a:solidFill>
                  <a:schemeClr val="tx1"/>
                </a:solidFill>
              </a:rPr>
              <a:t>SalesForce.com</a:t>
            </a:r>
            <a:r>
              <a:rPr lang="en-US" sz="1400" dirty="0" smtClean="0">
                <a:solidFill>
                  <a:schemeClr val="tx1"/>
                </a:solidFill>
              </a:rPr>
              <a:t> is a public cloud that provides </a:t>
            </a:r>
            <a:r>
              <a:rPr lang="en-US" sz="1400" u="sng" dirty="0" smtClean="0">
                <a:solidFill>
                  <a:schemeClr val="tx1"/>
                </a:solidFill>
              </a:rPr>
              <a:t>software as a service. </a:t>
            </a:r>
          </a:p>
          <a:p>
            <a:pPr algn="just">
              <a:lnSpc>
                <a:spcPct val="150000"/>
              </a:lnSpc>
            </a:pPr>
            <a:r>
              <a:rPr lang="en-US" sz="1400" dirty="0" smtClean="0">
                <a:solidFill>
                  <a:schemeClr val="tx1"/>
                </a:solidFill>
              </a:rPr>
              <a:t>Public clouds can be </a:t>
            </a:r>
            <a:r>
              <a:rPr lang="en-US" sz="1400" dirty="0" smtClean="0">
                <a:solidFill>
                  <a:srgbClr val="C00000"/>
                </a:solidFill>
              </a:rPr>
              <a:t>geographically dispersed datacenters.</a:t>
            </a:r>
          </a:p>
          <a:p>
            <a:pPr algn="just">
              <a:lnSpc>
                <a:spcPct val="150000"/>
              </a:lnSpc>
            </a:pPr>
            <a:r>
              <a:rPr lang="en-US" sz="1400" dirty="0" smtClean="0">
                <a:solidFill>
                  <a:schemeClr val="tx1"/>
                </a:solidFill>
              </a:rPr>
              <a:t>For example, </a:t>
            </a:r>
            <a:r>
              <a:rPr lang="en-US" sz="1400" dirty="0" smtClean="0">
                <a:solidFill>
                  <a:srgbClr val="C00000"/>
                </a:solidFill>
              </a:rPr>
              <a:t>Amazon Web Services </a:t>
            </a:r>
            <a:r>
              <a:rPr lang="en-US" sz="1400" dirty="0" smtClean="0">
                <a:solidFill>
                  <a:schemeClr val="tx1"/>
                </a:solidFill>
              </a:rPr>
              <a:t>has datacenters installed in the </a:t>
            </a:r>
            <a:r>
              <a:rPr lang="en-US" sz="1400" dirty="0" smtClean="0">
                <a:solidFill>
                  <a:srgbClr val="C00000"/>
                </a:solidFill>
              </a:rPr>
              <a:t>United States, Europe, Singapore, and Australia</a:t>
            </a:r>
            <a:r>
              <a:rPr lang="en-US" sz="1400" dirty="0" smtClean="0">
                <a:solidFill>
                  <a:schemeClr val="tx1"/>
                </a:solidFill>
              </a:rPr>
              <a:t>; they allow their customers to choose between three different regions</a:t>
            </a:r>
            <a:r>
              <a:rPr lang="en-US" sz="1400" dirty="0" smtClean="0">
                <a:solidFill>
                  <a:srgbClr val="C00000"/>
                </a:solidFill>
              </a:rPr>
              <a:t>: us-west-1, us-east-1, or eu-west-1</a:t>
            </a: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34</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6" end="6"/>
                                            </p:txEl>
                                          </p:spTgt>
                                        </p:tgtEl>
                                        <p:attrNameLst>
                                          <p:attrName>style.visibility</p:attrName>
                                        </p:attrNameLst>
                                      </p:cBhvr>
                                      <p:to>
                                        <p:strVal val="visible"/>
                                      </p:to>
                                    </p:set>
                                    <p:animEffect transition="in" filter="fade">
                                      <p:cBhvr>
                                        <p:cTn id="37" dur="2000"/>
                                        <p:tgtEl>
                                          <p:spTgt spid="14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7" end="7"/>
                                            </p:txEl>
                                          </p:spTgt>
                                        </p:tgtEl>
                                        <p:attrNameLst>
                                          <p:attrName>style.visibility</p:attrName>
                                        </p:attrNameLst>
                                      </p:cBhvr>
                                      <p:to>
                                        <p:strVal val="visible"/>
                                      </p:to>
                                    </p:set>
                                    <p:animEffect transition="in" filter="fade">
                                      <p:cBhvr>
                                        <p:cTn id="42" dur="2000"/>
                                        <p:tgtEl>
                                          <p:spTgt spid="1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3600" dirty="0" smtClean="0"/>
              <a:t>4.3 Types of clouds</a:t>
            </a:r>
            <a:endParaRPr lang="en-US" sz="3600" dirty="0"/>
          </a:p>
        </p:txBody>
      </p:sp>
      <p:sp>
        <p:nvSpPr>
          <p:cNvPr id="141" name="Shape 141"/>
          <p:cNvSpPr txBox="1">
            <a:spLocks noGrp="1"/>
          </p:cNvSpPr>
          <p:nvPr>
            <p:ph type="body" idx="1"/>
          </p:nvPr>
        </p:nvSpPr>
        <p:spPr>
          <a:xfrm>
            <a:off x="0" y="838200"/>
            <a:ext cx="8458200" cy="5105375"/>
          </a:xfrm>
          <a:prstGeom prst="rect">
            <a:avLst/>
          </a:prstGeom>
          <a:noFill/>
          <a:ln>
            <a:noFill/>
          </a:ln>
        </p:spPr>
        <p:txBody>
          <a:bodyPr wrap="square" lIns="92075" tIns="46025" rIns="92075" bIns="46025" anchor="t" anchorCtr="0">
            <a:noAutofit/>
          </a:bodyPr>
          <a:lstStyle/>
          <a:p>
            <a:pPr lvl="0" indent="177800" algn="just">
              <a:lnSpc>
                <a:spcPct val="150000"/>
              </a:lnSpc>
              <a:spcBef>
                <a:spcPts val="0"/>
              </a:spcBef>
              <a:buSzPct val="25000"/>
              <a:buNone/>
            </a:pPr>
            <a:r>
              <a:rPr lang="en-US" sz="1800" u="sng" dirty="0" smtClean="0">
                <a:solidFill>
                  <a:srgbClr val="C00000"/>
                </a:solidFill>
              </a:rPr>
              <a:t>4.3.2 Private clouds</a:t>
            </a:r>
          </a:p>
          <a:p>
            <a:pPr marL="457200" lvl="0" indent="-355600" algn="just">
              <a:lnSpc>
                <a:spcPct val="150000"/>
              </a:lnSpc>
              <a:spcBef>
                <a:spcPts val="600"/>
              </a:spcBef>
            </a:pPr>
            <a:r>
              <a:rPr lang="en-US" sz="1500" dirty="0" smtClean="0"/>
              <a:t>Public clouds are a viable option to cut IT costs and reduce capital expenses, but they are not applicable in all scenarios.</a:t>
            </a:r>
          </a:p>
          <a:p>
            <a:pPr marL="457200" lvl="0" indent="-355600" algn="just">
              <a:lnSpc>
                <a:spcPct val="150000"/>
              </a:lnSpc>
              <a:spcBef>
                <a:spcPts val="600"/>
              </a:spcBef>
            </a:pPr>
            <a:r>
              <a:rPr lang="en-US" sz="1500" dirty="0" smtClean="0"/>
              <a:t>Institutions such as </a:t>
            </a:r>
            <a:r>
              <a:rPr lang="en-US" sz="1500" dirty="0" smtClean="0">
                <a:solidFill>
                  <a:srgbClr val="980000"/>
                </a:solidFill>
              </a:rPr>
              <a:t>government and military agencies</a:t>
            </a:r>
            <a:r>
              <a:rPr lang="en-US" sz="1500" dirty="0" smtClean="0"/>
              <a:t> will not consider public clouds as an option for processing or storing their sensitive data. The risk of a breach in the security infrastructure of the provider could expose such information to others;</a:t>
            </a:r>
          </a:p>
          <a:p>
            <a:pPr marL="457200" lvl="0" indent="-355600" algn="just">
              <a:lnSpc>
                <a:spcPct val="150000"/>
              </a:lnSpc>
              <a:spcBef>
                <a:spcPts val="600"/>
              </a:spcBef>
            </a:pPr>
            <a:r>
              <a:rPr lang="en-US" sz="1500" dirty="0" smtClean="0"/>
              <a:t>According to the specific location of data, some </a:t>
            </a:r>
            <a:r>
              <a:rPr lang="en-US" sz="1500" dirty="0" smtClean="0">
                <a:solidFill>
                  <a:srgbClr val="980000"/>
                </a:solidFill>
              </a:rPr>
              <a:t>sensitive information can be made accessible to government agencies</a:t>
            </a:r>
            <a:r>
              <a:rPr lang="en-US" sz="1500" dirty="0" smtClean="0"/>
              <a:t> or even considered outside the law if processed with specific cryptographic techniques. </a:t>
            </a:r>
          </a:p>
          <a:p>
            <a:pPr marL="457200" lvl="0" indent="-355600" algn="just">
              <a:lnSpc>
                <a:spcPct val="150000"/>
              </a:lnSpc>
              <a:spcBef>
                <a:spcPts val="600"/>
              </a:spcBef>
            </a:pPr>
            <a:r>
              <a:rPr lang="en-US" sz="1500" dirty="0" smtClean="0"/>
              <a:t>For example, the </a:t>
            </a:r>
            <a:r>
              <a:rPr lang="en-US" sz="1500" dirty="0" smtClean="0">
                <a:solidFill>
                  <a:srgbClr val="980000"/>
                </a:solidFill>
              </a:rPr>
              <a:t>USA PATRIOT Act5 provides</a:t>
            </a:r>
            <a:r>
              <a:rPr lang="en-US" sz="1500" dirty="0" smtClean="0"/>
              <a:t> its government and other agencies with </a:t>
            </a:r>
            <a:r>
              <a:rPr lang="en-US" sz="1500" dirty="0" smtClean="0">
                <a:solidFill>
                  <a:srgbClr val="980000"/>
                </a:solidFill>
              </a:rPr>
              <a:t>virtually limitless powers to access information</a:t>
            </a:r>
          </a:p>
          <a:p>
            <a:pPr marL="457200" lvl="0" indent="-355600" algn="just">
              <a:lnSpc>
                <a:spcPct val="150000"/>
              </a:lnSpc>
              <a:spcBef>
                <a:spcPts val="600"/>
              </a:spcBef>
            </a:pPr>
            <a:r>
              <a:rPr lang="en-US" sz="1500" dirty="0" smtClean="0"/>
              <a:t>Private clouds are virtual distributed systems that </a:t>
            </a:r>
            <a:r>
              <a:rPr lang="en-US" sz="1500" dirty="0" smtClean="0">
                <a:solidFill>
                  <a:srgbClr val="980000"/>
                </a:solidFill>
              </a:rPr>
              <a:t>rely on a private infrastructure</a:t>
            </a:r>
          </a:p>
          <a:p>
            <a:pPr marL="457200" lvl="0" indent="-355600" algn="just">
              <a:lnSpc>
                <a:spcPct val="150000"/>
              </a:lnSpc>
              <a:spcBef>
                <a:spcPts val="600"/>
              </a:spcBef>
            </a:pPr>
            <a:r>
              <a:rPr lang="en-US" sz="1500" dirty="0" smtClean="0"/>
              <a:t>Private clouds have the advantage of keeping the core business operations in-house by relying on the existing IT infrastructure and </a:t>
            </a:r>
            <a:r>
              <a:rPr lang="en-US" sz="1500" dirty="0" smtClean="0">
                <a:solidFill>
                  <a:srgbClr val="980000"/>
                </a:solidFill>
              </a:rPr>
              <a:t>reducing the burden of maintaining it once the cloud has been set up.</a:t>
            </a:r>
          </a:p>
          <a:p>
            <a:pPr algn="just">
              <a:lnSpc>
                <a:spcPct val="150000"/>
              </a:lnSpc>
              <a:buNone/>
            </a:pPr>
            <a:endParaRPr lang="en-US" sz="1500" u="sng" dirty="0" smtClean="0">
              <a:solidFill>
                <a:srgbClr val="C00000"/>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35</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6" end="6"/>
                                            </p:txEl>
                                          </p:spTgt>
                                        </p:tgtEl>
                                        <p:attrNameLst>
                                          <p:attrName>style.visibility</p:attrName>
                                        </p:attrNameLst>
                                      </p:cBhvr>
                                      <p:to>
                                        <p:strVal val="visible"/>
                                      </p:to>
                                    </p:set>
                                    <p:animEffect transition="in" filter="fade">
                                      <p:cBhvr>
                                        <p:cTn id="37" dur="2000"/>
                                        <p:tgtEl>
                                          <p:spTgt spid="1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3600" dirty="0" smtClean="0"/>
              <a:t>4.3 Types of clouds</a:t>
            </a:r>
            <a:endParaRPr lang="en-US" sz="3600" dirty="0"/>
          </a:p>
        </p:txBody>
      </p:sp>
      <p:sp>
        <p:nvSpPr>
          <p:cNvPr id="141" name="Shape 141"/>
          <p:cNvSpPr txBox="1">
            <a:spLocks noGrp="1"/>
          </p:cNvSpPr>
          <p:nvPr>
            <p:ph type="body" idx="1"/>
          </p:nvPr>
        </p:nvSpPr>
        <p:spPr>
          <a:xfrm>
            <a:off x="0" y="838200"/>
            <a:ext cx="8458200" cy="5105375"/>
          </a:xfrm>
          <a:prstGeom prst="rect">
            <a:avLst/>
          </a:prstGeom>
          <a:noFill/>
          <a:ln>
            <a:noFill/>
          </a:ln>
        </p:spPr>
        <p:txBody>
          <a:bodyPr wrap="square" lIns="92075" tIns="46025" rIns="92075" bIns="46025" anchor="t" anchorCtr="0">
            <a:noAutofit/>
          </a:bodyPr>
          <a:lstStyle/>
          <a:p>
            <a:pPr lvl="0" indent="177800" algn="just">
              <a:lnSpc>
                <a:spcPct val="150000"/>
              </a:lnSpc>
              <a:spcBef>
                <a:spcPts val="0"/>
              </a:spcBef>
              <a:buSzPct val="25000"/>
              <a:buNone/>
            </a:pPr>
            <a:r>
              <a:rPr lang="en-US" sz="1800" u="sng" dirty="0" smtClean="0">
                <a:solidFill>
                  <a:srgbClr val="C00000"/>
                </a:solidFill>
              </a:rPr>
              <a:t>4.3.2 Private clouds(</a:t>
            </a:r>
            <a:r>
              <a:rPr lang="en-US" sz="1800" u="sng" dirty="0" err="1" smtClean="0">
                <a:solidFill>
                  <a:srgbClr val="C00000"/>
                </a:solidFill>
              </a:rPr>
              <a:t>contd</a:t>
            </a:r>
            <a:r>
              <a:rPr lang="en-US" sz="1800" u="sng" dirty="0" smtClean="0">
                <a:solidFill>
                  <a:srgbClr val="C00000"/>
                </a:solidFill>
              </a:rPr>
              <a:t>)</a:t>
            </a:r>
          </a:p>
          <a:p>
            <a:pPr marL="457200" lvl="0" indent="-355600" algn="just">
              <a:lnSpc>
                <a:spcPct val="150000"/>
              </a:lnSpc>
              <a:spcBef>
                <a:spcPts val="600"/>
              </a:spcBef>
              <a:buClr>
                <a:srgbClr val="000000"/>
              </a:buClr>
            </a:pPr>
            <a:r>
              <a:rPr lang="en-US" sz="1500" dirty="0" smtClean="0">
                <a:solidFill>
                  <a:srgbClr val="000000"/>
                </a:solidFill>
              </a:rPr>
              <a:t>In private clouds there is the </a:t>
            </a:r>
            <a:r>
              <a:rPr lang="en-US" sz="1500" dirty="0" smtClean="0">
                <a:solidFill>
                  <a:srgbClr val="980000"/>
                </a:solidFill>
              </a:rPr>
              <a:t>possibility of testing applications </a:t>
            </a:r>
            <a:r>
              <a:rPr lang="en-US" sz="1500" dirty="0" smtClean="0">
                <a:solidFill>
                  <a:srgbClr val="000000"/>
                </a:solidFill>
              </a:rPr>
              <a:t>and systems at a comparatively </a:t>
            </a:r>
            <a:r>
              <a:rPr lang="en-US" sz="1500" dirty="0" smtClean="0">
                <a:solidFill>
                  <a:srgbClr val="980000"/>
                </a:solidFill>
              </a:rPr>
              <a:t>lower price</a:t>
            </a:r>
            <a:r>
              <a:rPr lang="en-US" sz="1500" dirty="0" smtClean="0">
                <a:solidFill>
                  <a:srgbClr val="000000"/>
                </a:solidFill>
              </a:rPr>
              <a:t> rather than public clouds.</a:t>
            </a:r>
          </a:p>
          <a:p>
            <a:pPr marL="457200" lvl="0" indent="-355600" algn="just">
              <a:lnSpc>
                <a:spcPct val="150000"/>
              </a:lnSpc>
              <a:spcBef>
                <a:spcPts val="600"/>
              </a:spcBef>
              <a:buClr>
                <a:srgbClr val="000000"/>
              </a:buClr>
            </a:pPr>
            <a:r>
              <a:rPr lang="en-US" sz="1500" dirty="0" smtClean="0">
                <a:solidFill>
                  <a:srgbClr val="000000"/>
                </a:solidFill>
              </a:rPr>
              <a:t>Key advantages of using a private cloud computing infrastructure:</a:t>
            </a:r>
          </a:p>
          <a:p>
            <a:pPr marL="457200" lvl="0" indent="457200" algn="just">
              <a:lnSpc>
                <a:spcPct val="150000"/>
              </a:lnSpc>
              <a:spcBef>
                <a:spcPts val="600"/>
              </a:spcBef>
              <a:buNone/>
            </a:pPr>
            <a:r>
              <a:rPr lang="en-US" sz="1500" dirty="0" smtClean="0">
                <a:solidFill>
                  <a:srgbClr val="000000"/>
                </a:solidFill>
              </a:rPr>
              <a:t>* </a:t>
            </a:r>
            <a:r>
              <a:rPr lang="en-US" sz="1500" i="1" u="sng" dirty="0" smtClean="0">
                <a:solidFill>
                  <a:srgbClr val="980000"/>
                </a:solidFill>
              </a:rPr>
              <a:t>Customer information protection.</a:t>
            </a:r>
            <a:r>
              <a:rPr lang="en-US" sz="1500" dirty="0" smtClean="0">
                <a:solidFill>
                  <a:srgbClr val="000000"/>
                </a:solidFill>
              </a:rPr>
              <a:t> Few provide satisfactory disclosure and few provide warranties about the specific level of security put in place on their systems. </a:t>
            </a:r>
          </a:p>
          <a:p>
            <a:pPr marL="1371600" lvl="0" indent="0" algn="just">
              <a:lnSpc>
                <a:spcPct val="150000"/>
              </a:lnSpc>
              <a:spcBef>
                <a:spcPts val="600"/>
              </a:spcBef>
              <a:buNone/>
            </a:pPr>
            <a:r>
              <a:rPr lang="en-US" sz="1500" dirty="0" smtClean="0">
                <a:solidFill>
                  <a:srgbClr val="000000"/>
                </a:solidFill>
              </a:rPr>
              <a:t>-&gt;In-house security is easier to maintain and rely on.</a:t>
            </a:r>
          </a:p>
          <a:p>
            <a:pPr marL="914400" lvl="0" indent="0" algn="just">
              <a:lnSpc>
                <a:spcPct val="150000"/>
              </a:lnSpc>
              <a:spcBef>
                <a:spcPts val="600"/>
              </a:spcBef>
              <a:buNone/>
            </a:pPr>
            <a:r>
              <a:rPr lang="en-US" sz="1500" i="1" u="sng" dirty="0" smtClean="0">
                <a:solidFill>
                  <a:srgbClr val="980000"/>
                </a:solidFill>
              </a:rPr>
              <a:t>* Infrastructure ensuring SLAs.</a:t>
            </a:r>
            <a:r>
              <a:rPr lang="en-US" sz="1500" dirty="0" smtClean="0">
                <a:solidFill>
                  <a:srgbClr val="000000"/>
                </a:solidFill>
              </a:rPr>
              <a:t> Quality of service implies specific operations such as </a:t>
            </a:r>
            <a:r>
              <a:rPr lang="en-US" sz="1500" dirty="0" smtClean="0">
                <a:solidFill>
                  <a:srgbClr val="980000"/>
                </a:solidFill>
              </a:rPr>
              <a:t>appropriate clustering and failover</a:t>
            </a:r>
          </a:p>
          <a:p>
            <a:pPr marL="914400" lvl="0" indent="0" algn="just">
              <a:lnSpc>
                <a:spcPct val="150000"/>
              </a:lnSpc>
              <a:spcBef>
                <a:spcPts val="600"/>
              </a:spcBef>
              <a:buNone/>
            </a:pPr>
            <a:r>
              <a:rPr lang="en-US" sz="1500" dirty="0" smtClean="0">
                <a:solidFill>
                  <a:srgbClr val="980000"/>
                </a:solidFill>
              </a:rPr>
              <a:t>data replication,</a:t>
            </a:r>
          </a:p>
          <a:p>
            <a:pPr marL="914400" lvl="0" indent="0" algn="just">
              <a:lnSpc>
                <a:spcPct val="150000"/>
              </a:lnSpc>
              <a:spcBef>
                <a:spcPts val="600"/>
              </a:spcBef>
              <a:buNone/>
            </a:pPr>
            <a:r>
              <a:rPr lang="en-US" sz="1500" dirty="0" smtClean="0">
                <a:solidFill>
                  <a:srgbClr val="980000"/>
                </a:solidFill>
              </a:rPr>
              <a:t>system monitoring and maintenance, </a:t>
            </a:r>
          </a:p>
          <a:p>
            <a:pPr marL="914400" lvl="0" indent="0" algn="just">
              <a:lnSpc>
                <a:spcPct val="150000"/>
              </a:lnSpc>
              <a:spcBef>
                <a:spcPts val="600"/>
              </a:spcBef>
              <a:buNone/>
            </a:pPr>
            <a:r>
              <a:rPr lang="en-US" sz="1500" dirty="0" smtClean="0">
                <a:solidFill>
                  <a:srgbClr val="980000"/>
                </a:solidFill>
              </a:rPr>
              <a:t>disaster recovery, </a:t>
            </a:r>
            <a:r>
              <a:rPr lang="en-US" sz="1500" dirty="0" smtClean="0">
                <a:solidFill>
                  <a:srgbClr val="000000"/>
                </a:solidFill>
              </a:rPr>
              <a:t>and other uptime services can be commensurate to the application needs. </a:t>
            </a:r>
          </a:p>
          <a:p>
            <a:pPr marL="914400" lvl="0" indent="457200" algn="just">
              <a:lnSpc>
                <a:spcPct val="150000"/>
              </a:lnSpc>
              <a:spcBef>
                <a:spcPts val="600"/>
              </a:spcBef>
              <a:buNone/>
            </a:pPr>
            <a:r>
              <a:rPr lang="en-US" sz="1500" dirty="0" smtClean="0">
                <a:solidFill>
                  <a:srgbClr val="000000"/>
                </a:solidFill>
              </a:rPr>
              <a:t>-&gt;</a:t>
            </a:r>
            <a:r>
              <a:rPr lang="en-US" sz="1500" dirty="0" smtClean="0">
                <a:solidFill>
                  <a:srgbClr val="980000"/>
                </a:solidFill>
              </a:rPr>
              <a:t>Although public cloud vendors provide some of these features, not all of them are available as needed.</a:t>
            </a:r>
          </a:p>
          <a:p>
            <a:pPr lvl="0" indent="177800" algn="just">
              <a:lnSpc>
                <a:spcPct val="150000"/>
              </a:lnSpc>
              <a:spcBef>
                <a:spcPts val="0"/>
              </a:spcBef>
              <a:buSzPct val="25000"/>
              <a:buNone/>
            </a:pPr>
            <a:endParaRPr lang="en-US" sz="1500" u="sng" dirty="0" smtClean="0">
              <a:solidFill>
                <a:srgbClr val="C00000"/>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36</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6" end="6"/>
                                            </p:txEl>
                                          </p:spTgt>
                                        </p:tgtEl>
                                        <p:attrNameLst>
                                          <p:attrName>style.visibility</p:attrName>
                                        </p:attrNameLst>
                                      </p:cBhvr>
                                      <p:to>
                                        <p:strVal val="visible"/>
                                      </p:to>
                                    </p:set>
                                    <p:animEffect transition="in" filter="fade">
                                      <p:cBhvr>
                                        <p:cTn id="37" dur="2000"/>
                                        <p:tgtEl>
                                          <p:spTgt spid="14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7" end="7"/>
                                            </p:txEl>
                                          </p:spTgt>
                                        </p:tgtEl>
                                        <p:attrNameLst>
                                          <p:attrName>style.visibility</p:attrName>
                                        </p:attrNameLst>
                                      </p:cBhvr>
                                      <p:to>
                                        <p:strVal val="visible"/>
                                      </p:to>
                                    </p:set>
                                    <p:animEffect transition="in" filter="fade">
                                      <p:cBhvr>
                                        <p:cTn id="42" dur="2000"/>
                                        <p:tgtEl>
                                          <p:spTgt spid="14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8" end="8"/>
                                            </p:txEl>
                                          </p:spTgt>
                                        </p:tgtEl>
                                        <p:attrNameLst>
                                          <p:attrName>style.visibility</p:attrName>
                                        </p:attrNameLst>
                                      </p:cBhvr>
                                      <p:to>
                                        <p:strVal val="visible"/>
                                      </p:to>
                                    </p:set>
                                    <p:animEffect transition="in" filter="fade">
                                      <p:cBhvr>
                                        <p:cTn id="47" dur="2000"/>
                                        <p:tgtEl>
                                          <p:spTgt spid="14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9" end="9"/>
                                            </p:txEl>
                                          </p:spTgt>
                                        </p:tgtEl>
                                        <p:attrNameLst>
                                          <p:attrName>style.visibility</p:attrName>
                                        </p:attrNameLst>
                                      </p:cBhvr>
                                      <p:to>
                                        <p:strVal val="visible"/>
                                      </p:to>
                                    </p:set>
                                    <p:animEffect transition="in" filter="fade">
                                      <p:cBhvr>
                                        <p:cTn id="52" dur="2000"/>
                                        <p:tgtEl>
                                          <p:spTgt spid="14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3600" dirty="0" smtClean="0"/>
              <a:t>4.3 Types of clouds</a:t>
            </a:r>
            <a:endParaRPr lang="en-US" sz="3600" dirty="0"/>
          </a:p>
        </p:txBody>
      </p:sp>
      <p:sp>
        <p:nvSpPr>
          <p:cNvPr id="141" name="Shape 141"/>
          <p:cNvSpPr txBox="1">
            <a:spLocks noGrp="1"/>
          </p:cNvSpPr>
          <p:nvPr>
            <p:ph type="body" idx="1"/>
          </p:nvPr>
        </p:nvSpPr>
        <p:spPr>
          <a:xfrm>
            <a:off x="0" y="838200"/>
            <a:ext cx="8458200" cy="5105375"/>
          </a:xfrm>
          <a:prstGeom prst="rect">
            <a:avLst/>
          </a:prstGeom>
          <a:noFill/>
          <a:ln>
            <a:noFill/>
          </a:ln>
        </p:spPr>
        <p:txBody>
          <a:bodyPr wrap="square" lIns="92075" tIns="46025" rIns="92075" bIns="46025" anchor="t" anchorCtr="0">
            <a:noAutofit/>
          </a:bodyPr>
          <a:lstStyle/>
          <a:p>
            <a:pPr lvl="0" indent="177800" algn="just">
              <a:lnSpc>
                <a:spcPct val="150000"/>
              </a:lnSpc>
              <a:spcBef>
                <a:spcPts val="0"/>
              </a:spcBef>
              <a:buSzPct val="25000"/>
              <a:buNone/>
            </a:pPr>
            <a:r>
              <a:rPr lang="en-US" sz="1800" u="sng" dirty="0" smtClean="0">
                <a:solidFill>
                  <a:srgbClr val="C00000"/>
                </a:solidFill>
              </a:rPr>
              <a:t>4.3.2 Private clouds(</a:t>
            </a:r>
            <a:r>
              <a:rPr lang="en-US" sz="1800" u="sng" dirty="0" err="1" smtClean="0">
                <a:solidFill>
                  <a:srgbClr val="C00000"/>
                </a:solidFill>
              </a:rPr>
              <a:t>contd</a:t>
            </a:r>
            <a:r>
              <a:rPr lang="en-US" sz="1800" u="sng" dirty="0" smtClean="0">
                <a:solidFill>
                  <a:srgbClr val="C00000"/>
                </a:solidFill>
              </a:rPr>
              <a:t>)</a:t>
            </a:r>
          </a:p>
          <a:p>
            <a:pPr marL="914400" lvl="0" indent="0" algn="just">
              <a:lnSpc>
                <a:spcPct val="150000"/>
              </a:lnSpc>
              <a:spcBef>
                <a:spcPts val="600"/>
              </a:spcBef>
              <a:buNone/>
            </a:pPr>
            <a:r>
              <a:rPr lang="en-US" sz="1500" dirty="0" smtClean="0">
                <a:solidFill>
                  <a:srgbClr val="000000"/>
                </a:solidFill>
              </a:rPr>
              <a:t>* </a:t>
            </a:r>
            <a:r>
              <a:rPr lang="en-US" sz="1500" dirty="0" smtClean="0">
                <a:solidFill>
                  <a:srgbClr val="980000"/>
                </a:solidFill>
              </a:rPr>
              <a:t>Compliance with standard procedures and operations- </a:t>
            </a:r>
            <a:r>
              <a:rPr lang="en-US" sz="1500" dirty="0" smtClean="0">
                <a:solidFill>
                  <a:srgbClr val="000000"/>
                </a:solidFill>
              </a:rPr>
              <a:t>If organizations are subject to third-party compliance standards, specific procedures have to be put in place when deploying and executing applications. </a:t>
            </a:r>
          </a:p>
          <a:p>
            <a:pPr marL="914400" lvl="0" indent="0" algn="just">
              <a:lnSpc>
                <a:spcPct val="150000"/>
              </a:lnSpc>
              <a:spcBef>
                <a:spcPts val="600"/>
              </a:spcBef>
              <a:buNone/>
            </a:pPr>
            <a:r>
              <a:rPr lang="en-US" sz="1500" dirty="0" smtClean="0">
                <a:solidFill>
                  <a:srgbClr val="000000"/>
                </a:solidFill>
              </a:rPr>
              <a:t>-&gt; This could be not possible in the case of the virtual public infrastructure.</a:t>
            </a:r>
          </a:p>
          <a:p>
            <a:pPr marL="457200" lvl="0" indent="-323850" algn="just">
              <a:lnSpc>
                <a:spcPct val="150000"/>
              </a:lnSpc>
              <a:spcBef>
                <a:spcPts val="600"/>
              </a:spcBef>
              <a:buClr>
                <a:srgbClr val="000000"/>
              </a:buClr>
            </a:pPr>
            <a:r>
              <a:rPr lang="en-US" sz="1500" dirty="0" smtClean="0">
                <a:solidFill>
                  <a:srgbClr val="000000"/>
                </a:solidFill>
              </a:rPr>
              <a:t>Private clouds can be implemented on more heterogeneous hardware: They generally rely on the existing IT infrastructure already deployed on the private premises. </a:t>
            </a:r>
          </a:p>
          <a:p>
            <a:pPr marL="457200" lvl="0" indent="-323850" algn="just">
              <a:lnSpc>
                <a:spcPct val="150000"/>
              </a:lnSpc>
              <a:spcBef>
                <a:spcPts val="600"/>
              </a:spcBef>
              <a:buClr>
                <a:srgbClr val="000000"/>
              </a:buClr>
            </a:pPr>
            <a:r>
              <a:rPr lang="en-US" sz="1500" dirty="0" smtClean="0">
                <a:solidFill>
                  <a:srgbClr val="000000"/>
                </a:solidFill>
              </a:rPr>
              <a:t>This could be a</a:t>
            </a:r>
            <a:r>
              <a:rPr lang="en-US" sz="1500" dirty="0" smtClean="0">
                <a:solidFill>
                  <a:srgbClr val="980000"/>
                </a:solidFill>
              </a:rPr>
              <a:t> datacenter, a cluster, an enterprise desktop grid, or a combination of them.</a:t>
            </a:r>
          </a:p>
          <a:p>
            <a:pPr marL="457200" lvl="0" indent="-323850" algn="just">
              <a:lnSpc>
                <a:spcPct val="150000"/>
              </a:lnSpc>
              <a:spcBef>
                <a:spcPts val="600"/>
              </a:spcBef>
              <a:buClr>
                <a:srgbClr val="980000"/>
              </a:buClr>
            </a:pPr>
            <a:r>
              <a:rPr lang="en-US" sz="1500" dirty="0" smtClean="0">
                <a:solidFill>
                  <a:srgbClr val="980000"/>
                </a:solidFill>
              </a:rPr>
              <a:t>Figure(next slide) explanation: </a:t>
            </a:r>
            <a:r>
              <a:rPr lang="en-US" sz="1500" dirty="0" smtClean="0">
                <a:solidFill>
                  <a:srgbClr val="000000"/>
                </a:solidFill>
              </a:rPr>
              <a:t>At the bottom layer of the software stack, virtual machine technologies such as </a:t>
            </a:r>
            <a:r>
              <a:rPr lang="en-US" sz="1500" dirty="0" err="1" smtClean="0">
                <a:solidFill>
                  <a:srgbClr val="000000"/>
                </a:solidFill>
              </a:rPr>
              <a:t>Xen</a:t>
            </a:r>
            <a:r>
              <a:rPr lang="en-US" sz="1500" dirty="0" smtClean="0">
                <a:solidFill>
                  <a:srgbClr val="000000"/>
                </a:solidFill>
              </a:rPr>
              <a:t>, KVM, and VMware serve as the foundations of the cloud. </a:t>
            </a:r>
          </a:p>
          <a:p>
            <a:pPr marL="457200" lvl="0" indent="-323850" algn="just">
              <a:lnSpc>
                <a:spcPct val="150000"/>
              </a:lnSpc>
              <a:spcBef>
                <a:spcPts val="600"/>
              </a:spcBef>
              <a:buClr>
                <a:srgbClr val="980000"/>
              </a:buClr>
            </a:pPr>
            <a:r>
              <a:rPr lang="en-US" sz="1500" dirty="0" smtClean="0">
                <a:solidFill>
                  <a:srgbClr val="000000"/>
                </a:solidFill>
              </a:rPr>
              <a:t>Virtual machine management technologies such as VMware </a:t>
            </a:r>
            <a:r>
              <a:rPr lang="en-US" sz="1500" dirty="0" err="1" smtClean="0">
                <a:solidFill>
                  <a:srgbClr val="000000"/>
                </a:solidFill>
              </a:rPr>
              <a:t>vCloud</a:t>
            </a:r>
            <a:r>
              <a:rPr lang="en-US" sz="1500" dirty="0" smtClean="0">
                <a:solidFill>
                  <a:srgbClr val="000000"/>
                </a:solidFill>
              </a:rPr>
              <a:t>, Eucalyptus [37], and </a:t>
            </a:r>
            <a:r>
              <a:rPr lang="en-US" sz="1500" dirty="0" err="1" smtClean="0">
                <a:solidFill>
                  <a:srgbClr val="000000"/>
                </a:solidFill>
              </a:rPr>
              <a:t>OpenNebula</a:t>
            </a:r>
            <a:r>
              <a:rPr lang="en-US" sz="1500" dirty="0" smtClean="0">
                <a:solidFill>
                  <a:srgbClr val="000000"/>
                </a:solidFill>
              </a:rPr>
              <a:t> can be </a:t>
            </a:r>
            <a:r>
              <a:rPr lang="en-US" sz="1500" dirty="0" smtClean="0">
                <a:solidFill>
                  <a:srgbClr val="980000"/>
                </a:solidFill>
              </a:rPr>
              <a:t>used to control the virtual infrastructure </a:t>
            </a:r>
            <a:r>
              <a:rPr lang="en-US" sz="1500" dirty="0" smtClean="0">
                <a:solidFill>
                  <a:srgbClr val="000000"/>
                </a:solidFill>
              </a:rPr>
              <a:t>and provide an </a:t>
            </a:r>
            <a:r>
              <a:rPr lang="en-US" sz="1500" dirty="0" err="1" smtClean="0">
                <a:solidFill>
                  <a:srgbClr val="000000"/>
                </a:solidFill>
              </a:rPr>
              <a:t>IaaS</a:t>
            </a:r>
            <a:r>
              <a:rPr lang="en-US" sz="1500" dirty="0" smtClean="0">
                <a:solidFill>
                  <a:srgbClr val="000000"/>
                </a:solidFill>
              </a:rPr>
              <a:t> solution.</a:t>
            </a:r>
          </a:p>
          <a:p>
            <a:pPr lvl="0" indent="177800" algn="just">
              <a:lnSpc>
                <a:spcPct val="150000"/>
              </a:lnSpc>
              <a:spcBef>
                <a:spcPts val="0"/>
              </a:spcBef>
              <a:buSzPct val="25000"/>
              <a:buNone/>
            </a:pPr>
            <a:endParaRPr lang="en-US" sz="1500" u="sng" dirty="0" smtClean="0">
              <a:solidFill>
                <a:srgbClr val="C00000"/>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37</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6" end="6"/>
                                            </p:txEl>
                                          </p:spTgt>
                                        </p:tgtEl>
                                        <p:attrNameLst>
                                          <p:attrName>style.visibility</p:attrName>
                                        </p:attrNameLst>
                                      </p:cBhvr>
                                      <p:to>
                                        <p:strVal val="visible"/>
                                      </p:to>
                                    </p:set>
                                    <p:animEffect transition="in" filter="fade">
                                      <p:cBhvr>
                                        <p:cTn id="37" dur="2000"/>
                                        <p:tgtEl>
                                          <p:spTgt spid="1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600" dirty="0" smtClean="0"/>
              <a:t>.</a:t>
            </a:r>
            <a:endParaRPr lang="en-US" sz="600" dirty="0"/>
          </a:p>
        </p:txBody>
      </p:sp>
      <p:sp>
        <p:nvSpPr>
          <p:cNvPr id="141" name="Shape 141"/>
          <p:cNvSpPr txBox="1">
            <a:spLocks noGrp="1"/>
          </p:cNvSpPr>
          <p:nvPr>
            <p:ph type="body" idx="1"/>
          </p:nvPr>
        </p:nvSpPr>
        <p:spPr>
          <a:xfrm>
            <a:off x="152400" y="152400"/>
            <a:ext cx="8686800" cy="6400800"/>
          </a:xfrm>
          <a:prstGeom prst="rect">
            <a:avLst/>
          </a:prstGeom>
          <a:noFill/>
          <a:ln>
            <a:noFill/>
          </a:ln>
        </p:spPr>
        <p:txBody>
          <a:bodyPr wrap="square" lIns="92075" tIns="46025" rIns="92075" bIns="46025" anchor="t" anchorCtr="0">
            <a:noAutofit/>
          </a:bodyPr>
          <a:lstStyle/>
          <a:p>
            <a:pPr lvl="0" indent="177800" algn="just">
              <a:lnSpc>
                <a:spcPct val="150000"/>
              </a:lnSpc>
              <a:spcBef>
                <a:spcPts val="0"/>
              </a:spcBef>
              <a:buSzPct val="25000"/>
              <a:buNone/>
            </a:pPr>
            <a:r>
              <a:rPr lang="en-US" sz="1800" u="sng" dirty="0" smtClean="0">
                <a:solidFill>
                  <a:srgbClr val="C00000"/>
                </a:solidFill>
              </a:rPr>
              <a:t>4.3.2 Private clouds(</a:t>
            </a:r>
            <a:r>
              <a:rPr lang="en-US" sz="1800" u="sng" dirty="0" err="1" smtClean="0">
                <a:solidFill>
                  <a:srgbClr val="C00000"/>
                </a:solidFill>
              </a:rPr>
              <a:t>contd</a:t>
            </a:r>
            <a:r>
              <a:rPr lang="en-US" sz="1800" u="sng" dirty="0" smtClean="0">
                <a:solidFill>
                  <a:srgbClr val="C00000"/>
                </a:solidFill>
              </a:rPr>
              <a:t>)</a:t>
            </a:r>
          </a:p>
          <a:p>
            <a:pPr marL="457200" lvl="0" indent="-323850" algn="just">
              <a:lnSpc>
                <a:spcPct val="150000"/>
              </a:lnSpc>
              <a:spcBef>
                <a:spcPts val="600"/>
              </a:spcBef>
              <a:buClr>
                <a:srgbClr val="980000"/>
              </a:buClr>
            </a:pPr>
            <a:r>
              <a:rPr lang="en-US" sz="1500" dirty="0" smtClean="0">
                <a:solidFill>
                  <a:srgbClr val="980000"/>
                </a:solidFill>
              </a:rPr>
              <a:t>VMware </a:t>
            </a:r>
            <a:r>
              <a:rPr lang="en-US" sz="1500" dirty="0" err="1" smtClean="0">
                <a:solidFill>
                  <a:srgbClr val="980000"/>
                </a:solidFill>
              </a:rPr>
              <a:t>vCloud</a:t>
            </a:r>
            <a:r>
              <a:rPr lang="en-US" sz="1500" dirty="0" smtClean="0">
                <a:solidFill>
                  <a:srgbClr val="980000"/>
                </a:solidFill>
              </a:rPr>
              <a:t> i</a:t>
            </a:r>
            <a:r>
              <a:rPr lang="en-US" sz="1500" dirty="0" smtClean="0"/>
              <a:t>s a </a:t>
            </a:r>
            <a:r>
              <a:rPr lang="en-US" sz="1500" dirty="0" smtClean="0">
                <a:solidFill>
                  <a:srgbClr val="980000"/>
                </a:solidFill>
              </a:rPr>
              <a:t>proprietary solution,</a:t>
            </a:r>
            <a:r>
              <a:rPr lang="en-US" sz="1500" dirty="0" smtClean="0"/>
              <a:t> but </a:t>
            </a:r>
            <a:r>
              <a:rPr lang="en-US" sz="1500" dirty="0" smtClean="0">
                <a:solidFill>
                  <a:srgbClr val="980000"/>
                </a:solidFill>
              </a:rPr>
              <a:t>Eucalyptus </a:t>
            </a:r>
            <a:r>
              <a:rPr lang="en-US" sz="1500" dirty="0" smtClean="0"/>
              <a:t>provides full compatibility with </a:t>
            </a:r>
            <a:r>
              <a:rPr lang="en-US" sz="1500" dirty="0" smtClean="0">
                <a:solidFill>
                  <a:srgbClr val="980000"/>
                </a:solidFill>
              </a:rPr>
              <a:t>Amazon Web Services interfaces and supports VM technologies </a:t>
            </a:r>
            <a:r>
              <a:rPr lang="en-US" sz="1500" dirty="0" err="1" smtClean="0">
                <a:solidFill>
                  <a:srgbClr val="980000"/>
                </a:solidFill>
              </a:rPr>
              <a:t>Xen</a:t>
            </a:r>
            <a:r>
              <a:rPr lang="en-US" sz="1500" dirty="0" smtClean="0">
                <a:solidFill>
                  <a:srgbClr val="980000"/>
                </a:solidFill>
              </a:rPr>
              <a:t>, KVM, and VMware. </a:t>
            </a:r>
          </a:p>
          <a:p>
            <a:pPr marL="457200" lvl="0" indent="-323850" algn="just">
              <a:lnSpc>
                <a:spcPct val="150000"/>
              </a:lnSpc>
              <a:spcBef>
                <a:spcPts val="600"/>
              </a:spcBef>
              <a:buClr>
                <a:srgbClr val="980000"/>
              </a:buClr>
            </a:pPr>
            <a:r>
              <a:rPr lang="en-US" sz="1500" dirty="0" smtClean="0"/>
              <a:t>Like Eucalyptus, </a:t>
            </a:r>
            <a:r>
              <a:rPr lang="en-US" sz="1500" dirty="0" err="1" smtClean="0"/>
              <a:t>OpenNebula</a:t>
            </a:r>
            <a:r>
              <a:rPr lang="en-US" sz="1500" dirty="0" smtClean="0"/>
              <a:t> is an </a:t>
            </a:r>
            <a:r>
              <a:rPr lang="en-US" sz="1500" dirty="0" smtClean="0">
                <a:solidFill>
                  <a:srgbClr val="980000"/>
                </a:solidFill>
              </a:rPr>
              <a:t>open-source solution for virtual infrastructure management</a:t>
            </a:r>
            <a:r>
              <a:rPr lang="en-US" sz="1500" dirty="0" smtClean="0"/>
              <a:t> that supports </a:t>
            </a:r>
            <a:r>
              <a:rPr lang="en-US" sz="1500" dirty="0" smtClean="0">
                <a:solidFill>
                  <a:srgbClr val="980000"/>
                </a:solidFill>
              </a:rPr>
              <a:t>KVM, </a:t>
            </a:r>
            <a:r>
              <a:rPr lang="en-US" sz="1500" dirty="0" err="1" smtClean="0">
                <a:solidFill>
                  <a:srgbClr val="980000"/>
                </a:solidFill>
              </a:rPr>
              <a:t>Xen</a:t>
            </a:r>
            <a:r>
              <a:rPr lang="en-US" sz="1500" dirty="0" smtClean="0">
                <a:solidFill>
                  <a:srgbClr val="980000"/>
                </a:solidFill>
              </a:rPr>
              <a:t>, and VMware,</a:t>
            </a:r>
            <a:r>
              <a:rPr lang="en-US" sz="1500" dirty="0" smtClean="0"/>
              <a:t> which has been designed to easily integrate third-party </a:t>
            </a:r>
            <a:r>
              <a:rPr lang="en-US" sz="1500" dirty="0" err="1" smtClean="0"/>
              <a:t>IaaS</a:t>
            </a:r>
            <a:r>
              <a:rPr lang="en-US" sz="1500" dirty="0" smtClean="0"/>
              <a:t> providers.</a:t>
            </a:r>
          </a:p>
          <a:p>
            <a:pPr marL="914400" lvl="0" indent="0" algn="just">
              <a:lnSpc>
                <a:spcPct val="150000"/>
              </a:lnSpc>
              <a:spcBef>
                <a:spcPts val="600"/>
              </a:spcBef>
              <a:buNone/>
            </a:pPr>
            <a:endParaRPr lang="en-US" sz="1500" dirty="0" smtClean="0">
              <a:solidFill>
                <a:srgbClr val="000000"/>
              </a:solidFill>
            </a:endParaRPr>
          </a:p>
          <a:p>
            <a:pPr lvl="0" indent="177800" algn="just">
              <a:lnSpc>
                <a:spcPct val="150000"/>
              </a:lnSpc>
              <a:spcBef>
                <a:spcPts val="0"/>
              </a:spcBef>
              <a:buSzPct val="25000"/>
              <a:buNone/>
            </a:pPr>
            <a:endParaRPr lang="en-US" sz="1500" u="sng" dirty="0" smtClean="0">
              <a:solidFill>
                <a:srgbClr val="C00000"/>
              </a:solidFill>
            </a:endParaRP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38</a:t>
            </a:fld>
            <a:endParaRPr lang="en-US" sz="1400" b="0" i="0" u="none" strike="noStrike" cap="none">
              <a:solidFill>
                <a:schemeClr val="lt1"/>
              </a:solidFill>
              <a:latin typeface="Arial"/>
              <a:ea typeface="Arial"/>
              <a:cs typeface="Arial"/>
              <a:sym typeface="Arial"/>
            </a:endParaRPr>
          </a:p>
        </p:txBody>
      </p:sp>
      <p:pic>
        <p:nvPicPr>
          <p:cNvPr id="6" name="Shape 389"/>
          <p:cNvPicPr preferRelativeResize="0"/>
          <p:nvPr/>
        </p:nvPicPr>
        <p:blipFill>
          <a:blip r:embed="rId3">
            <a:alphaModFix/>
          </a:blip>
          <a:stretch>
            <a:fillRect/>
          </a:stretch>
        </p:blipFill>
        <p:spPr>
          <a:xfrm>
            <a:off x="914400" y="2606702"/>
            <a:ext cx="6881800" cy="40988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600" dirty="0" smtClean="0"/>
              <a:t>.</a:t>
            </a:r>
            <a:endParaRPr lang="en-US" sz="600" dirty="0"/>
          </a:p>
        </p:txBody>
      </p:sp>
      <p:sp>
        <p:nvSpPr>
          <p:cNvPr id="141" name="Shape 141"/>
          <p:cNvSpPr txBox="1">
            <a:spLocks noGrp="1"/>
          </p:cNvSpPr>
          <p:nvPr>
            <p:ph type="body" idx="1"/>
          </p:nvPr>
        </p:nvSpPr>
        <p:spPr>
          <a:xfrm>
            <a:off x="152400" y="152400"/>
            <a:ext cx="8686800" cy="6400800"/>
          </a:xfrm>
          <a:prstGeom prst="rect">
            <a:avLst/>
          </a:prstGeom>
          <a:noFill/>
          <a:ln>
            <a:noFill/>
          </a:ln>
        </p:spPr>
        <p:txBody>
          <a:bodyPr wrap="square" lIns="92075" tIns="46025" rIns="92075" bIns="46025" anchor="t" anchorCtr="0">
            <a:noAutofit/>
          </a:bodyPr>
          <a:lstStyle/>
          <a:p>
            <a:pPr lvl="0" indent="177800" algn="just">
              <a:lnSpc>
                <a:spcPct val="150000"/>
              </a:lnSpc>
              <a:spcBef>
                <a:spcPts val="0"/>
              </a:spcBef>
              <a:buSzPct val="25000"/>
              <a:buNone/>
            </a:pPr>
            <a:r>
              <a:rPr lang="en-US" sz="1800" u="sng" dirty="0" smtClean="0">
                <a:solidFill>
                  <a:srgbClr val="C00000"/>
                </a:solidFill>
              </a:rPr>
              <a:t>4.3.2 Private clouds(</a:t>
            </a:r>
            <a:r>
              <a:rPr lang="en-US" sz="1800" u="sng" dirty="0" err="1" smtClean="0">
                <a:solidFill>
                  <a:srgbClr val="C00000"/>
                </a:solidFill>
              </a:rPr>
              <a:t>contd</a:t>
            </a:r>
            <a:r>
              <a:rPr lang="en-US" sz="1800" u="sng" dirty="0" smtClean="0">
                <a:solidFill>
                  <a:srgbClr val="C00000"/>
                </a:solidFill>
              </a:rPr>
              <a:t>)</a:t>
            </a:r>
          </a:p>
          <a:p>
            <a:pPr marL="457200" lvl="0" indent="-323850" algn="just">
              <a:lnSpc>
                <a:spcPct val="150000"/>
              </a:lnSpc>
              <a:spcBef>
                <a:spcPts val="600"/>
              </a:spcBef>
              <a:buClr>
                <a:srgbClr val="980000"/>
              </a:buClr>
            </a:pPr>
            <a:r>
              <a:rPr lang="en-US" sz="1500" dirty="0" err="1" smtClean="0">
                <a:solidFill>
                  <a:srgbClr val="C00000"/>
                </a:solidFill>
              </a:rPr>
              <a:t>OpenPEX</a:t>
            </a:r>
            <a:r>
              <a:rPr lang="en-US" sz="1500" dirty="0" smtClean="0"/>
              <a:t> is Web-based system that allows the </a:t>
            </a:r>
            <a:r>
              <a:rPr lang="en-US" sz="1500" dirty="0" smtClean="0">
                <a:solidFill>
                  <a:srgbClr val="C00000"/>
                </a:solidFill>
              </a:rPr>
              <a:t>reservation of virtual machine instances </a:t>
            </a:r>
            <a:r>
              <a:rPr lang="en-US" sz="1500" dirty="0" smtClean="0"/>
              <a:t>and is designed to support different back ends. </a:t>
            </a:r>
          </a:p>
          <a:p>
            <a:pPr marL="457200" lvl="0" indent="-323850" algn="just">
              <a:lnSpc>
                <a:spcPct val="150000"/>
              </a:lnSpc>
              <a:spcBef>
                <a:spcPts val="600"/>
              </a:spcBef>
              <a:buClr>
                <a:srgbClr val="980000"/>
              </a:buClr>
            </a:pPr>
            <a:r>
              <a:rPr lang="en-US" sz="1500" dirty="0" err="1" smtClean="0">
                <a:solidFill>
                  <a:srgbClr val="C00000"/>
                </a:solidFill>
              </a:rPr>
              <a:t>InterGrid</a:t>
            </a:r>
            <a:r>
              <a:rPr lang="en-US" sz="1500" dirty="0" smtClean="0"/>
              <a:t> also allowing the </a:t>
            </a:r>
            <a:r>
              <a:rPr lang="en-US" sz="1500" dirty="0" smtClean="0">
                <a:solidFill>
                  <a:srgbClr val="C00000"/>
                </a:solidFill>
              </a:rPr>
              <a:t>reservation of virtual machine instances </a:t>
            </a:r>
            <a:r>
              <a:rPr lang="en-US" sz="1500" dirty="0" smtClean="0"/>
              <a:t>and </a:t>
            </a:r>
            <a:r>
              <a:rPr lang="en-US" sz="1500" dirty="0" smtClean="0">
                <a:solidFill>
                  <a:srgbClr val="C00000"/>
                </a:solidFill>
              </a:rPr>
              <a:t>managing multi- administrative domain clouds.</a:t>
            </a:r>
          </a:p>
          <a:p>
            <a:pPr marL="457200" lvl="0" indent="-323850" algn="just">
              <a:lnSpc>
                <a:spcPct val="150000"/>
              </a:lnSpc>
              <a:spcBef>
                <a:spcPts val="600"/>
              </a:spcBef>
              <a:buClr>
                <a:srgbClr val="980000"/>
              </a:buClr>
            </a:pPr>
            <a:r>
              <a:rPr lang="en-US" sz="1500" dirty="0" err="1" smtClean="0">
                <a:solidFill>
                  <a:srgbClr val="C00000"/>
                </a:solidFill>
              </a:rPr>
              <a:t>DataSynapse</a:t>
            </a:r>
            <a:r>
              <a:rPr lang="en-US" sz="1500" dirty="0" smtClean="0"/>
              <a:t> is a global provider of </a:t>
            </a:r>
            <a:r>
              <a:rPr lang="en-US" sz="1500" dirty="0" smtClean="0">
                <a:solidFill>
                  <a:srgbClr val="C00000"/>
                </a:solidFill>
              </a:rPr>
              <a:t>application virtualization software</a:t>
            </a:r>
            <a:r>
              <a:rPr lang="en-US" sz="1500" dirty="0" smtClean="0"/>
              <a:t>. It provides a flexible environment for </a:t>
            </a:r>
            <a:r>
              <a:rPr lang="en-US" sz="1500" dirty="0" smtClean="0">
                <a:solidFill>
                  <a:srgbClr val="C00000"/>
                </a:solidFill>
              </a:rPr>
              <a:t>building private clouds on top of datacenters</a:t>
            </a:r>
            <a:r>
              <a:rPr lang="en-US" sz="1500" dirty="0" smtClean="0"/>
              <a:t>. </a:t>
            </a:r>
          </a:p>
          <a:p>
            <a:pPr marL="457200" lvl="0" indent="-323850" algn="just">
              <a:lnSpc>
                <a:spcPct val="150000"/>
              </a:lnSpc>
              <a:spcBef>
                <a:spcPts val="600"/>
              </a:spcBef>
              <a:buClr>
                <a:srgbClr val="980000"/>
              </a:buClr>
            </a:pPr>
            <a:r>
              <a:rPr lang="en-US" sz="1500" dirty="0" err="1" smtClean="0">
                <a:solidFill>
                  <a:srgbClr val="C00000"/>
                </a:solidFill>
              </a:rPr>
              <a:t>Elastra</a:t>
            </a:r>
            <a:r>
              <a:rPr lang="en-US" sz="1500" dirty="0" smtClean="0">
                <a:solidFill>
                  <a:srgbClr val="C00000"/>
                </a:solidFill>
              </a:rPr>
              <a:t> Cloud Server </a:t>
            </a:r>
            <a:r>
              <a:rPr lang="en-US" sz="1500" dirty="0" smtClean="0"/>
              <a:t>is a platform for easily </a:t>
            </a:r>
            <a:r>
              <a:rPr lang="en-US" sz="1500" dirty="0" smtClean="0">
                <a:solidFill>
                  <a:srgbClr val="C00000"/>
                </a:solidFill>
              </a:rPr>
              <a:t>configuring and deploying distributed application infrastructures</a:t>
            </a:r>
            <a:r>
              <a:rPr lang="en-US" sz="1500" dirty="0" smtClean="0"/>
              <a:t> on clouds. </a:t>
            </a:r>
          </a:p>
          <a:p>
            <a:pPr marL="457200" lvl="0" indent="-323850" algn="just">
              <a:lnSpc>
                <a:spcPct val="150000"/>
              </a:lnSpc>
              <a:spcBef>
                <a:spcPts val="600"/>
              </a:spcBef>
              <a:buClr>
                <a:srgbClr val="980000"/>
              </a:buClr>
            </a:pPr>
            <a:r>
              <a:rPr lang="en-US" sz="1500" dirty="0" err="1" smtClean="0">
                <a:solidFill>
                  <a:srgbClr val="C00000"/>
                </a:solidFill>
              </a:rPr>
              <a:t>Zimory</a:t>
            </a:r>
            <a:r>
              <a:rPr lang="en-US" sz="1500" dirty="0" smtClean="0"/>
              <a:t> provides a </a:t>
            </a:r>
            <a:r>
              <a:rPr lang="en-US" sz="1500" dirty="0" smtClean="0">
                <a:solidFill>
                  <a:srgbClr val="C00000"/>
                </a:solidFill>
              </a:rPr>
              <a:t>software infrastructure layer </a:t>
            </a:r>
            <a:r>
              <a:rPr lang="en-US" sz="1500" dirty="0" smtClean="0"/>
              <a:t>that automates the use of resource pools based on </a:t>
            </a:r>
            <a:r>
              <a:rPr lang="en-US" sz="1500" dirty="0" err="1" smtClean="0"/>
              <a:t>Xen</a:t>
            </a:r>
            <a:r>
              <a:rPr lang="en-US" sz="1500" dirty="0" smtClean="0"/>
              <a:t>, KVM, and VMware virtualization technologies.</a:t>
            </a:r>
          </a:p>
          <a:p>
            <a:pPr marL="457200" lvl="0" indent="-323850" algn="just">
              <a:lnSpc>
                <a:spcPct val="150000"/>
              </a:lnSpc>
              <a:spcBef>
                <a:spcPts val="600"/>
              </a:spcBef>
              <a:buClr>
                <a:srgbClr val="980000"/>
              </a:buClr>
            </a:pPr>
            <a:r>
              <a:rPr lang="en-US" sz="1500" dirty="0" smtClean="0">
                <a:solidFill>
                  <a:srgbClr val="C00000"/>
                </a:solidFill>
              </a:rPr>
              <a:t>Aneka </a:t>
            </a:r>
            <a:r>
              <a:rPr lang="en-US" sz="1500" dirty="0" smtClean="0"/>
              <a:t>is a software development platform that can be used to </a:t>
            </a:r>
            <a:r>
              <a:rPr lang="en-US" sz="1500" dirty="0" smtClean="0">
                <a:solidFill>
                  <a:srgbClr val="C00000"/>
                </a:solidFill>
              </a:rPr>
              <a:t>deploy a cloud infrastructure </a:t>
            </a:r>
            <a:r>
              <a:rPr lang="en-US" sz="1500" dirty="0" smtClean="0"/>
              <a:t>on top of heterogeneous hardware: </a:t>
            </a:r>
            <a:r>
              <a:rPr lang="en-US" sz="1500" dirty="0" smtClean="0">
                <a:solidFill>
                  <a:srgbClr val="C00000"/>
                </a:solidFill>
              </a:rPr>
              <a:t>datacenters, clusters,  and desktop grids. </a:t>
            </a:r>
          </a:p>
          <a:p>
            <a:pPr marL="457200" lvl="0" indent="-323850" algn="just">
              <a:lnSpc>
                <a:spcPct val="150000"/>
              </a:lnSpc>
              <a:spcBef>
                <a:spcPts val="600"/>
              </a:spcBef>
              <a:buClr>
                <a:srgbClr val="980000"/>
              </a:buClr>
            </a:pPr>
            <a:r>
              <a:rPr lang="en-US" sz="1500" dirty="0" smtClean="0"/>
              <a:t>It supports the execution of distributed applications with different programming models:</a:t>
            </a:r>
          </a:p>
          <a:p>
            <a:pPr marL="457200" lvl="0" indent="-323850" algn="just">
              <a:lnSpc>
                <a:spcPct val="150000"/>
              </a:lnSpc>
              <a:spcBef>
                <a:spcPts val="600"/>
              </a:spcBef>
              <a:buClr>
                <a:srgbClr val="980000"/>
              </a:buClr>
              <a:buNone/>
            </a:pPr>
            <a:r>
              <a:rPr lang="en-US" sz="1500" dirty="0" smtClean="0">
                <a:solidFill>
                  <a:srgbClr val="C00000"/>
                </a:solidFill>
              </a:rPr>
              <a:t>	 bag of tasks, </a:t>
            </a:r>
            <a:r>
              <a:rPr lang="en-US" sz="1500" dirty="0" err="1" smtClean="0">
                <a:solidFill>
                  <a:srgbClr val="C00000"/>
                </a:solidFill>
              </a:rPr>
              <a:t>MapReduce</a:t>
            </a:r>
            <a:r>
              <a:rPr lang="en-US" sz="1500" dirty="0" smtClean="0">
                <a:solidFill>
                  <a:srgbClr val="C00000"/>
                </a:solidFill>
              </a:rPr>
              <a:t>, and others. </a:t>
            </a: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39</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 The cloud reference model </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lvl="0" indent="381000" algn="just">
              <a:lnSpc>
                <a:spcPct val="150000"/>
              </a:lnSpc>
              <a:spcBef>
                <a:spcPts val="0"/>
              </a:spcBef>
              <a:buClr>
                <a:schemeClr val="dk2"/>
              </a:buClr>
              <a:buSzPct val="25000"/>
              <a:buNone/>
            </a:pPr>
            <a:r>
              <a:rPr lang="en-US" sz="1500" dirty="0" smtClean="0"/>
              <a:t>Cloud computing supports any IT service that can be consumed as a utility and delivered through a network, most likely the Internet. Such characterization includes quite different aspects: </a:t>
            </a:r>
            <a:r>
              <a:rPr lang="en-US" sz="1500" dirty="0" smtClean="0">
                <a:solidFill>
                  <a:srgbClr val="C00000"/>
                </a:solidFill>
              </a:rPr>
              <a:t>infrastructure, development platforms, application and services.</a:t>
            </a:r>
          </a:p>
          <a:p>
            <a:pPr marL="0" lvl="0" indent="381000" algn="just">
              <a:lnSpc>
                <a:spcPct val="150000"/>
              </a:lnSpc>
              <a:spcBef>
                <a:spcPts val="0"/>
              </a:spcBef>
              <a:buClr>
                <a:schemeClr val="dk2"/>
              </a:buClr>
              <a:buSzPct val="25000"/>
              <a:buNone/>
            </a:pPr>
            <a:r>
              <a:rPr lang="en-US" sz="1600" b="1" u="sng" dirty="0" smtClean="0">
                <a:solidFill>
                  <a:srgbClr val="C00000"/>
                </a:solidFill>
              </a:rPr>
              <a:t>4.2.1 Architecture </a:t>
            </a:r>
          </a:p>
          <a:p>
            <a:pPr marL="0" lvl="0" indent="381000" algn="just">
              <a:lnSpc>
                <a:spcPct val="150000"/>
              </a:lnSpc>
              <a:spcBef>
                <a:spcPts val="0"/>
              </a:spcBef>
              <a:buClr>
                <a:schemeClr val="dk2"/>
              </a:buClr>
              <a:buSzPct val="25000"/>
              <a:buNone/>
            </a:pPr>
            <a:r>
              <a:rPr lang="en-US" sz="1600" dirty="0" smtClean="0">
                <a:solidFill>
                  <a:schemeClr val="tx1"/>
                </a:solidFill>
              </a:rPr>
              <a:t>It is possible to organize all the concrete realizations of cloud computing into a layered view covering the entire stack (figure next slide), from hardware appliances to software systems. </a:t>
            </a:r>
          </a:p>
          <a:p>
            <a:pPr marL="0" lvl="0" indent="381000" algn="just">
              <a:lnSpc>
                <a:spcPct val="150000"/>
              </a:lnSpc>
              <a:spcBef>
                <a:spcPts val="0"/>
              </a:spcBef>
              <a:buClr>
                <a:schemeClr val="dk2"/>
              </a:buClr>
              <a:buSzPct val="25000"/>
              <a:buNone/>
            </a:pPr>
            <a:r>
              <a:rPr lang="en-US" sz="1600" dirty="0" smtClean="0">
                <a:solidFill>
                  <a:schemeClr val="tx1"/>
                </a:solidFill>
              </a:rPr>
              <a:t>* This layer is implemented using a datacenter in which hundreds and thousands of nodes are stacked together. </a:t>
            </a:r>
          </a:p>
          <a:p>
            <a:pPr marL="0" lvl="0" indent="381000" algn="just">
              <a:lnSpc>
                <a:spcPct val="150000"/>
              </a:lnSpc>
              <a:spcBef>
                <a:spcPts val="0"/>
              </a:spcBef>
              <a:buClr>
                <a:schemeClr val="dk2"/>
              </a:buClr>
              <a:buSzPct val="25000"/>
              <a:buFont typeface="Arial" charset="0"/>
              <a:buChar char="•"/>
            </a:pPr>
            <a:r>
              <a:rPr lang="en-US" sz="1600" dirty="0" smtClean="0">
                <a:solidFill>
                  <a:schemeClr val="tx1"/>
                </a:solidFill>
              </a:rPr>
              <a:t>* Cloud infrastructure can be heterogeneous in nature because a variety of resources.</a:t>
            </a:r>
          </a:p>
          <a:p>
            <a:pPr marL="0" lvl="0" indent="381000" algn="just">
              <a:lnSpc>
                <a:spcPct val="150000"/>
              </a:lnSpc>
              <a:spcBef>
                <a:spcPts val="0"/>
              </a:spcBef>
              <a:buClr>
                <a:schemeClr val="dk2"/>
              </a:buClr>
              <a:buSzPct val="25000"/>
              <a:buFont typeface="Arial" charset="0"/>
              <a:buChar char="•"/>
            </a:pPr>
            <a:r>
              <a:rPr lang="en-US" sz="1600" dirty="0" smtClean="0">
                <a:solidFill>
                  <a:schemeClr val="tx1"/>
                </a:solidFill>
              </a:rPr>
              <a:t>* Database systems and other storage services can also be part of the infrastructure. </a:t>
            </a:r>
          </a:p>
          <a:p>
            <a:pPr marL="0" marR="0" lvl="0" indent="381000" algn="just" rtl="0">
              <a:lnSpc>
                <a:spcPct val="150000"/>
              </a:lnSpc>
              <a:spcBef>
                <a:spcPts val="0"/>
              </a:spcBef>
              <a:spcAft>
                <a:spcPts val="0"/>
              </a:spcAft>
              <a:buClr>
                <a:schemeClr val="dk2"/>
              </a:buClr>
              <a:buSzPct val="25000"/>
              <a:buFont typeface="Arial"/>
              <a:buNone/>
            </a:pPr>
            <a:endParaRPr sz="1500" b="0" i="0" u="sng" strike="noStrike" cap="none" dirty="0">
              <a:solidFill>
                <a:schemeClr val="dk1"/>
              </a:solidFill>
              <a:latin typeface="Trebuchet MS"/>
              <a:ea typeface="Trebuchet MS"/>
              <a:cs typeface="Trebuchet MS"/>
              <a:sym typeface="Trebuchet MS"/>
            </a:endParaRPr>
          </a:p>
          <a:p>
            <a:pPr marL="0" marR="0" lvl="0" indent="381000" algn="just" rtl="0">
              <a:lnSpc>
                <a:spcPct val="150000"/>
              </a:lnSpc>
              <a:spcBef>
                <a:spcPts val="0"/>
              </a:spcBef>
              <a:spcAft>
                <a:spcPts val="0"/>
              </a:spcAft>
              <a:buClr>
                <a:schemeClr val="dk2"/>
              </a:buClr>
              <a:buSzPct val="25000"/>
              <a:buFont typeface="Arial"/>
              <a:buNone/>
            </a:pPr>
            <a:endParaRPr sz="2000" b="0" i="0" u="sng" strike="noStrike" cap="none" dirty="0">
              <a:solidFill>
                <a:schemeClr val="dk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600" dirty="0" smtClean="0"/>
              <a:t>.</a:t>
            </a:r>
            <a:endParaRPr lang="en-US" sz="600" dirty="0"/>
          </a:p>
        </p:txBody>
      </p:sp>
      <p:sp>
        <p:nvSpPr>
          <p:cNvPr id="141" name="Shape 141"/>
          <p:cNvSpPr txBox="1">
            <a:spLocks noGrp="1"/>
          </p:cNvSpPr>
          <p:nvPr>
            <p:ph type="body" idx="1"/>
          </p:nvPr>
        </p:nvSpPr>
        <p:spPr>
          <a:xfrm>
            <a:off x="152400" y="152400"/>
            <a:ext cx="8686800" cy="6400800"/>
          </a:xfrm>
          <a:prstGeom prst="rect">
            <a:avLst/>
          </a:prstGeom>
          <a:noFill/>
          <a:ln>
            <a:noFill/>
          </a:ln>
        </p:spPr>
        <p:txBody>
          <a:bodyPr wrap="square" lIns="92075" tIns="46025" rIns="92075" bIns="46025" anchor="t" anchorCtr="0">
            <a:noAutofit/>
          </a:bodyPr>
          <a:lstStyle/>
          <a:p>
            <a:pPr lvl="0" indent="177800" algn="just">
              <a:lnSpc>
                <a:spcPct val="150000"/>
              </a:lnSpc>
              <a:spcBef>
                <a:spcPts val="0"/>
              </a:spcBef>
              <a:buSzPct val="25000"/>
              <a:buNone/>
            </a:pPr>
            <a:r>
              <a:rPr lang="en-US" sz="1800" dirty="0" smtClean="0">
                <a:solidFill>
                  <a:srgbClr val="C00000"/>
                </a:solidFill>
              </a:rPr>
              <a:t>4.3.3 Hybrid clouds </a:t>
            </a:r>
            <a:endParaRPr lang="en-US" sz="1800" u="sng" dirty="0" smtClean="0">
              <a:solidFill>
                <a:srgbClr val="C00000"/>
              </a:solidFill>
            </a:endParaRPr>
          </a:p>
          <a:p>
            <a:pPr marL="457200" lvl="0" indent="-323850" algn="just">
              <a:lnSpc>
                <a:spcPct val="150000"/>
              </a:lnSpc>
              <a:spcBef>
                <a:spcPts val="600"/>
              </a:spcBef>
              <a:buClr>
                <a:srgbClr val="980000"/>
              </a:buClr>
            </a:pPr>
            <a:r>
              <a:rPr lang="en-US" sz="1500" dirty="0" smtClean="0"/>
              <a:t>Public clouds - suffer from security threats and administrative pitfalls.</a:t>
            </a:r>
          </a:p>
          <a:p>
            <a:pPr marL="457200" lvl="0" indent="-323850" algn="just">
              <a:lnSpc>
                <a:spcPct val="150000"/>
              </a:lnSpc>
              <a:spcBef>
                <a:spcPts val="600"/>
              </a:spcBef>
              <a:buClr>
                <a:srgbClr val="980000"/>
              </a:buClr>
            </a:pPr>
            <a:r>
              <a:rPr lang="en-US" sz="1500" dirty="0" smtClean="0"/>
              <a:t>Private clouds - inability to scale on demand and to efficiently address peak loads.</a:t>
            </a:r>
          </a:p>
          <a:p>
            <a:pPr marL="457200" lvl="0" indent="-323850" algn="just">
              <a:lnSpc>
                <a:spcPct val="150000"/>
              </a:lnSpc>
              <a:spcBef>
                <a:spcPts val="600"/>
              </a:spcBef>
              <a:buClr>
                <a:srgbClr val="980000"/>
              </a:buClr>
            </a:pPr>
            <a:r>
              <a:rPr lang="en-US" sz="1500" dirty="0" smtClean="0"/>
              <a:t>A hybrid solution -taking advantage of the best of the private and public worlds</a:t>
            </a:r>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40</a:t>
            </a:fld>
            <a:endParaRPr lang="en-US" sz="1400" b="0" i="0" u="none" strike="noStrike" cap="none">
              <a:solidFill>
                <a:schemeClr val="lt1"/>
              </a:solidFill>
              <a:latin typeface="Arial"/>
              <a:ea typeface="Arial"/>
              <a:cs typeface="Arial"/>
              <a:sym typeface="Arial"/>
            </a:endParaRPr>
          </a:p>
        </p:txBody>
      </p:sp>
      <p:pic>
        <p:nvPicPr>
          <p:cNvPr id="1027" name="Picture 3"/>
          <p:cNvPicPr>
            <a:picLocks noChangeAspect="1" noChangeArrowheads="1"/>
          </p:cNvPicPr>
          <p:nvPr/>
        </p:nvPicPr>
        <p:blipFill>
          <a:blip r:embed="rId3"/>
          <a:srcRect/>
          <a:stretch>
            <a:fillRect/>
          </a:stretch>
        </p:blipFill>
        <p:spPr bwMode="auto">
          <a:xfrm>
            <a:off x="990600" y="1981200"/>
            <a:ext cx="6038850" cy="4400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indent="-69850">
              <a:buClr>
                <a:schemeClr val="dk1"/>
              </a:buClr>
              <a:buSzPct val="30555"/>
            </a:pPr>
            <a:r>
              <a:rPr lang="en-US" sz="600" dirty="0" smtClean="0"/>
              <a:t>.</a:t>
            </a:r>
            <a:endParaRPr lang="en-US" sz="600" dirty="0"/>
          </a:p>
        </p:txBody>
      </p:sp>
      <p:sp>
        <p:nvSpPr>
          <p:cNvPr id="141" name="Shape 141"/>
          <p:cNvSpPr txBox="1">
            <a:spLocks noGrp="1"/>
          </p:cNvSpPr>
          <p:nvPr>
            <p:ph type="body" idx="1"/>
          </p:nvPr>
        </p:nvSpPr>
        <p:spPr>
          <a:xfrm>
            <a:off x="152400" y="152400"/>
            <a:ext cx="8686800" cy="6400800"/>
          </a:xfrm>
          <a:prstGeom prst="rect">
            <a:avLst/>
          </a:prstGeom>
          <a:noFill/>
          <a:ln>
            <a:noFill/>
          </a:ln>
        </p:spPr>
        <p:txBody>
          <a:bodyPr wrap="square" lIns="92075" tIns="46025" rIns="92075" bIns="46025" anchor="t" anchorCtr="0">
            <a:noAutofit/>
          </a:bodyPr>
          <a:lstStyle/>
          <a:p>
            <a:pPr lvl="0" indent="177800" algn="just">
              <a:lnSpc>
                <a:spcPct val="150000"/>
              </a:lnSpc>
              <a:spcBef>
                <a:spcPts val="0"/>
              </a:spcBef>
              <a:buSzPct val="25000"/>
              <a:buNone/>
            </a:pPr>
            <a:r>
              <a:rPr lang="en-US" sz="1800" dirty="0" smtClean="0">
                <a:solidFill>
                  <a:srgbClr val="C00000"/>
                </a:solidFill>
              </a:rPr>
              <a:t>4.3.3 Hybrid clouds(</a:t>
            </a:r>
            <a:r>
              <a:rPr lang="en-US" sz="1800" dirty="0" err="1" smtClean="0">
                <a:solidFill>
                  <a:srgbClr val="C00000"/>
                </a:solidFill>
              </a:rPr>
              <a:t>contd</a:t>
            </a:r>
            <a:r>
              <a:rPr lang="en-US" sz="1800" dirty="0" smtClean="0">
                <a:solidFill>
                  <a:srgbClr val="C00000"/>
                </a:solidFill>
              </a:rPr>
              <a:t>) </a:t>
            </a:r>
            <a:endParaRPr lang="en-US" sz="1800" u="sng" dirty="0" smtClean="0">
              <a:solidFill>
                <a:srgbClr val="C00000"/>
              </a:solidFill>
            </a:endParaRPr>
          </a:p>
          <a:p>
            <a:pPr marL="457200" lvl="0" indent="-323850" algn="just">
              <a:lnSpc>
                <a:spcPct val="150000"/>
              </a:lnSpc>
              <a:spcBef>
                <a:spcPts val="600"/>
              </a:spcBef>
              <a:buClr>
                <a:srgbClr val="980000"/>
              </a:buClr>
            </a:pPr>
            <a:r>
              <a:rPr lang="en-US" sz="1500" dirty="0" smtClean="0"/>
              <a:t>Public clouds - suffer from security threats and administrative pitfalls.</a:t>
            </a:r>
          </a:p>
          <a:p>
            <a:pPr marL="457200" lvl="0" indent="-323850" algn="just">
              <a:lnSpc>
                <a:spcPct val="150000"/>
              </a:lnSpc>
              <a:spcBef>
                <a:spcPts val="600"/>
              </a:spcBef>
              <a:buClr>
                <a:srgbClr val="980000"/>
              </a:buClr>
            </a:pPr>
            <a:r>
              <a:rPr lang="en-US" sz="1500" dirty="0" smtClean="0"/>
              <a:t>Private clouds - inability to scale on demand and to efficiently address peak loads.</a:t>
            </a:r>
          </a:p>
          <a:p>
            <a:pPr marL="457200" lvl="0" indent="-323850" algn="just">
              <a:lnSpc>
                <a:spcPct val="150000"/>
              </a:lnSpc>
              <a:spcBef>
                <a:spcPts val="600"/>
              </a:spcBef>
              <a:buClr>
                <a:srgbClr val="980000"/>
              </a:buClr>
            </a:pPr>
            <a:r>
              <a:rPr lang="en-US" sz="1500" dirty="0" smtClean="0"/>
              <a:t>A hybrid solution -taking advantage of the best of the private and public worlds.</a:t>
            </a:r>
          </a:p>
          <a:p>
            <a:pPr marL="457200" lvl="0" indent="-323850" algn="just">
              <a:lnSpc>
                <a:spcPct val="150000"/>
              </a:lnSpc>
              <a:spcBef>
                <a:spcPts val="600"/>
              </a:spcBef>
              <a:buClr>
                <a:srgbClr val="980000"/>
              </a:buClr>
            </a:pPr>
            <a:r>
              <a:rPr lang="en-US" sz="1500" dirty="0" smtClean="0"/>
              <a:t>Hybrid clouds allow enterprises to exploit </a:t>
            </a:r>
            <a:r>
              <a:rPr lang="en-US" sz="1500" dirty="0" smtClean="0">
                <a:solidFill>
                  <a:srgbClr val="C00000"/>
                </a:solidFill>
              </a:rPr>
              <a:t>existing IT infrastructures, maintain sensitive information within the premises, and naturally grow and shrink by provisioning external resources </a:t>
            </a:r>
            <a:r>
              <a:rPr lang="en-US" sz="1500" dirty="0" smtClean="0"/>
              <a:t>and releasing them when they’re no longer needed.</a:t>
            </a:r>
          </a:p>
          <a:p>
            <a:pPr marL="457200" lvl="0" indent="-323850" algn="just">
              <a:lnSpc>
                <a:spcPct val="150000"/>
              </a:lnSpc>
              <a:spcBef>
                <a:spcPts val="600"/>
              </a:spcBef>
              <a:buClr>
                <a:srgbClr val="980000"/>
              </a:buClr>
            </a:pPr>
            <a:r>
              <a:rPr lang="en-US" sz="1500" dirty="0" smtClean="0"/>
              <a:t>It is a </a:t>
            </a:r>
            <a:r>
              <a:rPr lang="en-US" sz="1500" dirty="0" smtClean="0">
                <a:solidFill>
                  <a:srgbClr val="C00000"/>
                </a:solidFill>
              </a:rPr>
              <a:t>heterogeneous distributed system </a:t>
            </a:r>
            <a:r>
              <a:rPr lang="en-US" sz="1500" dirty="0" smtClean="0"/>
              <a:t>resulting from a </a:t>
            </a:r>
            <a:r>
              <a:rPr lang="en-US" sz="1500" dirty="0" smtClean="0">
                <a:solidFill>
                  <a:srgbClr val="C00000"/>
                </a:solidFill>
              </a:rPr>
              <a:t>private cloud that integrates additional services or resources from one or more public clouds. </a:t>
            </a:r>
            <a:r>
              <a:rPr lang="en-US" sz="1500" dirty="0" smtClean="0">
                <a:solidFill>
                  <a:schemeClr val="tx1"/>
                </a:solidFill>
              </a:rPr>
              <a:t>So t</a:t>
            </a:r>
            <a:r>
              <a:rPr lang="en-US" sz="1500" dirty="0" smtClean="0"/>
              <a:t>hey are also called </a:t>
            </a:r>
            <a:r>
              <a:rPr lang="en-US" sz="1500" dirty="0" smtClean="0">
                <a:solidFill>
                  <a:srgbClr val="C00000"/>
                </a:solidFill>
              </a:rPr>
              <a:t>Heterogeneous Clouds</a:t>
            </a:r>
          </a:p>
          <a:p>
            <a:pPr marL="457200" lvl="0" indent="-323850" algn="just">
              <a:lnSpc>
                <a:spcPct val="150000"/>
              </a:lnSpc>
              <a:spcBef>
                <a:spcPts val="600"/>
              </a:spcBef>
              <a:buClr>
                <a:srgbClr val="980000"/>
              </a:buClr>
            </a:pPr>
            <a:endParaRPr lang="en-US" sz="1500" dirty="0" smtClean="0"/>
          </a:p>
        </p:txBody>
      </p:sp>
      <p:sp>
        <p:nvSpPr>
          <p:cNvPr id="142" name="Shape 142"/>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41</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4.3.4 Community clouds</a:t>
            </a:r>
          </a:p>
        </p:txBody>
      </p:sp>
      <p:sp>
        <p:nvSpPr>
          <p:cNvPr id="395" name="Shape 395"/>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457200" marR="0" lvl="0" indent="-323850" algn="just" rtl="0">
              <a:lnSpc>
                <a:spcPct val="150000"/>
              </a:lnSpc>
              <a:spcBef>
                <a:spcPts val="1000"/>
              </a:spcBef>
              <a:spcAft>
                <a:spcPts val="0"/>
              </a:spcAft>
              <a:buClr>
                <a:srgbClr val="000000"/>
              </a:buClr>
              <a:buSzPct val="100000"/>
            </a:pPr>
            <a:r>
              <a:rPr lang="en-US" sz="1500" dirty="0">
                <a:solidFill>
                  <a:srgbClr val="000000"/>
                </a:solidFill>
              </a:rPr>
              <a:t>Community clouds are distributed systems created by integrating the services of different clouds to address the specific needs of an industry, a community, or a business sector.</a:t>
            </a:r>
          </a:p>
          <a:p>
            <a:pPr marL="457200" marR="0" lvl="0" indent="-323850" algn="just" rtl="0">
              <a:lnSpc>
                <a:spcPct val="150000"/>
              </a:lnSpc>
              <a:spcBef>
                <a:spcPts val="1000"/>
              </a:spcBef>
              <a:spcAft>
                <a:spcPts val="0"/>
              </a:spcAft>
              <a:buClr>
                <a:srgbClr val="000000"/>
              </a:buClr>
              <a:buSzPct val="100000"/>
            </a:pPr>
            <a:r>
              <a:rPr lang="en-US" sz="1500" dirty="0">
                <a:solidFill>
                  <a:srgbClr val="000000"/>
                </a:solidFill>
              </a:rPr>
              <a:t>The National Institute of Standards and Technologies (NIST) [43] characterizes community clouds as follows:</a:t>
            </a:r>
          </a:p>
          <a:p>
            <a:pPr marL="0" marR="0" lvl="0" indent="457200" algn="just" rtl="0">
              <a:lnSpc>
                <a:spcPct val="150000"/>
              </a:lnSpc>
              <a:spcBef>
                <a:spcPts val="1000"/>
              </a:spcBef>
              <a:spcAft>
                <a:spcPts val="0"/>
              </a:spcAft>
              <a:buNone/>
            </a:pPr>
            <a:r>
              <a:rPr lang="en-US" sz="1500" i="1" dirty="0">
                <a:solidFill>
                  <a:srgbClr val="000000"/>
                </a:solidFill>
              </a:rPr>
              <a:t>“The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p>
          <a:p>
            <a:pPr marL="457200" marR="0" lvl="0" indent="-323850" algn="just" rtl="0">
              <a:lnSpc>
                <a:spcPct val="150000"/>
              </a:lnSpc>
              <a:spcBef>
                <a:spcPts val="1000"/>
              </a:spcBef>
              <a:spcAft>
                <a:spcPts val="0"/>
              </a:spcAft>
              <a:buClr>
                <a:srgbClr val="000000"/>
              </a:buClr>
              <a:buSzPct val="100000"/>
            </a:pPr>
            <a:r>
              <a:rPr lang="en-US" sz="1500" dirty="0">
                <a:solidFill>
                  <a:srgbClr val="000000"/>
                </a:solidFill>
              </a:rPr>
              <a:t>The users of a specific community cloud fall into a well-identified community, sharing the same concerns or needs; they can be </a:t>
            </a:r>
            <a:r>
              <a:rPr lang="en-US" sz="1500" dirty="0">
                <a:solidFill>
                  <a:srgbClr val="980000"/>
                </a:solidFill>
              </a:rPr>
              <a:t>government bodies, industries, or even simple users,</a:t>
            </a:r>
            <a:r>
              <a:rPr lang="en-US" sz="1500" dirty="0">
                <a:solidFill>
                  <a:srgbClr val="000000"/>
                </a:solidFill>
              </a:rPr>
              <a:t> but all of them </a:t>
            </a:r>
            <a:r>
              <a:rPr lang="en-US" sz="1500" dirty="0">
                <a:solidFill>
                  <a:srgbClr val="980000"/>
                </a:solidFill>
              </a:rPr>
              <a:t>focus on the same issues for their interaction </a:t>
            </a:r>
            <a:r>
              <a:rPr lang="en-US" sz="1500" dirty="0">
                <a:solidFill>
                  <a:srgbClr val="000000"/>
                </a:solidFill>
              </a:rPr>
              <a:t>with the cloud. </a:t>
            </a:r>
          </a:p>
          <a:p>
            <a:pPr marL="457200" marR="0" lvl="0" indent="-323850" algn="just" rtl="0">
              <a:lnSpc>
                <a:spcPct val="150000"/>
              </a:lnSpc>
              <a:spcBef>
                <a:spcPts val="1000"/>
              </a:spcBef>
              <a:spcAft>
                <a:spcPts val="0"/>
              </a:spcAft>
              <a:buClr>
                <a:srgbClr val="000000"/>
              </a:buClr>
              <a:buSzPct val="100000"/>
            </a:pPr>
            <a:r>
              <a:rPr lang="en-US" sz="1500" dirty="0">
                <a:solidFill>
                  <a:srgbClr val="000000"/>
                </a:solidFill>
              </a:rPr>
              <a:t>This is a different scenario than </a:t>
            </a:r>
            <a:r>
              <a:rPr lang="en-US" sz="1500" dirty="0">
                <a:solidFill>
                  <a:srgbClr val="980000"/>
                </a:solidFill>
              </a:rPr>
              <a:t>public clouds, which serve a multitude of users with different needs</a:t>
            </a:r>
            <a:r>
              <a:rPr lang="en-US" sz="1500" dirty="0">
                <a:solidFill>
                  <a:srgbClr val="000000"/>
                </a:solidFill>
              </a:rPr>
              <a:t>.</a:t>
            </a:r>
          </a:p>
          <a:p>
            <a:pPr marL="457200" marR="0" lvl="0" indent="-323850" algn="just" rtl="0">
              <a:lnSpc>
                <a:spcPct val="150000"/>
              </a:lnSpc>
              <a:spcBef>
                <a:spcPts val="1000"/>
              </a:spcBef>
              <a:spcAft>
                <a:spcPts val="0"/>
              </a:spcAft>
              <a:buClr>
                <a:srgbClr val="000000"/>
              </a:buClr>
              <a:buSzPct val="100000"/>
            </a:pPr>
            <a:r>
              <a:rPr lang="en-US" sz="1500" dirty="0">
                <a:solidFill>
                  <a:srgbClr val="000000"/>
                </a:solidFill>
              </a:rPr>
              <a:t>Also different from </a:t>
            </a:r>
            <a:r>
              <a:rPr lang="en-US" sz="1500" dirty="0">
                <a:solidFill>
                  <a:srgbClr val="980000"/>
                </a:solidFill>
              </a:rPr>
              <a:t>private clouds, where the services are generally delivered within the institution that owns the cloud.</a:t>
            </a:r>
          </a:p>
          <a:p>
            <a:pPr marL="228600" marR="0" lvl="0" indent="-50800" algn="just" rtl="0">
              <a:lnSpc>
                <a:spcPct val="150000"/>
              </a:lnSpc>
              <a:spcBef>
                <a:spcPts val="1000"/>
              </a:spcBef>
              <a:spcAft>
                <a:spcPts val="0"/>
              </a:spcAft>
              <a:buClr>
                <a:schemeClr val="dk1"/>
              </a:buClr>
              <a:buSzPct val="25000"/>
              <a:buFont typeface="Arial"/>
              <a:buNone/>
            </a:pPr>
            <a:endParaRPr sz="1500" dirty="0">
              <a:solidFill>
                <a:srgbClr val="000000"/>
              </a:solidFill>
            </a:endParaRPr>
          </a:p>
        </p:txBody>
      </p:sp>
      <p:sp>
        <p:nvSpPr>
          <p:cNvPr id="396" name="Shape 396"/>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42</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5">
                                            <p:txEl>
                                              <p:pRg st="0" end="0"/>
                                            </p:txEl>
                                          </p:spTgt>
                                        </p:tgtEl>
                                        <p:attrNameLst>
                                          <p:attrName>style.visibility</p:attrName>
                                        </p:attrNameLst>
                                      </p:cBhvr>
                                      <p:to>
                                        <p:strVal val="visible"/>
                                      </p:to>
                                    </p:set>
                                    <p:animEffect transition="in" filter="fade">
                                      <p:cBhvr>
                                        <p:cTn id="7" dur="2000"/>
                                        <p:tgtEl>
                                          <p:spTgt spid="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5">
                                            <p:txEl>
                                              <p:pRg st="1" end="1"/>
                                            </p:txEl>
                                          </p:spTgt>
                                        </p:tgtEl>
                                        <p:attrNameLst>
                                          <p:attrName>style.visibility</p:attrName>
                                        </p:attrNameLst>
                                      </p:cBhvr>
                                      <p:to>
                                        <p:strVal val="visible"/>
                                      </p:to>
                                    </p:set>
                                    <p:animEffect transition="in" filter="fade">
                                      <p:cBhvr>
                                        <p:cTn id="12" dur="2000"/>
                                        <p:tgtEl>
                                          <p:spTgt spid="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5">
                                            <p:txEl>
                                              <p:pRg st="2" end="2"/>
                                            </p:txEl>
                                          </p:spTgt>
                                        </p:tgtEl>
                                        <p:attrNameLst>
                                          <p:attrName>style.visibility</p:attrName>
                                        </p:attrNameLst>
                                      </p:cBhvr>
                                      <p:to>
                                        <p:strVal val="visible"/>
                                      </p:to>
                                    </p:set>
                                    <p:animEffect transition="in" filter="fade">
                                      <p:cBhvr>
                                        <p:cTn id="17" dur="2000"/>
                                        <p:tgtEl>
                                          <p:spTgt spid="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5">
                                            <p:txEl>
                                              <p:pRg st="3" end="3"/>
                                            </p:txEl>
                                          </p:spTgt>
                                        </p:tgtEl>
                                        <p:attrNameLst>
                                          <p:attrName>style.visibility</p:attrName>
                                        </p:attrNameLst>
                                      </p:cBhvr>
                                      <p:to>
                                        <p:strVal val="visible"/>
                                      </p:to>
                                    </p:set>
                                    <p:animEffect transition="in" filter="fade">
                                      <p:cBhvr>
                                        <p:cTn id="22" dur="2000"/>
                                        <p:tgtEl>
                                          <p:spTgt spid="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5">
                                            <p:txEl>
                                              <p:pRg st="4" end="4"/>
                                            </p:txEl>
                                          </p:spTgt>
                                        </p:tgtEl>
                                        <p:attrNameLst>
                                          <p:attrName>style.visibility</p:attrName>
                                        </p:attrNameLst>
                                      </p:cBhvr>
                                      <p:to>
                                        <p:strVal val="visible"/>
                                      </p:to>
                                    </p:set>
                                    <p:animEffect transition="in" filter="fade">
                                      <p:cBhvr>
                                        <p:cTn id="27" dur="2000"/>
                                        <p:tgtEl>
                                          <p:spTgt spid="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5">
                                            <p:txEl>
                                              <p:pRg st="5" end="5"/>
                                            </p:txEl>
                                          </p:spTgt>
                                        </p:tgtEl>
                                        <p:attrNameLst>
                                          <p:attrName>style.visibility</p:attrName>
                                        </p:attrNameLst>
                                      </p:cBhvr>
                                      <p:to>
                                        <p:strVal val="visible"/>
                                      </p:to>
                                    </p:set>
                                    <p:animEffect transition="in" filter="fade">
                                      <p:cBhvr>
                                        <p:cTn id="32" dur="2000"/>
                                        <p:tgtEl>
                                          <p:spTgt spid="3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5">
                                            <p:txEl>
                                              <p:pRg st="6" end="6"/>
                                            </p:txEl>
                                          </p:spTgt>
                                        </p:tgtEl>
                                        <p:attrNameLst>
                                          <p:attrName>style.visibility</p:attrName>
                                        </p:attrNameLst>
                                      </p:cBhvr>
                                      <p:to>
                                        <p:strVal val="visible"/>
                                      </p:to>
                                    </p:set>
                                    <p:animEffect transition="in" filter="fade">
                                      <p:cBhvr>
                                        <p:cTn id="37" dur="2000"/>
                                        <p:tgtEl>
                                          <p:spTgt spid="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4.3.4 Community clouds</a:t>
            </a:r>
          </a:p>
        </p:txBody>
      </p:sp>
      <p:sp>
        <p:nvSpPr>
          <p:cNvPr id="403" name="Shape 403"/>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457200" marR="0" lvl="0" indent="-323850" algn="just" rtl="0">
              <a:lnSpc>
                <a:spcPct val="150000"/>
              </a:lnSpc>
              <a:spcBef>
                <a:spcPts val="1000"/>
              </a:spcBef>
              <a:spcAft>
                <a:spcPts val="0"/>
              </a:spcAft>
              <a:buClr>
                <a:srgbClr val="000000"/>
              </a:buClr>
              <a:buSzPct val="100000"/>
            </a:pPr>
            <a:r>
              <a:rPr lang="en-US" sz="1500">
                <a:solidFill>
                  <a:srgbClr val="000000"/>
                </a:solidFill>
              </a:rPr>
              <a:t>From an architectural point of view, a community cloud is most likely implemented over multiple administrative domains.</a:t>
            </a:r>
            <a:r>
              <a:rPr lang="en-US" sz="1450">
                <a:solidFill>
                  <a:srgbClr val="222222"/>
                </a:solidFill>
                <a:highlight>
                  <a:srgbClr val="FFFFFF"/>
                </a:highlight>
                <a:latin typeface="Georgia"/>
                <a:ea typeface="Georgia"/>
                <a:cs typeface="Georgia"/>
                <a:sym typeface="Georgia"/>
              </a:rPr>
              <a:t> Think of it as a public cloud environment, but with set levels of security, privacy, and even regulatory compliance of a private cloud.</a:t>
            </a:r>
          </a:p>
          <a:p>
            <a:pPr marL="228600" marR="0" lvl="0" indent="-50800" algn="just" rtl="0">
              <a:lnSpc>
                <a:spcPct val="150000"/>
              </a:lnSpc>
              <a:spcBef>
                <a:spcPts val="1000"/>
              </a:spcBef>
              <a:spcAft>
                <a:spcPts val="0"/>
              </a:spcAft>
              <a:buClr>
                <a:schemeClr val="dk1"/>
              </a:buClr>
              <a:buSzPct val="25000"/>
              <a:buFont typeface="Arial"/>
              <a:buNone/>
            </a:pPr>
            <a:endParaRPr sz="1500">
              <a:solidFill>
                <a:srgbClr val="000000"/>
              </a:solidFill>
            </a:endParaRPr>
          </a:p>
        </p:txBody>
      </p:sp>
      <p:sp>
        <p:nvSpPr>
          <p:cNvPr id="404" name="Shape 404"/>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43</a:t>
            </a:fld>
            <a:endParaRPr lang="en-US" sz="1400" b="0" i="0" u="none" strike="noStrike" cap="none">
              <a:solidFill>
                <a:schemeClr val="lt1"/>
              </a:solidFill>
              <a:latin typeface="Arial"/>
              <a:ea typeface="Arial"/>
              <a:cs typeface="Arial"/>
              <a:sym typeface="Arial"/>
            </a:endParaRPr>
          </a:p>
        </p:txBody>
      </p:sp>
      <p:pic>
        <p:nvPicPr>
          <p:cNvPr id="406" name="Shape 406"/>
          <p:cNvPicPr preferRelativeResize="0"/>
          <p:nvPr/>
        </p:nvPicPr>
        <p:blipFill>
          <a:blip r:embed="rId3">
            <a:alphaModFix/>
          </a:blip>
          <a:stretch>
            <a:fillRect/>
          </a:stretch>
        </p:blipFill>
        <p:spPr>
          <a:xfrm>
            <a:off x="1127750" y="2070084"/>
            <a:ext cx="6202699" cy="44434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3">
                                            <p:txEl>
                                              <p:pRg st="0" end="0"/>
                                            </p:txEl>
                                          </p:spTgt>
                                        </p:tgtEl>
                                        <p:attrNameLst>
                                          <p:attrName>style.visibility</p:attrName>
                                        </p:attrNameLst>
                                      </p:cBhvr>
                                      <p:to>
                                        <p:strVal val="visible"/>
                                      </p:to>
                                    </p:set>
                                    <p:animEffect transition="in" filter="fade">
                                      <p:cBhvr>
                                        <p:cTn id="7" dur="2000"/>
                                        <p:tgtEl>
                                          <p:spTgt spid="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3">
                                            <p:txEl>
                                              <p:pRg st="1" end="1"/>
                                            </p:txEl>
                                          </p:spTgt>
                                        </p:tgtEl>
                                        <p:attrNameLst>
                                          <p:attrName>style.visibility</p:attrName>
                                        </p:attrNameLst>
                                      </p:cBhvr>
                                      <p:to>
                                        <p:strVal val="visible"/>
                                      </p:to>
                                    </p:set>
                                    <p:animEffect transition="in" filter="fade">
                                      <p:cBhvr>
                                        <p:cTn id="12" dur="2000"/>
                                        <p:tgtEl>
                                          <p:spTgt spid="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4.3.4 Community clouds</a:t>
            </a:r>
          </a:p>
        </p:txBody>
      </p:sp>
      <p:sp>
        <p:nvSpPr>
          <p:cNvPr id="412" name="Shape 412"/>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457200" marR="0" lvl="0" indent="-323850" algn="just" rtl="0">
              <a:lnSpc>
                <a:spcPct val="150000"/>
              </a:lnSpc>
              <a:spcBef>
                <a:spcPts val="1000"/>
              </a:spcBef>
              <a:spcAft>
                <a:spcPts val="0"/>
              </a:spcAft>
              <a:buClr>
                <a:srgbClr val="000000"/>
              </a:buClr>
              <a:buSzPct val="100000"/>
            </a:pPr>
            <a:r>
              <a:rPr lang="en-US" sz="1500">
                <a:solidFill>
                  <a:srgbClr val="000000"/>
                </a:solidFill>
              </a:rPr>
              <a:t>This means that different organizations such as </a:t>
            </a:r>
            <a:r>
              <a:rPr lang="en-US" sz="1500">
                <a:solidFill>
                  <a:srgbClr val="980000"/>
                </a:solidFill>
              </a:rPr>
              <a:t>government bodies,private enterprises, research organizations, an</a:t>
            </a:r>
            <a:r>
              <a:rPr lang="en-US" sz="1500">
                <a:solidFill>
                  <a:srgbClr val="000000"/>
                </a:solidFill>
              </a:rPr>
              <a:t>d even public virtual infrastructure providers </a:t>
            </a:r>
            <a:r>
              <a:rPr lang="en-US" sz="1500">
                <a:solidFill>
                  <a:srgbClr val="980000"/>
                </a:solidFill>
              </a:rPr>
              <a:t>contribute with their resources to build the cloud infrastructure.</a:t>
            </a:r>
          </a:p>
          <a:p>
            <a:pPr marL="457200" marR="0" lvl="0" indent="-323850" algn="just" rtl="0">
              <a:lnSpc>
                <a:spcPct val="150000"/>
              </a:lnSpc>
              <a:spcBef>
                <a:spcPts val="1000"/>
              </a:spcBef>
              <a:spcAft>
                <a:spcPts val="0"/>
              </a:spcAft>
              <a:buClr>
                <a:srgbClr val="000000"/>
              </a:buClr>
              <a:buSzPct val="100000"/>
            </a:pPr>
            <a:r>
              <a:rPr lang="en-US" sz="1500">
                <a:solidFill>
                  <a:srgbClr val="000000"/>
                </a:solidFill>
              </a:rPr>
              <a:t>Candidate sectors for community clouds are as follows:</a:t>
            </a:r>
          </a:p>
          <a:p>
            <a:pPr marL="457200" marR="0" lvl="0" indent="457200" algn="just" rtl="0">
              <a:lnSpc>
                <a:spcPct val="150000"/>
              </a:lnSpc>
              <a:spcBef>
                <a:spcPts val="1000"/>
              </a:spcBef>
              <a:spcAft>
                <a:spcPts val="0"/>
              </a:spcAft>
              <a:buNone/>
            </a:pPr>
            <a:r>
              <a:rPr lang="en-US" sz="1500">
                <a:solidFill>
                  <a:srgbClr val="000000"/>
                </a:solidFill>
              </a:rPr>
              <a:t>1.</a:t>
            </a:r>
            <a:r>
              <a:rPr lang="en-US" sz="1500" u="sng">
                <a:solidFill>
                  <a:srgbClr val="980000"/>
                </a:solidFill>
              </a:rPr>
              <a:t>Media industry. </a:t>
            </a:r>
            <a:r>
              <a:rPr lang="en-US" sz="1500">
                <a:solidFill>
                  <a:srgbClr val="000000"/>
                </a:solidFill>
              </a:rPr>
              <a:t>In the media industry, companies are looking for low-cost, agile, and simple solutions to improve the efficiency of content production. </a:t>
            </a:r>
          </a:p>
          <a:p>
            <a:pPr marL="457200" marR="0" lvl="0" indent="457200" algn="just" rtl="0">
              <a:lnSpc>
                <a:spcPct val="150000"/>
              </a:lnSpc>
              <a:spcBef>
                <a:spcPts val="1000"/>
              </a:spcBef>
              <a:spcAft>
                <a:spcPts val="0"/>
              </a:spcAft>
              <a:buNone/>
            </a:pPr>
            <a:r>
              <a:rPr lang="en-US" sz="1500">
                <a:solidFill>
                  <a:srgbClr val="000000"/>
                </a:solidFill>
              </a:rPr>
              <a:t>Community clouds can provide a shared environment where services can facilitate business-to-business collaboration and offer the horsepower in terms of aggregate bandwidth, CPU, and storage required to efficiently support media production.</a:t>
            </a:r>
          </a:p>
          <a:p>
            <a:pPr marL="457200" marR="0" lvl="0" indent="457200" algn="just" rtl="0">
              <a:lnSpc>
                <a:spcPct val="150000"/>
              </a:lnSpc>
              <a:spcBef>
                <a:spcPts val="1000"/>
              </a:spcBef>
              <a:spcAft>
                <a:spcPts val="0"/>
              </a:spcAft>
              <a:buNone/>
            </a:pPr>
            <a:r>
              <a:rPr lang="en-US" sz="1500">
                <a:solidFill>
                  <a:srgbClr val="000000"/>
                </a:solidFill>
              </a:rPr>
              <a:t>2.</a:t>
            </a:r>
            <a:r>
              <a:rPr lang="en-US" sz="1500" u="sng">
                <a:solidFill>
                  <a:srgbClr val="980000"/>
                </a:solidFill>
              </a:rPr>
              <a:t>Healthcare industry.</a:t>
            </a:r>
            <a:r>
              <a:rPr lang="en-US" sz="1500">
                <a:solidFill>
                  <a:srgbClr val="000000"/>
                </a:solidFill>
              </a:rPr>
              <a:t> In the healthcare industry, community clouds can provide a global platform on which to </a:t>
            </a:r>
            <a:r>
              <a:rPr lang="en-US" sz="1500">
                <a:solidFill>
                  <a:srgbClr val="980000"/>
                </a:solidFill>
              </a:rPr>
              <a:t>share information and knowledge without revealing sensitive data maintained within the private infrastructure. </a:t>
            </a:r>
          </a:p>
          <a:p>
            <a:pPr marL="457200" marR="0" lvl="0" indent="387350" algn="just" rtl="0">
              <a:lnSpc>
                <a:spcPct val="150000"/>
              </a:lnSpc>
              <a:spcBef>
                <a:spcPts val="1000"/>
              </a:spcBef>
              <a:spcAft>
                <a:spcPts val="0"/>
              </a:spcAft>
              <a:buClr>
                <a:schemeClr val="dk1"/>
              </a:buClr>
              <a:buSzPct val="73333"/>
              <a:buFont typeface="Arial"/>
              <a:buNone/>
            </a:pPr>
            <a:r>
              <a:rPr lang="en-US" sz="1500">
                <a:solidFill>
                  <a:srgbClr val="000000"/>
                </a:solidFill>
              </a:rPr>
              <a:t>The naturally hybrid deployment model of community clouds can easily support the </a:t>
            </a:r>
            <a:r>
              <a:rPr lang="en-US" sz="1500">
                <a:solidFill>
                  <a:srgbClr val="980000"/>
                </a:solidFill>
              </a:rPr>
              <a:t>storing of patient-related data in a private cloud </a:t>
            </a:r>
            <a:r>
              <a:rPr lang="en-US" sz="1500">
                <a:solidFill>
                  <a:srgbClr val="000000"/>
                </a:solidFill>
              </a:rPr>
              <a:t>while using the</a:t>
            </a:r>
            <a:r>
              <a:rPr lang="en-US" sz="1500">
                <a:solidFill>
                  <a:srgbClr val="980000"/>
                </a:solidFill>
              </a:rPr>
              <a:t> shared infrastructure for noncritical services and automating processes within hospitals.</a:t>
            </a:r>
          </a:p>
          <a:p>
            <a:pPr marL="457200" marR="0" lvl="0" indent="457200" algn="just" rtl="0">
              <a:lnSpc>
                <a:spcPct val="150000"/>
              </a:lnSpc>
              <a:spcBef>
                <a:spcPts val="1000"/>
              </a:spcBef>
              <a:spcAft>
                <a:spcPts val="0"/>
              </a:spcAft>
              <a:buNone/>
            </a:pPr>
            <a:endParaRPr sz="1500">
              <a:solidFill>
                <a:srgbClr val="000000"/>
              </a:solidFill>
            </a:endParaRPr>
          </a:p>
          <a:p>
            <a:pPr marL="0" marR="0" lvl="0" indent="0" algn="just" rtl="0">
              <a:lnSpc>
                <a:spcPct val="150000"/>
              </a:lnSpc>
              <a:spcBef>
                <a:spcPts val="1000"/>
              </a:spcBef>
              <a:spcAft>
                <a:spcPts val="0"/>
              </a:spcAft>
              <a:buNone/>
            </a:pPr>
            <a:endParaRPr sz="1500">
              <a:solidFill>
                <a:srgbClr val="000000"/>
              </a:solidFill>
            </a:endParaRPr>
          </a:p>
        </p:txBody>
      </p:sp>
      <p:sp>
        <p:nvSpPr>
          <p:cNvPr id="413" name="Shape 413"/>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44</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animEffect transition="in" filter="fade">
                                      <p:cBhvr>
                                        <p:cTn id="7" dur="2000"/>
                                        <p:tgtEl>
                                          <p:spTgt spid="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2">
                                            <p:txEl>
                                              <p:pRg st="1" end="1"/>
                                            </p:txEl>
                                          </p:spTgt>
                                        </p:tgtEl>
                                        <p:attrNameLst>
                                          <p:attrName>style.visibility</p:attrName>
                                        </p:attrNameLst>
                                      </p:cBhvr>
                                      <p:to>
                                        <p:strVal val="visible"/>
                                      </p:to>
                                    </p:set>
                                    <p:animEffect transition="in" filter="fade">
                                      <p:cBhvr>
                                        <p:cTn id="12" dur="2000"/>
                                        <p:tgtEl>
                                          <p:spTgt spid="4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2">
                                            <p:txEl>
                                              <p:pRg st="2" end="2"/>
                                            </p:txEl>
                                          </p:spTgt>
                                        </p:tgtEl>
                                        <p:attrNameLst>
                                          <p:attrName>style.visibility</p:attrName>
                                        </p:attrNameLst>
                                      </p:cBhvr>
                                      <p:to>
                                        <p:strVal val="visible"/>
                                      </p:to>
                                    </p:set>
                                    <p:animEffect transition="in" filter="fade">
                                      <p:cBhvr>
                                        <p:cTn id="17" dur="2000"/>
                                        <p:tgtEl>
                                          <p:spTgt spid="4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2">
                                            <p:txEl>
                                              <p:pRg st="3" end="3"/>
                                            </p:txEl>
                                          </p:spTgt>
                                        </p:tgtEl>
                                        <p:attrNameLst>
                                          <p:attrName>style.visibility</p:attrName>
                                        </p:attrNameLst>
                                      </p:cBhvr>
                                      <p:to>
                                        <p:strVal val="visible"/>
                                      </p:to>
                                    </p:set>
                                    <p:animEffect transition="in" filter="fade">
                                      <p:cBhvr>
                                        <p:cTn id="22" dur="2000"/>
                                        <p:tgtEl>
                                          <p:spTgt spid="4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2">
                                            <p:txEl>
                                              <p:pRg st="4" end="4"/>
                                            </p:txEl>
                                          </p:spTgt>
                                        </p:tgtEl>
                                        <p:attrNameLst>
                                          <p:attrName>style.visibility</p:attrName>
                                        </p:attrNameLst>
                                      </p:cBhvr>
                                      <p:to>
                                        <p:strVal val="visible"/>
                                      </p:to>
                                    </p:set>
                                    <p:animEffect transition="in" filter="fade">
                                      <p:cBhvr>
                                        <p:cTn id="27" dur="2000"/>
                                        <p:tgtEl>
                                          <p:spTgt spid="4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2">
                                            <p:txEl>
                                              <p:pRg st="5" end="5"/>
                                            </p:txEl>
                                          </p:spTgt>
                                        </p:tgtEl>
                                        <p:attrNameLst>
                                          <p:attrName>style.visibility</p:attrName>
                                        </p:attrNameLst>
                                      </p:cBhvr>
                                      <p:to>
                                        <p:strVal val="visible"/>
                                      </p:to>
                                    </p:set>
                                    <p:animEffect transition="in" filter="fade">
                                      <p:cBhvr>
                                        <p:cTn id="32" dur="2000"/>
                                        <p:tgtEl>
                                          <p:spTgt spid="4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2">
                                            <p:txEl>
                                              <p:pRg st="6" end="6"/>
                                            </p:txEl>
                                          </p:spTgt>
                                        </p:tgtEl>
                                        <p:attrNameLst>
                                          <p:attrName>style.visibility</p:attrName>
                                        </p:attrNameLst>
                                      </p:cBhvr>
                                      <p:to>
                                        <p:strVal val="visible"/>
                                      </p:to>
                                    </p:set>
                                    <p:animEffect transition="in" filter="fade">
                                      <p:cBhvr>
                                        <p:cTn id="37" dur="2000"/>
                                        <p:tgtEl>
                                          <p:spTgt spid="41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2">
                                            <p:txEl>
                                              <p:pRg st="7" end="7"/>
                                            </p:txEl>
                                          </p:spTgt>
                                        </p:tgtEl>
                                        <p:attrNameLst>
                                          <p:attrName>style.visibility</p:attrName>
                                        </p:attrNameLst>
                                      </p:cBhvr>
                                      <p:to>
                                        <p:strVal val="visible"/>
                                      </p:to>
                                    </p:set>
                                    <p:animEffect transition="in" filter="fade">
                                      <p:cBhvr>
                                        <p:cTn id="42" dur="2000"/>
                                        <p:tgtEl>
                                          <p:spTgt spid="4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4.3.4 Community clouds</a:t>
            </a:r>
          </a:p>
        </p:txBody>
      </p:sp>
      <p:sp>
        <p:nvSpPr>
          <p:cNvPr id="420" name="Shape 420"/>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457200" marR="0" lvl="0" indent="457200" algn="just" rtl="0">
              <a:lnSpc>
                <a:spcPct val="150000"/>
              </a:lnSpc>
              <a:spcBef>
                <a:spcPts val="1000"/>
              </a:spcBef>
              <a:spcAft>
                <a:spcPts val="0"/>
              </a:spcAft>
              <a:buNone/>
            </a:pPr>
            <a:r>
              <a:rPr lang="en-US" sz="1500">
                <a:solidFill>
                  <a:srgbClr val="980000"/>
                </a:solidFill>
              </a:rPr>
              <a:t>3.</a:t>
            </a:r>
            <a:r>
              <a:rPr lang="en-US" sz="1500" u="sng">
                <a:solidFill>
                  <a:srgbClr val="980000"/>
                </a:solidFill>
              </a:rPr>
              <a:t>Energy and other core industries.</a:t>
            </a:r>
            <a:r>
              <a:rPr lang="en-US" sz="1500">
                <a:solidFill>
                  <a:srgbClr val="000000"/>
                </a:solidFill>
              </a:rPr>
              <a:t> In these sectors, community clouds can bundle the comprehensive set of solutions that together </a:t>
            </a:r>
            <a:r>
              <a:rPr lang="en-US" sz="1500">
                <a:solidFill>
                  <a:srgbClr val="980000"/>
                </a:solidFill>
              </a:rPr>
              <a:t>vertically address management, deployment, and orchestration of services and operations.</a:t>
            </a:r>
            <a:r>
              <a:rPr lang="en-US" sz="1500">
                <a:solidFill>
                  <a:srgbClr val="000000"/>
                </a:solidFill>
              </a:rPr>
              <a:t> </a:t>
            </a:r>
          </a:p>
          <a:p>
            <a:pPr marL="457200" marR="0" lvl="0" indent="457200" algn="just" rtl="0">
              <a:lnSpc>
                <a:spcPct val="150000"/>
              </a:lnSpc>
              <a:spcBef>
                <a:spcPts val="1000"/>
              </a:spcBef>
              <a:spcAft>
                <a:spcPts val="0"/>
              </a:spcAft>
              <a:buNone/>
            </a:pPr>
            <a:r>
              <a:rPr lang="en-US" sz="1500" u="sng">
                <a:solidFill>
                  <a:srgbClr val="980000"/>
                </a:solidFill>
              </a:rPr>
              <a:t>4.Public sector.</a:t>
            </a:r>
            <a:r>
              <a:rPr lang="en-US" sz="1500">
                <a:solidFill>
                  <a:srgbClr val="000000"/>
                </a:solidFill>
              </a:rPr>
              <a:t> Legal and political restrictions in the public sector can limit the adoption of public cloud offerings. </a:t>
            </a:r>
          </a:p>
          <a:p>
            <a:pPr marL="457200" marR="0" lvl="0" indent="457200" algn="just" rtl="0">
              <a:lnSpc>
                <a:spcPct val="150000"/>
              </a:lnSpc>
              <a:spcBef>
                <a:spcPts val="1000"/>
              </a:spcBef>
              <a:spcAft>
                <a:spcPts val="0"/>
              </a:spcAft>
              <a:buNone/>
            </a:pPr>
            <a:r>
              <a:rPr lang="en-US" sz="1500">
                <a:solidFill>
                  <a:srgbClr val="000000"/>
                </a:solidFill>
              </a:rPr>
              <a:t>Moreover, governmental processes involve several institutions and agencies and are aimed at providing strategic solutions at local, national, and international administrative levels. </a:t>
            </a:r>
          </a:p>
          <a:p>
            <a:pPr marL="457200" marR="0" lvl="0" indent="457200" algn="just" rtl="0">
              <a:lnSpc>
                <a:spcPct val="150000"/>
              </a:lnSpc>
              <a:spcBef>
                <a:spcPts val="1000"/>
              </a:spcBef>
              <a:spcAft>
                <a:spcPts val="0"/>
              </a:spcAft>
              <a:buNone/>
            </a:pPr>
            <a:r>
              <a:rPr lang="en-US" sz="1500">
                <a:solidFill>
                  <a:srgbClr val="000000"/>
                </a:solidFill>
              </a:rPr>
              <a:t>They involve </a:t>
            </a:r>
            <a:r>
              <a:rPr lang="en-US" sz="1500">
                <a:solidFill>
                  <a:srgbClr val="980000"/>
                </a:solidFill>
              </a:rPr>
              <a:t>business-to-administration, citizen-to-administration, and possibly business-to-business processes. </a:t>
            </a:r>
            <a:r>
              <a:rPr lang="en-US" sz="1500">
                <a:solidFill>
                  <a:srgbClr val="000000"/>
                </a:solidFill>
              </a:rPr>
              <a:t>Some examples include invoice approval, infrastructure planning, and public hearings. </a:t>
            </a:r>
          </a:p>
          <a:p>
            <a:pPr marL="457200" marR="0" lvl="0" indent="457200" algn="just" rtl="0">
              <a:lnSpc>
                <a:spcPct val="150000"/>
              </a:lnSpc>
              <a:spcBef>
                <a:spcPts val="1000"/>
              </a:spcBef>
              <a:spcAft>
                <a:spcPts val="0"/>
              </a:spcAft>
              <a:buNone/>
            </a:pPr>
            <a:r>
              <a:rPr lang="en-US" sz="1500" u="sng">
                <a:solidFill>
                  <a:srgbClr val="980000"/>
                </a:solidFill>
              </a:rPr>
              <a:t>5.Scientific research.</a:t>
            </a:r>
            <a:r>
              <a:rPr lang="en-US" sz="1500">
                <a:solidFill>
                  <a:srgbClr val="000000"/>
                </a:solidFill>
              </a:rPr>
              <a:t> Science clouds are an interesting example of community clouds. In this case, the common interest driving different organizations sharing a large distributed infrastructure is scientific computing.</a:t>
            </a:r>
          </a:p>
          <a:p>
            <a:pPr marL="457200" marR="0" lvl="0" indent="457200" algn="just" rtl="0">
              <a:lnSpc>
                <a:spcPct val="150000"/>
              </a:lnSpc>
              <a:spcBef>
                <a:spcPts val="1000"/>
              </a:spcBef>
              <a:spcAft>
                <a:spcPts val="0"/>
              </a:spcAft>
              <a:buNone/>
            </a:pPr>
            <a:endParaRPr sz="1500">
              <a:solidFill>
                <a:srgbClr val="000000"/>
              </a:solidFill>
            </a:endParaRPr>
          </a:p>
        </p:txBody>
      </p:sp>
      <p:sp>
        <p:nvSpPr>
          <p:cNvPr id="421" name="Shape 42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45</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0">
                                            <p:txEl>
                                              <p:pRg st="0" end="0"/>
                                            </p:txEl>
                                          </p:spTgt>
                                        </p:tgtEl>
                                        <p:attrNameLst>
                                          <p:attrName>style.visibility</p:attrName>
                                        </p:attrNameLst>
                                      </p:cBhvr>
                                      <p:to>
                                        <p:strVal val="visible"/>
                                      </p:to>
                                    </p:set>
                                    <p:animEffect transition="in" filter="fade">
                                      <p:cBhvr>
                                        <p:cTn id="7" dur="2000"/>
                                        <p:tgtEl>
                                          <p:spTgt spid="4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0">
                                            <p:txEl>
                                              <p:pRg st="1" end="1"/>
                                            </p:txEl>
                                          </p:spTgt>
                                        </p:tgtEl>
                                        <p:attrNameLst>
                                          <p:attrName>style.visibility</p:attrName>
                                        </p:attrNameLst>
                                      </p:cBhvr>
                                      <p:to>
                                        <p:strVal val="visible"/>
                                      </p:to>
                                    </p:set>
                                    <p:animEffect transition="in" filter="fade">
                                      <p:cBhvr>
                                        <p:cTn id="12" dur="2000"/>
                                        <p:tgtEl>
                                          <p:spTgt spid="4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0">
                                            <p:txEl>
                                              <p:pRg st="2" end="2"/>
                                            </p:txEl>
                                          </p:spTgt>
                                        </p:tgtEl>
                                        <p:attrNameLst>
                                          <p:attrName>style.visibility</p:attrName>
                                        </p:attrNameLst>
                                      </p:cBhvr>
                                      <p:to>
                                        <p:strVal val="visible"/>
                                      </p:to>
                                    </p:set>
                                    <p:animEffect transition="in" filter="fade">
                                      <p:cBhvr>
                                        <p:cTn id="17" dur="2000"/>
                                        <p:tgtEl>
                                          <p:spTgt spid="4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0">
                                            <p:txEl>
                                              <p:pRg st="3" end="3"/>
                                            </p:txEl>
                                          </p:spTgt>
                                        </p:tgtEl>
                                        <p:attrNameLst>
                                          <p:attrName>style.visibility</p:attrName>
                                        </p:attrNameLst>
                                      </p:cBhvr>
                                      <p:to>
                                        <p:strVal val="visible"/>
                                      </p:to>
                                    </p:set>
                                    <p:animEffect transition="in" filter="fade">
                                      <p:cBhvr>
                                        <p:cTn id="22" dur="2000"/>
                                        <p:tgtEl>
                                          <p:spTgt spid="4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0">
                                            <p:txEl>
                                              <p:pRg st="4" end="4"/>
                                            </p:txEl>
                                          </p:spTgt>
                                        </p:tgtEl>
                                        <p:attrNameLst>
                                          <p:attrName>style.visibility</p:attrName>
                                        </p:attrNameLst>
                                      </p:cBhvr>
                                      <p:to>
                                        <p:strVal val="visible"/>
                                      </p:to>
                                    </p:set>
                                    <p:animEffect transition="in" filter="fade">
                                      <p:cBhvr>
                                        <p:cTn id="27" dur="2000"/>
                                        <p:tgtEl>
                                          <p:spTgt spid="4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0">
                                            <p:txEl>
                                              <p:pRg st="5" end="5"/>
                                            </p:txEl>
                                          </p:spTgt>
                                        </p:tgtEl>
                                        <p:attrNameLst>
                                          <p:attrName>style.visibility</p:attrName>
                                        </p:attrNameLst>
                                      </p:cBhvr>
                                      <p:to>
                                        <p:strVal val="visible"/>
                                      </p:to>
                                    </p:set>
                                    <p:animEffect transition="in" filter="fade">
                                      <p:cBhvr>
                                        <p:cTn id="32" dur="2000"/>
                                        <p:tgtEl>
                                          <p:spTgt spid="4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4.3.4 Community clouds</a:t>
            </a:r>
          </a:p>
        </p:txBody>
      </p:sp>
      <p:sp>
        <p:nvSpPr>
          <p:cNvPr id="428" name="Shape 428"/>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0" marR="0" lvl="0" indent="0" algn="just" rtl="0">
              <a:lnSpc>
                <a:spcPct val="150000"/>
              </a:lnSpc>
              <a:spcBef>
                <a:spcPts val="1000"/>
              </a:spcBef>
              <a:spcAft>
                <a:spcPts val="0"/>
              </a:spcAft>
              <a:buNone/>
            </a:pPr>
            <a:r>
              <a:rPr lang="en-US" sz="1500">
                <a:solidFill>
                  <a:srgbClr val="000000"/>
                </a:solidFill>
              </a:rPr>
              <a:t>The benefits of these community clouds are the following:</a:t>
            </a:r>
          </a:p>
          <a:p>
            <a:pPr marL="457200" marR="0" lvl="0" indent="457200" algn="just" rtl="0">
              <a:lnSpc>
                <a:spcPct val="150000"/>
              </a:lnSpc>
              <a:spcBef>
                <a:spcPts val="1000"/>
              </a:spcBef>
              <a:spcAft>
                <a:spcPts val="0"/>
              </a:spcAft>
              <a:buNone/>
            </a:pPr>
            <a:r>
              <a:rPr lang="en-US" sz="1500">
                <a:solidFill>
                  <a:srgbClr val="000000"/>
                </a:solidFill>
              </a:rPr>
              <a:t>• </a:t>
            </a:r>
            <a:r>
              <a:rPr lang="en-US" sz="1500" u="sng">
                <a:solidFill>
                  <a:srgbClr val="980000"/>
                </a:solidFill>
              </a:rPr>
              <a:t>Openness.</a:t>
            </a:r>
            <a:r>
              <a:rPr lang="en-US" sz="1500">
                <a:solidFill>
                  <a:srgbClr val="000000"/>
                </a:solidFill>
              </a:rPr>
              <a:t> By removing the dependency on cloud vendors, community clouds are open systems in which fair competition between different solutions can happen.</a:t>
            </a:r>
          </a:p>
          <a:p>
            <a:pPr marL="457200" marR="0" lvl="0" indent="457200" algn="just" rtl="0">
              <a:lnSpc>
                <a:spcPct val="150000"/>
              </a:lnSpc>
              <a:spcBef>
                <a:spcPts val="1000"/>
              </a:spcBef>
              <a:spcAft>
                <a:spcPts val="0"/>
              </a:spcAft>
              <a:buNone/>
            </a:pPr>
            <a:r>
              <a:rPr lang="en-US" sz="1500">
                <a:solidFill>
                  <a:srgbClr val="000000"/>
                </a:solidFill>
              </a:rPr>
              <a:t>• </a:t>
            </a:r>
            <a:r>
              <a:rPr lang="en-US" sz="1500" u="sng">
                <a:solidFill>
                  <a:srgbClr val="980000"/>
                </a:solidFill>
              </a:rPr>
              <a:t>Community.</a:t>
            </a:r>
            <a:r>
              <a:rPr lang="en-US" sz="1500">
                <a:solidFill>
                  <a:srgbClr val="000000"/>
                </a:solidFill>
              </a:rPr>
              <a:t> Being based on a collective that provides resources and services, the infrastructure turns out to be more scalable because the system can grow simply by expanding its user base.</a:t>
            </a:r>
          </a:p>
          <a:p>
            <a:pPr marL="457200" marR="0" lvl="0" indent="457200" algn="just" rtl="0">
              <a:lnSpc>
                <a:spcPct val="150000"/>
              </a:lnSpc>
              <a:spcBef>
                <a:spcPts val="1000"/>
              </a:spcBef>
              <a:spcAft>
                <a:spcPts val="0"/>
              </a:spcAft>
              <a:buNone/>
            </a:pPr>
            <a:r>
              <a:rPr lang="en-US" sz="1500">
                <a:solidFill>
                  <a:srgbClr val="000000"/>
                </a:solidFill>
              </a:rPr>
              <a:t>• </a:t>
            </a:r>
            <a:r>
              <a:rPr lang="en-US" sz="1500" u="sng">
                <a:solidFill>
                  <a:srgbClr val="980000"/>
                </a:solidFill>
              </a:rPr>
              <a:t>Graceful failures.</a:t>
            </a:r>
            <a:r>
              <a:rPr lang="en-US" sz="1500">
                <a:solidFill>
                  <a:srgbClr val="000000"/>
                </a:solidFill>
              </a:rPr>
              <a:t> Since there is no single provider or vendor in control of the infrastructure,there is no single point of failure.</a:t>
            </a:r>
          </a:p>
          <a:p>
            <a:pPr marL="457200" marR="0" lvl="0" indent="457200" algn="just" rtl="0">
              <a:lnSpc>
                <a:spcPct val="150000"/>
              </a:lnSpc>
              <a:spcBef>
                <a:spcPts val="1000"/>
              </a:spcBef>
              <a:spcAft>
                <a:spcPts val="0"/>
              </a:spcAft>
              <a:buNone/>
            </a:pPr>
            <a:r>
              <a:rPr lang="en-US" sz="1500">
                <a:solidFill>
                  <a:srgbClr val="000000"/>
                </a:solidFill>
              </a:rPr>
              <a:t>• </a:t>
            </a:r>
            <a:r>
              <a:rPr lang="en-US" sz="1500" u="sng">
                <a:solidFill>
                  <a:srgbClr val="980000"/>
                </a:solidFill>
              </a:rPr>
              <a:t>Convenience and control.</a:t>
            </a:r>
            <a:r>
              <a:rPr lang="en-US" sz="1500">
                <a:solidFill>
                  <a:srgbClr val="000000"/>
                </a:solidFill>
              </a:rPr>
              <a:t> Within a community cloud there is no conflict between convenience and control because the cloud is shared and owned by the community, which makes all the decisions through a collective democratic process.</a:t>
            </a:r>
          </a:p>
          <a:p>
            <a:pPr marL="457200" marR="0" lvl="0" indent="457200" algn="just" rtl="0">
              <a:lnSpc>
                <a:spcPct val="150000"/>
              </a:lnSpc>
              <a:spcBef>
                <a:spcPts val="1000"/>
              </a:spcBef>
              <a:spcAft>
                <a:spcPts val="0"/>
              </a:spcAft>
              <a:buNone/>
            </a:pPr>
            <a:r>
              <a:rPr lang="en-US" sz="1500">
                <a:solidFill>
                  <a:srgbClr val="000000"/>
                </a:solidFill>
              </a:rPr>
              <a:t>• </a:t>
            </a:r>
            <a:r>
              <a:rPr lang="en-US" sz="1500" u="sng">
                <a:solidFill>
                  <a:srgbClr val="980000"/>
                </a:solidFill>
              </a:rPr>
              <a:t>Environmental sustainability.</a:t>
            </a:r>
            <a:r>
              <a:rPr lang="en-US" sz="1500">
                <a:solidFill>
                  <a:srgbClr val="000000"/>
                </a:solidFill>
              </a:rPr>
              <a:t> The community cloud is supposed to have a smaller carbon footprint because it harnesses underutilized resources. Moreover, these clouds tend to be more organic by growing and shrinking in a symbiotic relationship to support the demand of the community, which in turn sustains it.</a:t>
            </a:r>
          </a:p>
          <a:p>
            <a:pPr marL="457200" marR="0" lvl="0" indent="457200" algn="just" rtl="0">
              <a:lnSpc>
                <a:spcPct val="150000"/>
              </a:lnSpc>
              <a:spcBef>
                <a:spcPts val="1000"/>
              </a:spcBef>
              <a:spcAft>
                <a:spcPts val="0"/>
              </a:spcAft>
              <a:buNone/>
            </a:pPr>
            <a:endParaRPr sz="1500">
              <a:solidFill>
                <a:srgbClr val="000000"/>
              </a:solidFill>
            </a:endParaRPr>
          </a:p>
        </p:txBody>
      </p:sp>
      <p:sp>
        <p:nvSpPr>
          <p:cNvPr id="429" name="Shape 429"/>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46</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
                                            <p:txEl>
                                              <p:pRg st="0" end="0"/>
                                            </p:txEl>
                                          </p:spTgt>
                                        </p:tgtEl>
                                        <p:attrNameLst>
                                          <p:attrName>style.visibility</p:attrName>
                                        </p:attrNameLst>
                                      </p:cBhvr>
                                      <p:to>
                                        <p:strVal val="visible"/>
                                      </p:to>
                                    </p:set>
                                    <p:animEffect transition="in" filter="fade">
                                      <p:cBhvr>
                                        <p:cTn id="7" dur="2000"/>
                                        <p:tgtEl>
                                          <p:spTgt spid="4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8">
                                            <p:txEl>
                                              <p:pRg st="1" end="1"/>
                                            </p:txEl>
                                          </p:spTgt>
                                        </p:tgtEl>
                                        <p:attrNameLst>
                                          <p:attrName>style.visibility</p:attrName>
                                        </p:attrNameLst>
                                      </p:cBhvr>
                                      <p:to>
                                        <p:strVal val="visible"/>
                                      </p:to>
                                    </p:set>
                                    <p:animEffect transition="in" filter="fade">
                                      <p:cBhvr>
                                        <p:cTn id="12" dur="2000"/>
                                        <p:tgtEl>
                                          <p:spTgt spid="4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8">
                                            <p:txEl>
                                              <p:pRg st="2" end="2"/>
                                            </p:txEl>
                                          </p:spTgt>
                                        </p:tgtEl>
                                        <p:attrNameLst>
                                          <p:attrName>style.visibility</p:attrName>
                                        </p:attrNameLst>
                                      </p:cBhvr>
                                      <p:to>
                                        <p:strVal val="visible"/>
                                      </p:to>
                                    </p:set>
                                    <p:animEffect transition="in" filter="fade">
                                      <p:cBhvr>
                                        <p:cTn id="17" dur="2000"/>
                                        <p:tgtEl>
                                          <p:spTgt spid="4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8">
                                            <p:txEl>
                                              <p:pRg st="3" end="3"/>
                                            </p:txEl>
                                          </p:spTgt>
                                        </p:tgtEl>
                                        <p:attrNameLst>
                                          <p:attrName>style.visibility</p:attrName>
                                        </p:attrNameLst>
                                      </p:cBhvr>
                                      <p:to>
                                        <p:strVal val="visible"/>
                                      </p:to>
                                    </p:set>
                                    <p:animEffect transition="in" filter="fade">
                                      <p:cBhvr>
                                        <p:cTn id="22" dur="2000"/>
                                        <p:tgtEl>
                                          <p:spTgt spid="4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8">
                                            <p:txEl>
                                              <p:pRg st="4" end="4"/>
                                            </p:txEl>
                                          </p:spTgt>
                                        </p:tgtEl>
                                        <p:attrNameLst>
                                          <p:attrName>style.visibility</p:attrName>
                                        </p:attrNameLst>
                                      </p:cBhvr>
                                      <p:to>
                                        <p:strVal val="visible"/>
                                      </p:to>
                                    </p:set>
                                    <p:animEffect transition="in" filter="fade">
                                      <p:cBhvr>
                                        <p:cTn id="27" dur="2000"/>
                                        <p:tgtEl>
                                          <p:spTgt spid="4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8">
                                            <p:txEl>
                                              <p:pRg st="5" end="5"/>
                                            </p:txEl>
                                          </p:spTgt>
                                        </p:tgtEl>
                                        <p:attrNameLst>
                                          <p:attrName>style.visibility</p:attrName>
                                        </p:attrNameLst>
                                      </p:cBhvr>
                                      <p:to>
                                        <p:strVal val="visible"/>
                                      </p:to>
                                    </p:set>
                                    <p:animEffect transition="in" filter="fade">
                                      <p:cBhvr>
                                        <p:cTn id="32" dur="2000"/>
                                        <p:tgtEl>
                                          <p:spTgt spid="4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8">
                                            <p:txEl>
                                              <p:pRg st="6" end="6"/>
                                            </p:txEl>
                                          </p:spTgt>
                                        </p:tgtEl>
                                        <p:attrNameLst>
                                          <p:attrName>style.visibility</p:attrName>
                                        </p:attrNameLst>
                                      </p:cBhvr>
                                      <p:to>
                                        <p:strVal val="visible"/>
                                      </p:to>
                                    </p:set>
                                    <p:animEffect transition="in" filter="fade">
                                      <p:cBhvr>
                                        <p:cTn id="37" dur="2000"/>
                                        <p:tgtEl>
                                          <p:spTgt spid="4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4.4 Economics of the cloud</a:t>
            </a:r>
          </a:p>
        </p:txBody>
      </p:sp>
      <p:sp>
        <p:nvSpPr>
          <p:cNvPr id="436" name="Shape 436"/>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0" marR="0" lvl="0" indent="0" algn="just" rtl="0">
              <a:lnSpc>
                <a:spcPct val="150000"/>
              </a:lnSpc>
              <a:spcBef>
                <a:spcPts val="1000"/>
              </a:spcBef>
              <a:spcAft>
                <a:spcPts val="0"/>
              </a:spcAft>
              <a:buNone/>
            </a:pPr>
            <a:r>
              <a:rPr lang="en-US" sz="1500">
                <a:solidFill>
                  <a:srgbClr val="000000"/>
                </a:solidFill>
              </a:rPr>
              <a:t>The main drivers of cloud computing are </a:t>
            </a:r>
            <a:r>
              <a:rPr lang="en-US" sz="1500">
                <a:solidFill>
                  <a:srgbClr val="980000"/>
                </a:solidFill>
              </a:rPr>
              <a:t>economy of scale and simplicity of software delivery and its operation.</a:t>
            </a:r>
            <a:r>
              <a:rPr lang="en-US" sz="1500">
                <a:solidFill>
                  <a:srgbClr val="000000"/>
                </a:solidFill>
              </a:rPr>
              <a:t> In fact, the biggest benefit of this phenomenon is financial: </a:t>
            </a:r>
            <a:r>
              <a:rPr lang="en-US" sz="1500" i="1" u="sng">
                <a:solidFill>
                  <a:srgbClr val="980000"/>
                </a:solidFill>
              </a:rPr>
              <a:t>the pay-as-you-go model </a:t>
            </a:r>
            <a:r>
              <a:rPr lang="en-US" sz="1500">
                <a:solidFill>
                  <a:srgbClr val="000000"/>
                </a:solidFill>
              </a:rPr>
              <a:t>offered by cloud providers. </a:t>
            </a:r>
          </a:p>
          <a:p>
            <a:pPr marL="0" marR="0" lvl="0" indent="0" algn="just" rtl="0">
              <a:lnSpc>
                <a:spcPct val="150000"/>
              </a:lnSpc>
              <a:spcBef>
                <a:spcPts val="1000"/>
              </a:spcBef>
              <a:spcAft>
                <a:spcPts val="0"/>
              </a:spcAft>
              <a:buNone/>
            </a:pPr>
            <a:r>
              <a:rPr lang="en-US" sz="1500">
                <a:solidFill>
                  <a:srgbClr val="000000"/>
                </a:solidFill>
              </a:rPr>
              <a:t>In particular, cloud computing allows:</a:t>
            </a:r>
          </a:p>
          <a:p>
            <a:pPr marL="0" marR="0" lvl="0" indent="457200" algn="just" rtl="0">
              <a:lnSpc>
                <a:spcPct val="150000"/>
              </a:lnSpc>
              <a:spcBef>
                <a:spcPts val="1000"/>
              </a:spcBef>
              <a:spcAft>
                <a:spcPts val="0"/>
              </a:spcAft>
              <a:buNone/>
            </a:pPr>
            <a:r>
              <a:rPr lang="en-US" sz="1500">
                <a:solidFill>
                  <a:srgbClr val="000000"/>
                </a:solidFill>
              </a:rPr>
              <a:t>* Reducing the capital costs associated to the IT infrastructure</a:t>
            </a:r>
          </a:p>
          <a:p>
            <a:pPr marL="0" marR="0" lvl="0" indent="457200" algn="just" rtl="0">
              <a:lnSpc>
                <a:spcPct val="150000"/>
              </a:lnSpc>
              <a:spcBef>
                <a:spcPts val="1000"/>
              </a:spcBef>
              <a:spcAft>
                <a:spcPts val="0"/>
              </a:spcAft>
              <a:buNone/>
            </a:pPr>
            <a:r>
              <a:rPr lang="en-US" sz="1500">
                <a:solidFill>
                  <a:srgbClr val="000000"/>
                </a:solidFill>
              </a:rPr>
              <a:t>* Eliminating the depreciation or lifetime costs associated with IT capital assets</a:t>
            </a:r>
          </a:p>
          <a:p>
            <a:pPr marL="0" marR="0" lvl="0" indent="457200" algn="just" rtl="0">
              <a:lnSpc>
                <a:spcPct val="150000"/>
              </a:lnSpc>
              <a:spcBef>
                <a:spcPts val="1000"/>
              </a:spcBef>
              <a:spcAft>
                <a:spcPts val="0"/>
              </a:spcAft>
              <a:buNone/>
            </a:pPr>
            <a:r>
              <a:rPr lang="en-US" sz="1500">
                <a:solidFill>
                  <a:srgbClr val="000000"/>
                </a:solidFill>
              </a:rPr>
              <a:t>* Replacing software licensing with subscriptions</a:t>
            </a:r>
          </a:p>
          <a:p>
            <a:pPr marL="0" marR="0" lvl="0" indent="457200" algn="just" rtl="0">
              <a:lnSpc>
                <a:spcPct val="150000"/>
              </a:lnSpc>
              <a:spcBef>
                <a:spcPts val="1000"/>
              </a:spcBef>
              <a:spcAft>
                <a:spcPts val="0"/>
              </a:spcAft>
              <a:buNone/>
            </a:pPr>
            <a:r>
              <a:rPr lang="en-US" sz="1500">
                <a:solidFill>
                  <a:srgbClr val="000000"/>
                </a:solidFill>
              </a:rPr>
              <a:t>* Cutting the maintenance and administrative costs of IT resources</a:t>
            </a:r>
          </a:p>
          <a:p>
            <a:pPr marL="457200" marR="0" lvl="0" indent="-323850" algn="just" rtl="0">
              <a:lnSpc>
                <a:spcPct val="150000"/>
              </a:lnSpc>
              <a:spcBef>
                <a:spcPts val="1000"/>
              </a:spcBef>
              <a:spcAft>
                <a:spcPts val="0"/>
              </a:spcAft>
              <a:buClr>
                <a:srgbClr val="000000"/>
              </a:buClr>
              <a:buSzPct val="100000"/>
            </a:pPr>
            <a:r>
              <a:rPr lang="en-US" sz="1500">
                <a:solidFill>
                  <a:srgbClr val="000000"/>
                </a:solidFill>
              </a:rPr>
              <a:t>A capital cost is the cost occurred in </a:t>
            </a:r>
            <a:r>
              <a:rPr lang="en-US" sz="1500">
                <a:solidFill>
                  <a:srgbClr val="980000"/>
                </a:solidFill>
              </a:rPr>
              <a:t>purchasing an asset that is useful in the production of goods </a:t>
            </a:r>
            <a:r>
              <a:rPr lang="en-US" sz="1500">
                <a:solidFill>
                  <a:srgbClr val="000000"/>
                </a:solidFill>
              </a:rPr>
              <a:t>or the rendering of services. Capital costs are one-time expenses that are generally paid up front and that will </a:t>
            </a:r>
            <a:r>
              <a:rPr lang="en-US" sz="1500">
                <a:solidFill>
                  <a:srgbClr val="980000"/>
                </a:solidFill>
              </a:rPr>
              <a:t>contribute over the long term to generate profit.</a:t>
            </a:r>
          </a:p>
          <a:p>
            <a:pPr marL="457200" marR="0" lvl="0" indent="457200" algn="just" rtl="0">
              <a:lnSpc>
                <a:spcPct val="150000"/>
              </a:lnSpc>
              <a:spcBef>
                <a:spcPts val="1000"/>
              </a:spcBef>
              <a:spcAft>
                <a:spcPts val="0"/>
              </a:spcAft>
              <a:buNone/>
            </a:pPr>
            <a:endParaRPr sz="1500">
              <a:solidFill>
                <a:srgbClr val="000000"/>
              </a:solidFill>
            </a:endParaRPr>
          </a:p>
        </p:txBody>
      </p:sp>
      <p:sp>
        <p:nvSpPr>
          <p:cNvPr id="437" name="Shape 437"/>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47</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6">
                                            <p:txEl>
                                              <p:pRg st="0" end="0"/>
                                            </p:txEl>
                                          </p:spTgt>
                                        </p:tgtEl>
                                        <p:attrNameLst>
                                          <p:attrName>style.visibility</p:attrName>
                                        </p:attrNameLst>
                                      </p:cBhvr>
                                      <p:to>
                                        <p:strVal val="visible"/>
                                      </p:to>
                                    </p:set>
                                    <p:animEffect transition="in" filter="fade">
                                      <p:cBhvr>
                                        <p:cTn id="7" dur="2000"/>
                                        <p:tgtEl>
                                          <p:spTgt spid="4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6">
                                            <p:txEl>
                                              <p:pRg st="1" end="1"/>
                                            </p:txEl>
                                          </p:spTgt>
                                        </p:tgtEl>
                                        <p:attrNameLst>
                                          <p:attrName>style.visibility</p:attrName>
                                        </p:attrNameLst>
                                      </p:cBhvr>
                                      <p:to>
                                        <p:strVal val="visible"/>
                                      </p:to>
                                    </p:set>
                                    <p:animEffect transition="in" filter="fade">
                                      <p:cBhvr>
                                        <p:cTn id="12" dur="2000"/>
                                        <p:tgtEl>
                                          <p:spTgt spid="4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6">
                                            <p:txEl>
                                              <p:pRg st="2" end="2"/>
                                            </p:txEl>
                                          </p:spTgt>
                                        </p:tgtEl>
                                        <p:attrNameLst>
                                          <p:attrName>style.visibility</p:attrName>
                                        </p:attrNameLst>
                                      </p:cBhvr>
                                      <p:to>
                                        <p:strVal val="visible"/>
                                      </p:to>
                                    </p:set>
                                    <p:animEffect transition="in" filter="fade">
                                      <p:cBhvr>
                                        <p:cTn id="17" dur="2000"/>
                                        <p:tgtEl>
                                          <p:spTgt spid="4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6">
                                            <p:txEl>
                                              <p:pRg st="3" end="3"/>
                                            </p:txEl>
                                          </p:spTgt>
                                        </p:tgtEl>
                                        <p:attrNameLst>
                                          <p:attrName>style.visibility</p:attrName>
                                        </p:attrNameLst>
                                      </p:cBhvr>
                                      <p:to>
                                        <p:strVal val="visible"/>
                                      </p:to>
                                    </p:set>
                                    <p:animEffect transition="in" filter="fade">
                                      <p:cBhvr>
                                        <p:cTn id="22" dur="2000"/>
                                        <p:tgtEl>
                                          <p:spTgt spid="4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6">
                                            <p:txEl>
                                              <p:pRg st="4" end="4"/>
                                            </p:txEl>
                                          </p:spTgt>
                                        </p:tgtEl>
                                        <p:attrNameLst>
                                          <p:attrName>style.visibility</p:attrName>
                                        </p:attrNameLst>
                                      </p:cBhvr>
                                      <p:to>
                                        <p:strVal val="visible"/>
                                      </p:to>
                                    </p:set>
                                    <p:animEffect transition="in" filter="fade">
                                      <p:cBhvr>
                                        <p:cTn id="27" dur="2000"/>
                                        <p:tgtEl>
                                          <p:spTgt spid="4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6">
                                            <p:txEl>
                                              <p:pRg st="5" end="5"/>
                                            </p:txEl>
                                          </p:spTgt>
                                        </p:tgtEl>
                                        <p:attrNameLst>
                                          <p:attrName>style.visibility</p:attrName>
                                        </p:attrNameLst>
                                      </p:cBhvr>
                                      <p:to>
                                        <p:strVal val="visible"/>
                                      </p:to>
                                    </p:set>
                                    <p:animEffect transition="in" filter="fade">
                                      <p:cBhvr>
                                        <p:cTn id="32" dur="2000"/>
                                        <p:tgtEl>
                                          <p:spTgt spid="43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6">
                                            <p:txEl>
                                              <p:pRg st="6" end="6"/>
                                            </p:txEl>
                                          </p:spTgt>
                                        </p:tgtEl>
                                        <p:attrNameLst>
                                          <p:attrName>style.visibility</p:attrName>
                                        </p:attrNameLst>
                                      </p:cBhvr>
                                      <p:to>
                                        <p:strVal val="visible"/>
                                      </p:to>
                                    </p:set>
                                    <p:animEffect transition="in" filter="fade">
                                      <p:cBhvr>
                                        <p:cTn id="37" dur="2000"/>
                                        <p:tgtEl>
                                          <p:spTgt spid="43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6">
                                            <p:txEl>
                                              <p:pRg st="7" end="7"/>
                                            </p:txEl>
                                          </p:spTgt>
                                        </p:tgtEl>
                                        <p:attrNameLst>
                                          <p:attrName>style.visibility</p:attrName>
                                        </p:attrNameLst>
                                      </p:cBhvr>
                                      <p:to>
                                        <p:strVal val="visible"/>
                                      </p:to>
                                    </p:set>
                                    <p:animEffect transition="in" filter="fade">
                                      <p:cBhvr>
                                        <p:cTn id="42" dur="2000"/>
                                        <p:tgtEl>
                                          <p:spTgt spid="43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000"/>
              <a:t>4.4 Economics of the cloud</a:t>
            </a:r>
          </a:p>
        </p:txBody>
      </p:sp>
      <p:sp>
        <p:nvSpPr>
          <p:cNvPr id="444" name="Shape 444"/>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457200" marR="0" lvl="0" indent="-317500" algn="just" rtl="0">
              <a:lnSpc>
                <a:spcPct val="150000"/>
              </a:lnSpc>
              <a:spcBef>
                <a:spcPts val="1000"/>
              </a:spcBef>
              <a:spcAft>
                <a:spcPts val="0"/>
              </a:spcAft>
              <a:buClr>
                <a:srgbClr val="000000"/>
              </a:buClr>
              <a:buSzPct val="100000"/>
            </a:pPr>
            <a:r>
              <a:rPr lang="en-US" sz="1400" dirty="0">
                <a:solidFill>
                  <a:srgbClr val="000000"/>
                </a:solidFill>
              </a:rPr>
              <a:t>Enterprise will definitely have an IT department that is used to automate many of the activities that are performed within the enterprise: p</a:t>
            </a:r>
            <a:r>
              <a:rPr lang="en-US" sz="1400" dirty="0">
                <a:solidFill>
                  <a:srgbClr val="980000"/>
                </a:solidFill>
              </a:rPr>
              <a:t>ayroll, customer relationship management, enterprise resource planning, tracking and inventory of products, and others.</a:t>
            </a:r>
          </a:p>
          <a:p>
            <a:pPr marL="457200" marR="0" lvl="0" indent="-317500" algn="just" rtl="0">
              <a:lnSpc>
                <a:spcPct val="150000"/>
              </a:lnSpc>
              <a:spcBef>
                <a:spcPts val="1000"/>
              </a:spcBef>
              <a:spcAft>
                <a:spcPts val="0"/>
              </a:spcAft>
              <a:buClr>
                <a:srgbClr val="000000"/>
              </a:buClr>
              <a:buSzPct val="100000"/>
            </a:pPr>
            <a:r>
              <a:rPr lang="en-US" sz="1400" dirty="0">
                <a:solidFill>
                  <a:srgbClr val="000000"/>
                </a:solidFill>
              </a:rPr>
              <a:t>In the case of IT capital costs, the </a:t>
            </a:r>
            <a:r>
              <a:rPr lang="en-US" sz="1400" dirty="0">
                <a:solidFill>
                  <a:srgbClr val="980000"/>
                </a:solidFill>
              </a:rPr>
              <a:t>depreciation cost</a:t>
            </a:r>
            <a:r>
              <a:rPr lang="en-US" sz="1400" dirty="0">
                <a:solidFill>
                  <a:srgbClr val="000000"/>
                </a:solidFill>
              </a:rPr>
              <a:t>s are represented by </a:t>
            </a:r>
            <a:r>
              <a:rPr lang="en-US" sz="1400" dirty="0">
                <a:solidFill>
                  <a:srgbClr val="980000"/>
                </a:solidFill>
              </a:rPr>
              <a:t>the loss of value of the hardware</a:t>
            </a:r>
            <a:r>
              <a:rPr lang="en-US" sz="1400" dirty="0">
                <a:solidFill>
                  <a:srgbClr val="000000"/>
                </a:solidFill>
              </a:rPr>
              <a:t> over time and the </a:t>
            </a:r>
            <a:r>
              <a:rPr lang="en-US" sz="1400" dirty="0">
                <a:solidFill>
                  <a:srgbClr val="980000"/>
                </a:solidFill>
              </a:rPr>
              <a:t>aging of software product</a:t>
            </a:r>
            <a:r>
              <a:rPr lang="en-US" sz="1400" dirty="0">
                <a:solidFill>
                  <a:srgbClr val="000000"/>
                </a:solidFill>
              </a:rPr>
              <a:t>s that need to be replaced because new features are required.</a:t>
            </a:r>
          </a:p>
          <a:p>
            <a:pPr marL="457200" marR="0" lvl="0" indent="-317500" algn="just" rtl="0">
              <a:lnSpc>
                <a:spcPct val="150000"/>
              </a:lnSpc>
              <a:spcBef>
                <a:spcPts val="1000"/>
              </a:spcBef>
              <a:spcAft>
                <a:spcPts val="0"/>
              </a:spcAft>
              <a:buClr>
                <a:srgbClr val="000000"/>
              </a:buClr>
              <a:buSzPct val="100000"/>
            </a:pPr>
            <a:r>
              <a:rPr lang="en-US" sz="1400" dirty="0">
                <a:solidFill>
                  <a:srgbClr val="000000"/>
                </a:solidFill>
              </a:rPr>
              <a:t>Many enterprises own a </a:t>
            </a:r>
            <a:r>
              <a:rPr lang="en-US" sz="1400" dirty="0">
                <a:solidFill>
                  <a:srgbClr val="980000"/>
                </a:solidFill>
              </a:rPr>
              <a:t>small or medium-sized datacenter</a:t>
            </a:r>
            <a:r>
              <a:rPr lang="en-US" sz="1400" dirty="0">
                <a:solidFill>
                  <a:srgbClr val="000000"/>
                </a:solidFill>
              </a:rPr>
              <a:t> that introduces several </a:t>
            </a:r>
            <a:r>
              <a:rPr lang="en-US" sz="1400" dirty="0">
                <a:solidFill>
                  <a:srgbClr val="980000"/>
                </a:solidFill>
              </a:rPr>
              <a:t>operational costs in terms of maintenance, electricity, and </a:t>
            </a:r>
            <a:r>
              <a:rPr lang="en-US" sz="1400" dirty="0" err="1">
                <a:solidFill>
                  <a:srgbClr val="980000"/>
                </a:solidFill>
              </a:rPr>
              <a:t>cooling</a:t>
            </a:r>
            <a:r>
              <a:rPr lang="en-US" sz="1400" dirty="0" err="1">
                <a:solidFill>
                  <a:srgbClr val="000000"/>
                </a:solidFill>
              </a:rPr>
              <a:t>.Moreover</a:t>
            </a:r>
            <a:r>
              <a:rPr lang="en-US" sz="1400" dirty="0">
                <a:solidFill>
                  <a:srgbClr val="000000"/>
                </a:solidFill>
              </a:rPr>
              <a:t>, other costs are triggered by the purchase of potentially expensive software. </a:t>
            </a:r>
            <a:r>
              <a:rPr lang="en-US" sz="1400" dirty="0">
                <a:solidFill>
                  <a:srgbClr val="980000"/>
                </a:solidFill>
              </a:rPr>
              <a:t>With cloud computing these costs are significantly reduced or simply disappear according to its penetration</a:t>
            </a:r>
            <a:r>
              <a:rPr lang="en-US" sz="1400" dirty="0">
                <a:solidFill>
                  <a:srgbClr val="000000"/>
                </a:solidFill>
              </a:rPr>
              <a:t>.</a:t>
            </a:r>
          </a:p>
          <a:p>
            <a:pPr marL="457200" marR="0" lvl="0" indent="-317500" algn="just" rtl="0">
              <a:lnSpc>
                <a:spcPct val="150000"/>
              </a:lnSpc>
              <a:spcBef>
                <a:spcPts val="1000"/>
              </a:spcBef>
              <a:spcAft>
                <a:spcPts val="0"/>
              </a:spcAft>
              <a:buClr>
                <a:srgbClr val="000000"/>
              </a:buClr>
              <a:buSzPct val="100000"/>
            </a:pPr>
            <a:r>
              <a:rPr lang="en-US" sz="1400" dirty="0">
                <a:solidFill>
                  <a:srgbClr val="000000"/>
                </a:solidFill>
              </a:rPr>
              <a:t>Cloud computing also introduces </a:t>
            </a:r>
            <a:r>
              <a:rPr lang="en-US" sz="1400" dirty="0">
                <a:solidFill>
                  <a:srgbClr val="980000"/>
                </a:solidFill>
              </a:rPr>
              <a:t>reductions in administrative and maintenance costs leverage</a:t>
            </a:r>
          </a:p>
          <a:p>
            <a:pPr marL="457200" marR="0" lvl="0" indent="-317500" algn="just" rtl="0">
              <a:lnSpc>
                <a:spcPct val="150000"/>
              </a:lnSpc>
              <a:spcBef>
                <a:spcPts val="1000"/>
              </a:spcBef>
              <a:spcAft>
                <a:spcPts val="0"/>
              </a:spcAft>
              <a:buClr>
                <a:srgbClr val="980000"/>
              </a:buClr>
              <a:buSzPct val="100000"/>
            </a:pPr>
            <a:r>
              <a:rPr lang="en-US" sz="1400" dirty="0">
                <a:solidFill>
                  <a:srgbClr val="980000"/>
                </a:solidFill>
              </a:rPr>
              <a:t>In the case of a small startup, it is possible to completely leverage the cloud for many aspects, such as:</a:t>
            </a:r>
          </a:p>
          <a:p>
            <a:pPr marL="457200" marR="0" lvl="0" indent="-317500" algn="just" rtl="0">
              <a:lnSpc>
                <a:spcPct val="150000"/>
              </a:lnSpc>
              <a:spcBef>
                <a:spcPts val="1000"/>
              </a:spcBef>
              <a:spcAft>
                <a:spcPts val="0"/>
              </a:spcAft>
              <a:buClr>
                <a:srgbClr val="980000"/>
              </a:buClr>
              <a:buSzPct val="100000"/>
            </a:pPr>
            <a:r>
              <a:rPr lang="en-US" sz="1400" dirty="0">
                <a:solidFill>
                  <a:srgbClr val="980000"/>
                </a:solidFill>
              </a:rPr>
              <a:t> IT infrastructure</a:t>
            </a:r>
          </a:p>
          <a:p>
            <a:pPr marL="457200" marR="0" lvl="0" indent="-317500" algn="just" rtl="0">
              <a:lnSpc>
                <a:spcPct val="150000"/>
              </a:lnSpc>
              <a:spcBef>
                <a:spcPts val="1000"/>
              </a:spcBef>
              <a:spcAft>
                <a:spcPts val="0"/>
              </a:spcAft>
              <a:buClr>
                <a:srgbClr val="980000"/>
              </a:buClr>
              <a:buSzPct val="100000"/>
            </a:pPr>
            <a:r>
              <a:rPr lang="en-US" sz="1400" dirty="0">
                <a:solidFill>
                  <a:srgbClr val="980000"/>
                </a:solidFill>
              </a:rPr>
              <a:t> Software development</a:t>
            </a:r>
          </a:p>
          <a:p>
            <a:pPr marL="457200" marR="0" lvl="0" indent="-317500" algn="just" rtl="0">
              <a:lnSpc>
                <a:spcPct val="150000"/>
              </a:lnSpc>
              <a:spcBef>
                <a:spcPts val="1000"/>
              </a:spcBef>
              <a:spcAft>
                <a:spcPts val="0"/>
              </a:spcAft>
              <a:buClr>
                <a:srgbClr val="980000"/>
              </a:buClr>
              <a:buSzPct val="100000"/>
            </a:pPr>
            <a:r>
              <a:rPr lang="en-US" sz="1400" dirty="0">
                <a:solidFill>
                  <a:srgbClr val="980000"/>
                </a:solidFill>
              </a:rPr>
              <a:t>CRM and ERP</a:t>
            </a:r>
          </a:p>
          <a:p>
            <a:pPr marL="0" marR="0" lvl="0" indent="0" algn="just" rtl="0">
              <a:lnSpc>
                <a:spcPct val="150000"/>
              </a:lnSpc>
              <a:spcBef>
                <a:spcPts val="1000"/>
              </a:spcBef>
              <a:spcAft>
                <a:spcPts val="0"/>
              </a:spcAft>
              <a:buNone/>
            </a:pPr>
            <a:endParaRPr sz="1400" dirty="0">
              <a:solidFill>
                <a:srgbClr val="000000"/>
              </a:solidFill>
            </a:endParaRPr>
          </a:p>
          <a:p>
            <a:pPr marL="0" marR="0" lvl="0" indent="457200" algn="just" rtl="0">
              <a:lnSpc>
                <a:spcPct val="150000"/>
              </a:lnSpc>
              <a:spcBef>
                <a:spcPts val="1000"/>
              </a:spcBef>
              <a:spcAft>
                <a:spcPts val="0"/>
              </a:spcAft>
              <a:buNone/>
            </a:pPr>
            <a:endParaRPr sz="1400" dirty="0">
              <a:solidFill>
                <a:srgbClr val="000000"/>
              </a:solidFill>
            </a:endParaRPr>
          </a:p>
          <a:p>
            <a:pPr marL="0" marR="0" lvl="0" indent="0" algn="just" rtl="0">
              <a:lnSpc>
                <a:spcPct val="150000"/>
              </a:lnSpc>
              <a:spcBef>
                <a:spcPts val="1000"/>
              </a:spcBef>
              <a:spcAft>
                <a:spcPts val="0"/>
              </a:spcAft>
              <a:buNone/>
            </a:pPr>
            <a:endParaRPr sz="1400" dirty="0">
              <a:solidFill>
                <a:srgbClr val="000000"/>
              </a:solidFill>
            </a:endParaRPr>
          </a:p>
          <a:p>
            <a:pPr marL="457200" marR="0" lvl="0" indent="457200" algn="just" rtl="0">
              <a:lnSpc>
                <a:spcPct val="150000"/>
              </a:lnSpc>
              <a:spcBef>
                <a:spcPts val="1000"/>
              </a:spcBef>
              <a:spcAft>
                <a:spcPts val="0"/>
              </a:spcAft>
              <a:buNone/>
            </a:pPr>
            <a:endParaRPr sz="1400" dirty="0">
              <a:solidFill>
                <a:srgbClr val="000000"/>
              </a:solidFill>
            </a:endParaRPr>
          </a:p>
        </p:txBody>
      </p:sp>
      <p:sp>
        <p:nvSpPr>
          <p:cNvPr id="445" name="Shape 445"/>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48</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
                                            <p:txEl>
                                              <p:pRg st="0" end="0"/>
                                            </p:txEl>
                                          </p:spTgt>
                                        </p:tgtEl>
                                        <p:attrNameLst>
                                          <p:attrName>style.visibility</p:attrName>
                                        </p:attrNameLst>
                                      </p:cBhvr>
                                      <p:to>
                                        <p:strVal val="visible"/>
                                      </p:to>
                                    </p:set>
                                    <p:animEffect transition="in" filter="fade">
                                      <p:cBhvr>
                                        <p:cTn id="7" dur="2000"/>
                                        <p:tgtEl>
                                          <p:spTgt spid="4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
                                            <p:txEl>
                                              <p:pRg st="1" end="1"/>
                                            </p:txEl>
                                          </p:spTgt>
                                        </p:tgtEl>
                                        <p:attrNameLst>
                                          <p:attrName>style.visibility</p:attrName>
                                        </p:attrNameLst>
                                      </p:cBhvr>
                                      <p:to>
                                        <p:strVal val="visible"/>
                                      </p:to>
                                    </p:set>
                                    <p:animEffect transition="in" filter="fade">
                                      <p:cBhvr>
                                        <p:cTn id="12" dur="2000"/>
                                        <p:tgtEl>
                                          <p:spTgt spid="4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
                                            <p:txEl>
                                              <p:pRg st="2" end="2"/>
                                            </p:txEl>
                                          </p:spTgt>
                                        </p:tgtEl>
                                        <p:attrNameLst>
                                          <p:attrName>style.visibility</p:attrName>
                                        </p:attrNameLst>
                                      </p:cBhvr>
                                      <p:to>
                                        <p:strVal val="visible"/>
                                      </p:to>
                                    </p:set>
                                    <p:animEffect transition="in" filter="fade">
                                      <p:cBhvr>
                                        <p:cTn id="17" dur="2000"/>
                                        <p:tgtEl>
                                          <p:spTgt spid="4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4">
                                            <p:txEl>
                                              <p:pRg st="3" end="3"/>
                                            </p:txEl>
                                          </p:spTgt>
                                        </p:tgtEl>
                                        <p:attrNameLst>
                                          <p:attrName>style.visibility</p:attrName>
                                        </p:attrNameLst>
                                      </p:cBhvr>
                                      <p:to>
                                        <p:strVal val="visible"/>
                                      </p:to>
                                    </p:set>
                                    <p:animEffect transition="in" filter="fade">
                                      <p:cBhvr>
                                        <p:cTn id="22" dur="2000"/>
                                        <p:tgtEl>
                                          <p:spTgt spid="4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4">
                                            <p:txEl>
                                              <p:pRg st="4" end="4"/>
                                            </p:txEl>
                                          </p:spTgt>
                                        </p:tgtEl>
                                        <p:attrNameLst>
                                          <p:attrName>style.visibility</p:attrName>
                                        </p:attrNameLst>
                                      </p:cBhvr>
                                      <p:to>
                                        <p:strVal val="visible"/>
                                      </p:to>
                                    </p:set>
                                    <p:animEffect transition="in" filter="fade">
                                      <p:cBhvr>
                                        <p:cTn id="27" dur="2000"/>
                                        <p:tgtEl>
                                          <p:spTgt spid="4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4">
                                            <p:txEl>
                                              <p:pRg st="5" end="5"/>
                                            </p:txEl>
                                          </p:spTgt>
                                        </p:tgtEl>
                                        <p:attrNameLst>
                                          <p:attrName>style.visibility</p:attrName>
                                        </p:attrNameLst>
                                      </p:cBhvr>
                                      <p:to>
                                        <p:strVal val="visible"/>
                                      </p:to>
                                    </p:set>
                                    <p:animEffect transition="in" filter="fade">
                                      <p:cBhvr>
                                        <p:cTn id="32" dur="2000"/>
                                        <p:tgtEl>
                                          <p:spTgt spid="4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4">
                                            <p:txEl>
                                              <p:pRg st="6" end="6"/>
                                            </p:txEl>
                                          </p:spTgt>
                                        </p:tgtEl>
                                        <p:attrNameLst>
                                          <p:attrName>style.visibility</p:attrName>
                                        </p:attrNameLst>
                                      </p:cBhvr>
                                      <p:to>
                                        <p:strVal val="visible"/>
                                      </p:to>
                                    </p:set>
                                    <p:animEffect transition="in" filter="fade">
                                      <p:cBhvr>
                                        <p:cTn id="37" dur="2000"/>
                                        <p:tgtEl>
                                          <p:spTgt spid="4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4">
                                            <p:txEl>
                                              <p:pRg st="7" end="7"/>
                                            </p:txEl>
                                          </p:spTgt>
                                        </p:tgtEl>
                                        <p:attrNameLst>
                                          <p:attrName>style.visibility</p:attrName>
                                        </p:attrNameLst>
                                      </p:cBhvr>
                                      <p:to>
                                        <p:strVal val="visible"/>
                                      </p:to>
                                    </p:set>
                                    <p:animEffect transition="in" filter="fade">
                                      <p:cBhvr>
                                        <p:cTn id="42" dur="2000"/>
                                        <p:tgtEl>
                                          <p:spTgt spid="4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4">
                                            <p:txEl>
                                              <p:pRg st="8" end="8"/>
                                            </p:txEl>
                                          </p:spTgt>
                                        </p:tgtEl>
                                        <p:attrNameLst>
                                          <p:attrName>style.visibility</p:attrName>
                                        </p:attrNameLst>
                                      </p:cBhvr>
                                      <p:to>
                                        <p:strVal val="visible"/>
                                      </p:to>
                                    </p:set>
                                    <p:animEffect transition="in" filter="fade">
                                      <p:cBhvr>
                                        <p:cTn id="47" dur="2000"/>
                                        <p:tgtEl>
                                          <p:spTgt spid="44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4">
                                            <p:txEl>
                                              <p:pRg st="9" end="9"/>
                                            </p:txEl>
                                          </p:spTgt>
                                        </p:tgtEl>
                                        <p:attrNameLst>
                                          <p:attrName>style.visibility</p:attrName>
                                        </p:attrNameLst>
                                      </p:cBhvr>
                                      <p:to>
                                        <p:strVal val="visible"/>
                                      </p:to>
                                    </p:set>
                                    <p:animEffect transition="in" filter="fade">
                                      <p:cBhvr>
                                        <p:cTn id="52" dur="2000"/>
                                        <p:tgtEl>
                                          <p:spTgt spid="44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44">
                                            <p:txEl>
                                              <p:pRg st="10" end="10"/>
                                            </p:txEl>
                                          </p:spTgt>
                                        </p:tgtEl>
                                        <p:attrNameLst>
                                          <p:attrName>style.visibility</p:attrName>
                                        </p:attrNameLst>
                                      </p:cBhvr>
                                      <p:to>
                                        <p:strVal val="visible"/>
                                      </p:to>
                                    </p:set>
                                    <p:animEffect transition="in" filter="fade">
                                      <p:cBhvr>
                                        <p:cTn id="57" dur="2000"/>
                                        <p:tgtEl>
                                          <p:spTgt spid="44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44">
                                            <p:txEl>
                                              <p:pRg st="11" end="11"/>
                                            </p:txEl>
                                          </p:spTgt>
                                        </p:tgtEl>
                                        <p:attrNameLst>
                                          <p:attrName>style.visibility</p:attrName>
                                        </p:attrNameLst>
                                      </p:cBhvr>
                                      <p:to>
                                        <p:strVal val="visible"/>
                                      </p:to>
                                    </p:set>
                                    <p:animEffect transition="in" filter="fade">
                                      <p:cBhvr>
                                        <p:cTn id="62" dur="2000"/>
                                        <p:tgtEl>
                                          <p:spTgt spid="44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000"/>
              <a:t>4.4 Economics of the cloud</a:t>
            </a:r>
          </a:p>
        </p:txBody>
      </p:sp>
      <p:sp>
        <p:nvSpPr>
          <p:cNvPr id="452" name="Shape 452"/>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457200" lvl="0" indent="-317500" algn="just" rtl="0">
              <a:lnSpc>
                <a:spcPct val="150000"/>
              </a:lnSpc>
              <a:spcBef>
                <a:spcPts val="0"/>
              </a:spcBef>
              <a:buClr>
                <a:srgbClr val="000000"/>
              </a:buClr>
              <a:buSzPct val="100000"/>
            </a:pPr>
            <a:r>
              <a:rPr lang="en-US" sz="1400" dirty="0">
                <a:solidFill>
                  <a:srgbClr val="000000"/>
                </a:solidFill>
              </a:rPr>
              <a:t>In terms of the pricing models introduced by cloud computing, we can distinguish three different strategies that are adopted by the providers:</a:t>
            </a:r>
          </a:p>
          <a:p>
            <a:pPr marL="0" lvl="0" indent="457200" algn="just" rtl="0">
              <a:lnSpc>
                <a:spcPct val="150000"/>
              </a:lnSpc>
              <a:spcBef>
                <a:spcPts val="0"/>
              </a:spcBef>
              <a:buNone/>
            </a:pPr>
            <a:r>
              <a:rPr lang="en-US" sz="1400" dirty="0">
                <a:solidFill>
                  <a:srgbClr val="000000"/>
                </a:solidFill>
              </a:rPr>
              <a:t>• </a:t>
            </a:r>
            <a:r>
              <a:rPr lang="en-US" sz="1400" u="sng" dirty="0">
                <a:solidFill>
                  <a:srgbClr val="980000"/>
                </a:solidFill>
              </a:rPr>
              <a:t>Tiered pricing. </a:t>
            </a:r>
            <a:r>
              <a:rPr lang="en-US" sz="1400" dirty="0">
                <a:solidFill>
                  <a:srgbClr val="000000"/>
                </a:solidFill>
              </a:rPr>
              <a:t>In this model, cloud services are offered in several tiers, each of which offers a fixed computing specification and SLA at a specific price per unit of time. This model is used by </a:t>
            </a:r>
            <a:r>
              <a:rPr lang="en-US" sz="1400" dirty="0">
                <a:solidFill>
                  <a:srgbClr val="980000"/>
                </a:solidFill>
              </a:rPr>
              <a:t>Amazon for pricing the EC2 service</a:t>
            </a:r>
            <a:r>
              <a:rPr lang="en-US" sz="1400" dirty="0">
                <a:solidFill>
                  <a:srgbClr val="000000"/>
                </a:solidFill>
              </a:rPr>
              <a:t>, which makes available different server configurations in terms of computing capacity (CPU type and speed, memory) that have different costs per hour.</a:t>
            </a:r>
          </a:p>
          <a:p>
            <a:pPr marL="0" lvl="0" indent="457200" algn="just" rtl="0">
              <a:lnSpc>
                <a:spcPct val="150000"/>
              </a:lnSpc>
              <a:spcBef>
                <a:spcPts val="0"/>
              </a:spcBef>
              <a:buNone/>
            </a:pPr>
            <a:r>
              <a:rPr lang="en-US" sz="1400" dirty="0">
                <a:solidFill>
                  <a:srgbClr val="000000"/>
                </a:solidFill>
              </a:rPr>
              <a:t>• </a:t>
            </a:r>
            <a:r>
              <a:rPr lang="en-US" sz="1400" u="sng" dirty="0">
                <a:solidFill>
                  <a:srgbClr val="980000"/>
                </a:solidFill>
              </a:rPr>
              <a:t>Per-unit pricing. </a:t>
            </a:r>
            <a:r>
              <a:rPr lang="en-US" sz="1400" dirty="0">
                <a:solidFill>
                  <a:srgbClr val="000000"/>
                </a:solidFill>
              </a:rPr>
              <a:t>This model is more suitable to cases where the principal source of revenue for the cloud provider is determined in terms of units of specific services, such as data transfer and memory allocation. In this scenario customers can configure their systems more efficiently according to the application needs. This model is used, for example, by </a:t>
            </a:r>
            <a:r>
              <a:rPr lang="en-US" sz="1400" dirty="0" err="1">
                <a:solidFill>
                  <a:srgbClr val="980000"/>
                </a:solidFill>
              </a:rPr>
              <a:t>GoGrid</a:t>
            </a:r>
            <a:r>
              <a:rPr lang="en-US" sz="1400" dirty="0">
                <a:solidFill>
                  <a:srgbClr val="980000"/>
                </a:solidFill>
              </a:rPr>
              <a:t>, which makes customers pay according to RAM/hour units for the servers deployed in the </a:t>
            </a:r>
            <a:r>
              <a:rPr lang="en-US" sz="1400" dirty="0" err="1">
                <a:solidFill>
                  <a:srgbClr val="980000"/>
                </a:solidFill>
              </a:rPr>
              <a:t>GoGrid</a:t>
            </a:r>
            <a:r>
              <a:rPr lang="en-US" sz="1400" dirty="0">
                <a:solidFill>
                  <a:srgbClr val="980000"/>
                </a:solidFill>
              </a:rPr>
              <a:t> cloud.</a:t>
            </a:r>
          </a:p>
          <a:p>
            <a:pPr marL="0" lvl="0" indent="457200" algn="just" rtl="0">
              <a:lnSpc>
                <a:spcPct val="150000"/>
              </a:lnSpc>
              <a:spcBef>
                <a:spcPts val="0"/>
              </a:spcBef>
              <a:buNone/>
            </a:pPr>
            <a:r>
              <a:rPr lang="en-US" sz="1400" dirty="0">
                <a:solidFill>
                  <a:srgbClr val="000000"/>
                </a:solidFill>
              </a:rPr>
              <a:t>• </a:t>
            </a:r>
            <a:r>
              <a:rPr lang="en-US" sz="1400" u="sng" dirty="0">
                <a:solidFill>
                  <a:srgbClr val="980000"/>
                </a:solidFill>
              </a:rPr>
              <a:t>Subscription-based pricing. </a:t>
            </a:r>
            <a:r>
              <a:rPr lang="en-US" sz="1400" dirty="0">
                <a:solidFill>
                  <a:srgbClr val="000000"/>
                </a:solidFill>
              </a:rPr>
              <a:t>This is the model used mostly by </a:t>
            </a:r>
            <a:r>
              <a:rPr lang="en-US" sz="1400" dirty="0" err="1">
                <a:solidFill>
                  <a:srgbClr val="000000"/>
                </a:solidFill>
              </a:rPr>
              <a:t>SaaS</a:t>
            </a:r>
            <a:r>
              <a:rPr lang="en-US" sz="1400" dirty="0">
                <a:solidFill>
                  <a:srgbClr val="000000"/>
                </a:solidFill>
              </a:rPr>
              <a:t> providers in which </a:t>
            </a:r>
            <a:r>
              <a:rPr lang="en-US" sz="1400" dirty="0">
                <a:solidFill>
                  <a:srgbClr val="980000"/>
                </a:solidFill>
              </a:rPr>
              <a:t>users pay a periodic subscription fee for use of the software or the specific component services</a:t>
            </a:r>
            <a:r>
              <a:rPr lang="en-US" sz="1400" dirty="0">
                <a:solidFill>
                  <a:srgbClr val="000000"/>
                </a:solidFill>
              </a:rPr>
              <a:t> that are integrated in their applications</a:t>
            </a:r>
            <a:r>
              <a:rPr lang="en-US" sz="1400" dirty="0" smtClean="0">
                <a:solidFill>
                  <a:srgbClr val="000000"/>
                </a:solidFill>
              </a:rPr>
              <a:t>.</a:t>
            </a:r>
          </a:p>
          <a:p>
            <a:pPr marL="0" lvl="0" indent="457200" algn="just" rtl="0">
              <a:lnSpc>
                <a:spcPct val="150000"/>
              </a:lnSpc>
              <a:spcBef>
                <a:spcPts val="0"/>
              </a:spcBef>
              <a:buNone/>
            </a:pPr>
            <a:endParaRPr lang="en-US" sz="1400" dirty="0" smtClean="0">
              <a:solidFill>
                <a:srgbClr val="000000"/>
              </a:solidFill>
            </a:endParaRPr>
          </a:p>
          <a:p>
            <a:pPr marL="0" lvl="0" indent="457200" algn="just" rtl="0">
              <a:lnSpc>
                <a:spcPct val="150000"/>
              </a:lnSpc>
              <a:spcBef>
                <a:spcPts val="0"/>
              </a:spcBef>
              <a:buNone/>
            </a:pPr>
            <a:r>
              <a:rPr lang="en-US" sz="1800" b="1" dirty="0" smtClean="0">
                <a:solidFill>
                  <a:srgbClr val="000000"/>
                </a:solidFill>
              </a:rPr>
              <a:t>4.5 Open Challenges- Refer Assignment Note book</a:t>
            </a:r>
            <a:endParaRPr lang="en-US" sz="1800" b="1" dirty="0">
              <a:solidFill>
                <a:srgbClr val="000000"/>
              </a:solidFill>
            </a:endParaRPr>
          </a:p>
          <a:p>
            <a:pPr marL="457200" marR="0" lvl="0" indent="457200" algn="just" rtl="0">
              <a:lnSpc>
                <a:spcPct val="150000"/>
              </a:lnSpc>
              <a:spcBef>
                <a:spcPts val="1000"/>
              </a:spcBef>
              <a:spcAft>
                <a:spcPts val="0"/>
              </a:spcAft>
              <a:buNone/>
            </a:pPr>
            <a:endParaRPr sz="1500">
              <a:solidFill>
                <a:srgbClr val="000000"/>
              </a:solidFill>
            </a:endParaRPr>
          </a:p>
        </p:txBody>
      </p:sp>
      <p:sp>
        <p:nvSpPr>
          <p:cNvPr id="453" name="Shape 453"/>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49</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2">
                                            <p:txEl>
                                              <p:pRg st="0" end="0"/>
                                            </p:txEl>
                                          </p:spTgt>
                                        </p:tgtEl>
                                        <p:attrNameLst>
                                          <p:attrName>style.visibility</p:attrName>
                                        </p:attrNameLst>
                                      </p:cBhvr>
                                      <p:to>
                                        <p:strVal val="visible"/>
                                      </p:to>
                                    </p:set>
                                    <p:animEffect transition="in" filter="fade">
                                      <p:cBhvr>
                                        <p:cTn id="7" dur="2000"/>
                                        <p:tgtEl>
                                          <p:spTgt spid="4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2">
                                            <p:txEl>
                                              <p:pRg st="1" end="1"/>
                                            </p:txEl>
                                          </p:spTgt>
                                        </p:tgtEl>
                                        <p:attrNameLst>
                                          <p:attrName>style.visibility</p:attrName>
                                        </p:attrNameLst>
                                      </p:cBhvr>
                                      <p:to>
                                        <p:strVal val="visible"/>
                                      </p:to>
                                    </p:set>
                                    <p:animEffect transition="in" filter="fade">
                                      <p:cBhvr>
                                        <p:cTn id="12" dur="2000"/>
                                        <p:tgtEl>
                                          <p:spTgt spid="4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2">
                                            <p:txEl>
                                              <p:pRg st="2" end="2"/>
                                            </p:txEl>
                                          </p:spTgt>
                                        </p:tgtEl>
                                        <p:attrNameLst>
                                          <p:attrName>style.visibility</p:attrName>
                                        </p:attrNameLst>
                                      </p:cBhvr>
                                      <p:to>
                                        <p:strVal val="visible"/>
                                      </p:to>
                                    </p:set>
                                    <p:animEffect transition="in" filter="fade">
                                      <p:cBhvr>
                                        <p:cTn id="17" dur="2000"/>
                                        <p:tgtEl>
                                          <p:spTgt spid="4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2">
                                            <p:txEl>
                                              <p:pRg st="3" end="3"/>
                                            </p:txEl>
                                          </p:spTgt>
                                        </p:tgtEl>
                                        <p:attrNameLst>
                                          <p:attrName>style.visibility</p:attrName>
                                        </p:attrNameLst>
                                      </p:cBhvr>
                                      <p:to>
                                        <p:strVal val="visible"/>
                                      </p:to>
                                    </p:set>
                                    <p:animEffect transition="in" filter="fade">
                                      <p:cBhvr>
                                        <p:cTn id="22" dur="2000"/>
                                        <p:tgtEl>
                                          <p:spTgt spid="4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2">
                                            <p:txEl>
                                              <p:pRg st="5" end="5"/>
                                            </p:txEl>
                                          </p:spTgt>
                                        </p:tgtEl>
                                        <p:attrNameLst>
                                          <p:attrName>style.visibility</p:attrName>
                                        </p:attrNameLst>
                                      </p:cBhvr>
                                      <p:to>
                                        <p:strVal val="visible"/>
                                      </p:to>
                                    </p:set>
                                    <p:animEffect transition="in" filter="fade">
                                      <p:cBhvr>
                                        <p:cTn id="27" dur="2000"/>
                                        <p:tgtEl>
                                          <p:spTgt spid="4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 The cloud reference model </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marR="0" lvl="0" indent="381000" algn="just" rtl="0">
              <a:lnSpc>
                <a:spcPct val="150000"/>
              </a:lnSpc>
              <a:spcBef>
                <a:spcPts val="0"/>
              </a:spcBef>
              <a:spcAft>
                <a:spcPts val="0"/>
              </a:spcAft>
              <a:buClr>
                <a:schemeClr val="dk2"/>
              </a:buClr>
              <a:buSzPct val="25000"/>
              <a:buFont typeface="Arial"/>
              <a:buNone/>
            </a:pPr>
            <a:r>
              <a:rPr lang="en-US" sz="2000" b="0" i="0" u="sng" strike="noStrike" cap="none" dirty="0" smtClean="0">
                <a:solidFill>
                  <a:schemeClr val="dk1"/>
                </a:solidFill>
                <a:latin typeface="Trebuchet MS"/>
                <a:ea typeface="Trebuchet MS"/>
                <a:cs typeface="Trebuchet MS"/>
                <a:sym typeface="Trebuchet MS"/>
              </a:rPr>
              <a:t>Cloud Computing Architecture</a:t>
            </a:r>
            <a:endParaRPr sz="2000" b="0" i="0" u="sng" strike="noStrike" cap="none">
              <a:solidFill>
                <a:schemeClr val="dk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a:t>
            </a:fld>
            <a:endParaRPr lang="en-US" sz="1400" b="0" i="0" u="none" strike="noStrike" cap="none">
              <a:solidFill>
                <a:schemeClr val="lt1"/>
              </a:solidFill>
              <a:latin typeface="Arial"/>
              <a:ea typeface="Arial"/>
              <a:cs typeface="Arial"/>
              <a:sym typeface="Arial"/>
            </a:endParaRPr>
          </a:p>
        </p:txBody>
      </p:sp>
      <p:pic>
        <p:nvPicPr>
          <p:cNvPr id="1026" name="Picture 2"/>
          <p:cNvPicPr>
            <a:picLocks noChangeAspect="1" noChangeArrowheads="1"/>
          </p:cNvPicPr>
          <p:nvPr/>
        </p:nvPicPr>
        <p:blipFill>
          <a:blip r:embed="rId3"/>
          <a:srcRect/>
          <a:stretch>
            <a:fillRect/>
          </a:stretch>
        </p:blipFill>
        <p:spPr bwMode="auto">
          <a:xfrm>
            <a:off x="228592" y="1783190"/>
            <a:ext cx="8763258" cy="49265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4.3.4 Community clouds</a:t>
            </a:r>
          </a:p>
        </p:txBody>
      </p:sp>
      <p:sp>
        <p:nvSpPr>
          <p:cNvPr id="460" name="Shape 460"/>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0" marR="0" lvl="0" indent="0" algn="just" rtl="0">
              <a:lnSpc>
                <a:spcPct val="150000"/>
              </a:lnSpc>
              <a:spcBef>
                <a:spcPts val="1000"/>
              </a:spcBef>
              <a:spcAft>
                <a:spcPts val="0"/>
              </a:spcAft>
              <a:buNone/>
            </a:pPr>
            <a:endParaRPr sz="1500">
              <a:solidFill>
                <a:srgbClr val="000000"/>
              </a:solidFill>
            </a:endParaRPr>
          </a:p>
        </p:txBody>
      </p:sp>
      <p:sp>
        <p:nvSpPr>
          <p:cNvPr id="461" name="Shape 46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50</a:t>
            </a:fld>
            <a:endParaRPr lang="en-US" sz="1400" b="0" i="0" u="none" strike="noStrike" cap="none">
              <a:solidFill>
                <a:schemeClr val="lt1"/>
              </a:solidFill>
              <a:latin typeface="Arial"/>
              <a:ea typeface="Arial"/>
              <a:cs typeface="Arial"/>
              <a:sym typeface="Arial"/>
            </a:endParaRPr>
          </a:p>
        </p:txBody>
      </p:sp>
      <p:pic>
        <p:nvPicPr>
          <p:cNvPr id="463" name="Shape 463"/>
          <p:cNvPicPr preferRelativeResize="0"/>
          <p:nvPr/>
        </p:nvPicPr>
        <p:blipFill>
          <a:blip r:embed="rId3">
            <a:alphaModFix/>
          </a:blip>
          <a:stretch>
            <a:fillRect/>
          </a:stretch>
        </p:blipFill>
        <p:spPr>
          <a:xfrm>
            <a:off x="528637" y="2047875"/>
            <a:ext cx="8086725" cy="27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
                                            <p:txEl>
                                              <p:pRg st="0" end="0"/>
                                            </p:txEl>
                                          </p:spTgt>
                                        </p:tgtEl>
                                        <p:attrNameLst>
                                          <p:attrName>style.visibility</p:attrName>
                                        </p:attrNameLst>
                                      </p:cBhvr>
                                      <p:to>
                                        <p:strVal val="visible"/>
                                      </p:to>
                                    </p:set>
                                    <p:animEffect transition="in" filter="fade">
                                      <p:cBhvr>
                                        <p:cTn id="7" dur="2000"/>
                                        <p:tgtEl>
                                          <p:spTgt spid="4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39726"/>
            <a:ext cx="8401049" cy="574674"/>
          </a:xfrm>
        </p:spPr>
        <p:txBody>
          <a:bodyPr/>
          <a:lstStyle/>
          <a:p>
            <a:r>
              <a:rPr lang="en-IN" sz="3600" dirty="0" smtClean="0"/>
              <a:t>Open Challenges (Cloud Definition)</a:t>
            </a:r>
            <a:endParaRPr lang="en-IN" sz="3600" dirty="0"/>
          </a:p>
        </p:txBody>
      </p:sp>
      <p:sp>
        <p:nvSpPr>
          <p:cNvPr id="3" name="Text Placeholder 2"/>
          <p:cNvSpPr>
            <a:spLocks noGrp="1"/>
          </p:cNvSpPr>
          <p:nvPr>
            <p:ph type="body" idx="1"/>
          </p:nvPr>
        </p:nvSpPr>
        <p:spPr>
          <a:xfrm>
            <a:off x="323850" y="1066800"/>
            <a:ext cx="8591550" cy="5084763"/>
          </a:xfrm>
        </p:spPr>
        <p:txBody>
          <a:bodyPr/>
          <a:lstStyle/>
          <a:p>
            <a:pPr>
              <a:lnSpc>
                <a:spcPct val="150000"/>
              </a:lnSpc>
            </a:pPr>
            <a:r>
              <a:rPr lang="en-IN" sz="1600" dirty="0"/>
              <a:t>The NIST (National Institute of Standards and Technology) definition of cloud computing is widely accepted and serves as a comprehensive formalization of the concept. </a:t>
            </a:r>
            <a:endParaRPr lang="en-IN" sz="1600" dirty="0" smtClean="0"/>
          </a:p>
          <a:p>
            <a:pPr>
              <a:lnSpc>
                <a:spcPct val="150000"/>
              </a:lnSpc>
            </a:pPr>
            <a:r>
              <a:rPr lang="en-IN" sz="1600" dirty="0" smtClean="0"/>
              <a:t>It </a:t>
            </a:r>
            <a:r>
              <a:rPr lang="en-IN" sz="1600" dirty="0"/>
              <a:t>defines cloud computing based on five essential characteristics</a:t>
            </a:r>
            <a:r>
              <a:rPr lang="en-IN" sz="1600" dirty="0" smtClean="0"/>
              <a:t>:</a:t>
            </a:r>
          </a:p>
          <a:p>
            <a:pPr marL="692150" indent="-514350">
              <a:lnSpc>
                <a:spcPct val="150000"/>
              </a:lnSpc>
              <a:buFont typeface="+mj-lt"/>
              <a:buAutoNum type="arabicPeriod"/>
            </a:pPr>
            <a:r>
              <a:rPr lang="en-IN" sz="1600" dirty="0" smtClean="0"/>
              <a:t> </a:t>
            </a:r>
            <a:r>
              <a:rPr lang="en-IN" sz="1600" dirty="0"/>
              <a:t>on-demand </a:t>
            </a:r>
            <a:r>
              <a:rPr lang="en-IN" sz="1600" dirty="0" smtClean="0"/>
              <a:t>self-service</a:t>
            </a:r>
          </a:p>
          <a:p>
            <a:pPr marL="692150" indent="-514350">
              <a:lnSpc>
                <a:spcPct val="150000"/>
              </a:lnSpc>
              <a:buFont typeface="+mj-lt"/>
              <a:buAutoNum type="arabicPeriod"/>
            </a:pPr>
            <a:r>
              <a:rPr lang="en-IN" sz="1600" dirty="0" smtClean="0"/>
              <a:t>broad </a:t>
            </a:r>
            <a:r>
              <a:rPr lang="en-IN" sz="1600" dirty="0"/>
              <a:t>network </a:t>
            </a:r>
            <a:r>
              <a:rPr lang="en-IN" sz="1600" dirty="0" smtClean="0"/>
              <a:t>access</a:t>
            </a:r>
          </a:p>
          <a:p>
            <a:pPr marL="692150" indent="-514350">
              <a:lnSpc>
                <a:spcPct val="150000"/>
              </a:lnSpc>
              <a:buFont typeface="+mj-lt"/>
              <a:buAutoNum type="arabicPeriod"/>
            </a:pPr>
            <a:r>
              <a:rPr lang="en-IN" sz="1600" dirty="0" smtClean="0"/>
              <a:t>resource pooling</a:t>
            </a:r>
          </a:p>
          <a:p>
            <a:pPr marL="692150" indent="-514350">
              <a:lnSpc>
                <a:spcPct val="150000"/>
              </a:lnSpc>
              <a:buFont typeface="+mj-lt"/>
              <a:buAutoNum type="arabicPeriod"/>
            </a:pPr>
            <a:r>
              <a:rPr lang="en-IN" sz="1600" dirty="0" smtClean="0"/>
              <a:t>rapid elasticity</a:t>
            </a:r>
          </a:p>
          <a:p>
            <a:pPr marL="692150" indent="-514350">
              <a:lnSpc>
                <a:spcPct val="150000"/>
              </a:lnSpc>
              <a:buFont typeface="+mj-lt"/>
              <a:buAutoNum type="arabicPeriod"/>
            </a:pPr>
            <a:r>
              <a:rPr lang="en-IN" sz="1600" dirty="0" smtClean="0"/>
              <a:t>and </a:t>
            </a:r>
            <a:r>
              <a:rPr lang="en-IN" sz="1600" dirty="0"/>
              <a:t>measured service. </a:t>
            </a:r>
            <a:endParaRPr lang="en-IN" sz="1600" dirty="0"/>
          </a:p>
          <a:p>
            <a:pPr marL="177800" indent="0">
              <a:lnSpc>
                <a:spcPct val="150000"/>
              </a:lnSpc>
              <a:buNone/>
            </a:pPr>
            <a:r>
              <a:rPr lang="en-IN" sz="1600" dirty="0" smtClean="0"/>
              <a:t>Additionally</a:t>
            </a:r>
            <a:r>
              <a:rPr lang="en-IN" sz="1600" dirty="0"/>
              <a:t>, it categorizes cloud services into Software as a Service (</a:t>
            </a:r>
            <a:r>
              <a:rPr lang="en-IN" sz="1600" dirty="0" err="1"/>
              <a:t>SaaS</a:t>
            </a:r>
            <a:r>
              <a:rPr lang="en-IN" sz="1600" dirty="0"/>
              <a:t>), Platform as a Service (</a:t>
            </a:r>
            <a:r>
              <a:rPr lang="en-IN" sz="1600" dirty="0" err="1"/>
              <a:t>PaaS</a:t>
            </a:r>
            <a:r>
              <a:rPr lang="en-IN" sz="1600" dirty="0"/>
              <a:t>), and Infrastructure as a Service (</a:t>
            </a:r>
            <a:r>
              <a:rPr lang="en-IN" sz="1600" dirty="0" err="1"/>
              <a:t>IaaS</a:t>
            </a:r>
            <a:r>
              <a:rPr lang="en-IN" sz="1600" dirty="0"/>
              <a:t>), and classifies deployment models as public, private, community, and hybrid clouds. </a:t>
            </a:r>
            <a:endParaRPr lang="en-IN" sz="1600" dirty="0" smtClean="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51</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243362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39726"/>
            <a:ext cx="8401049" cy="574674"/>
          </a:xfrm>
        </p:spPr>
        <p:txBody>
          <a:bodyPr/>
          <a:lstStyle/>
          <a:p>
            <a:r>
              <a:rPr lang="en-IN" dirty="0" smtClean="0"/>
              <a:t>Cloud Definition</a:t>
            </a:r>
            <a:endParaRPr lang="en-IN" dirty="0"/>
          </a:p>
        </p:txBody>
      </p:sp>
      <p:sp>
        <p:nvSpPr>
          <p:cNvPr id="3" name="Text Placeholder 2"/>
          <p:cNvSpPr>
            <a:spLocks noGrp="1"/>
          </p:cNvSpPr>
          <p:nvPr>
            <p:ph type="body" idx="1"/>
          </p:nvPr>
        </p:nvSpPr>
        <p:spPr>
          <a:xfrm>
            <a:off x="323850" y="1066800"/>
            <a:ext cx="8401049" cy="5410200"/>
          </a:xfrm>
        </p:spPr>
        <p:txBody>
          <a:bodyPr/>
          <a:lstStyle/>
          <a:p>
            <a:pPr algn="just">
              <a:lnSpc>
                <a:spcPct val="150000"/>
              </a:lnSpc>
            </a:pPr>
            <a:r>
              <a:rPr lang="en-IN" sz="1500" dirty="0"/>
              <a:t>T</a:t>
            </a:r>
            <a:r>
              <a:rPr lang="en-IN" sz="1500" dirty="0" smtClean="0"/>
              <a:t>here </a:t>
            </a:r>
            <a:r>
              <a:rPr lang="en-IN" sz="1500" dirty="0"/>
              <a:t>are alternative taxonomies and classifications for cloud services. </a:t>
            </a:r>
            <a:endParaRPr lang="en-IN" sz="1500" dirty="0" smtClean="0"/>
          </a:p>
          <a:p>
            <a:pPr algn="just">
              <a:lnSpc>
                <a:spcPct val="150000"/>
              </a:lnSpc>
            </a:pPr>
            <a:r>
              <a:rPr lang="en-IN" sz="1500" dirty="0" smtClean="0"/>
              <a:t>For </a:t>
            </a:r>
            <a:r>
              <a:rPr lang="en-IN" sz="1500" dirty="0"/>
              <a:t>example, David Linthicum offers a more detailed classification that includes ten different classes, which is better suited for understanding cloud computing within enterprises. </a:t>
            </a:r>
            <a:endParaRPr lang="en-IN" sz="1500" dirty="0" smtClean="0"/>
          </a:p>
          <a:p>
            <a:pPr algn="just">
              <a:lnSpc>
                <a:spcPct val="150000"/>
              </a:lnSpc>
            </a:pPr>
            <a:r>
              <a:rPr lang="en-IN" sz="1500" dirty="0" smtClean="0"/>
              <a:t>Another </a:t>
            </a:r>
            <a:r>
              <a:rPr lang="en-IN" sz="1500" dirty="0"/>
              <a:t>approach, taken by the University of California, Santa Barbara (UCSB), focuses on defining an ontology for cloud computing</a:t>
            </a:r>
            <a:r>
              <a:rPr lang="en-IN" sz="1500" dirty="0" smtClean="0"/>
              <a:t>.</a:t>
            </a:r>
          </a:p>
          <a:p>
            <a:pPr algn="just">
              <a:lnSpc>
                <a:spcPct val="150000"/>
              </a:lnSpc>
            </a:pPr>
            <a:r>
              <a:rPr lang="en-IN" sz="1500" dirty="0" smtClean="0"/>
              <a:t> </a:t>
            </a:r>
            <a:r>
              <a:rPr lang="en-IN" sz="1500" dirty="0"/>
              <a:t>This ontology dissects the concept of a cloud into five main layers</a:t>
            </a:r>
            <a:r>
              <a:rPr lang="en-IN" sz="1500" dirty="0" smtClean="0"/>
              <a:t>:</a:t>
            </a:r>
          </a:p>
          <a:p>
            <a:pPr marL="635000" indent="-457200" algn="just">
              <a:lnSpc>
                <a:spcPct val="150000"/>
              </a:lnSpc>
              <a:buFont typeface="+mj-lt"/>
              <a:buAutoNum type="arabicPeriod"/>
            </a:pPr>
            <a:r>
              <a:rPr lang="en-IN" sz="1500" dirty="0" smtClean="0"/>
              <a:t> applications</a:t>
            </a:r>
          </a:p>
          <a:p>
            <a:pPr marL="635000" indent="-457200" algn="just">
              <a:lnSpc>
                <a:spcPct val="150000"/>
              </a:lnSpc>
              <a:buFont typeface="+mj-lt"/>
              <a:buAutoNum type="arabicPeriod"/>
            </a:pPr>
            <a:r>
              <a:rPr lang="en-IN" sz="1500" dirty="0" smtClean="0"/>
              <a:t> </a:t>
            </a:r>
            <a:r>
              <a:rPr lang="en-IN" sz="1500" dirty="0"/>
              <a:t>software </a:t>
            </a:r>
            <a:r>
              <a:rPr lang="en-IN" sz="1500" dirty="0" smtClean="0"/>
              <a:t>environments</a:t>
            </a:r>
          </a:p>
          <a:p>
            <a:pPr marL="635000" indent="-457200" algn="just">
              <a:lnSpc>
                <a:spcPct val="150000"/>
              </a:lnSpc>
              <a:buFont typeface="+mj-lt"/>
              <a:buAutoNum type="arabicPeriod"/>
            </a:pPr>
            <a:r>
              <a:rPr lang="en-IN" sz="1500" dirty="0" smtClean="0"/>
              <a:t> </a:t>
            </a:r>
            <a:r>
              <a:rPr lang="en-IN" sz="1500" dirty="0"/>
              <a:t>software </a:t>
            </a:r>
            <a:r>
              <a:rPr lang="en-IN" sz="1500" dirty="0" smtClean="0"/>
              <a:t>infrastructure</a:t>
            </a:r>
          </a:p>
          <a:p>
            <a:pPr marL="635000" indent="-457200" algn="just">
              <a:lnSpc>
                <a:spcPct val="150000"/>
              </a:lnSpc>
              <a:buFont typeface="+mj-lt"/>
              <a:buAutoNum type="arabicPeriod"/>
            </a:pPr>
            <a:r>
              <a:rPr lang="en-IN" sz="1500" dirty="0" smtClean="0"/>
              <a:t> </a:t>
            </a:r>
            <a:r>
              <a:rPr lang="en-IN" sz="1500" dirty="0"/>
              <a:t>software kernel, and hardware. </a:t>
            </a:r>
            <a:endParaRPr lang="en-IN" sz="1500" dirty="0" smtClean="0"/>
          </a:p>
          <a:p>
            <a:pPr algn="just">
              <a:lnSpc>
                <a:spcPct val="150000"/>
              </a:lnSpc>
            </a:pPr>
            <a:r>
              <a:rPr lang="en-IN" sz="1500" dirty="0" smtClean="0"/>
              <a:t>Each </a:t>
            </a:r>
            <a:r>
              <a:rPr lang="en-IN" sz="1500" dirty="0"/>
              <a:t>layer addresses the needs of different user classes within the cloud computing community and builds on the underlying layers.</a:t>
            </a:r>
            <a:endParaRPr lang="en-IN" sz="1500"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52</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930274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39726"/>
            <a:ext cx="8401049" cy="574674"/>
          </a:xfrm>
        </p:spPr>
        <p:txBody>
          <a:bodyPr/>
          <a:lstStyle/>
          <a:p>
            <a:r>
              <a:rPr lang="en-IN" sz="3600" dirty="0" smtClean="0"/>
              <a:t>Cloud Interoperability and Standards</a:t>
            </a:r>
            <a:endParaRPr lang="en-IN" sz="3600" dirty="0"/>
          </a:p>
        </p:txBody>
      </p:sp>
      <p:sp>
        <p:nvSpPr>
          <p:cNvPr id="3" name="Text Placeholder 2"/>
          <p:cNvSpPr>
            <a:spLocks noGrp="1"/>
          </p:cNvSpPr>
          <p:nvPr>
            <p:ph type="body" idx="1"/>
          </p:nvPr>
        </p:nvSpPr>
        <p:spPr>
          <a:xfrm>
            <a:off x="323850" y="914400"/>
            <a:ext cx="8591550" cy="5781676"/>
          </a:xfrm>
        </p:spPr>
        <p:txBody>
          <a:bodyPr/>
          <a:lstStyle/>
          <a:p>
            <a:pPr algn="just">
              <a:lnSpc>
                <a:spcPct val="150000"/>
              </a:lnSpc>
            </a:pPr>
            <a:r>
              <a:rPr lang="en-IN" sz="1900" dirty="0"/>
              <a:t>Cloud computing is like a utility service, providing IT infrastructure and applications on-demand, similar to how we access electricity or water. </a:t>
            </a:r>
            <a:endParaRPr lang="en-IN" sz="1900" dirty="0" smtClean="0"/>
          </a:p>
          <a:p>
            <a:pPr algn="just">
              <a:lnSpc>
                <a:spcPct val="150000"/>
              </a:lnSpc>
            </a:pPr>
            <a:r>
              <a:rPr lang="en-IN" sz="1900" dirty="0" smtClean="0"/>
              <a:t>However</a:t>
            </a:r>
            <a:r>
              <a:rPr lang="en-IN" sz="1900" dirty="0"/>
              <a:t>, for cloud computing to work smoothly, it's crucial to have standards and compatibility between different cloud solutions</a:t>
            </a:r>
            <a:r>
              <a:rPr lang="en-IN" sz="1900" dirty="0" smtClean="0"/>
              <a:t>.</a:t>
            </a:r>
          </a:p>
          <a:p>
            <a:pPr algn="just">
              <a:lnSpc>
                <a:spcPct val="150000"/>
              </a:lnSpc>
            </a:pPr>
            <a:r>
              <a:rPr lang="en-IN" sz="1900" dirty="0"/>
              <a:t>One big problem is "vendor lock-in." </a:t>
            </a:r>
            <a:endParaRPr lang="en-IN" sz="1900" dirty="0" smtClean="0"/>
          </a:p>
          <a:p>
            <a:pPr algn="just">
              <a:lnSpc>
                <a:spcPct val="150000"/>
              </a:lnSpc>
            </a:pPr>
            <a:r>
              <a:rPr lang="en-IN" sz="1900" dirty="0" smtClean="0"/>
              <a:t>This </a:t>
            </a:r>
            <a:r>
              <a:rPr lang="en-IN" sz="1900" dirty="0"/>
              <a:t>happens when a customer gets stuck with a particular cloud provider's solution and finds it hard to switch to another provider's solution. </a:t>
            </a:r>
            <a:endParaRPr lang="en-IN" sz="1900" dirty="0" smtClean="0"/>
          </a:p>
          <a:p>
            <a:pPr algn="just">
              <a:lnSpc>
                <a:spcPct val="150000"/>
              </a:lnSpc>
            </a:pPr>
            <a:r>
              <a:rPr lang="en-IN" sz="1900" dirty="0" smtClean="0"/>
              <a:t>This </a:t>
            </a:r>
            <a:r>
              <a:rPr lang="en-IN" sz="1900" dirty="0"/>
              <a:t>might be because the customer wants a better solution or because the original provider can no longer provide the needed service. </a:t>
            </a:r>
            <a:endParaRPr lang="en-IN" sz="1900" dirty="0" smtClean="0"/>
          </a:p>
          <a:p>
            <a:pPr algn="just">
              <a:lnSpc>
                <a:spcPct val="150000"/>
              </a:lnSpc>
            </a:pPr>
            <a:r>
              <a:rPr lang="en-IN" sz="1900" dirty="0" smtClean="0"/>
              <a:t>Switching </a:t>
            </a:r>
            <a:r>
              <a:rPr lang="en-IN" sz="1900" dirty="0"/>
              <a:t>in such cases is often costly and time-consuming.</a:t>
            </a:r>
            <a:endParaRPr lang="en-IN" sz="1900"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53</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80545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39726"/>
            <a:ext cx="8401049" cy="650874"/>
          </a:xfrm>
        </p:spPr>
        <p:txBody>
          <a:bodyPr/>
          <a:lstStyle/>
          <a:p>
            <a:r>
              <a:rPr lang="en-IN" sz="3600" dirty="0"/>
              <a:t>Cloud Interoperability and Standards</a:t>
            </a:r>
          </a:p>
        </p:txBody>
      </p:sp>
      <p:sp>
        <p:nvSpPr>
          <p:cNvPr id="3" name="Text Placeholder 2"/>
          <p:cNvSpPr>
            <a:spLocks noGrp="1"/>
          </p:cNvSpPr>
          <p:nvPr>
            <p:ph type="body" idx="1"/>
          </p:nvPr>
        </p:nvSpPr>
        <p:spPr>
          <a:xfrm>
            <a:off x="323850" y="990600"/>
            <a:ext cx="8591550" cy="5562600"/>
          </a:xfrm>
        </p:spPr>
        <p:txBody>
          <a:bodyPr/>
          <a:lstStyle/>
          <a:p>
            <a:pPr algn="just">
              <a:lnSpc>
                <a:spcPct val="150000"/>
              </a:lnSpc>
            </a:pPr>
            <a:r>
              <a:rPr lang="en-IN" sz="1900" dirty="0"/>
              <a:t>Several organizations, like the Cloud Computing Interoperability Forum (CCIF), the Open Cloud Consortium, and the DMTF Cloud Standards Incubator, are leading this </a:t>
            </a:r>
            <a:r>
              <a:rPr lang="en-IN" sz="1900" dirty="0" smtClean="0"/>
              <a:t>effort.</a:t>
            </a:r>
          </a:p>
          <a:p>
            <a:pPr algn="just">
              <a:lnSpc>
                <a:spcPct val="150000"/>
              </a:lnSpc>
            </a:pPr>
            <a:r>
              <a:rPr lang="en-IN" sz="2000" dirty="0"/>
              <a:t>Most of these standardization efforts focus on the lower levels of cloud computing, especially Infrastructure as a Service (</a:t>
            </a:r>
            <a:r>
              <a:rPr lang="en-IN" sz="2000" dirty="0" err="1"/>
              <a:t>IaaS</a:t>
            </a:r>
            <a:r>
              <a:rPr lang="en-IN" sz="2000" dirty="0"/>
              <a:t>). </a:t>
            </a:r>
            <a:endParaRPr lang="en-IN" sz="2000" dirty="0" smtClean="0"/>
          </a:p>
          <a:p>
            <a:pPr algn="just">
              <a:lnSpc>
                <a:spcPct val="150000"/>
              </a:lnSpc>
            </a:pPr>
            <a:r>
              <a:rPr lang="en-IN" sz="2000" dirty="0" smtClean="0"/>
              <a:t>In </a:t>
            </a:r>
            <a:r>
              <a:rPr lang="en-IN" sz="2000" dirty="0" err="1"/>
              <a:t>IaaS</a:t>
            </a:r>
            <a:r>
              <a:rPr lang="en-IN" sz="2000" dirty="0"/>
              <a:t>, a major reason for vendor lock-in is the use of different formats for virtual machines. Efforts to make virtual machine formats compatible among different providers, like the Open Virtualization Format (OVF), aim to improve compatibility.</a:t>
            </a:r>
            <a:endParaRPr lang="en-IN" sz="1900"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54</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083158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39726"/>
            <a:ext cx="8401049" cy="650874"/>
          </a:xfrm>
        </p:spPr>
        <p:txBody>
          <a:bodyPr/>
          <a:lstStyle/>
          <a:p>
            <a:r>
              <a:rPr lang="en-IN" dirty="0" smtClean="0"/>
              <a:t>Scalability and Fault Tolerance</a:t>
            </a:r>
            <a:endParaRPr lang="en-IN" dirty="0"/>
          </a:p>
        </p:txBody>
      </p:sp>
      <p:sp>
        <p:nvSpPr>
          <p:cNvPr id="3" name="Text Placeholder 2"/>
          <p:cNvSpPr>
            <a:spLocks noGrp="1"/>
          </p:cNvSpPr>
          <p:nvPr>
            <p:ph type="body" idx="1"/>
          </p:nvPr>
        </p:nvSpPr>
        <p:spPr>
          <a:xfrm>
            <a:off x="323850" y="990600"/>
            <a:ext cx="8401049" cy="5486400"/>
          </a:xfrm>
        </p:spPr>
        <p:txBody>
          <a:bodyPr/>
          <a:lstStyle/>
          <a:p>
            <a:pPr algn="just">
              <a:lnSpc>
                <a:spcPct val="150000"/>
              </a:lnSpc>
            </a:pPr>
            <a:r>
              <a:rPr lang="en-IN" sz="1800" dirty="0"/>
              <a:t>Cloud computing offers the ability to scale resources on demand, which is one of its most attractive features. </a:t>
            </a:r>
            <a:endParaRPr lang="en-IN" sz="1800" dirty="0" smtClean="0"/>
          </a:p>
          <a:p>
            <a:pPr algn="just">
              <a:lnSpc>
                <a:spcPct val="150000"/>
              </a:lnSpc>
            </a:pPr>
            <a:r>
              <a:rPr lang="en-IN" sz="1800" dirty="0" smtClean="0"/>
              <a:t>This </a:t>
            </a:r>
            <a:r>
              <a:rPr lang="en-IN" sz="1800" dirty="0"/>
              <a:t>means that businesses can easily increase their computing power and storage capacity beyond what their in-house IT infrastructure can handle, whether it's for infrastructure (like servers and storage) or application services</a:t>
            </a:r>
            <a:r>
              <a:rPr lang="en-IN" sz="1800" dirty="0" smtClean="0"/>
              <a:t>.</a:t>
            </a:r>
          </a:p>
          <a:p>
            <a:pPr algn="just">
              <a:lnSpc>
                <a:spcPct val="150000"/>
              </a:lnSpc>
            </a:pPr>
            <a:r>
              <a:rPr lang="en-IN" sz="1800" dirty="0"/>
              <a:t>Cloud middleware manages a vast number of resources and users, all relying on the cloud to access computing power they couldn't afford or manage on their own premises. </a:t>
            </a:r>
            <a:endParaRPr lang="en-IN" sz="1800" dirty="0" smtClean="0"/>
          </a:p>
          <a:p>
            <a:pPr algn="just">
              <a:lnSpc>
                <a:spcPct val="150000"/>
              </a:lnSpc>
            </a:pPr>
            <a:r>
              <a:rPr lang="en-IN" sz="1800" dirty="0" smtClean="0"/>
              <a:t>However</a:t>
            </a:r>
            <a:r>
              <a:rPr lang="en-IN" sz="1800" dirty="0"/>
              <a:t>, managing these resources comes with administrative and maintenance costs. These costs are real for cloud service providers who develop, manage, and maintain the cloud infrastructure.</a:t>
            </a:r>
            <a:endParaRPr lang="en-IN" sz="1800"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55</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5797638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39726"/>
            <a:ext cx="8401049" cy="574674"/>
          </a:xfrm>
        </p:spPr>
        <p:txBody>
          <a:bodyPr/>
          <a:lstStyle/>
          <a:p>
            <a:r>
              <a:rPr lang="en-IN" dirty="0"/>
              <a:t>Scalability and Fault Tolerance</a:t>
            </a:r>
          </a:p>
        </p:txBody>
      </p:sp>
      <p:sp>
        <p:nvSpPr>
          <p:cNvPr id="3" name="Text Placeholder 2"/>
          <p:cNvSpPr>
            <a:spLocks noGrp="1"/>
          </p:cNvSpPr>
          <p:nvPr>
            <p:ph type="body" idx="1"/>
          </p:nvPr>
        </p:nvSpPr>
        <p:spPr>
          <a:xfrm>
            <a:off x="323850" y="990600"/>
            <a:ext cx="6470649" cy="5705476"/>
          </a:xfrm>
        </p:spPr>
        <p:txBody>
          <a:bodyPr/>
          <a:lstStyle/>
          <a:p>
            <a:pPr algn="just">
              <a:lnSpc>
                <a:spcPct val="150000"/>
              </a:lnSpc>
            </a:pPr>
            <a:r>
              <a:rPr lang="en-IN" sz="2000" dirty="0"/>
              <a:t>The goal is to design highly scalable and fault-tolerant systems that are easy to manage and also provide competitive performance. </a:t>
            </a:r>
            <a:endParaRPr lang="en-IN" sz="2000" dirty="0" smtClean="0"/>
          </a:p>
          <a:p>
            <a:pPr algn="just">
              <a:lnSpc>
                <a:spcPct val="150000"/>
              </a:lnSpc>
            </a:pPr>
            <a:r>
              <a:rPr lang="en-IN" sz="2000" dirty="0" smtClean="0"/>
              <a:t>This </a:t>
            </a:r>
            <a:r>
              <a:rPr lang="en-IN" sz="2000" dirty="0"/>
              <a:t>means building systems that can automatically handle increases in workload, redistribute tasks in case of failures, and recover quickly from any disruptions. </a:t>
            </a:r>
            <a:endParaRPr lang="en-IN" sz="2000" dirty="0" smtClean="0"/>
          </a:p>
          <a:p>
            <a:pPr algn="just">
              <a:lnSpc>
                <a:spcPct val="150000"/>
              </a:lnSpc>
            </a:pPr>
            <a:r>
              <a:rPr lang="en-IN" sz="2000" dirty="0" smtClean="0"/>
              <a:t>Additionally</a:t>
            </a:r>
            <a:r>
              <a:rPr lang="en-IN" sz="2000" dirty="0"/>
              <a:t>, these systems need to be manageable by administrators and offer good performance to users. </a:t>
            </a:r>
            <a:endParaRPr lang="en-IN" sz="2000"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56</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5424549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04800"/>
            <a:ext cx="8401049" cy="813179"/>
          </a:xfrm>
        </p:spPr>
        <p:txBody>
          <a:bodyPr/>
          <a:lstStyle/>
          <a:p>
            <a:r>
              <a:rPr lang="en-IN" dirty="0" smtClean="0"/>
              <a:t>Security, Trust and Privacy</a:t>
            </a:r>
            <a:endParaRPr lang="en-IN" dirty="0"/>
          </a:p>
        </p:txBody>
      </p:sp>
      <p:sp>
        <p:nvSpPr>
          <p:cNvPr id="3" name="Text Placeholder 2"/>
          <p:cNvSpPr>
            <a:spLocks noGrp="1"/>
          </p:cNvSpPr>
          <p:nvPr>
            <p:ph type="body" idx="1"/>
          </p:nvPr>
        </p:nvSpPr>
        <p:spPr>
          <a:xfrm>
            <a:off x="323850" y="1117978"/>
            <a:ext cx="8591550" cy="5578097"/>
          </a:xfrm>
        </p:spPr>
        <p:txBody>
          <a:bodyPr/>
          <a:lstStyle/>
          <a:p>
            <a:pPr algn="just">
              <a:lnSpc>
                <a:spcPct val="150000"/>
              </a:lnSpc>
            </a:pPr>
            <a:r>
              <a:rPr lang="en-IN" sz="1600" dirty="0"/>
              <a:t>Security, trust, and privacy are significant concerns preventing widespread adoption of cloud computing. </a:t>
            </a:r>
            <a:endParaRPr lang="en-IN" sz="1600" dirty="0" smtClean="0"/>
          </a:p>
          <a:p>
            <a:pPr algn="just">
              <a:lnSpc>
                <a:spcPct val="150000"/>
              </a:lnSpc>
            </a:pPr>
            <a:r>
              <a:rPr lang="en-IN" sz="1600" dirty="0" smtClean="0"/>
              <a:t>While </a:t>
            </a:r>
            <a:r>
              <a:rPr lang="en-IN" sz="1600" dirty="0"/>
              <a:t>traditional cryptographic technologies are used to safeguard data and prevent unauthorized access, the extensive use of virtualization technologies in cloud environments introduces new vulnerabilities.</a:t>
            </a:r>
          </a:p>
          <a:p>
            <a:pPr algn="just">
              <a:lnSpc>
                <a:spcPct val="150000"/>
              </a:lnSpc>
            </a:pPr>
            <a:r>
              <a:rPr lang="en-IN" sz="1600" dirty="0"/>
              <a:t>For example, sensitive data processed by applications hosted in the cloud might be stored securely using advanced encryption techniques. </a:t>
            </a:r>
            <a:endParaRPr lang="en-IN" sz="1600" dirty="0" smtClean="0"/>
          </a:p>
          <a:p>
            <a:pPr algn="just">
              <a:lnSpc>
                <a:spcPct val="150000"/>
              </a:lnSpc>
            </a:pPr>
            <a:r>
              <a:rPr lang="en-IN" sz="1600" dirty="0" smtClean="0"/>
              <a:t>However</a:t>
            </a:r>
            <a:r>
              <a:rPr lang="en-IN" sz="1600" dirty="0"/>
              <a:t>, these data must be decrypted by the legitimate application to be processed. </a:t>
            </a:r>
            <a:endParaRPr lang="en-IN" sz="1600" dirty="0" smtClean="0"/>
          </a:p>
          <a:p>
            <a:pPr algn="just">
              <a:lnSpc>
                <a:spcPct val="150000"/>
              </a:lnSpc>
            </a:pPr>
            <a:r>
              <a:rPr lang="en-IN" sz="1600" dirty="0" smtClean="0"/>
              <a:t>In </a:t>
            </a:r>
            <a:r>
              <a:rPr lang="en-IN" sz="1600" dirty="0"/>
              <a:t>a managed virtual environment, the virtual machine manager may have access to the application's memory pages, potentially compromising the confidentiality of the data. </a:t>
            </a:r>
            <a:endParaRPr lang="en-IN" sz="1600" dirty="0" smtClean="0"/>
          </a:p>
          <a:p>
            <a:pPr algn="just">
              <a:lnSpc>
                <a:spcPct val="150000"/>
              </a:lnSpc>
            </a:pPr>
            <a:r>
              <a:rPr lang="en-IN" sz="1600" dirty="0" smtClean="0"/>
              <a:t>This </a:t>
            </a:r>
            <a:r>
              <a:rPr lang="en-IN" sz="1600" dirty="0"/>
              <a:t>lack of control over the execution environment of applications in the cloud creates new opportunities for security threats.</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57</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48264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39726"/>
            <a:ext cx="8401049" cy="879474"/>
          </a:xfrm>
        </p:spPr>
        <p:txBody>
          <a:bodyPr/>
          <a:lstStyle/>
          <a:p>
            <a:r>
              <a:rPr lang="en-IN" dirty="0"/>
              <a:t>Security, Trust and Privacy</a:t>
            </a:r>
          </a:p>
        </p:txBody>
      </p:sp>
      <p:sp>
        <p:nvSpPr>
          <p:cNvPr id="3" name="Text Placeholder 2"/>
          <p:cNvSpPr>
            <a:spLocks noGrp="1"/>
          </p:cNvSpPr>
          <p:nvPr>
            <p:ph type="body" idx="1"/>
          </p:nvPr>
        </p:nvSpPr>
        <p:spPr>
          <a:xfrm>
            <a:off x="323850" y="1219200"/>
            <a:ext cx="6470649" cy="5334000"/>
          </a:xfrm>
        </p:spPr>
        <p:txBody>
          <a:bodyPr/>
          <a:lstStyle/>
          <a:p>
            <a:pPr algn="just">
              <a:lnSpc>
                <a:spcPct val="150000"/>
              </a:lnSpc>
            </a:pPr>
            <a:r>
              <a:rPr lang="en-IN" sz="1800" dirty="0"/>
              <a:t>The challenges in this area involve developing secure and trustworthy systems from multiple perspectives: technical, social, and legal. </a:t>
            </a:r>
            <a:endParaRPr lang="en-IN" sz="1800" dirty="0" smtClean="0"/>
          </a:p>
          <a:p>
            <a:pPr algn="just">
              <a:lnSpc>
                <a:spcPct val="150000"/>
              </a:lnSpc>
            </a:pPr>
            <a:r>
              <a:rPr lang="en-IN" sz="1800" dirty="0" smtClean="0"/>
              <a:t>This </a:t>
            </a:r>
            <a:r>
              <a:rPr lang="en-IN" sz="1800" dirty="0"/>
              <a:t>includes ensuring robust technical security measures, establishing clear legal frameworks for data protection and privacy, and fostering a culture of trust among users and providers. </a:t>
            </a:r>
            <a:endParaRPr lang="en-IN" sz="1800" dirty="0" smtClean="0"/>
          </a:p>
          <a:p>
            <a:pPr algn="just">
              <a:lnSpc>
                <a:spcPct val="150000"/>
              </a:lnSpc>
            </a:pPr>
            <a:r>
              <a:rPr lang="en-IN" sz="1800" dirty="0" smtClean="0"/>
              <a:t>Addressing </a:t>
            </a:r>
            <a:r>
              <a:rPr lang="en-IN" sz="1800" dirty="0"/>
              <a:t>these challenges is essential for enhancing security, trust, and privacy in cloud computing environments and facilitating their widespread adoption.</a:t>
            </a:r>
            <a:endParaRPr lang="en-IN" sz="1800"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58</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754568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39726"/>
            <a:ext cx="8401049" cy="650874"/>
          </a:xfrm>
        </p:spPr>
        <p:txBody>
          <a:bodyPr/>
          <a:lstStyle/>
          <a:p>
            <a:r>
              <a:rPr lang="en-IN" dirty="0" smtClean="0"/>
              <a:t>Organizational Aspects</a:t>
            </a:r>
            <a:endParaRPr lang="en-IN" dirty="0"/>
          </a:p>
        </p:txBody>
      </p:sp>
      <p:sp>
        <p:nvSpPr>
          <p:cNvPr id="3" name="Text Placeholder 2"/>
          <p:cNvSpPr>
            <a:spLocks noGrp="1"/>
          </p:cNvSpPr>
          <p:nvPr>
            <p:ph type="body" idx="1"/>
          </p:nvPr>
        </p:nvSpPr>
        <p:spPr>
          <a:xfrm>
            <a:off x="533400" y="1080294"/>
            <a:ext cx="8191499" cy="5472906"/>
          </a:xfrm>
        </p:spPr>
        <p:txBody>
          <a:bodyPr/>
          <a:lstStyle/>
          <a:p>
            <a:pPr algn="just">
              <a:lnSpc>
                <a:spcPct val="150000"/>
              </a:lnSpc>
            </a:pPr>
            <a:r>
              <a:rPr lang="en-IN" sz="1900" dirty="0"/>
              <a:t>Cloud computing fundamentally changes how IT services are consumed and managed. </a:t>
            </a:r>
            <a:endParaRPr lang="en-IN" sz="1900" dirty="0" smtClean="0"/>
          </a:p>
          <a:p>
            <a:pPr algn="just">
              <a:lnSpc>
                <a:spcPct val="150000"/>
              </a:lnSpc>
            </a:pPr>
            <a:r>
              <a:rPr lang="en-IN" sz="1900" dirty="0" smtClean="0"/>
              <a:t>It </a:t>
            </a:r>
            <a:r>
              <a:rPr lang="en-IN" sz="1900" dirty="0"/>
              <a:t>provides storage, computing power, network infrastructure, and applications as metered services over the Internet. </a:t>
            </a:r>
            <a:endParaRPr lang="en-IN" sz="1900" dirty="0" smtClean="0"/>
          </a:p>
          <a:p>
            <a:pPr algn="just">
              <a:lnSpc>
                <a:spcPct val="150000"/>
              </a:lnSpc>
            </a:pPr>
            <a:r>
              <a:rPr lang="en-IN" sz="1900" dirty="0" smtClean="0"/>
              <a:t>This </a:t>
            </a:r>
            <a:r>
              <a:rPr lang="en-IN" sz="1900" dirty="0"/>
              <a:t>introduces a new billing model for IT departments, which requires a certain level of cultural and organizational process maturity.</a:t>
            </a:r>
          </a:p>
          <a:p>
            <a:pPr algn="just">
              <a:lnSpc>
                <a:spcPct val="150000"/>
              </a:lnSpc>
            </a:pPr>
            <a:r>
              <a:rPr lang="en-IN" sz="1900" dirty="0"/>
              <a:t>In particular, the widespread adoption of cloud computing necessitates significant changes to business processes and organizational boundaries.</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59</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7358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 The cloud reference model </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lvl="0" indent="381000" algn="just">
              <a:lnSpc>
                <a:spcPct val="150000"/>
              </a:lnSpc>
              <a:spcBef>
                <a:spcPts val="0"/>
              </a:spcBef>
              <a:buClr>
                <a:schemeClr val="dk2"/>
              </a:buClr>
              <a:buSzPct val="25000"/>
              <a:buFont typeface="Arial" charset="0"/>
              <a:buChar char="•"/>
            </a:pPr>
            <a:r>
              <a:rPr lang="en-US" sz="1600" dirty="0" smtClean="0">
                <a:solidFill>
                  <a:schemeClr val="tx1"/>
                </a:solidFill>
              </a:rPr>
              <a:t>* The </a:t>
            </a:r>
            <a:r>
              <a:rPr lang="en-US" sz="1600" dirty="0" smtClean="0">
                <a:solidFill>
                  <a:srgbClr val="C00000"/>
                </a:solidFill>
              </a:rPr>
              <a:t>physical infrastructure is managed by the core middleware</a:t>
            </a:r>
            <a:r>
              <a:rPr lang="en-US" sz="1600" dirty="0" smtClean="0">
                <a:solidFill>
                  <a:schemeClr val="tx1"/>
                </a:solidFill>
              </a:rPr>
              <a:t>, the objectives of which are to provide an appropriate runtime environment for applications and to best utilize resources. </a:t>
            </a:r>
          </a:p>
          <a:p>
            <a:pPr marL="0" lvl="0" indent="381000" algn="just">
              <a:lnSpc>
                <a:spcPct val="150000"/>
              </a:lnSpc>
              <a:spcBef>
                <a:spcPts val="0"/>
              </a:spcBef>
              <a:buClr>
                <a:schemeClr val="dk2"/>
              </a:buClr>
              <a:buSzPct val="25000"/>
              <a:buFont typeface="Arial" charset="0"/>
              <a:buChar char="•"/>
            </a:pPr>
            <a:r>
              <a:rPr lang="en-US" sz="1600" dirty="0" smtClean="0">
                <a:solidFill>
                  <a:schemeClr val="tx1"/>
                </a:solidFill>
              </a:rPr>
              <a:t>* At the bottom of the stack, </a:t>
            </a:r>
            <a:r>
              <a:rPr lang="en-US" sz="1600" dirty="0" smtClean="0">
                <a:solidFill>
                  <a:srgbClr val="C00000"/>
                </a:solidFill>
              </a:rPr>
              <a:t>virtualization technologies </a:t>
            </a:r>
            <a:r>
              <a:rPr lang="en-US" sz="1600" dirty="0" smtClean="0">
                <a:solidFill>
                  <a:schemeClr val="tx1"/>
                </a:solidFill>
              </a:rPr>
              <a:t>are used to </a:t>
            </a:r>
            <a:r>
              <a:rPr lang="en-US" sz="1600" dirty="0" smtClean="0">
                <a:solidFill>
                  <a:srgbClr val="C00000"/>
                </a:solidFill>
              </a:rPr>
              <a:t>guarantee runtime environment customization, application isolation, sandboxing, and quality of service. </a:t>
            </a:r>
          </a:p>
          <a:p>
            <a:pPr marL="0" lvl="0" indent="381000" algn="just">
              <a:lnSpc>
                <a:spcPct val="150000"/>
              </a:lnSpc>
              <a:spcBef>
                <a:spcPts val="0"/>
              </a:spcBef>
              <a:buClr>
                <a:schemeClr val="dk2"/>
              </a:buClr>
              <a:buSzPct val="25000"/>
              <a:buFont typeface="Arial" charset="0"/>
              <a:buChar char="•"/>
            </a:pPr>
            <a:r>
              <a:rPr lang="en-US" sz="1600" dirty="0" smtClean="0">
                <a:solidFill>
                  <a:schemeClr val="tx1"/>
                </a:solidFill>
              </a:rPr>
              <a:t>* Hardware virtualization is most commonly used at this level. </a:t>
            </a:r>
            <a:r>
              <a:rPr lang="en-US" sz="1600" dirty="0" smtClean="0">
                <a:solidFill>
                  <a:srgbClr val="C00000"/>
                </a:solidFill>
              </a:rPr>
              <a:t>Hypervisors manage the pool of resources</a:t>
            </a:r>
            <a:r>
              <a:rPr lang="en-US" sz="1600" dirty="0" smtClean="0">
                <a:solidFill>
                  <a:schemeClr val="tx1"/>
                </a:solidFill>
              </a:rPr>
              <a:t> and expose the distributed infrastructure as a collection of virtual machines. </a:t>
            </a:r>
          </a:p>
          <a:p>
            <a:pPr marL="0" lvl="0" indent="381000" algn="just">
              <a:lnSpc>
                <a:spcPct val="150000"/>
              </a:lnSpc>
              <a:spcBef>
                <a:spcPts val="0"/>
              </a:spcBef>
              <a:buClr>
                <a:schemeClr val="dk2"/>
              </a:buClr>
              <a:buSzPct val="25000"/>
              <a:buFont typeface="Arial" charset="0"/>
              <a:buChar char="•"/>
            </a:pPr>
            <a:r>
              <a:rPr lang="en-US" sz="1600" dirty="0" smtClean="0">
                <a:solidFill>
                  <a:schemeClr val="tx1"/>
                </a:solidFill>
              </a:rPr>
              <a:t>* By using virtual machine technology it is possible to finely partition the hardware resources such as CPU and memory and to virtualize specific devices, thus meeting the requirements of users and applications. </a:t>
            </a:r>
          </a:p>
          <a:p>
            <a:pPr marL="0" marR="0" lvl="0" indent="381000" algn="just" rtl="0">
              <a:lnSpc>
                <a:spcPct val="150000"/>
              </a:lnSpc>
              <a:spcBef>
                <a:spcPts val="0"/>
              </a:spcBef>
              <a:spcAft>
                <a:spcPts val="0"/>
              </a:spcAft>
              <a:buClr>
                <a:schemeClr val="dk2"/>
              </a:buClr>
              <a:buSzPct val="25000"/>
              <a:buFont typeface="Arial"/>
              <a:buNone/>
            </a:pPr>
            <a:endParaRPr sz="1500" b="0" i="0" u="sng" strike="noStrike" cap="none" dirty="0">
              <a:solidFill>
                <a:schemeClr val="dk1"/>
              </a:solidFill>
              <a:latin typeface="Trebuchet MS"/>
              <a:ea typeface="Trebuchet MS"/>
              <a:cs typeface="Trebuchet MS"/>
              <a:sym typeface="Trebuchet MS"/>
            </a:endParaRPr>
          </a:p>
          <a:p>
            <a:pPr marL="0" marR="0" lvl="0" indent="381000" algn="just" rtl="0">
              <a:lnSpc>
                <a:spcPct val="150000"/>
              </a:lnSpc>
              <a:spcBef>
                <a:spcPts val="0"/>
              </a:spcBef>
              <a:spcAft>
                <a:spcPts val="0"/>
              </a:spcAft>
              <a:buClr>
                <a:schemeClr val="dk2"/>
              </a:buClr>
              <a:buSzPct val="25000"/>
              <a:buFont typeface="Arial"/>
              <a:buNone/>
            </a:pPr>
            <a:endParaRPr sz="2000" b="0" i="0" u="sng" strike="noStrike" cap="none" dirty="0">
              <a:solidFill>
                <a:schemeClr val="dk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339726"/>
            <a:ext cx="8401049" cy="498474"/>
          </a:xfrm>
        </p:spPr>
        <p:txBody>
          <a:bodyPr/>
          <a:lstStyle/>
          <a:p>
            <a:r>
              <a:rPr lang="en-IN" dirty="0"/>
              <a:t>Organizational Aspects</a:t>
            </a:r>
          </a:p>
        </p:txBody>
      </p:sp>
      <p:sp>
        <p:nvSpPr>
          <p:cNvPr id="3" name="Text Placeholder 2"/>
          <p:cNvSpPr>
            <a:spLocks noGrp="1"/>
          </p:cNvSpPr>
          <p:nvPr>
            <p:ph type="body" idx="1"/>
          </p:nvPr>
        </p:nvSpPr>
        <p:spPr>
          <a:xfrm>
            <a:off x="323850" y="914400"/>
            <a:ext cx="8515350" cy="5781676"/>
          </a:xfrm>
        </p:spPr>
        <p:txBody>
          <a:bodyPr/>
          <a:lstStyle/>
          <a:p>
            <a:pPr algn="just"/>
            <a:r>
              <a:rPr lang="en-IN" sz="1900" dirty="0"/>
              <a:t>This prompts several important questions about the role of the IT department in this new scenario:</a:t>
            </a:r>
          </a:p>
          <a:p>
            <a:pPr algn="just">
              <a:lnSpc>
                <a:spcPct val="150000"/>
              </a:lnSpc>
            </a:pPr>
            <a:r>
              <a:rPr lang="en-IN" sz="1900" dirty="0"/>
              <a:t>What is the new role of the IT department in an enterprise that completely or significantly relies on the cloud? </a:t>
            </a:r>
          </a:p>
          <a:p>
            <a:pPr algn="just">
              <a:lnSpc>
                <a:spcPct val="150000"/>
              </a:lnSpc>
            </a:pPr>
            <a:r>
              <a:rPr lang="en-IN" sz="1900" dirty="0" smtClean="0"/>
              <a:t>How </a:t>
            </a:r>
            <a:r>
              <a:rPr lang="en-IN" sz="1900" dirty="0"/>
              <a:t>will the compliance department perform its activity when there is a considerable lack of control over application workflows? </a:t>
            </a:r>
            <a:endParaRPr lang="en-IN" sz="1900" dirty="0" smtClean="0"/>
          </a:p>
          <a:p>
            <a:pPr algn="just">
              <a:lnSpc>
                <a:spcPct val="150000"/>
              </a:lnSpc>
            </a:pPr>
            <a:r>
              <a:rPr lang="en-IN" sz="1900" dirty="0" smtClean="0"/>
              <a:t>What </a:t>
            </a:r>
            <a:r>
              <a:rPr lang="en-IN" sz="1900" dirty="0"/>
              <a:t>are the implications (political, legal, etc.) for organizations that lose control over some aspects of their services? </a:t>
            </a:r>
            <a:endParaRPr lang="en-IN" sz="1900" dirty="0" smtClean="0"/>
          </a:p>
          <a:p>
            <a:pPr algn="just">
              <a:lnSpc>
                <a:spcPct val="150000"/>
              </a:lnSpc>
            </a:pPr>
            <a:r>
              <a:rPr lang="en-IN" sz="1900" dirty="0" smtClean="0"/>
              <a:t> </a:t>
            </a:r>
            <a:r>
              <a:rPr lang="en-IN" sz="1900" dirty="0"/>
              <a:t>What will be the perception of the end users of such </a:t>
            </a:r>
            <a:r>
              <a:rPr lang="en-IN" sz="1900" dirty="0" smtClean="0"/>
              <a:t>services?</a:t>
            </a:r>
            <a:endParaRPr lang="en-IN" sz="1900" dirty="0"/>
          </a:p>
          <a:p>
            <a:pPr algn="just">
              <a:lnSpc>
                <a:spcPct val="150000"/>
              </a:lnSpc>
            </a:pPr>
            <a:r>
              <a:rPr lang="en-IN" sz="1900" dirty="0" smtClean="0"/>
              <a:t>One </a:t>
            </a:r>
            <a:r>
              <a:rPr lang="en-IN" sz="1900" dirty="0"/>
              <a:t>of the major advantages of moving IT infrastructure and services to the cloud is to reduce or completely remove the costs related to maintenance and support.</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smtClean="0">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60</a:t>
            </a:fld>
            <a:endParaRPr lang="en-US"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973326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ctrTitle"/>
          </p:nvPr>
        </p:nvSpPr>
        <p:spPr>
          <a:xfrm>
            <a:off x="813391" y="2500423"/>
            <a:ext cx="7772400" cy="1143000"/>
          </a:xfrm>
          <a:prstGeom prst="rect">
            <a:avLst/>
          </a:prstGeom>
          <a:noFill/>
          <a:ln>
            <a:noFill/>
          </a:ln>
        </p:spPr>
        <p:txBody>
          <a:bodyPr wrap="square" lIns="91425" tIns="91425" rIns="91425" bIns="91425" anchor="b" anchorCtr="0">
            <a:noAutofit/>
          </a:bodyPr>
          <a:lstStyle/>
          <a:p>
            <a:pPr marL="0" marR="0" lvl="0" indent="0" algn="ctr" rtl="0">
              <a:lnSpc>
                <a:spcPct val="100000"/>
              </a:lnSpc>
              <a:spcBef>
                <a:spcPts val="0"/>
              </a:spcBef>
              <a:spcAft>
                <a:spcPts val="0"/>
              </a:spcAft>
              <a:buClr>
                <a:schemeClr val="lt2"/>
              </a:buClr>
              <a:buSzPct val="25000"/>
              <a:buFont typeface="Trebuchet MS"/>
              <a:buNone/>
            </a:pPr>
            <a:r>
              <a:rPr lang="en-US" sz="4900" dirty="0"/>
              <a:t>END OF </a:t>
            </a:r>
            <a:r>
              <a:rPr lang="en-US" sz="4900" b="1" i="0" u="none" strike="noStrike" cap="none" dirty="0">
                <a:solidFill>
                  <a:srgbClr val="38595B"/>
                </a:solidFill>
                <a:latin typeface="Trebuchet MS"/>
                <a:ea typeface="Trebuchet MS"/>
                <a:cs typeface="Trebuchet MS"/>
                <a:sym typeface="Trebuchet MS"/>
              </a:rPr>
              <a:t>CHAPTER 4</a:t>
            </a:r>
          </a:p>
        </p:txBody>
      </p:sp>
      <p:sp>
        <p:nvSpPr>
          <p:cNvPr id="469" name="Shape 469"/>
          <p:cNvSpPr txBox="1">
            <a:spLocks noGrp="1"/>
          </p:cNvSpPr>
          <p:nvPr>
            <p:ph type="subTitle" idx="1"/>
          </p:nvPr>
        </p:nvSpPr>
        <p:spPr>
          <a:xfrm>
            <a:off x="412750" y="3509962"/>
            <a:ext cx="8286600" cy="8208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chemeClr val="lt2"/>
              </a:buClr>
              <a:buSzPct val="25000"/>
              <a:buFont typeface="Times New Roman"/>
              <a:buNone/>
            </a:pPr>
            <a:r>
              <a:rPr lang="en-US" sz="800" b="0" i="0" u="none" strike="noStrike" cap="none">
                <a:solidFill>
                  <a:schemeClr val="lt1"/>
                </a:solidFill>
                <a:latin typeface="Times New Roman"/>
                <a:ea typeface="Times New Roman"/>
                <a:cs typeface="Times New Roman"/>
                <a:sym typeface="Times New Roman"/>
              </a:rPr>
              <a:t>.</a:t>
            </a:r>
          </a:p>
        </p:txBody>
      </p:sp>
      <p:sp>
        <p:nvSpPr>
          <p:cNvPr id="471" name="Shape 47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61</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8"/>
                                        </p:tgtEl>
                                        <p:attrNameLst>
                                          <p:attrName>style.visibility</p:attrName>
                                        </p:attrNameLst>
                                      </p:cBhvr>
                                      <p:to>
                                        <p:strVal val="visible"/>
                                      </p:to>
                                    </p:set>
                                    <p:animEffect transition="in" filter="fade">
                                      <p:cBhvr>
                                        <p:cTn id="7" dur="2000"/>
                                        <p:tgtEl>
                                          <p:spTgt spid="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ctrTitle"/>
          </p:nvPr>
        </p:nvSpPr>
        <p:spPr>
          <a:xfrm>
            <a:off x="314750" y="2773650"/>
            <a:ext cx="8286600" cy="1310700"/>
          </a:xfrm>
          <a:prstGeom prst="rect">
            <a:avLst/>
          </a:prstGeom>
          <a:noFill/>
          <a:ln>
            <a:noFill/>
          </a:ln>
        </p:spPr>
        <p:txBody>
          <a:bodyPr wrap="square" lIns="91425" tIns="91425" rIns="91425" bIns="91425" anchor="b" anchorCtr="0">
            <a:noAutofit/>
          </a:bodyPr>
          <a:lstStyle/>
          <a:p>
            <a:pPr marL="0" marR="0" lvl="0" indent="0" algn="ctr" rtl="0">
              <a:lnSpc>
                <a:spcPct val="100000"/>
              </a:lnSpc>
              <a:spcBef>
                <a:spcPts val="0"/>
              </a:spcBef>
              <a:spcAft>
                <a:spcPts val="0"/>
              </a:spcAft>
              <a:buClr>
                <a:schemeClr val="lt2"/>
              </a:buClr>
              <a:buSzPct val="25000"/>
              <a:buFont typeface="Trebuchet MS"/>
              <a:buNone/>
            </a:pPr>
            <a:r>
              <a:rPr lang="en-US" sz="4000" b="1" i="0" u="none" strike="noStrike" cap="none">
                <a:solidFill>
                  <a:srgbClr val="38595B"/>
                </a:solidFill>
                <a:latin typeface="Trebuchet MS"/>
                <a:ea typeface="Trebuchet MS"/>
                <a:cs typeface="Trebuchet MS"/>
                <a:sym typeface="Trebuchet MS"/>
              </a:rPr>
              <a:t>CHAPTER </a:t>
            </a:r>
            <a:r>
              <a:rPr lang="en-US" sz="4000"/>
              <a:t>5</a:t>
            </a:r>
          </a:p>
          <a:p>
            <a:pPr marL="0" marR="0" lvl="0" indent="-69850" algn="ctr" rtl="0">
              <a:lnSpc>
                <a:spcPct val="100000"/>
              </a:lnSpc>
              <a:spcBef>
                <a:spcPts val="0"/>
              </a:spcBef>
              <a:spcAft>
                <a:spcPts val="0"/>
              </a:spcAft>
              <a:buClr>
                <a:schemeClr val="dk1"/>
              </a:buClr>
              <a:buSzPct val="27500"/>
              <a:buFont typeface="Arial"/>
              <a:buNone/>
            </a:pPr>
            <a:r>
              <a:rPr lang="en-US" sz="4000"/>
              <a:t>Cloud Application Programming and</a:t>
            </a:r>
          </a:p>
          <a:p>
            <a:pPr marL="0" marR="0" lvl="0" indent="-69850" algn="ctr" rtl="0">
              <a:lnSpc>
                <a:spcPct val="100000"/>
              </a:lnSpc>
              <a:spcBef>
                <a:spcPts val="0"/>
              </a:spcBef>
              <a:spcAft>
                <a:spcPts val="0"/>
              </a:spcAft>
              <a:buClr>
                <a:schemeClr val="dk1"/>
              </a:buClr>
              <a:buSzPct val="27500"/>
              <a:buFont typeface="Arial"/>
              <a:buNone/>
            </a:pPr>
            <a:r>
              <a:rPr lang="en-US" sz="4000"/>
              <a:t>the Aneka Platform</a:t>
            </a:r>
          </a:p>
        </p:txBody>
      </p:sp>
      <p:sp>
        <p:nvSpPr>
          <p:cNvPr id="477" name="Shape 477"/>
          <p:cNvSpPr txBox="1">
            <a:spLocks noGrp="1"/>
          </p:cNvSpPr>
          <p:nvPr>
            <p:ph type="subTitle" idx="1"/>
          </p:nvPr>
        </p:nvSpPr>
        <p:spPr>
          <a:xfrm>
            <a:off x="412750" y="3509962"/>
            <a:ext cx="8286600" cy="8208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chemeClr val="lt2"/>
              </a:buClr>
              <a:buSzPct val="25000"/>
              <a:buFont typeface="Times New Roman"/>
              <a:buNone/>
            </a:pPr>
            <a:r>
              <a:rPr lang="en-US" sz="800" b="0" i="0" u="none" strike="noStrike" cap="none">
                <a:solidFill>
                  <a:schemeClr val="lt1"/>
                </a:solidFill>
                <a:latin typeface="Times New Roman"/>
                <a:ea typeface="Times New Roman"/>
                <a:cs typeface="Times New Roman"/>
                <a:sym typeface="Times New Roman"/>
              </a:rPr>
              <a:t>.</a:t>
            </a:r>
          </a:p>
        </p:txBody>
      </p:sp>
      <p:sp>
        <p:nvSpPr>
          <p:cNvPr id="479" name="Shape 479"/>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62</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6"/>
                                        </p:tgtEl>
                                        <p:attrNameLst>
                                          <p:attrName>style.visibility</p:attrName>
                                        </p:attrNameLst>
                                      </p:cBhvr>
                                      <p:to>
                                        <p:strVal val="visible"/>
                                      </p:to>
                                    </p:set>
                                    <p:animEffect transition="in" filter="fade">
                                      <p:cBhvr>
                                        <p:cTn id="7" dur="2000"/>
                                        <p:tgtEl>
                                          <p:spTgt spid="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152401" y="3306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5.1 Framework overview</a:t>
            </a:r>
          </a:p>
        </p:txBody>
      </p:sp>
      <p:sp>
        <p:nvSpPr>
          <p:cNvPr id="510" name="Shape 510"/>
          <p:cNvSpPr txBox="1">
            <a:spLocks noGrp="1"/>
          </p:cNvSpPr>
          <p:nvPr>
            <p:ph type="body" idx="1"/>
          </p:nvPr>
        </p:nvSpPr>
        <p:spPr>
          <a:xfrm>
            <a:off x="-38100" y="11178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Clr>
                <a:srgbClr val="000000"/>
              </a:buClr>
              <a:buSzPct val="100000"/>
            </a:pPr>
            <a:r>
              <a:rPr lang="en-US" sz="1600">
                <a:solidFill>
                  <a:srgbClr val="000000"/>
                </a:solidFill>
              </a:rPr>
              <a:t>Aneka is a </a:t>
            </a:r>
            <a:r>
              <a:rPr lang="en-US" sz="1600">
                <a:solidFill>
                  <a:srgbClr val="980000"/>
                </a:solidFill>
              </a:rPr>
              <a:t>software platform for developing cloud computing applications.</a:t>
            </a:r>
          </a:p>
          <a:p>
            <a:pPr marL="457200" marR="0" lvl="0" indent="-330200" algn="just" rtl="0">
              <a:lnSpc>
                <a:spcPct val="150000"/>
              </a:lnSpc>
              <a:spcBef>
                <a:spcPts val="0"/>
              </a:spcBef>
              <a:spcAft>
                <a:spcPts val="0"/>
              </a:spcAft>
              <a:buClr>
                <a:srgbClr val="000000"/>
              </a:buClr>
              <a:buSzPct val="100000"/>
            </a:pPr>
            <a:r>
              <a:rPr lang="en-US" sz="1600">
                <a:solidFill>
                  <a:srgbClr val="000000"/>
                </a:solidFill>
              </a:rPr>
              <a:t>It allows harnessing of </a:t>
            </a:r>
            <a:r>
              <a:rPr lang="en-US" sz="1600">
                <a:solidFill>
                  <a:srgbClr val="980000"/>
                </a:solidFill>
              </a:rPr>
              <a:t>disparate computing resources</a:t>
            </a:r>
            <a:r>
              <a:rPr lang="en-US" sz="1600">
                <a:solidFill>
                  <a:srgbClr val="000000"/>
                </a:solidFill>
              </a:rPr>
              <a:t> and </a:t>
            </a:r>
            <a:r>
              <a:rPr lang="en-US" sz="1600">
                <a:solidFill>
                  <a:srgbClr val="980000"/>
                </a:solidFill>
              </a:rPr>
              <a:t>managing them into a unique virtual domain</a:t>
            </a:r>
            <a:r>
              <a:rPr lang="en-US" sz="1600">
                <a:solidFill>
                  <a:srgbClr val="000000"/>
                </a:solidFill>
              </a:rPr>
              <a:t>—the Aneka Cloud—in which applications are executed. </a:t>
            </a:r>
          </a:p>
          <a:p>
            <a:pPr marL="457200" marR="0" lvl="0" indent="-330200" algn="just" rtl="0">
              <a:lnSpc>
                <a:spcPct val="150000"/>
              </a:lnSpc>
              <a:spcBef>
                <a:spcPts val="0"/>
              </a:spcBef>
              <a:spcAft>
                <a:spcPts val="0"/>
              </a:spcAft>
              <a:buClr>
                <a:srgbClr val="000000"/>
              </a:buClr>
              <a:buSzPct val="100000"/>
            </a:pPr>
            <a:r>
              <a:rPr lang="en-US" sz="1600">
                <a:solidFill>
                  <a:srgbClr val="000000"/>
                </a:solidFill>
              </a:rPr>
              <a:t>According to the Cloud Computing Reference Model </a:t>
            </a:r>
            <a:r>
              <a:rPr lang="en-US" sz="1600">
                <a:solidFill>
                  <a:srgbClr val="980000"/>
                </a:solidFill>
              </a:rPr>
              <a:t>,it is a pure PaaS solution for cloud computing. </a:t>
            </a:r>
          </a:p>
          <a:p>
            <a:pPr marL="457200" marR="0" lvl="0" indent="-330200" algn="just" rtl="0">
              <a:lnSpc>
                <a:spcPct val="150000"/>
              </a:lnSpc>
              <a:spcBef>
                <a:spcPts val="0"/>
              </a:spcBef>
              <a:spcAft>
                <a:spcPts val="0"/>
              </a:spcAft>
              <a:buClr>
                <a:srgbClr val="000000"/>
              </a:buClr>
              <a:buSzPct val="100000"/>
            </a:pPr>
            <a:r>
              <a:rPr lang="en-US" sz="1600">
                <a:solidFill>
                  <a:srgbClr val="000000"/>
                </a:solidFill>
              </a:rPr>
              <a:t>Aneka is a cloud middleware product that can be deployed on a </a:t>
            </a:r>
            <a:r>
              <a:rPr lang="en-US" sz="1600">
                <a:solidFill>
                  <a:srgbClr val="980000"/>
                </a:solidFill>
              </a:rPr>
              <a:t>heterogeneous set of resources:</a:t>
            </a:r>
            <a:r>
              <a:rPr lang="en-US" sz="1600">
                <a:solidFill>
                  <a:srgbClr val="000000"/>
                </a:solidFill>
              </a:rPr>
              <a:t> </a:t>
            </a:r>
          </a:p>
          <a:p>
            <a:pPr marL="457200" marR="0" lvl="0" indent="457200" algn="just" rtl="0">
              <a:lnSpc>
                <a:spcPct val="150000"/>
              </a:lnSpc>
              <a:spcBef>
                <a:spcPts val="0"/>
              </a:spcBef>
              <a:spcAft>
                <a:spcPts val="0"/>
              </a:spcAft>
              <a:buNone/>
            </a:pPr>
            <a:r>
              <a:rPr lang="en-US" sz="1600">
                <a:solidFill>
                  <a:srgbClr val="000000"/>
                </a:solidFill>
              </a:rPr>
              <a:t>a network of computers,</a:t>
            </a:r>
          </a:p>
          <a:p>
            <a:pPr marL="457200" marR="0" lvl="0" indent="457200" algn="just" rtl="0">
              <a:lnSpc>
                <a:spcPct val="150000"/>
              </a:lnSpc>
              <a:spcBef>
                <a:spcPts val="0"/>
              </a:spcBef>
              <a:spcAft>
                <a:spcPts val="0"/>
              </a:spcAft>
              <a:buNone/>
            </a:pPr>
            <a:r>
              <a:rPr lang="en-US" sz="1600">
                <a:solidFill>
                  <a:srgbClr val="000000"/>
                </a:solidFill>
              </a:rPr>
              <a:t>a multicore server, </a:t>
            </a:r>
          </a:p>
          <a:p>
            <a:pPr marL="914400" marR="0" lvl="0" indent="0" algn="just" rtl="0">
              <a:lnSpc>
                <a:spcPct val="150000"/>
              </a:lnSpc>
              <a:spcBef>
                <a:spcPts val="0"/>
              </a:spcBef>
              <a:spcAft>
                <a:spcPts val="0"/>
              </a:spcAft>
              <a:buNone/>
            </a:pPr>
            <a:r>
              <a:rPr lang="en-US" sz="1600">
                <a:solidFill>
                  <a:srgbClr val="000000"/>
                </a:solidFill>
              </a:rPr>
              <a:t>datacenters, </a:t>
            </a:r>
          </a:p>
          <a:p>
            <a:pPr marL="914400" marR="0" lvl="0" indent="0" algn="just" rtl="0">
              <a:lnSpc>
                <a:spcPct val="150000"/>
              </a:lnSpc>
              <a:spcBef>
                <a:spcPts val="0"/>
              </a:spcBef>
              <a:spcAft>
                <a:spcPts val="0"/>
              </a:spcAft>
              <a:buNone/>
            </a:pPr>
            <a:r>
              <a:rPr lang="en-US" sz="1600">
                <a:solidFill>
                  <a:srgbClr val="000000"/>
                </a:solidFill>
              </a:rPr>
              <a:t>virtual cloud infrastructures, or </a:t>
            </a:r>
          </a:p>
          <a:p>
            <a:pPr marL="914400" marR="0" lvl="0" indent="0" algn="just" rtl="0">
              <a:lnSpc>
                <a:spcPct val="150000"/>
              </a:lnSpc>
              <a:spcBef>
                <a:spcPts val="0"/>
              </a:spcBef>
              <a:spcAft>
                <a:spcPts val="0"/>
              </a:spcAft>
              <a:buNone/>
            </a:pPr>
            <a:r>
              <a:rPr lang="en-US" sz="1600">
                <a:solidFill>
                  <a:srgbClr val="000000"/>
                </a:solidFill>
              </a:rPr>
              <a:t>a mixture of these. </a:t>
            </a:r>
          </a:p>
          <a:p>
            <a:pPr marL="457200" marR="0" lvl="0" indent="-330200" algn="just" rtl="0">
              <a:lnSpc>
                <a:spcPct val="150000"/>
              </a:lnSpc>
              <a:spcBef>
                <a:spcPts val="0"/>
              </a:spcBef>
              <a:spcAft>
                <a:spcPts val="0"/>
              </a:spcAft>
              <a:buClr>
                <a:srgbClr val="000000"/>
              </a:buClr>
              <a:buSzPct val="100000"/>
            </a:pPr>
            <a:r>
              <a:rPr lang="en-US" sz="1600">
                <a:solidFill>
                  <a:srgbClr val="000000"/>
                </a:solidFill>
              </a:rPr>
              <a:t>The framework provides both middleware for </a:t>
            </a:r>
            <a:r>
              <a:rPr lang="en-US" sz="1600">
                <a:solidFill>
                  <a:srgbClr val="980000"/>
                </a:solidFill>
              </a:rPr>
              <a:t>managing and scaling distributed applications and an extensible set of APIs for developing them.</a:t>
            </a:r>
          </a:p>
          <a:p>
            <a:pPr marL="0" marR="0" lvl="0" indent="0" algn="just" rtl="0">
              <a:lnSpc>
                <a:spcPct val="150000"/>
              </a:lnSpc>
              <a:spcBef>
                <a:spcPts val="0"/>
              </a:spcBef>
              <a:spcAft>
                <a:spcPts val="0"/>
              </a:spcAft>
              <a:buNone/>
            </a:pPr>
            <a:endParaRPr sz="1600">
              <a:solidFill>
                <a:srgbClr val="000000"/>
              </a:solidFill>
            </a:endParaRPr>
          </a:p>
        </p:txBody>
      </p:sp>
      <p:sp>
        <p:nvSpPr>
          <p:cNvPr id="511" name="Shape 51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63</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2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
                                            <p:txEl>
                                              <p:pRg st="1" end="1"/>
                                            </p:txEl>
                                          </p:spTgt>
                                        </p:tgtEl>
                                        <p:attrNameLst>
                                          <p:attrName>style.visibility</p:attrName>
                                        </p:attrNameLst>
                                      </p:cBhvr>
                                      <p:to>
                                        <p:strVal val="visible"/>
                                      </p:to>
                                    </p:set>
                                    <p:animEffect transition="in" filter="fade">
                                      <p:cBhvr>
                                        <p:cTn id="12" dur="2000"/>
                                        <p:tgtEl>
                                          <p:spTgt spid="5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0">
                                            <p:txEl>
                                              <p:pRg st="2" end="2"/>
                                            </p:txEl>
                                          </p:spTgt>
                                        </p:tgtEl>
                                        <p:attrNameLst>
                                          <p:attrName>style.visibility</p:attrName>
                                        </p:attrNameLst>
                                      </p:cBhvr>
                                      <p:to>
                                        <p:strVal val="visible"/>
                                      </p:to>
                                    </p:set>
                                    <p:animEffect transition="in" filter="fade">
                                      <p:cBhvr>
                                        <p:cTn id="17" dur="2000"/>
                                        <p:tgtEl>
                                          <p:spTgt spid="5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0">
                                            <p:txEl>
                                              <p:pRg st="3" end="3"/>
                                            </p:txEl>
                                          </p:spTgt>
                                        </p:tgtEl>
                                        <p:attrNameLst>
                                          <p:attrName>style.visibility</p:attrName>
                                        </p:attrNameLst>
                                      </p:cBhvr>
                                      <p:to>
                                        <p:strVal val="visible"/>
                                      </p:to>
                                    </p:set>
                                    <p:animEffect transition="in" filter="fade">
                                      <p:cBhvr>
                                        <p:cTn id="22" dur="2000"/>
                                        <p:tgtEl>
                                          <p:spTgt spid="5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0">
                                            <p:txEl>
                                              <p:pRg st="4" end="4"/>
                                            </p:txEl>
                                          </p:spTgt>
                                        </p:tgtEl>
                                        <p:attrNameLst>
                                          <p:attrName>style.visibility</p:attrName>
                                        </p:attrNameLst>
                                      </p:cBhvr>
                                      <p:to>
                                        <p:strVal val="visible"/>
                                      </p:to>
                                    </p:set>
                                    <p:animEffect transition="in" filter="fade">
                                      <p:cBhvr>
                                        <p:cTn id="27" dur="2000"/>
                                        <p:tgtEl>
                                          <p:spTgt spid="5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0">
                                            <p:txEl>
                                              <p:pRg st="5" end="5"/>
                                            </p:txEl>
                                          </p:spTgt>
                                        </p:tgtEl>
                                        <p:attrNameLst>
                                          <p:attrName>style.visibility</p:attrName>
                                        </p:attrNameLst>
                                      </p:cBhvr>
                                      <p:to>
                                        <p:strVal val="visible"/>
                                      </p:to>
                                    </p:set>
                                    <p:animEffect transition="in" filter="fade">
                                      <p:cBhvr>
                                        <p:cTn id="32" dur="2000"/>
                                        <p:tgtEl>
                                          <p:spTgt spid="5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0">
                                            <p:txEl>
                                              <p:pRg st="6" end="6"/>
                                            </p:txEl>
                                          </p:spTgt>
                                        </p:tgtEl>
                                        <p:attrNameLst>
                                          <p:attrName>style.visibility</p:attrName>
                                        </p:attrNameLst>
                                      </p:cBhvr>
                                      <p:to>
                                        <p:strVal val="visible"/>
                                      </p:to>
                                    </p:set>
                                    <p:animEffect transition="in" filter="fade">
                                      <p:cBhvr>
                                        <p:cTn id="37" dur="2000"/>
                                        <p:tgtEl>
                                          <p:spTgt spid="5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0">
                                            <p:txEl>
                                              <p:pRg st="7" end="7"/>
                                            </p:txEl>
                                          </p:spTgt>
                                        </p:tgtEl>
                                        <p:attrNameLst>
                                          <p:attrName>style.visibility</p:attrName>
                                        </p:attrNameLst>
                                      </p:cBhvr>
                                      <p:to>
                                        <p:strVal val="visible"/>
                                      </p:to>
                                    </p:set>
                                    <p:animEffect transition="in" filter="fade">
                                      <p:cBhvr>
                                        <p:cTn id="42" dur="2000"/>
                                        <p:tgtEl>
                                          <p:spTgt spid="5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0">
                                            <p:txEl>
                                              <p:pRg st="8" end="8"/>
                                            </p:txEl>
                                          </p:spTgt>
                                        </p:tgtEl>
                                        <p:attrNameLst>
                                          <p:attrName>style.visibility</p:attrName>
                                        </p:attrNameLst>
                                      </p:cBhvr>
                                      <p:to>
                                        <p:strVal val="visible"/>
                                      </p:to>
                                    </p:set>
                                    <p:animEffect transition="in" filter="fade">
                                      <p:cBhvr>
                                        <p:cTn id="47" dur="2000"/>
                                        <p:tgtEl>
                                          <p:spTgt spid="5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10">
                                            <p:txEl>
                                              <p:pRg st="9" end="9"/>
                                            </p:txEl>
                                          </p:spTgt>
                                        </p:tgtEl>
                                        <p:attrNameLst>
                                          <p:attrName>style.visibility</p:attrName>
                                        </p:attrNameLst>
                                      </p:cBhvr>
                                      <p:to>
                                        <p:strVal val="visible"/>
                                      </p:to>
                                    </p:set>
                                    <p:animEffect transition="in" filter="fade">
                                      <p:cBhvr>
                                        <p:cTn id="52" dur="2000"/>
                                        <p:tgtEl>
                                          <p:spTgt spid="5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0">
                                            <p:txEl>
                                              <p:pRg st="10" end="10"/>
                                            </p:txEl>
                                          </p:spTgt>
                                        </p:tgtEl>
                                        <p:attrNameLst>
                                          <p:attrName>style.visibility</p:attrName>
                                        </p:attrNameLst>
                                      </p:cBhvr>
                                      <p:to>
                                        <p:strVal val="visible"/>
                                      </p:to>
                                    </p:set>
                                    <p:animEffect transition="in" filter="fade">
                                      <p:cBhvr>
                                        <p:cTn id="57" dur="2000"/>
                                        <p:tgtEl>
                                          <p:spTgt spid="5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5.1 Framework overview</a:t>
            </a:r>
          </a:p>
        </p:txBody>
      </p:sp>
      <p:sp>
        <p:nvSpPr>
          <p:cNvPr id="518" name="Shape 518"/>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Clr>
                <a:srgbClr val="000000"/>
              </a:buClr>
              <a:buSzPct val="100000"/>
            </a:pPr>
            <a:r>
              <a:rPr lang="en-US" sz="1600">
                <a:solidFill>
                  <a:srgbClr val="000000"/>
                </a:solidFill>
              </a:rPr>
              <a:t>One of Aneka’s key advantages- its extensible set of APIs associated with different types of programming models—such as Task, Thread, and MapReduce</a:t>
            </a:r>
          </a:p>
          <a:p>
            <a:pPr marL="457200" marR="0" lvl="0" indent="457200" algn="just" rtl="0">
              <a:lnSpc>
                <a:spcPct val="150000"/>
              </a:lnSpc>
              <a:spcBef>
                <a:spcPts val="0"/>
              </a:spcBef>
              <a:spcAft>
                <a:spcPts val="0"/>
              </a:spcAft>
              <a:buNone/>
            </a:pPr>
            <a:r>
              <a:rPr lang="en-US" sz="1600">
                <a:solidFill>
                  <a:srgbClr val="000000"/>
                </a:solidFill>
              </a:rPr>
              <a:t>—used for developing distributed applications, integrating new capabilities into the cloud, and supporting different types of cloud deployment models: public, private, and hybrid (see Figure)</a:t>
            </a:r>
          </a:p>
          <a:p>
            <a:pPr marL="457200" marR="0" lvl="0" indent="457200" algn="just" rtl="0">
              <a:lnSpc>
                <a:spcPct val="150000"/>
              </a:lnSpc>
              <a:spcBef>
                <a:spcPts val="0"/>
              </a:spcBef>
              <a:spcAft>
                <a:spcPts val="0"/>
              </a:spcAft>
              <a:buNone/>
            </a:pPr>
            <a:endParaRPr sz="1600">
              <a:solidFill>
                <a:srgbClr val="000000"/>
              </a:solidFill>
            </a:endParaRPr>
          </a:p>
        </p:txBody>
      </p:sp>
      <p:sp>
        <p:nvSpPr>
          <p:cNvPr id="519" name="Shape 519"/>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64</a:t>
            </a:fld>
            <a:endParaRPr lang="en-US" sz="1400" b="0" i="0" u="none" strike="noStrike" cap="none">
              <a:solidFill>
                <a:schemeClr val="lt1"/>
              </a:solidFill>
              <a:latin typeface="Arial"/>
              <a:ea typeface="Arial"/>
              <a:cs typeface="Arial"/>
              <a:sym typeface="Arial"/>
            </a:endParaRPr>
          </a:p>
        </p:txBody>
      </p:sp>
      <p:pic>
        <p:nvPicPr>
          <p:cNvPr id="521" name="Shape 521"/>
          <p:cNvPicPr preferRelativeResize="0"/>
          <p:nvPr/>
        </p:nvPicPr>
        <p:blipFill>
          <a:blip r:embed="rId3">
            <a:alphaModFix/>
          </a:blip>
          <a:stretch>
            <a:fillRect/>
          </a:stretch>
        </p:blipFill>
        <p:spPr>
          <a:xfrm>
            <a:off x="2076309" y="2689101"/>
            <a:ext cx="3239399" cy="40069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8">
                                            <p:txEl>
                                              <p:pRg st="0" end="0"/>
                                            </p:txEl>
                                          </p:spTgt>
                                        </p:tgtEl>
                                        <p:attrNameLst>
                                          <p:attrName>style.visibility</p:attrName>
                                        </p:attrNameLst>
                                      </p:cBhvr>
                                      <p:to>
                                        <p:strVal val="visible"/>
                                      </p:to>
                                    </p:set>
                                    <p:animEffect transition="in" filter="fade">
                                      <p:cBhvr>
                                        <p:cTn id="7" dur="2000"/>
                                        <p:tgtEl>
                                          <p:spTgt spid="5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8">
                                            <p:txEl>
                                              <p:pRg st="1" end="1"/>
                                            </p:txEl>
                                          </p:spTgt>
                                        </p:tgtEl>
                                        <p:attrNameLst>
                                          <p:attrName>style.visibility</p:attrName>
                                        </p:attrNameLst>
                                      </p:cBhvr>
                                      <p:to>
                                        <p:strVal val="visible"/>
                                      </p:to>
                                    </p:set>
                                    <p:animEffect transition="in" filter="fade">
                                      <p:cBhvr>
                                        <p:cTn id="12" dur="2000"/>
                                        <p:tgtEl>
                                          <p:spTgt spid="5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8">
                                            <p:txEl>
                                              <p:pRg st="2" end="2"/>
                                            </p:txEl>
                                          </p:spTgt>
                                        </p:tgtEl>
                                        <p:attrNameLst>
                                          <p:attrName>style.visibility</p:attrName>
                                        </p:attrNameLst>
                                      </p:cBhvr>
                                      <p:to>
                                        <p:strVal val="visible"/>
                                      </p:to>
                                    </p:set>
                                    <p:animEffect transition="in" filter="fade">
                                      <p:cBhvr>
                                        <p:cTn id="17" dur="2000"/>
                                        <p:tgtEl>
                                          <p:spTgt spid="5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a:spLocks noGrp="1"/>
          </p:cNvSpPr>
          <p:nvPr>
            <p:ph type="title"/>
          </p:nvPr>
        </p:nvSpPr>
        <p:spPr>
          <a:xfrm>
            <a:off x="152401" y="1524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5.1 Framework overview</a:t>
            </a:r>
          </a:p>
        </p:txBody>
      </p:sp>
      <p:sp>
        <p:nvSpPr>
          <p:cNvPr id="527" name="Shape 527"/>
          <p:cNvSpPr txBox="1">
            <a:spLocks noGrp="1"/>
          </p:cNvSpPr>
          <p:nvPr>
            <p:ph type="body" idx="1"/>
          </p:nvPr>
        </p:nvSpPr>
        <p:spPr>
          <a:xfrm>
            <a:off x="0" y="8382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Clr>
                <a:srgbClr val="000000"/>
              </a:buClr>
              <a:buSzPct val="100000"/>
            </a:pPr>
            <a:r>
              <a:rPr lang="en-US" sz="1600">
                <a:solidFill>
                  <a:srgbClr val="000000"/>
                </a:solidFill>
              </a:rPr>
              <a:t>Figure 5.2 provides a complete overview of the components of the Aneka framework. The core infrastructure of the system allows </a:t>
            </a:r>
            <a:r>
              <a:rPr lang="en-US" sz="1600">
                <a:solidFill>
                  <a:srgbClr val="980000"/>
                </a:solidFill>
              </a:rPr>
              <a:t>the framework to be deployed over different platforms and operating systems. </a:t>
            </a:r>
          </a:p>
          <a:p>
            <a:pPr marL="457200" marR="0" lvl="0" indent="-330200" algn="just" rtl="0">
              <a:lnSpc>
                <a:spcPct val="150000"/>
              </a:lnSpc>
              <a:spcBef>
                <a:spcPts val="0"/>
              </a:spcBef>
              <a:spcAft>
                <a:spcPts val="0"/>
              </a:spcAft>
              <a:buClr>
                <a:srgbClr val="000000"/>
              </a:buClr>
              <a:buSzPct val="100000"/>
            </a:pPr>
            <a:r>
              <a:rPr lang="en-US" sz="1600">
                <a:solidFill>
                  <a:srgbClr val="980000"/>
                </a:solidFill>
              </a:rPr>
              <a:t>Aneka container,</a:t>
            </a:r>
            <a:r>
              <a:rPr lang="en-US" sz="1600">
                <a:solidFill>
                  <a:srgbClr val="000000"/>
                </a:solidFill>
              </a:rPr>
              <a:t> which is </a:t>
            </a:r>
            <a:r>
              <a:rPr lang="en-US" sz="1600">
                <a:solidFill>
                  <a:srgbClr val="980000"/>
                </a:solidFill>
              </a:rPr>
              <a:t>installed on each node and constitutes the basic building block of the middleware.</a:t>
            </a:r>
          </a:p>
          <a:p>
            <a:pPr marL="457200" marR="0" lvl="0" indent="-330200" algn="just" rtl="0">
              <a:lnSpc>
                <a:spcPct val="150000"/>
              </a:lnSpc>
              <a:spcBef>
                <a:spcPts val="0"/>
              </a:spcBef>
              <a:spcAft>
                <a:spcPts val="0"/>
              </a:spcAft>
              <a:buClr>
                <a:srgbClr val="000000"/>
              </a:buClr>
              <a:buSzPct val="100000"/>
            </a:pPr>
            <a:r>
              <a:rPr lang="en-US" sz="1600">
                <a:solidFill>
                  <a:srgbClr val="000000"/>
                </a:solidFill>
              </a:rPr>
              <a:t>A collection of interconnected containers constitute the </a:t>
            </a:r>
            <a:r>
              <a:rPr lang="en-US" sz="1600">
                <a:solidFill>
                  <a:srgbClr val="980000"/>
                </a:solidFill>
              </a:rPr>
              <a:t>Aneka Cloud:</a:t>
            </a:r>
            <a:r>
              <a:rPr lang="en-US" sz="1600">
                <a:solidFill>
                  <a:srgbClr val="000000"/>
                </a:solidFill>
              </a:rPr>
              <a:t> a single domain in which services are made available to users and developers. </a:t>
            </a:r>
          </a:p>
          <a:p>
            <a:pPr marL="457200" marR="0" lvl="0" indent="-330200" algn="just" rtl="0">
              <a:lnSpc>
                <a:spcPct val="150000"/>
              </a:lnSpc>
              <a:spcBef>
                <a:spcPts val="0"/>
              </a:spcBef>
              <a:spcAft>
                <a:spcPts val="0"/>
              </a:spcAft>
              <a:buClr>
                <a:srgbClr val="000000"/>
              </a:buClr>
              <a:buSzPct val="100000"/>
            </a:pPr>
            <a:r>
              <a:rPr lang="en-US" sz="1600">
                <a:solidFill>
                  <a:srgbClr val="000000"/>
                </a:solidFill>
              </a:rPr>
              <a:t>The container features three different classes of services: </a:t>
            </a:r>
            <a:r>
              <a:rPr lang="en-US" sz="1600">
                <a:solidFill>
                  <a:srgbClr val="980000"/>
                </a:solidFill>
              </a:rPr>
              <a:t>Fabric Services, Foundation Services, and Execution Services. </a:t>
            </a:r>
          </a:p>
          <a:p>
            <a:pPr marL="457200" marR="0" lvl="0" indent="-330200" algn="just" rtl="0">
              <a:lnSpc>
                <a:spcPct val="150000"/>
              </a:lnSpc>
              <a:spcBef>
                <a:spcPts val="0"/>
              </a:spcBef>
              <a:spcAft>
                <a:spcPts val="0"/>
              </a:spcAft>
              <a:buClr>
                <a:srgbClr val="000000"/>
              </a:buClr>
              <a:buSzPct val="100000"/>
            </a:pPr>
            <a:r>
              <a:rPr lang="en-US" sz="1600">
                <a:solidFill>
                  <a:srgbClr val="000000"/>
                </a:solidFill>
              </a:rPr>
              <a:t>These take care of </a:t>
            </a:r>
            <a:r>
              <a:rPr lang="en-US" sz="1600">
                <a:solidFill>
                  <a:srgbClr val="980000"/>
                </a:solidFill>
              </a:rPr>
              <a:t>infrastructure management, supporting services for the Aneka Cloud, and application management and execution</a:t>
            </a:r>
            <a:r>
              <a:rPr lang="en-US" sz="1600">
                <a:solidFill>
                  <a:srgbClr val="000000"/>
                </a:solidFill>
              </a:rPr>
              <a:t>, respectively. </a:t>
            </a:r>
          </a:p>
          <a:p>
            <a:pPr marL="457200" marR="0" lvl="0" indent="-330200" algn="just" rtl="0">
              <a:lnSpc>
                <a:spcPct val="150000"/>
              </a:lnSpc>
              <a:spcBef>
                <a:spcPts val="0"/>
              </a:spcBef>
              <a:spcAft>
                <a:spcPts val="0"/>
              </a:spcAft>
              <a:buClr>
                <a:srgbClr val="000000"/>
              </a:buClr>
              <a:buSzPct val="100000"/>
            </a:pPr>
            <a:r>
              <a:rPr lang="en-US" sz="1600">
                <a:solidFill>
                  <a:srgbClr val="000000"/>
                </a:solidFill>
              </a:rPr>
              <a:t>These services are made available to developers and administrators by means of the </a:t>
            </a:r>
            <a:r>
              <a:rPr lang="en-US" sz="1600">
                <a:solidFill>
                  <a:srgbClr val="980000"/>
                </a:solidFill>
              </a:rPr>
              <a:t>application management and development layer, </a:t>
            </a:r>
            <a:r>
              <a:rPr lang="en-US" sz="1600">
                <a:solidFill>
                  <a:srgbClr val="000000"/>
                </a:solidFill>
              </a:rPr>
              <a:t>which </a:t>
            </a:r>
            <a:r>
              <a:rPr lang="en-US" sz="1600">
                <a:solidFill>
                  <a:srgbClr val="980000"/>
                </a:solidFill>
              </a:rPr>
              <a:t>includes </a:t>
            </a:r>
          </a:p>
          <a:p>
            <a:pPr marL="457200" marR="0" lvl="0" indent="457200" algn="just" rtl="0">
              <a:lnSpc>
                <a:spcPct val="150000"/>
              </a:lnSpc>
              <a:spcBef>
                <a:spcPts val="0"/>
              </a:spcBef>
              <a:spcAft>
                <a:spcPts val="0"/>
              </a:spcAft>
              <a:buNone/>
            </a:pPr>
            <a:r>
              <a:rPr lang="en-US" sz="1600">
                <a:solidFill>
                  <a:srgbClr val="980000"/>
                </a:solidFill>
              </a:rPr>
              <a:t>* interfaces and APIs for developing cloud applications and</a:t>
            </a:r>
          </a:p>
          <a:p>
            <a:pPr marL="457200" marR="0" lvl="0" indent="457200" algn="just" rtl="0">
              <a:lnSpc>
                <a:spcPct val="150000"/>
              </a:lnSpc>
              <a:spcBef>
                <a:spcPts val="0"/>
              </a:spcBef>
              <a:spcAft>
                <a:spcPts val="0"/>
              </a:spcAft>
              <a:buNone/>
            </a:pPr>
            <a:r>
              <a:rPr lang="en-US" sz="1600">
                <a:solidFill>
                  <a:srgbClr val="980000"/>
                </a:solidFill>
              </a:rPr>
              <a:t>* management tools and interfaces for controlling Aneka Clouds.</a:t>
            </a:r>
          </a:p>
        </p:txBody>
      </p:sp>
      <p:sp>
        <p:nvSpPr>
          <p:cNvPr id="528" name="Shape 528"/>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65</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2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2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2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2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2000"/>
                                        <p:tgtEl>
                                          <p:spTgt spid="5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7">
                                            <p:txEl>
                                              <p:pRg st="5" end="5"/>
                                            </p:txEl>
                                          </p:spTgt>
                                        </p:tgtEl>
                                        <p:attrNameLst>
                                          <p:attrName>style.visibility</p:attrName>
                                        </p:attrNameLst>
                                      </p:cBhvr>
                                      <p:to>
                                        <p:strVal val="visible"/>
                                      </p:to>
                                    </p:set>
                                    <p:animEffect transition="in" filter="fade">
                                      <p:cBhvr>
                                        <p:cTn id="32" dur="2000"/>
                                        <p:tgtEl>
                                          <p:spTgt spid="5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7">
                                            <p:txEl>
                                              <p:pRg st="6" end="6"/>
                                            </p:txEl>
                                          </p:spTgt>
                                        </p:tgtEl>
                                        <p:attrNameLst>
                                          <p:attrName>style.visibility</p:attrName>
                                        </p:attrNameLst>
                                      </p:cBhvr>
                                      <p:to>
                                        <p:strVal val="visible"/>
                                      </p:to>
                                    </p:set>
                                    <p:animEffect transition="in" filter="fade">
                                      <p:cBhvr>
                                        <p:cTn id="37" dur="2000"/>
                                        <p:tgtEl>
                                          <p:spTgt spid="5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7">
                                            <p:txEl>
                                              <p:pRg st="7" end="7"/>
                                            </p:txEl>
                                          </p:spTgt>
                                        </p:tgtEl>
                                        <p:attrNameLst>
                                          <p:attrName>style.visibility</p:attrName>
                                        </p:attrNameLst>
                                      </p:cBhvr>
                                      <p:to>
                                        <p:strVal val="visible"/>
                                      </p:to>
                                    </p:set>
                                    <p:animEffect transition="in" filter="fade">
                                      <p:cBhvr>
                                        <p:cTn id="42" dur="2000"/>
                                        <p:tgtEl>
                                          <p:spTgt spid="5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a:spLocks noGrp="1"/>
          </p:cNvSpPr>
          <p:nvPr>
            <p:ph type="title"/>
          </p:nvPr>
        </p:nvSpPr>
        <p:spPr>
          <a:xfrm>
            <a:off x="119500" y="168850"/>
            <a:ext cx="7725300" cy="331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800"/>
              <a:t>.</a:t>
            </a:r>
          </a:p>
        </p:txBody>
      </p:sp>
      <p:sp>
        <p:nvSpPr>
          <p:cNvPr id="535" name="Shape 535"/>
          <p:cNvSpPr txBox="1">
            <a:spLocks noGrp="1"/>
          </p:cNvSpPr>
          <p:nvPr>
            <p:ph type="body" idx="1"/>
          </p:nvPr>
        </p:nvSpPr>
        <p:spPr>
          <a:xfrm>
            <a:off x="-38100" y="12192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Clr>
                <a:schemeClr val="dk1"/>
              </a:buClr>
              <a:buSzPct val="100000"/>
              <a:buFont typeface="Arial"/>
            </a:pPr>
            <a:r>
              <a:rPr lang="en-US" sz="1600">
                <a:solidFill>
                  <a:srgbClr val="000000"/>
                </a:solidFill>
              </a:rPr>
              <a:t>.</a:t>
            </a:r>
          </a:p>
        </p:txBody>
      </p:sp>
      <p:sp>
        <p:nvSpPr>
          <p:cNvPr id="536" name="Shape 536"/>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66</a:t>
            </a:fld>
            <a:endParaRPr lang="en-US" sz="1400" b="0" i="0" u="none" strike="noStrike" cap="none">
              <a:solidFill>
                <a:schemeClr val="lt1"/>
              </a:solidFill>
              <a:latin typeface="Arial"/>
              <a:ea typeface="Arial"/>
              <a:cs typeface="Arial"/>
              <a:sym typeface="Arial"/>
            </a:endParaRPr>
          </a:p>
        </p:txBody>
      </p:sp>
      <p:pic>
        <p:nvPicPr>
          <p:cNvPr id="538" name="Shape 538"/>
          <p:cNvPicPr preferRelativeResize="0"/>
          <p:nvPr/>
        </p:nvPicPr>
        <p:blipFill>
          <a:blip r:embed="rId3">
            <a:alphaModFix/>
          </a:blip>
          <a:stretch>
            <a:fillRect/>
          </a:stretch>
        </p:blipFill>
        <p:spPr>
          <a:xfrm>
            <a:off x="304800" y="164301"/>
            <a:ext cx="8568400" cy="65703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5">
                                            <p:txEl>
                                              <p:pRg st="0" end="0"/>
                                            </p:txEl>
                                          </p:spTgt>
                                        </p:tgtEl>
                                        <p:attrNameLst>
                                          <p:attrName>style.visibility</p:attrName>
                                        </p:attrNameLst>
                                      </p:cBhvr>
                                      <p:to>
                                        <p:strVal val="visible"/>
                                      </p:to>
                                    </p:set>
                                    <p:animEffect transition="in" filter="fade">
                                      <p:cBhvr>
                                        <p:cTn id="7" dur="2000"/>
                                        <p:tgtEl>
                                          <p:spTgt spid="5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5.1 Framework overview</a:t>
            </a:r>
          </a:p>
        </p:txBody>
      </p:sp>
      <p:sp>
        <p:nvSpPr>
          <p:cNvPr id="544" name="Shape 544"/>
          <p:cNvSpPr txBox="1">
            <a:spLocks noGrp="1"/>
          </p:cNvSpPr>
          <p:nvPr>
            <p:ph type="body" idx="1"/>
          </p:nvPr>
        </p:nvSpPr>
        <p:spPr>
          <a:xfrm>
            <a:off x="-38100" y="12192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SzPct val="100000"/>
            </a:pPr>
            <a:r>
              <a:rPr lang="en-US" sz="1600">
                <a:solidFill>
                  <a:srgbClr val="000000"/>
                </a:solidFill>
              </a:rPr>
              <a:t>Aneka implements a </a:t>
            </a:r>
            <a:r>
              <a:rPr lang="en-US" sz="1600">
                <a:solidFill>
                  <a:srgbClr val="980000"/>
                </a:solidFill>
              </a:rPr>
              <a:t>service-oriented architecture (SOA),</a:t>
            </a:r>
            <a:r>
              <a:rPr lang="en-US" sz="1600">
                <a:solidFill>
                  <a:srgbClr val="000000"/>
                </a:solidFill>
              </a:rPr>
              <a:t> and services are the fundamental components of an Aneka Cloud. </a:t>
            </a:r>
          </a:p>
          <a:p>
            <a:pPr marL="457200" marR="0" lvl="0" indent="-330200" algn="just" rtl="0">
              <a:lnSpc>
                <a:spcPct val="150000"/>
              </a:lnSpc>
              <a:spcBef>
                <a:spcPts val="0"/>
              </a:spcBef>
              <a:spcAft>
                <a:spcPts val="0"/>
              </a:spcAft>
              <a:buSzPct val="100000"/>
            </a:pPr>
            <a:r>
              <a:rPr lang="en-US" sz="1600">
                <a:solidFill>
                  <a:srgbClr val="000000"/>
                </a:solidFill>
              </a:rPr>
              <a:t>Services operate at </a:t>
            </a:r>
            <a:r>
              <a:rPr lang="en-US" sz="1600">
                <a:solidFill>
                  <a:srgbClr val="980000"/>
                </a:solidFill>
              </a:rPr>
              <a:t>container level</a:t>
            </a:r>
            <a:r>
              <a:rPr lang="en-US" sz="1600">
                <a:solidFill>
                  <a:srgbClr val="000000"/>
                </a:solidFill>
              </a:rPr>
              <a:t> and, except for the </a:t>
            </a:r>
            <a:r>
              <a:rPr lang="en-US" sz="1600">
                <a:solidFill>
                  <a:srgbClr val="980000"/>
                </a:solidFill>
              </a:rPr>
              <a:t>PAL,</a:t>
            </a:r>
            <a:r>
              <a:rPr lang="en-US" sz="1600">
                <a:solidFill>
                  <a:srgbClr val="000000"/>
                </a:solidFill>
              </a:rPr>
              <a:t> they </a:t>
            </a:r>
            <a:r>
              <a:rPr lang="en-US" sz="1600">
                <a:solidFill>
                  <a:srgbClr val="980000"/>
                </a:solidFill>
              </a:rPr>
              <a:t>provide developers, users, and administrators with all features offered by the framework.</a:t>
            </a:r>
            <a:r>
              <a:rPr lang="en-US" sz="1600">
                <a:solidFill>
                  <a:srgbClr val="000000"/>
                </a:solidFill>
              </a:rPr>
              <a:t> </a:t>
            </a:r>
          </a:p>
          <a:p>
            <a:pPr marL="457200" marR="0" lvl="0" indent="-330200" algn="just" rtl="0">
              <a:lnSpc>
                <a:spcPct val="150000"/>
              </a:lnSpc>
              <a:spcBef>
                <a:spcPts val="0"/>
              </a:spcBef>
              <a:spcAft>
                <a:spcPts val="0"/>
              </a:spcAft>
              <a:buClr>
                <a:srgbClr val="000000"/>
              </a:buClr>
              <a:buSzPct val="100000"/>
            </a:pPr>
            <a:r>
              <a:rPr lang="en-US" sz="1600">
                <a:solidFill>
                  <a:srgbClr val="000000"/>
                </a:solidFill>
              </a:rPr>
              <a:t>Services also constitute the extension and customization point of Aneka Clouds: </a:t>
            </a:r>
          </a:p>
          <a:p>
            <a:pPr marL="914400" marR="0" lvl="1" indent="-330200" algn="just" rtl="0">
              <a:lnSpc>
                <a:spcPct val="150000"/>
              </a:lnSpc>
              <a:spcBef>
                <a:spcPts val="0"/>
              </a:spcBef>
              <a:spcAft>
                <a:spcPts val="0"/>
              </a:spcAft>
              <a:buSzPct val="100000"/>
            </a:pPr>
            <a:r>
              <a:rPr lang="en-US" sz="1600">
                <a:solidFill>
                  <a:srgbClr val="000000"/>
                </a:solidFill>
              </a:rPr>
              <a:t>1. The </a:t>
            </a:r>
            <a:r>
              <a:rPr lang="en-US" sz="1600">
                <a:solidFill>
                  <a:srgbClr val="980000"/>
                </a:solidFill>
              </a:rPr>
              <a:t>infrastructure </a:t>
            </a:r>
            <a:r>
              <a:rPr lang="en-US" sz="1600">
                <a:solidFill>
                  <a:srgbClr val="000000"/>
                </a:solidFill>
              </a:rPr>
              <a:t>allows for the </a:t>
            </a:r>
            <a:r>
              <a:rPr lang="en-US" sz="1600">
                <a:solidFill>
                  <a:srgbClr val="980000"/>
                </a:solidFill>
              </a:rPr>
              <a:t>integration of new services or replacement of the existing ones </a:t>
            </a:r>
            <a:r>
              <a:rPr lang="en-US" sz="1600">
                <a:solidFill>
                  <a:srgbClr val="000000"/>
                </a:solidFill>
              </a:rPr>
              <a:t>with a different implementation. </a:t>
            </a:r>
          </a:p>
          <a:p>
            <a:pPr marL="914400" marR="0" lvl="1" indent="-330200" algn="just" rtl="0">
              <a:lnSpc>
                <a:spcPct val="150000"/>
              </a:lnSpc>
              <a:spcBef>
                <a:spcPts val="0"/>
              </a:spcBef>
              <a:spcAft>
                <a:spcPts val="0"/>
              </a:spcAft>
              <a:buClr>
                <a:srgbClr val="000000"/>
              </a:buClr>
              <a:buSzPct val="100000"/>
            </a:pPr>
            <a:r>
              <a:rPr lang="en-US" sz="1600">
                <a:solidFill>
                  <a:srgbClr val="000000"/>
                </a:solidFill>
              </a:rPr>
              <a:t>2.The framework includes the </a:t>
            </a:r>
          </a:p>
          <a:p>
            <a:pPr marL="1371600" marR="0" lvl="2" indent="-330200" algn="just" rtl="0">
              <a:lnSpc>
                <a:spcPct val="150000"/>
              </a:lnSpc>
              <a:spcBef>
                <a:spcPts val="0"/>
              </a:spcBef>
              <a:spcAft>
                <a:spcPts val="0"/>
              </a:spcAft>
              <a:buClr>
                <a:srgbClr val="000000"/>
              </a:buClr>
              <a:buSzPct val="100000"/>
            </a:pPr>
            <a:r>
              <a:rPr lang="en-US" sz="1600">
                <a:solidFill>
                  <a:srgbClr val="000000"/>
                </a:solidFill>
              </a:rPr>
              <a:t>basic services for infrastructure and node management, </a:t>
            </a:r>
          </a:p>
          <a:p>
            <a:pPr marL="1371600" marR="0" lvl="2" indent="-330200" algn="just" rtl="0">
              <a:lnSpc>
                <a:spcPct val="150000"/>
              </a:lnSpc>
              <a:spcBef>
                <a:spcPts val="0"/>
              </a:spcBef>
              <a:spcAft>
                <a:spcPts val="0"/>
              </a:spcAft>
              <a:buClr>
                <a:srgbClr val="000000"/>
              </a:buClr>
              <a:buSzPct val="100000"/>
            </a:pPr>
            <a:r>
              <a:rPr lang="en-US" sz="1600">
                <a:solidFill>
                  <a:srgbClr val="000000"/>
                </a:solidFill>
              </a:rPr>
              <a:t>application execution, </a:t>
            </a:r>
          </a:p>
          <a:p>
            <a:pPr marL="1371600" marR="0" lvl="2" indent="-330200" algn="just" rtl="0">
              <a:lnSpc>
                <a:spcPct val="150000"/>
              </a:lnSpc>
              <a:spcBef>
                <a:spcPts val="0"/>
              </a:spcBef>
              <a:spcAft>
                <a:spcPts val="0"/>
              </a:spcAft>
              <a:buClr>
                <a:srgbClr val="000000"/>
              </a:buClr>
              <a:buSzPct val="100000"/>
            </a:pPr>
            <a:r>
              <a:rPr lang="en-US" sz="1600">
                <a:solidFill>
                  <a:srgbClr val="000000"/>
                </a:solidFill>
              </a:rPr>
              <a:t>accounting, and </a:t>
            </a:r>
          </a:p>
          <a:p>
            <a:pPr marL="1371600" marR="0" lvl="2" indent="-330200" algn="just" rtl="0">
              <a:lnSpc>
                <a:spcPct val="150000"/>
              </a:lnSpc>
              <a:spcBef>
                <a:spcPts val="0"/>
              </a:spcBef>
              <a:spcAft>
                <a:spcPts val="0"/>
              </a:spcAft>
              <a:buClr>
                <a:srgbClr val="000000"/>
              </a:buClr>
              <a:buSzPct val="100000"/>
            </a:pPr>
            <a:r>
              <a:rPr lang="en-US" sz="1600">
                <a:solidFill>
                  <a:srgbClr val="000000"/>
                </a:solidFill>
              </a:rPr>
              <a:t>system monitoring; </a:t>
            </a:r>
          </a:p>
          <a:p>
            <a:pPr marL="1371600" marR="0" lvl="2" indent="-330200" algn="just" rtl="0">
              <a:lnSpc>
                <a:spcPct val="150000"/>
              </a:lnSpc>
              <a:spcBef>
                <a:spcPts val="0"/>
              </a:spcBef>
              <a:spcAft>
                <a:spcPts val="0"/>
              </a:spcAft>
              <a:buClr>
                <a:srgbClr val="000000"/>
              </a:buClr>
              <a:buSzPct val="100000"/>
            </a:pPr>
            <a:r>
              <a:rPr lang="en-US" sz="1600">
                <a:solidFill>
                  <a:srgbClr val="000000"/>
                </a:solidFill>
              </a:rPr>
              <a:t>existing services can be extended and new features can be added to the cloud by dynamically plugging new ones into the container. </a:t>
            </a:r>
          </a:p>
        </p:txBody>
      </p:sp>
      <p:sp>
        <p:nvSpPr>
          <p:cNvPr id="545" name="Shape 545"/>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67</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4">
                                            <p:txEl>
                                              <p:pRg st="0" end="0"/>
                                            </p:txEl>
                                          </p:spTgt>
                                        </p:tgtEl>
                                        <p:attrNameLst>
                                          <p:attrName>style.visibility</p:attrName>
                                        </p:attrNameLst>
                                      </p:cBhvr>
                                      <p:to>
                                        <p:strVal val="visible"/>
                                      </p:to>
                                    </p:set>
                                    <p:animEffect transition="in" filter="fade">
                                      <p:cBhvr>
                                        <p:cTn id="7" dur="2000"/>
                                        <p:tgtEl>
                                          <p:spTgt spid="5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4">
                                            <p:txEl>
                                              <p:pRg st="1" end="1"/>
                                            </p:txEl>
                                          </p:spTgt>
                                        </p:tgtEl>
                                        <p:attrNameLst>
                                          <p:attrName>style.visibility</p:attrName>
                                        </p:attrNameLst>
                                      </p:cBhvr>
                                      <p:to>
                                        <p:strVal val="visible"/>
                                      </p:to>
                                    </p:set>
                                    <p:animEffect transition="in" filter="fade">
                                      <p:cBhvr>
                                        <p:cTn id="12" dur="2000"/>
                                        <p:tgtEl>
                                          <p:spTgt spid="5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4">
                                            <p:txEl>
                                              <p:pRg st="2" end="2"/>
                                            </p:txEl>
                                          </p:spTgt>
                                        </p:tgtEl>
                                        <p:attrNameLst>
                                          <p:attrName>style.visibility</p:attrName>
                                        </p:attrNameLst>
                                      </p:cBhvr>
                                      <p:to>
                                        <p:strVal val="visible"/>
                                      </p:to>
                                    </p:set>
                                    <p:animEffect transition="in" filter="fade">
                                      <p:cBhvr>
                                        <p:cTn id="17" dur="2000"/>
                                        <p:tgtEl>
                                          <p:spTgt spid="5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4">
                                            <p:txEl>
                                              <p:pRg st="3" end="3"/>
                                            </p:txEl>
                                          </p:spTgt>
                                        </p:tgtEl>
                                        <p:attrNameLst>
                                          <p:attrName>style.visibility</p:attrName>
                                        </p:attrNameLst>
                                      </p:cBhvr>
                                      <p:to>
                                        <p:strVal val="visible"/>
                                      </p:to>
                                    </p:set>
                                    <p:animEffect transition="in" filter="fade">
                                      <p:cBhvr>
                                        <p:cTn id="22" dur="2000"/>
                                        <p:tgtEl>
                                          <p:spTgt spid="5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4">
                                            <p:txEl>
                                              <p:pRg st="4" end="4"/>
                                            </p:txEl>
                                          </p:spTgt>
                                        </p:tgtEl>
                                        <p:attrNameLst>
                                          <p:attrName>style.visibility</p:attrName>
                                        </p:attrNameLst>
                                      </p:cBhvr>
                                      <p:to>
                                        <p:strVal val="visible"/>
                                      </p:to>
                                    </p:set>
                                    <p:animEffect transition="in" filter="fade">
                                      <p:cBhvr>
                                        <p:cTn id="27" dur="2000"/>
                                        <p:tgtEl>
                                          <p:spTgt spid="5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4">
                                            <p:txEl>
                                              <p:pRg st="5" end="5"/>
                                            </p:txEl>
                                          </p:spTgt>
                                        </p:tgtEl>
                                        <p:attrNameLst>
                                          <p:attrName>style.visibility</p:attrName>
                                        </p:attrNameLst>
                                      </p:cBhvr>
                                      <p:to>
                                        <p:strVal val="visible"/>
                                      </p:to>
                                    </p:set>
                                    <p:animEffect transition="in" filter="fade">
                                      <p:cBhvr>
                                        <p:cTn id="32" dur="2000"/>
                                        <p:tgtEl>
                                          <p:spTgt spid="5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4">
                                            <p:txEl>
                                              <p:pRg st="6" end="6"/>
                                            </p:txEl>
                                          </p:spTgt>
                                        </p:tgtEl>
                                        <p:attrNameLst>
                                          <p:attrName>style.visibility</p:attrName>
                                        </p:attrNameLst>
                                      </p:cBhvr>
                                      <p:to>
                                        <p:strVal val="visible"/>
                                      </p:to>
                                    </p:set>
                                    <p:animEffect transition="in" filter="fade">
                                      <p:cBhvr>
                                        <p:cTn id="37" dur="2000"/>
                                        <p:tgtEl>
                                          <p:spTgt spid="5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4">
                                            <p:txEl>
                                              <p:pRg st="7" end="7"/>
                                            </p:txEl>
                                          </p:spTgt>
                                        </p:tgtEl>
                                        <p:attrNameLst>
                                          <p:attrName>style.visibility</p:attrName>
                                        </p:attrNameLst>
                                      </p:cBhvr>
                                      <p:to>
                                        <p:strVal val="visible"/>
                                      </p:to>
                                    </p:set>
                                    <p:animEffect transition="in" filter="fade">
                                      <p:cBhvr>
                                        <p:cTn id="42" dur="2000"/>
                                        <p:tgtEl>
                                          <p:spTgt spid="5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4">
                                            <p:txEl>
                                              <p:pRg st="8" end="8"/>
                                            </p:txEl>
                                          </p:spTgt>
                                        </p:tgtEl>
                                        <p:attrNameLst>
                                          <p:attrName>style.visibility</p:attrName>
                                        </p:attrNameLst>
                                      </p:cBhvr>
                                      <p:to>
                                        <p:strVal val="visible"/>
                                      </p:to>
                                    </p:set>
                                    <p:animEffect transition="in" filter="fade">
                                      <p:cBhvr>
                                        <p:cTn id="47" dur="2000"/>
                                        <p:tgtEl>
                                          <p:spTgt spid="54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44">
                                            <p:txEl>
                                              <p:pRg st="9" end="9"/>
                                            </p:txEl>
                                          </p:spTgt>
                                        </p:tgtEl>
                                        <p:attrNameLst>
                                          <p:attrName>style.visibility</p:attrName>
                                        </p:attrNameLst>
                                      </p:cBhvr>
                                      <p:to>
                                        <p:strVal val="visible"/>
                                      </p:to>
                                    </p:set>
                                    <p:animEffect transition="in" filter="fade">
                                      <p:cBhvr>
                                        <p:cTn id="52" dur="2000"/>
                                        <p:tgtEl>
                                          <p:spTgt spid="54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5.1 Framework overview</a:t>
            </a:r>
          </a:p>
        </p:txBody>
      </p:sp>
      <p:sp>
        <p:nvSpPr>
          <p:cNvPr id="552" name="Shape 552"/>
          <p:cNvSpPr txBox="1">
            <a:spLocks noGrp="1"/>
          </p:cNvSpPr>
          <p:nvPr>
            <p:ph type="body" idx="1"/>
          </p:nvPr>
        </p:nvSpPr>
        <p:spPr>
          <a:xfrm>
            <a:off x="-38100" y="12192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SzPct val="100000"/>
            </a:pPr>
            <a:r>
              <a:rPr lang="en-US" sz="1550" dirty="0">
                <a:solidFill>
                  <a:srgbClr val="000000"/>
                </a:solidFill>
              </a:rPr>
              <a:t>Aneka services involve:</a:t>
            </a:r>
          </a:p>
          <a:p>
            <a:pPr marL="0" marR="0" lvl="0" indent="457200" algn="just" rtl="0">
              <a:lnSpc>
                <a:spcPct val="150000"/>
              </a:lnSpc>
              <a:spcBef>
                <a:spcPts val="0"/>
              </a:spcBef>
              <a:spcAft>
                <a:spcPts val="0"/>
              </a:spcAft>
              <a:buNone/>
            </a:pPr>
            <a:r>
              <a:rPr lang="en-US" sz="1550" dirty="0">
                <a:solidFill>
                  <a:srgbClr val="000000"/>
                </a:solidFill>
              </a:rPr>
              <a:t>• </a:t>
            </a:r>
            <a:r>
              <a:rPr lang="en-US" sz="1550" u="sng" dirty="0">
                <a:solidFill>
                  <a:srgbClr val="980000"/>
                </a:solidFill>
              </a:rPr>
              <a:t>Elasticity and scaling.</a:t>
            </a:r>
            <a:r>
              <a:rPr lang="en-US" sz="1550" dirty="0">
                <a:solidFill>
                  <a:srgbClr val="000000"/>
                </a:solidFill>
              </a:rPr>
              <a:t> By means of the dynamic provisioning service, Aneka supports </a:t>
            </a:r>
            <a:r>
              <a:rPr lang="en-US" sz="1550" dirty="0">
                <a:solidFill>
                  <a:srgbClr val="980000"/>
                </a:solidFill>
              </a:rPr>
              <a:t>dynamically upsizing and downsizing of the infrastructure</a:t>
            </a:r>
            <a:r>
              <a:rPr lang="en-US" sz="1550" dirty="0">
                <a:solidFill>
                  <a:srgbClr val="000000"/>
                </a:solidFill>
              </a:rPr>
              <a:t> available for applications.</a:t>
            </a:r>
          </a:p>
          <a:p>
            <a:pPr marL="0" marR="0" lvl="0" indent="457200" algn="just" rtl="0">
              <a:lnSpc>
                <a:spcPct val="150000"/>
              </a:lnSpc>
              <a:spcBef>
                <a:spcPts val="0"/>
              </a:spcBef>
              <a:spcAft>
                <a:spcPts val="0"/>
              </a:spcAft>
              <a:buNone/>
            </a:pPr>
            <a:r>
              <a:rPr lang="en-US" sz="1550" dirty="0">
                <a:solidFill>
                  <a:srgbClr val="000000"/>
                </a:solidFill>
              </a:rPr>
              <a:t>• </a:t>
            </a:r>
            <a:r>
              <a:rPr lang="en-US" sz="1550" u="sng" dirty="0">
                <a:solidFill>
                  <a:srgbClr val="980000"/>
                </a:solidFill>
              </a:rPr>
              <a:t>Runtime management.</a:t>
            </a:r>
            <a:r>
              <a:rPr lang="en-US" sz="1550" dirty="0">
                <a:solidFill>
                  <a:srgbClr val="000000"/>
                </a:solidFill>
              </a:rPr>
              <a:t> The runtime machinery is responsible for </a:t>
            </a:r>
            <a:r>
              <a:rPr lang="en-US" sz="1550" dirty="0">
                <a:solidFill>
                  <a:srgbClr val="980000"/>
                </a:solidFill>
              </a:rPr>
              <a:t>keeping the infrastructure up and running and serves as a hosting environment for services.</a:t>
            </a:r>
            <a:r>
              <a:rPr lang="en-US" sz="1550" dirty="0">
                <a:solidFill>
                  <a:srgbClr val="000000"/>
                </a:solidFill>
              </a:rPr>
              <a:t> (achieve through container)</a:t>
            </a:r>
          </a:p>
          <a:p>
            <a:pPr marL="0" marR="0" lvl="0" indent="457200" algn="just" rtl="0">
              <a:lnSpc>
                <a:spcPct val="150000"/>
              </a:lnSpc>
              <a:spcBef>
                <a:spcPts val="0"/>
              </a:spcBef>
              <a:spcAft>
                <a:spcPts val="0"/>
              </a:spcAft>
              <a:buNone/>
            </a:pPr>
            <a:r>
              <a:rPr lang="en-US" sz="1550" dirty="0">
                <a:solidFill>
                  <a:srgbClr val="000000"/>
                </a:solidFill>
              </a:rPr>
              <a:t>• </a:t>
            </a:r>
            <a:r>
              <a:rPr lang="en-US" sz="1550" u="sng" dirty="0">
                <a:solidFill>
                  <a:srgbClr val="980000"/>
                </a:solidFill>
              </a:rPr>
              <a:t>Resource management.</a:t>
            </a:r>
            <a:r>
              <a:rPr lang="en-US" sz="1550" dirty="0">
                <a:solidFill>
                  <a:srgbClr val="000000"/>
                </a:solidFill>
              </a:rPr>
              <a:t> Aneka is an elastic infrastructure in which </a:t>
            </a:r>
            <a:r>
              <a:rPr lang="en-US" sz="1550" dirty="0">
                <a:solidFill>
                  <a:srgbClr val="980000"/>
                </a:solidFill>
              </a:rPr>
              <a:t>resources are added and removed dynamically according to application needs</a:t>
            </a:r>
            <a:r>
              <a:rPr lang="en-US" sz="1550" dirty="0">
                <a:solidFill>
                  <a:srgbClr val="000000"/>
                </a:solidFill>
              </a:rPr>
              <a:t> and user requirements. </a:t>
            </a:r>
          </a:p>
          <a:p>
            <a:pPr marL="457200" marR="0" lvl="0" indent="457200" algn="just" rtl="0">
              <a:lnSpc>
                <a:spcPct val="150000"/>
              </a:lnSpc>
              <a:spcBef>
                <a:spcPts val="0"/>
              </a:spcBef>
              <a:spcAft>
                <a:spcPts val="0"/>
              </a:spcAft>
              <a:buNone/>
            </a:pPr>
            <a:r>
              <a:rPr lang="en-US" sz="1550" dirty="0">
                <a:solidFill>
                  <a:srgbClr val="000000"/>
                </a:solidFill>
              </a:rPr>
              <a:t>To provide </a:t>
            </a:r>
            <a:r>
              <a:rPr lang="en-US" sz="1550" dirty="0" err="1">
                <a:solidFill>
                  <a:srgbClr val="000000"/>
                </a:solidFill>
              </a:rPr>
              <a:t>QoS</a:t>
            </a:r>
            <a:r>
              <a:rPr lang="en-US" sz="1550" dirty="0">
                <a:solidFill>
                  <a:srgbClr val="000000"/>
                </a:solidFill>
              </a:rPr>
              <a:t>-based execution, the system not only allows dynamic provisioning but also provides capabilities for reserving nodes for exclusive use by specific applications.</a:t>
            </a:r>
          </a:p>
          <a:p>
            <a:pPr marL="0" marR="0" lvl="0" indent="457200" algn="just" rtl="0">
              <a:lnSpc>
                <a:spcPct val="150000"/>
              </a:lnSpc>
              <a:spcBef>
                <a:spcPts val="0"/>
              </a:spcBef>
              <a:spcAft>
                <a:spcPts val="0"/>
              </a:spcAft>
              <a:buNone/>
            </a:pPr>
            <a:r>
              <a:rPr lang="en-US" sz="1550" dirty="0">
                <a:solidFill>
                  <a:srgbClr val="000000"/>
                </a:solidFill>
              </a:rPr>
              <a:t>• </a:t>
            </a:r>
            <a:r>
              <a:rPr lang="en-US" sz="1550" u="sng" dirty="0">
                <a:solidFill>
                  <a:srgbClr val="980000"/>
                </a:solidFill>
              </a:rPr>
              <a:t>Application management.</a:t>
            </a:r>
            <a:r>
              <a:rPr lang="en-US" sz="1550" dirty="0">
                <a:solidFill>
                  <a:srgbClr val="000000"/>
                </a:solidFill>
              </a:rPr>
              <a:t> A specific subset of services is devoted to managing applications. These services include s</a:t>
            </a:r>
            <a:r>
              <a:rPr lang="en-US" sz="1550" dirty="0">
                <a:solidFill>
                  <a:srgbClr val="980000"/>
                </a:solidFill>
              </a:rPr>
              <a:t>cheduling, execution, monitoring, and storage management.</a:t>
            </a:r>
          </a:p>
        </p:txBody>
      </p:sp>
      <p:sp>
        <p:nvSpPr>
          <p:cNvPr id="553" name="Shape 553"/>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68</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2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
                                            <p:txEl>
                                              <p:pRg st="1" end="1"/>
                                            </p:txEl>
                                          </p:spTgt>
                                        </p:tgtEl>
                                        <p:attrNameLst>
                                          <p:attrName>style.visibility</p:attrName>
                                        </p:attrNameLst>
                                      </p:cBhvr>
                                      <p:to>
                                        <p:strVal val="visible"/>
                                      </p:to>
                                    </p:set>
                                    <p:animEffect transition="in" filter="fade">
                                      <p:cBhvr>
                                        <p:cTn id="12" dur="2000"/>
                                        <p:tgtEl>
                                          <p:spTgt spid="5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2">
                                            <p:txEl>
                                              <p:pRg st="2" end="2"/>
                                            </p:txEl>
                                          </p:spTgt>
                                        </p:tgtEl>
                                        <p:attrNameLst>
                                          <p:attrName>style.visibility</p:attrName>
                                        </p:attrNameLst>
                                      </p:cBhvr>
                                      <p:to>
                                        <p:strVal val="visible"/>
                                      </p:to>
                                    </p:set>
                                    <p:animEffect transition="in" filter="fade">
                                      <p:cBhvr>
                                        <p:cTn id="17" dur="2000"/>
                                        <p:tgtEl>
                                          <p:spTgt spid="5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2">
                                            <p:txEl>
                                              <p:pRg st="3" end="3"/>
                                            </p:txEl>
                                          </p:spTgt>
                                        </p:tgtEl>
                                        <p:attrNameLst>
                                          <p:attrName>style.visibility</p:attrName>
                                        </p:attrNameLst>
                                      </p:cBhvr>
                                      <p:to>
                                        <p:strVal val="visible"/>
                                      </p:to>
                                    </p:set>
                                    <p:animEffect transition="in" filter="fade">
                                      <p:cBhvr>
                                        <p:cTn id="22" dur="2000"/>
                                        <p:tgtEl>
                                          <p:spTgt spid="5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2">
                                            <p:txEl>
                                              <p:pRg st="4" end="4"/>
                                            </p:txEl>
                                          </p:spTgt>
                                        </p:tgtEl>
                                        <p:attrNameLst>
                                          <p:attrName>style.visibility</p:attrName>
                                        </p:attrNameLst>
                                      </p:cBhvr>
                                      <p:to>
                                        <p:strVal val="visible"/>
                                      </p:to>
                                    </p:set>
                                    <p:animEffect transition="in" filter="fade">
                                      <p:cBhvr>
                                        <p:cTn id="27" dur="2000"/>
                                        <p:tgtEl>
                                          <p:spTgt spid="5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2">
                                            <p:txEl>
                                              <p:pRg st="5" end="5"/>
                                            </p:txEl>
                                          </p:spTgt>
                                        </p:tgtEl>
                                        <p:attrNameLst>
                                          <p:attrName>style.visibility</p:attrName>
                                        </p:attrNameLst>
                                      </p:cBhvr>
                                      <p:to>
                                        <p:strVal val="visible"/>
                                      </p:to>
                                    </p:set>
                                    <p:animEffect transition="in" filter="fade">
                                      <p:cBhvr>
                                        <p:cTn id="32" dur="2000"/>
                                        <p:tgtEl>
                                          <p:spTgt spid="55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Shape 55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t>5.1 Framework overview</a:t>
            </a:r>
          </a:p>
        </p:txBody>
      </p:sp>
      <p:sp>
        <p:nvSpPr>
          <p:cNvPr id="560" name="Shape 560"/>
          <p:cNvSpPr txBox="1">
            <a:spLocks noGrp="1"/>
          </p:cNvSpPr>
          <p:nvPr>
            <p:ph type="body" idx="1"/>
          </p:nvPr>
        </p:nvSpPr>
        <p:spPr>
          <a:xfrm>
            <a:off x="-38100" y="12192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Clr>
                <a:srgbClr val="000000"/>
              </a:buClr>
              <a:buSzPct val="100000"/>
            </a:pPr>
            <a:r>
              <a:rPr lang="en-US" sz="1600" u="sng">
                <a:solidFill>
                  <a:srgbClr val="980000"/>
                </a:solidFill>
              </a:rPr>
              <a:t>User management.</a:t>
            </a:r>
            <a:r>
              <a:rPr lang="en-US" sz="1600">
                <a:solidFill>
                  <a:srgbClr val="000000"/>
                </a:solidFill>
              </a:rPr>
              <a:t> Aneka is a </a:t>
            </a:r>
            <a:r>
              <a:rPr lang="en-US" sz="1600">
                <a:solidFill>
                  <a:srgbClr val="980000"/>
                </a:solidFill>
              </a:rPr>
              <a:t>multitenant distributed environment</a:t>
            </a:r>
            <a:r>
              <a:rPr lang="en-US" sz="1600">
                <a:solidFill>
                  <a:srgbClr val="000000"/>
                </a:solidFill>
              </a:rPr>
              <a:t> in which multiple</a:t>
            </a:r>
          </a:p>
          <a:p>
            <a:pPr marL="0" marR="0" lvl="0" indent="457200" algn="just" rtl="0">
              <a:lnSpc>
                <a:spcPct val="150000"/>
              </a:lnSpc>
              <a:spcBef>
                <a:spcPts val="0"/>
              </a:spcBef>
              <a:spcAft>
                <a:spcPts val="0"/>
              </a:spcAft>
              <a:buNone/>
            </a:pPr>
            <a:r>
              <a:rPr lang="en-US" sz="1600">
                <a:solidFill>
                  <a:srgbClr val="000000"/>
                </a:solidFill>
              </a:rPr>
              <a:t>applications, potentially </a:t>
            </a:r>
            <a:r>
              <a:rPr lang="en-US" sz="1600">
                <a:solidFill>
                  <a:srgbClr val="980000"/>
                </a:solidFill>
              </a:rPr>
              <a:t>belonging to different users</a:t>
            </a:r>
            <a:r>
              <a:rPr lang="en-US" sz="1600">
                <a:solidFill>
                  <a:srgbClr val="000000"/>
                </a:solidFill>
              </a:rPr>
              <a:t>, are executed. </a:t>
            </a:r>
          </a:p>
          <a:p>
            <a:pPr marL="457200" marR="0" lvl="0" indent="457200" algn="just" rtl="0">
              <a:lnSpc>
                <a:spcPct val="150000"/>
              </a:lnSpc>
              <a:spcBef>
                <a:spcPts val="0"/>
              </a:spcBef>
              <a:spcAft>
                <a:spcPts val="0"/>
              </a:spcAft>
              <a:buNone/>
            </a:pPr>
            <a:r>
              <a:rPr lang="en-US" sz="1600">
                <a:solidFill>
                  <a:srgbClr val="000000"/>
                </a:solidFill>
              </a:rPr>
              <a:t>* The framework provides an extensible user system via which it is possible to </a:t>
            </a:r>
            <a:r>
              <a:rPr lang="en-US" sz="1600">
                <a:solidFill>
                  <a:srgbClr val="980000"/>
                </a:solidFill>
              </a:rPr>
              <a:t>define users, groups, and permissions.</a:t>
            </a:r>
            <a:r>
              <a:rPr lang="en-US" sz="1600">
                <a:solidFill>
                  <a:srgbClr val="000000"/>
                </a:solidFill>
              </a:rPr>
              <a:t> The services devoted to user management </a:t>
            </a:r>
            <a:r>
              <a:rPr lang="en-US" sz="1600">
                <a:solidFill>
                  <a:srgbClr val="980000"/>
                </a:solidFill>
              </a:rPr>
              <a:t>build up the security infrastructure</a:t>
            </a:r>
            <a:r>
              <a:rPr lang="en-US" sz="1600">
                <a:solidFill>
                  <a:srgbClr val="000000"/>
                </a:solidFill>
              </a:rPr>
              <a:t> of the system.</a:t>
            </a:r>
          </a:p>
          <a:p>
            <a:pPr marL="0" marR="0" lvl="0" indent="457200" algn="just" rtl="0">
              <a:lnSpc>
                <a:spcPct val="150000"/>
              </a:lnSpc>
              <a:spcBef>
                <a:spcPts val="0"/>
              </a:spcBef>
              <a:spcAft>
                <a:spcPts val="0"/>
              </a:spcAft>
              <a:buNone/>
            </a:pPr>
            <a:r>
              <a:rPr lang="en-US" sz="1600">
                <a:solidFill>
                  <a:srgbClr val="000000"/>
                </a:solidFill>
              </a:rPr>
              <a:t>• </a:t>
            </a:r>
            <a:r>
              <a:rPr lang="en-US" sz="1600" u="sng">
                <a:solidFill>
                  <a:srgbClr val="980000"/>
                </a:solidFill>
              </a:rPr>
              <a:t>QoS/SLA management and billing.</a:t>
            </a:r>
            <a:r>
              <a:rPr lang="en-US" sz="1600">
                <a:solidFill>
                  <a:srgbClr val="000000"/>
                </a:solidFill>
              </a:rPr>
              <a:t> Within a cloud environment, </a:t>
            </a:r>
            <a:r>
              <a:rPr lang="en-US" sz="1600">
                <a:solidFill>
                  <a:srgbClr val="980000"/>
                </a:solidFill>
              </a:rPr>
              <a:t>application     execution is metered and billed</a:t>
            </a:r>
            <a:r>
              <a:rPr lang="en-US" sz="1600">
                <a:solidFill>
                  <a:srgbClr val="000000"/>
                </a:solidFill>
              </a:rPr>
              <a:t>. </a:t>
            </a:r>
          </a:p>
          <a:p>
            <a:pPr marL="457200" marR="0" lvl="0" indent="457200" algn="just" rtl="0">
              <a:lnSpc>
                <a:spcPct val="150000"/>
              </a:lnSpc>
              <a:spcBef>
                <a:spcPts val="0"/>
              </a:spcBef>
              <a:spcAft>
                <a:spcPts val="0"/>
              </a:spcAft>
              <a:buNone/>
            </a:pPr>
            <a:r>
              <a:rPr lang="en-US" sz="1600">
                <a:solidFill>
                  <a:srgbClr val="000000"/>
                </a:solidFill>
              </a:rPr>
              <a:t>* Aneka provides a collection of services that coordinate together to take into account the</a:t>
            </a:r>
            <a:r>
              <a:rPr lang="en-US" sz="1600">
                <a:solidFill>
                  <a:srgbClr val="980000"/>
                </a:solidFill>
              </a:rPr>
              <a:t> usage of resources by each application and to bill the owning user accordingly.</a:t>
            </a:r>
          </a:p>
          <a:p>
            <a:pPr marL="0" marR="0" lvl="0" indent="457200" algn="just" rtl="0">
              <a:lnSpc>
                <a:spcPct val="150000"/>
              </a:lnSpc>
              <a:spcBef>
                <a:spcPts val="0"/>
              </a:spcBef>
              <a:spcAft>
                <a:spcPts val="0"/>
              </a:spcAft>
              <a:buNone/>
            </a:pPr>
            <a:endParaRPr sz="1600">
              <a:solidFill>
                <a:srgbClr val="000000"/>
              </a:solidFill>
            </a:endParaRPr>
          </a:p>
        </p:txBody>
      </p:sp>
      <p:sp>
        <p:nvSpPr>
          <p:cNvPr id="561" name="Shape 56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69</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0">
                                            <p:txEl>
                                              <p:pRg st="0" end="0"/>
                                            </p:txEl>
                                          </p:spTgt>
                                        </p:tgtEl>
                                        <p:attrNameLst>
                                          <p:attrName>style.visibility</p:attrName>
                                        </p:attrNameLst>
                                      </p:cBhvr>
                                      <p:to>
                                        <p:strVal val="visible"/>
                                      </p:to>
                                    </p:set>
                                    <p:animEffect transition="in" filter="fade">
                                      <p:cBhvr>
                                        <p:cTn id="7" dur="2000"/>
                                        <p:tgtEl>
                                          <p:spTgt spid="5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1" end="1"/>
                                            </p:txEl>
                                          </p:spTgt>
                                        </p:tgtEl>
                                        <p:attrNameLst>
                                          <p:attrName>style.visibility</p:attrName>
                                        </p:attrNameLst>
                                      </p:cBhvr>
                                      <p:to>
                                        <p:strVal val="visible"/>
                                      </p:to>
                                    </p:set>
                                    <p:animEffect transition="in" filter="fade">
                                      <p:cBhvr>
                                        <p:cTn id="12" dur="2000"/>
                                        <p:tgtEl>
                                          <p:spTgt spid="5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2" end="2"/>
                                            </p:txEl>
                                          </p:spTgt>
                                        </p:tgtEl>
                                        <p:attrNameLst>
                                          <p:attrName>style.visibility</p:attrName>
                                        </p:attrNameLst>
                                      </p:cBhvr>
                                      <p:to>
                                        <p:strVal val="visible"/>
                                      </p:to>
                                    </p:set>
                                    <p:animEffect transition="in" filter="fade">
                                      <p:cBhvr>
                                        <p:cTn id="17" dur="2000"/>
                                        <p:tgtEl>
                                          <p:spTgt spid="5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3" end="3"/>
                                            </p:txEl>
                                          </p:spTgt>
                                        </p:tgtEl>
                                        <p:attrNameLst>
                                          <p:attrName>style.visibility</p:attrName>
                                        </p:attrNameLst>
                                      </p:cBhvr>
                                      <p:to>
                                        <p:strVal val="visible"/>
                                      </p:to>
                                    </p:set>
                                    <p:animEffect transition="in" filter="fade">
                                      <p:cBhvr>
                                        <p:cTn id="22" dur="2000"/>
                                        <p:tgtEl>
                                          <p:spTgt spid="5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4" end="4"/>
                                            </p:txEl>
                                          </p:spTgt>
                                        </p:tgtEl>
                                        <p:attrNameLst>
                                          <p:attrName>style.visibility</p:attrName>
                                        </p:attrNameLst>
                                      </p:cBhvr>
                                      <p:to>
                                        <p:strVal val="visible"/>
                                      </p:to>
                                    </p:set>
                                    <p:animEffect transition="in" filter="fade">
                                      <p:cBhvr>
                                        <p:cTn id="27" dur="2000"/>
                                        <p:tgtEl>
                                          <p:spTgt spid="5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0">
                                            <p:txEl>
                                              <p:pRg st="5" end="5"/>
                                            </p:txEl>
                                          </p:spTgt>
                                        </p:tgtEl>
                                        <p:attrNameLst>
                                          <p:attrName>style.visibility</p:attrName>
                                        </p:attrNameLst>
                                      </p:cBhvr>
                                      <p:to>
                                        <p:strVal val="visible"/>
                                      </p:to>
                                    </p:set>
                                    <p:animEffect transition="in" filter="fade">
                                      <p:cBhvr>
                                        <p:cTn id="32" dur="2000"/>
                                        <p:tgtEl>
                                          <p:spTgt spid="56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 The cloud reference model </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lvl="0" indent="381000" algn="just">
              <a:lnSpc>
                <a:spcPct val="150000"/>
              </a:lnSpc>
              <a:spcBef>
                <a:spcPts val="0"/>
              </a:spcBef>
              <a:buClr>
                <a:schemeClr val="dk2"/>
              </a:buClr>
              <a:buSzPct val="25000"/>
              <a:buFont typeface="Arial" charset="0"/>
              <a:buChar char="•"/>
            </a:pPr>
            <a:r>
              <a:rPr lang="en-US" sz="1600" dirty="0" smtClean="0">
                <a:solidFill>
                  <a:schemeClr val="tx1"/>
                </a:solidFill>
              </a:rPr>
              <a:t>* Programming-level virtualization helps in creating a portable runtime environment where applications can be run and controlled. </a:t>
            </a:r>
          </a:p>
          <a:p>
            <a:pPr marL="0" lvl="0" indent="381000" algn="just">
              <a:lnSpc>
                <a:spcPct val="150000"/>
              </a:lnSpc>
              <a:spcBef>
                <a:spcPts val="0"/>
              </a:spcBef>
              <a:buClr>
                <a:schemeClr val="dk2"/>
              </a:buClr>
              <a:buSzPct val="25000"/>
              <a:buFont typeface="Arial" charset="0"/>
              <a:buChar char="•"/>
            </a:pPr>
            <a:r>
              <a:rPr lang="en-US" sz="1600" dirty="0" smtClean="0">
                <a:solidFill>
                  <a:schemeClr val="tx1"/>
                </a:solidFill>
              </a:rPr>
              <a:t>* This scenario generally implies that applications hosted in the cloud be developed with a specific technology or a programming language, such as Java, .NET, or Python.</a:t>
            </a:r>
          </a:p>
          <a:p>
            <a:pPr marL="0" lvl="0" indent="381000" algn="just">
              <a:lnSpc>
                <a:spcPct val="150000"/>
              </a:lnSpc>
              <a:spcBef>
                <a:spcPts val="0"/>
              </a:spcBef>
              <a:buClr>
                <a:schemeClr val="dk2"/>
              </a:buClr>
              <a:buSzPct val="25000"/>
              <a:buFont typeface="Arial" charset="0"/>
              <a:buChar char="•"/>
            </a:pPr>
            <a:r>
              <a:rPr lang="en-US" sz="1500" dirty="0" smtClean="0"/>
              <a:t>* Infrastructure management is the key function of core middleware, which supports capabilities such as </a:t>
            </a:r>
          </a:p>
          <a:p>
            <a:pPr marL="0" indent="381000" algn="just">
              <a:lnSpc>
                <a:spcPct val="150000"/>
              </a:lnSpc>
              <a:spcBef>
                <a:spcPts val="0"/>
              </a:spcBef>
              <a:buClr>
                <a:schemeClr val="dk2"/>
              </a:buClr>
              <a:buFont typeface="+mj-lt"/>
              <a:buAutoNum type="arabicPeriod"/>
            </a:pPr>
            <a:r>
              <a:rPr lang="en-US" sz="1500" dirty="0" smtClean="0"/>
              <a:t>negotiation of the quality of service, </a:t>
            </a:r>
          </a:p>
          <a:p>
            <a:pPr marL="0" indent="381000" algn="just">
              <a:lnSpc>
                <a:spcPct val="150000"/>
              </a:lnSpc>
              <a:spcBef>
                <a:spcPts val="0"/>
              </a:spcBef>
              <a:buClr>
                <a:schemeClr val="dk2"/>
              </a:buClr>
              <a:buFont typeface="+mj-lt"/>
              <a:buAutoNum type="arabicPeriod"/>
            </a:pPr>
            <a:r>
              <a:rPr lang="en-US" sz="1500" dirty="0" smtClean="0"/>
              <a:t>admission control, </a:t>
            </a:r>
          </a:p>
          <a:p>
            <a:pPr marL="0" indent="381000" algn="just">
              <a:lnSpc>
                <a:spcPct val="150000"/>
              </a:lnSpc>
              <a:spcBef>
                <a:spcPts val="0"/>
              </a:spcBef>
              <a:buClr>
                <a:schemeClr val="dk2"/>
              </a:buClr>
              <a:buFont typeface="+mj-lt"/>
              <a:buAutoNum type="arabicPeriod"/>
            </a:pPr>
            <a:r>
              <a:rPr lang="en-US" sz="1500" dirty="0" smtClean="0"/>
              <a:t>execution management and </a:t>
            </a:r>
          </a:p>
          <a:p>
            <a:pPr marL="0" indent="381000" algn="just">
              <a:lnSpc>
                <a:spcPct val="150000"/>
              </a:lnSpc>
              <a:spcBef>
                <a:spcPts val="0"/>
              </a:spcBef>
              <a:buClr>
                <a:schemeClr val="dk2"/>
              </a:buClr>
              <a:buFont typeface="+mj-lt"/>
              <a:buAutoNum type="arabicPeriod"/>
            </a:pPr>
            <a:r>
              <a:rPr lang="en-US" sz="1500" dirty="0" smtClean="0"/>
              <a:t>monitoring, accounting, and </a:t>
            </a:r>
          </a:p>
          <a:p>
            <a:pPr marL="0" indent="381000" algn="just">
              <a:lnSpc>
                <a:spcPct val="150000"/>
              </a:lnSpc>
              <a:spcBef>
                <a:spcPts val="0"/>
              </a:spcBef>
              <a:buClr>
                <a:schemeClr val="dk2"/>
              </a:buClr>
              <a:buFont typeface="+mj-lt"/>
              <a:buAutoNum type="arabicPeriod"/>
            </a:pPr>
            <a:r>
              <a:rPr lang="en-US" sz="1500" dirty="0" smtClean="0"/>
              <a:t>billing.</a:t>
            </a:r>
            <a:endParaRPr sz="1500" b="0" i="0" strike="noStrike" cap="none">
              <a:solidFill>
                <a:schemeClr val="dk1"/>
              </a:solidFill>
              <a:latin typeface="Trebuchet MS"/>
              <a:ea typeface="Trebuchet MS"/>
              <a:cs typeface="Trebuchet MS"/>
              <a:sym typeface="Trebuchet MS"/>
            </a:endParaRPr>
          </a:p>
          <a:p>
            <a:pPr marL="0" marR="0" lvl="0" indent="381000" algn="just" rtl="0">
              <a:lnSpc>
                <a:spcPct val="150000"/>
              </a:lnSpc>
              <a:spcBef>
                <a:spcPts val="0"/>
              </a:spcBef>
              <a:spcAft>
                <a:spcPts val="0"/>
              </a:spcAft>
              <a:buClr>
                <a:schemeClr val="dk2"/>
              </a:buClr>
              <a:buSzPct val="25000"/>
              <a:buFont typeface="Arial"/>
              <a:buNone/>
            </a:pPr>
            <a:endParaRPr sz="2000" b="0" i="0" u="sng" strike="noStrike" cap="none">
              <a:solidFill>
                <a:schemeClr val="dk1"/>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dirty="0"/>
              <a:t>5.2 Anatomy of the Aneka container</a:t>
            </a:r>
          </a:p>
        </p:txBody>
      </p:sp>
      <p:sp>
        <p:nvSpPr>
          <p:cNvPr id="568" name="Shape 568"/>
          <p:cNvSpPr txBox="1">
            <a:spLocks noGrp="1"/>
          </p:cNvSpPr>
          <p:nvPr>
            <p:ph type="body" idx="1"/>
          </p:nvPr>
        </p:nvSpPr>
        <p:spPr>
          <a:xfrm>
            <a:off x="-38100" y="12192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Clr>
                <a:srgbClr val="000000"/>
              </a:buClr>
              <a:buSzPct val="100000"/>
            </a:pPr>
            <a:r>
              <a:rPr lang="en-US" sz="1500" dirty="0">
                <a:solidFill>
                  <a:srgbClr val="000000"/>
                </a:solidFill>
              </a:rPr>
              <a:t>The services installed in the Aneka container can be classified into three major categories:</a:t>
            </a:r>
          </a:p>
          <a:p>
            <a:pPr marL="0" marR="0" lvl="0" indent="457200" algn="just" rtl="0">
              <a:lnSpc>
                <a:spcPct val="150000"/>
              </a:lnSpc>
              <a:spcBef>
                <a:spcPts val="0"/>
              </a:spcBef>
              <a:spcAft>
                <a:spcPts val="0"/>
              </a:spcAft>
              <a:buNone/>
            </a:pPr>
            <a:r>
              <a:rPr lang="en-US" sz="1500" dirty="0">
                <a:solidFill>
                  <a:srgbClr val="000000"/>
                </a:solidFill>
              </a:rPr>
              <a:t>• </a:t>
            </a:r>
            <a:r>
              <a:rPr lang="en-US" sz="1500" dirty="0">
                <a:solidFill>
                  <a:srgbClr val="980000"/>
                </a:solidFill>
              </a:rPr>
              <a:t>Fabric Services</a:t>
            </a:r>
          </a:p>
          <a:p>
            <a:pPr marL="0" marR="0" lvl="0" indent="457200" algn="just" rtl="0">
              <a:lnSpc>
                <a:spcPct val="150000"/>
              </a:lnSpc>
              <a:spcBef>
                <a:spcPts val="0"/>
              </a:spcBef>
              <a:spcAft>
                <a:spcPts val="0"/>
              </a:spcAft>
              <a:buNone/>
            </a:pPr>
            <a:r>
              <a:rPr lang="en-US" sz="1500" dirty="0">
                <a:solidFill>
                  <a:srgbClr val="980000"/>
                </a:solidFill>
              </a:rPr>
              <a:t>• Foundation Services</a:t>
            </a:r>
          </a:p>
          <a:p>
            <a:pPr marL="0" marR="0" lvl="0" indent="457200" algn="just" rtl="0">
              <a:lnSpc>
                <a:spcPct val="150000"/>
              </a:lnSpc>
              <a:spcBef>
                <a:spcPts val="0"/>
              </a:spcBef>
              <a:spcAft>
                <a:spcPts val="0"/>
              </a:spcAft>
              <a:buNone/>
            </a:pPr>
            <a:r>
              <a:rPr lang="en-US" sz="1500" dirty="0">
                <a:solidFill>
                  <a:srgbClr val="980000"/>
                </a:solidFill>
              </a:rPr>
              <a:t>• Application Services</a:t>
            </a:r>
          </a:p>
          <a:p>
            <a:pPr marL="457200" marR="0" lvl="0" indent="-330200" algn="just" rtl="0">
              <a:lnSpc>
                <a:spcPct val="150000"/>
              </a:lnSpc>
              <a:spcBef>
                <a:spcPts val="0"/>
              </a:spcBef>
              <a:spcAft>
                <a:spcPts val="0"/>
              </a:spcAft>
              <a:buClr>
                <a:srgbClr val="000000"/>
              </a:buClr>
              <a:buSzPct val="100000"/>
            </a:pPr>
            <a:r>
              <a:rPr lang="en-US" sz="1500" dirty="0">
                <a:solidFill>
                  <a:srgbClr val="000000"/>
                </a:solidFill>
              </a:rPr>
              <a:t>The </a:t>
            </a:r>
            <a:r>
              <a:rPr lang="en-US" sz="1500" dirty="0">
                <a:solidFill>
                  <a:srgbClr val="980000"/>
                </a:solidFill>
              </a:rPr>
              <a:t>services stack resides on top of the Platform Abstraction Layer (PAL), </a:t>
            </a:r>
            <a:r>
              <a:rPr lang="en-US" sz="1500" dirty="0">
                <a:solidFill>
                  <a:srgbClr val="000000"/>
                </a:solidFill>
              </a:rPr>
              <a:t>representing the </a:t>
            </a:r>
            <a:r>
              <a:rPr lang="en-US" sz="1500" dirty="0">
                <a:solidFill>
                  <a:srgbClr val="C00000"/>
                </a:solidFill>
              </a:rPr>
              <a:t>interface to the underlying operating system and hardware.</a:t>
            </a:r>
          </a:p>
          <a:p>
            <a:pPr marL="0" marR="0" lvl="0" indent="0" algn="just" rtl="0">
              <a:lnSpc>
                <a:spcPct val="150000"/>
              </a:lnSpc>
              <a:spcBef>
                <a:spcPts val="0"/>
              </a:spcBef>
              <a:spcAft>
                <a:spcPts val="0"/>
              </a:spcAft>
              <a:buNone/>
            </a:pPr>
            <a:r>
              <a:rPr lang="en-US" sz="1500" b="1" i="1" u="sng" dirty="0">
                <a:solidFill>
                  <a:srgbClr val="980000"/>
                </a:solidFill>
              </a:rPr>
              <a:t>5.2.1 From the ground up: the platform abstraction layer</a:t>
            </a:r>
          </a:p>
          <a:p>
            <a:pPr marL="457200" marR="0" lvl="0" indent="-330200" algn="just" rtl="0">
              <a:lnSpc>
                <a:spcPct val="150000"/>
              </a:lnSpc>
              <a:spcBef>
                <a:spcPts val="0"/>
              </a:spcBef>
              <a:spcAft>
                <a:spcPts val="0"/>
              </a:spcAft>
              <a:buSzPct val="100000"/>
            </a:pPr>
            <a:r>
              <a:rPr lang="en-US" sz="1500" dirty="0">
                <a:solidFill>
                  <a:srgbClr val="000000"/>
                </a:solidFill>
              </a:rPr>
              <a:t>The core infrastructure of the system is </a:t>
            </a:r>
            <a:r>
              <a:rPr lang="en-US" sz="1500" dirty="0">
                <a:solidFill>
                  <a:srgbClr val="980000"/>
                </a:solidFill>
              </a:rPr>
              <a:t>based on the .NET technology </a:t>
            </a:r>
            <a:r>
              <a:rPr lang="en-US" sz="1500" dirty="0">
                <a:solidFill>
                  <a:srgbClr val="000000"/>
                </a:solidFill>
              </a:rPr>
              <a:t>and allows the </a:t>
            </a:r>
            <a:r>
              <a:rPr lang="en-US" sz="1500" dirty="0">
                <a:solidFill>
                  <a:srgbClr val="980000"/>
                </a:solidFill>
              </a:rPr>
              <a:t>Aneka container to be portable </a:t>
            </a:r>
            <a:r>
              <a:rPr lang="en-US" sz="1500" dirty="0" smtClean="0">
                <a:solidFill>
                  <a:srgbClr val="980000"/>
                </a:solidFill>
              </a:rPr>
              <a:t>over different </a:t>
            </a:r>
            <a:r>
              <a:rPr lang="en-US" sz="1500" dirty="0">
                <a:solidFill>
                  <a:srgbClr val="980000"/>
                </a:solidFill>
              </a:rPr>
              <a:t>platforms and OS</a:t>
            </a:r>
            <a:r>
              <a:rPr lang="en-US" sz="1500" dirty="0">
                <a:solidFill>
                  <a:srgbClr val="000000"/>
                </a:solidFill>
              </a:rPr>
              <a:t>. </a:t>
            </a:r>
          </a:p>
          <a:p>
            <a:pPr marL="457200" marR="0" lvl="0" indent="-330200" algn="just" rtl="0">
              <a:lnSpc>
                <a:spcPct val="150000"/>
              </a:lnSpc>
              <a:spcBef>
                <a:spcPts val="0"/>
              </a:spcBef>
              <a:spcAft>
                <a:spcPts val="0"/>
              </a:spcAft>
              <a:buSzPct val="100000"/>
            </a:pPr>
            <a:r>
              <a:rPr lang="en-US" sz="1500" dirty="0">
                <a:solidFill>
                  <a:srgbClr val="000000"/>
                </a:solidFill>
              </a:rPr>
              <a:t>Any platform featuring an</a:t>
            </a:r>
            <a:r>
              <a:rPr lang="en-US" sz="1500" dirty="0">
                <a:solidFill>
                  <a:srgbClr val="980000"/>
                </a:solidFill>
              </a:rPr>
              <a:t> ECMA-334 and ECMA-335 </a:t>
            </a:r>
            <a:r>
              <a:rPr lang="en-US" sz="1500" dirty="0">
                <a:solidFill>
                  <a:srgbClr val="000000"/>
                </a:solidFill>
              </a:rPr>
              <a:t>compatible environment </a:t>
            </a:r>
            <a:r>
              <a:rPr lang="en-US" sz="1500" dirty="0">
                <a:solidFill>
                  <a:srgbClr val="980000"/>
                </a:solidFill>
              </a:rPr>
              <a:t>can host and run an instance of the Aneka container.</a:t>
            </a:r>
          </a:p>
          <a:p>
            <a:pPr marL="457200" marR="0" lvl="0" indent="-330200" algn="just" rtl="0">
              <a:lnSpc>
                <a:spcPct val="150000"/>
              </a:lnSpc>
              <a:spcBef>
                <a:spcPts val="0"/>
              </a:spcBef>
              <a:spcAft>
                <a:spcPts val="0"/>
              </a:spcAft>
              <a:buSzPct val="100000"/>
            </a:pPr>
            <a:r>
              <a:rPr lang="en-US" sz="1500" dirty="0">
                <a:solidFill>
                  <a:srgbClr val="000000"/>
                </a:solidFill>
              </a:rPr>
              <a:t>The </a:t>
            </a:r>
            <a:r>
              <a:rPr lang="en-US" sz="1500" dirty="0">
                <a:solidFill>
                  <a:srgbClr val="980000"/>
                </a:solidFill>
              </a:rPr>
              <a:t>Common Language Infrastructure (CLI),</a:t>
            </a:r>
            <a:r>
              <a:rPr lang="en-US" sz="1500" dirty="0">
                <a:solidFill>
                  <a:srgbClr val="000000"/>
                </a:solidFill>
              </a:rPr>
              <a:t> which is the specification introduced in the ECMA-334 standard, defines a </a:t>
            </a:r>
            <a:r>
              <a:rPr lang="en-US" sz="1500" dirty="0">
                <a:solidFill>
                  <a:srgbClr val="980000"/>
                </a:solidFill>
              </a:rPr>
              <a:t>common runtime environment</a:t>
            </a:r>
            <a:r>
              <a:rPr lang="en-US" sz="1500" dirty="0">
                <a:solidFill>
                  <a:srgbClr val="000000"/>
                </a:solidFill>
              </a:rPr>
              <a:t> (for executing programs) but </a:t>
            </a:r>
            <a:r>
              <a:rPr lang="en-US" sz="1500" dirty="0">
                <a:solidFill>
                  <a:srgbClr val="980000"/>
                </a:solidFill>
              </a:rPr>
              <a:t>does not provide any </a:t>
            </a:r>
            <a:r>
              <a:rPr lang="en-US" sz="1500" dirty="0" smtClean="0">
                <a:solidFill>
                  <a:srgbClr val="980000"/>
                </a:solidFill>
              </a:rPr>
              <a:t>interface. </a:t>
            </a:r>
            <a:endParaRPr lang="en-US" sz="1500" dirty="0">
              <a:solidFill>
                <a:srgbClr val="980000"/>
              </a:solidFill>
            </a:endParaRPr>
          </a:p>
        </p:txBody>
      </p:sp>
      <p:sp>
        <p:nvSpPr>
          <p:cNvPr id="569" name="Shape 569"/>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70</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8">
                                            <p:txEl>
                                              <p:pRg st="0" end="0"/>
                                            </p:txEl>
                                          </p:spTgt>
                                        </p:tgtEl>
                                        <p:attrNameLst>
                                          <p:attrName>style.visibility</p:attrName>
                                        </p:attrNameLst>
                                      </p:cBhvr>
                                      <p:to>
                                        <p:strVal val="visible"/>
                                      </p:to>
                                    </p:set>
                                    <p:animEffect transition="in" filter="fade">
                                      <p:cBhvr>
                                        <p:cTn id="7" dur="2000"/>
                                        <p:tgtEl>
                                          <p:spTgt spid="5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1" end="1"/>
                                            </p:txEl>
                                          </p:spTgt>
                                        </p:tgtEl>
                                        <p:attrNameLst>
                                          <p:attrName>style.visibility</p:attrName>
                                        </p:attrNameLst>
                                      </p:cBhvr>
                                      <p:to>
                                        <p:strVal val="visible"/>
                                      </p:to>
                                    </p:set>
                                    <p:animEffect transition="in" filter="fade">
                                      <p:cBhvr>
                                        <p:cTn id="12" dur="2000"/>
                                        <p:tgtEl>
                                          <p:spTgt spid="5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2" end="2"/>
                                            </p:txEl>
                                          </p:spTgt>
                                        </p:tgtEl>
                                        <p:attrNameLst>
                                          <p:attrName>style.visibility</p:attrName>
                                        </p:attrNameLst>
                                      </p:cBhvr>
                                      <p:to>
                                        <p:strVal val="visible"/>
                                      </p:to>
                                    </p:set>
                                    <p:animEffect transition="in" filter="fade">
                                      <p:cBhvr>
                                        <p:cTn id="17" dur="2000"/>
                                        <p:tgtEl>
                                          <p:spTgt spid="5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3" end="3"/>
                                            </p:txEl>
                                          </p:spTgt>
                                        </p:tgtEl>
                                        <p:attrNameLst>
                                          <p:attrName>style.visibility</p:attrName>
                                        </p:attrNameLst>
                                      </p:cBhvr>
                                      <p:to>
                                        <p:strVal val="visible"/>
                                      </p:to>
                                    </p:set>
                                    <p:animEffect transition="in" filter="fade">
                                      <p:cBhvr>
                                        <p:cTn id="22" dur="2000"/>
                                        <p:tgtEl>
                                          <p:spTgt spid="5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4" end="4"/>
                                            </p:txEl>
                                          </p:spTgt>
                                        </p:tgtEl>
                                        <p:attrNameLst>
                                          <p:attrName>style.visibility</p:attrName>
                                        </p:attrNameLst>
                                      </p:cBhvr>
                                      <p:to>
                                        <p:strVal val="visible"/>
                                      </p:to>
                                    </p:set>
                                    <p:animEffect transition="in" filter="fade">
                                      <p:cBhvr>
                                        <p:cTn id="27" dur="2000"/>
                                        <p:tgtEl>
                                          <p:spTgt spid="5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8">
                                            <p:txEl>
                                              <p:pRg st="5" end="5"/>
                                            </p:txEl>
                                          </p:spTgt>
                                        </p:tgtEl>
                                        <p:attrNameLst>
                                          <p:attrName>style.visibility</p:attrName>
                                        </p:attrNameLst>
                                      </p:cBhvr>
                                      <p:to>
                                        <p:strVal val="visible"/>
                                      </p:to>
                                    </p:set>
                                    <p:animEffect transition="in" filter="fade">
                                      <p:cBhvr>
                                        <p:cTn id="32" dur="2000"/>
                                        <p:tgtEl>
                                          <p:spTgt spid="5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8">
                                            <p:txEl>
                                              <p:pRg st="6" end="6"/>
                                            </p:txEl>
                                          </p:spTgt>
                                        </p:tgtEl>
                                        <p:attrNameLst>
                                          <p:attrName>style.visibility</p:attrName>
                                        </p:attrNameLst>
                                      </p:cBhvr>
                                      <p:to>
                                        <p:strVal val="visible"/>
                                      </p:to>
                                    </p:set>
                                    <p:animEffect transition="in" filter="fade">
                                      <p:cBhvr>
                                        <p:cTn id="37" dur="2000"/>
                                        <p:tgtEl>
                                          <p:spTgt spid="5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8">
                                            <p:txEl>
                                              <p:pRg st="7" end="7"/>
                                            </p:txEl>
                                          </p:spTgt>
                                        </p:tgtEl>
                                        <p:attrNameLst>
                                          <p:attrName>style.visibility</p:attrName>
                                        </p:attrNameLst>
                                      </p:cBhvr>
                                      <p:to>
                                        <p:strVal val="visible"/>
                                      </p:to>
                                    </p:set>
                                    <p:animEffect transition="in" filter="fade">
                                      <p:cBhvr>
                                        <p:cTn id="42" dur="2000"/>
                                        <p:tgtEl>
                                          <p:spTgt spid="5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68">
                                            <p:txEl>
                                              <p:pRg st="8" end="8"/>
                                            </p:txEl>
                                          </p:spTgt>
                                        </p:tgtEl>
                                        <p:attrNameLst>
                                          <p:attrName>style.visibility</p:attrName>
                                        </p:attrNameLst>
                                      </p:cBhvr>
                                      <p:to>
                                        <p:strVal val="visible"/>
                                      </p:to>
                                    </p:set>
                                    <p:animEffect transition="in" filter="fade">
                                      <p:cBhvr>
                                        <p:cTn id="47" dur="2000"/>
                                        <p:tgtEl>
                                          <p:spTgt spid="5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lvl="0" algn="just" rtl="0">
              <a:lnSpc>
                <a:spcPct val="150000"/>
              </a:lnSpc>
              <a:spcBef>
                <a:spcPts val="0"/>
              </a:spcBef>
              <a:buClr>
                <a:schemeClr val="dk1"/>
              </a:buClr>
              <a:buSzPct val="47826"/>
              <a:buFont typeface="Arial"/>
              <a:buNone/>
            </a:pPr>
            <a:r>
              <a:rPr lang="en-US" sz="2300" i="1">
                <a:solidFill>
                  <a:srgbClr val="666666"/>
                </a:solidFill>
              </a:rPr>
              <a:t>5</a:t>
            </a:r>
            <a:r>
              <a:rPr lang="en-US" sz="2300">
                <a:solidFill>
                  <a:srgbClr val="666666"/>
                </a:solidFill>
              </a:rPr>
              <a:t>.2.1 From the ground up: the platform abstraction layer</a:t>
            </a:r>
          </a:p>
        </p:txBody>
      </p:sp>
      <p:sp>
        <p:nvSpPr>
          <p:cNvPr id="576" name="Shape 576"/>
          <p:cNvSpPr txBox="1">
            <a:spLocks noGrp="1"/>
          </p:cNvSpPr>
          <p:nvPr>
            <p:ph type="body" idx="1"/>
          </p:nvPr>
        </p:nvSpPr>
        <p:spPr>
          <a:xfrm>
            <a:off x="-38100" y="12192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SzPct val="100000"/>
            </a:pPr>
            <a:r>
              <a:rPr lang="en-US" sz="1500" dirty="0">
                <a:solidFill>
                  <a:srgbClr val="000000"/>
                </a:solidFill>
              </a:rPr>
              <a:t>Moreover, each </a:t>
            </a:r>
            <a:r>
              <a:rPr lang="en-US" sz="1500" dirty="0">
                <a:solidFill>
                  <a:srgbClr val="980000"/>
                </a:solidFill>
              </a:rPr>
              <a:t>OS has a different file system organization</a:t>
            </a:r>
            <a:r>
              <a:rPr lang="en-US" sz="1500" dirty="0">
                <a:solidFill>
                  <a:srgbClr val="000000"/>
                </a:solidFill>
              </a:rPr>
              <a:t> and stores that information differently. </a:t>
            </a:r>
          </a:p>
          <a:p>
            <a:pPr marL="457200" marR="0" lvl="0" indent="-330200" algn="just" rtl="0">
              <a:lnSpc>
                <a:spcPct val="150000"/>
              </a:lnSpc>
              <a:spcBef>
                <a:spcPts val="0"/>
              </a:spcBef>
              <a:spcAft>
                <a:spcPts val="0"/>
              </a:spcAft>
              <a:buSzPct val="100000"/>
            </a:pPr>
            <a:r>
              <a:rPr lang="en-US" sz="1500" dirty="0">
                <a:solidFill>
                  <a:srgbClr val="000000"/>
                </a:solidFill>
              </a:rPr>
              <a:t>The </a:t>
            </a:r>
            <a:r>
              <a:rPr lang="en-US" sz="1500" dirty="0">
                <a:solidFill>
                  <a:srgbClr val="980000"/>
                </a:solidFill>
              </a:rPr>
              <a:t>Platform Abstraction Layer (PAL) addresses this heterogeneity </a:t>
            </a:r>
            <a:r>
              <a:rPr lang="en-US" sz="1500" dirty="0">
                <a:solidFill>
                  <a:srgbClr val="000000"/>
                </a:solidFill>
              </a:rPr>
              <a:t>and provides the container with a </a:t>
            </a:r>
            <a:r>
              <a:rPr lang="en-US" sz="1500" dirty="0">
                <a:solidFill>
                  <a:srgbClr val="980000"/>
                </a:solidFill>
              </a:rPr>
              <a:t>uniform interface for accessing the relevant hardware and operating system information.</a:t>
            </a:r>
          </a:p>
          <a:p>
            <a:pPr marL="457200" lvl="0" indent="-330200" algn="just">
              <a:lnSpc>
                <a:spcPct val="150000"/>
              </a:lnSpc>
              <a:spcBef>
                <a:spcPts val="0"/>
              </a:spcBef>
              <a:buClr>
                <a:srgbClr val="000000"/>
              </a:buClr>
            </a:pPr>
            <a:r>
              <a:rPr lang="en-US" sz="1500" dirty="0">
                <a:solidFill>
                  <a:srgbClr val="000000"/>
                </a:solidFill>
              </a:rPr>
              <a:t>The PAL is responsible for </a:t>
            </a:r>
            <a:r>
              <a:rPr lang="en-US" sz="1500" dirty="0">
                <a:solidFill>
                  <a:srgbClr val="980000"/>
                </a:solidFill>
              </a:rPr>
              <a:t>detecting the supported hosting </a:t>
            </a:r>
            <a:r>
              <a:rPr lang="en-US" sz="1500" dirty="0" smtClean="0">
                <a:solidFill>
                  <a:srgbClr val="980000"/>
                </a:solidFill>
              </a:rPr>
              <a:t>environment(detection engine)</a:t>
            </a:r>
            <a:endParaRPr lang="en-US" sz="1500" dirty="0">
              <a:solidFill>
                <a:srgbClr val="980000"/>
              </a:solidFill>
            </a:endParaRPr>
          </a:p>
          <a:p>
            <a:pPr marL="457200" marR="0" lvl="0" indent="-330200" algn="just" rtl="0">
              <a:lnSpc>
                <a:spcPct val="150000"/>
              </a:lnSpc>
              <a:spcBef>
                <a:spcPts val="0"/>
              </a:spcBef>
              <a:spcAft>
                <a:spcPts val="0"/>
              </a:spcAft>
              <a:buClr>
                <a:srgbClr val="000000"/>
              </a:buClr>
              <a:buSzPct val="100000"/>
            </a:pPr>
            <a:r>
              <a:rPr lang="en-US" sz="1500" dirty="0">
                <a:solidFill>
                  <a:srgbClr val="000000"/>
                </a:solidFill>
              </a:rPr>
              <a:t>The PAL provides the following features:</a:t>
            </a:r>
          </a:p>
          <a:p>
            <a:pPr marL="457200" marR="0" lvl="0" indent="457200" algn="just" rtl="0">
              <a:lnSpc>
                <a:spcPct val="150000"/>
              </a:lnSpc>
              <a:spcBef>
                <a:spcPts val="0"/>
              </a:spcBef>
              <a:spcAft>
                <a:spcPts val="0"/>
              </a:spcAft>
              <a:buNone/>
            </a:pPr>
            <a:r>
              <a:rPr lang="en-US" sz="1500" dirty="0">
                <a:solidFill>
                  <a:srgbClr val="000000"/>
                </a:solidFill>
              </a:rPr>
              <a:t>• Uniform and platform-independent implementation interface for accessing the hosting platform</a:t>
            </a:r>
          </a:p>
          <a:p>
            <a:pPr marL="457200" marR="0" lvl="0" indent="457200" algn="just" rtl="0">
              <a:lnSpc>
                <a:spcPct val="150000"/>
              </a:lnSpc>
              <a:spcBef>
                <a:spcPts val="0"/>
              </a:spcBef>
              <a:spcAft>
                <a:spcPts val="0"/>
              </a:spcAft>
              <a:buNone/>
            </a:pPr>
            <a:r>
              <a:rPr lang="en-US" sz="1500" dirty="0">
                <a:solidFill>
                  <a:srgbClr val="000000"/>
                </a:solidFill>
              </a:rPr>
              <a:t>• Uniform access to extended and additional properties of the hosting platform</a:t>
            </a:r>
          </a:p>
          <a:p>
            <a:pPr marL="457200" marR="0" lvl="0" indent="457200" algn="just" rtl="0">
              <a:lnSpc>
                <a:spcPct val="150000"/>
              </a:lnSpc>
              <a:spcBef>
                <a:spcPts val="0"/>
              </a:spcBef>
              <a:spcAft>
                <a:spcPts val="0"/>
              </a:spcAft>
              <a:buNone/>
            </a:pPr>
            <a:r>
              <a:rPr lang="en-US" sz="1500" dirty="0">
                <a:solidFill>
                  <a:srgbClr val="000000"/>
                </a:solidFill>
              </a:rPr>
              <a:t>• Uniform and platform-independent access to remote nodes</a:t>
            </a:r>
          </a:p>
          <a:p>
            <a:pPr marL="457200" marR="0" lvl="0" indent="457200" algn="just" rtl="0">
              <a:lnSpc>
                <a:spcPct val="150000"/>
              </a:lnSpc>
              <a:spcBef>
                <a:spcPts val="0"/>
              </a:spcBef>
              <a:spcAft>
                <a:spcPts val="0"/>
              </a:spcAft>
              <a:buNone/>
            </a:pPr>
            <a:r>
              <a:rPr lang="en-US" sz="1500" dirty="0">
                <a:solidFill>
                  <a:srgbClr val="000000"/>
                </a:solidFill>
              </a:rPr>
              <a:t>• Uniform and platform-independent management interfaces</a:t>
            </a:r>
          </a:p>
          <a:p>
            <a:pPr marL="457200" marR="0" lvl="0" indent="-330200" algn="just" rtl="0">
              <a:lnSpc>
                <a:spcPct val="150000"/>
              </a:lnSpc>
              <a:spcBef>
                <a:spcPts val="0"/>
              </a:spcBef>
              <a:spcAft>
                <a:spcPts val="0"/>
              </a:spcAft>
              <a:buClr>
                <a:srgbClr val="000000"/>
              </a:buClr>
              <a:buSzPct val="100000"/>
            </a:pPr>
            <a:r>
              <a:rPr lang="en-US" sz="1500" dirty="0">
                <a:solidFill>
                  <a:srgbClr val="000000"/>
                </a:solidFill>
              </a:rPr>
              <a:t>The PAL is a </a:t>
            </a:r>
            <a:r>
              <a:rPr lang="en-US" sz="1500" dirty="0">
                <a:solidFill>
                  <a:srgbClr val="980000"/>
                </a:solidFill>
              </a:rPr>
              <a:t>small layer of software that comprises a detection engine,</a:t>
            </a:r>
            <a:r>
              <a:rPr lang="en-US" sz="1500" dirty="0">
                <a:solidFill>
                  <a:srgbClr val="000000"/>
                </a:solidFill>
              </a:rPr>
              <a:t> which automatically configures the container at boot time.</a:t>
            </a:r>
          </a:p>
          <a:p>
            <a:pPr marL="0" marR="0" lvl="0" indent="0" algn="just" rtl="0">
              <a:lnSpc>
                <a:spcPct val="150000"/>
              </a:lnSpc>
              <a:spcBef>
                <a:spcPts val="0"/>
              </a:spcBef>
              <a:spcAft>
                <a:spcPts val="0"/>
              </a:spcAft>
              <a:buNone/>
            </a:pPr>
            <a:endParaRPr sz="1600">
              <a:solidFill>
                <a:srgbClr val="000000"/>
              </a:solidFill>
            </a:endParaRPr>
          </a:p>
        </p:txBody>
      </p:sp>
      <p:sp>
        <p:nvSpPr>
          <p:cNvPr id="577" name="Shape 577"/>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71</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6">
                                            <p:txEl>
                                              <p:pRg st="0" end="0"/>
                                            </p:txEl>
                                          </p:spTgt>
                                        </p:tgtEl>
                                        <p:attrNameLst>
                                          <p:attrName>style.visibility</p:attrName>
                                        </p:attrNameLst>
                                      </p:cBhvr>
                                      <p:to>
                                        <p:strVal val="visible"/>
                                      </p:to>
                                    </p:set>
                                    <p:animEffect transition="in" filter="fade">
                                      <p:cBhvr>
                                        <p:cTn id="7" dur="2000"/>
                                        <p:tgtEl>
                                          <p:spTgt spid="5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1" end="1"/>
                                            </p:txEl>
                                          </p:spTgt>
                                        </p:tgtEl>
                                        <p:attrNameLst>
                                          <p:attrName>style.visibility</p:attrName>
                                        </p:attrNameLst>
                                      </p:cBhvr>
                                      <p:to>
                                        <p:strVal val="visible"/>
                                      </p:to>
                                    </p:set>
                                    <p:animEffect transition="in" filter="fade">
                                      <p:cBhvr>
                                        <p:cTn id="12" dur="2000"/>
                                        <p:tgtEl>
                                          <p:spTgt spid="5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2" end="2"/>
                                            </p:txEl>
                                          </p:spTgt>
                                        </p:tgtEl>
                                        <p:attrNameLst>
                                          <p:attrName>style.visibility</p:attrName>
                                        </p:attrNameLst>
                                      </p:cBhvr>
                                      <p:to>
                                        <p:strVal val="visible"/>
                                      </p:to>
                                    </p:set>
                                    <p:animEffect transition="in" filter="fade">
                                      <p:cBhvr>
                                        <p:cTn id="17" dur="2000"/>
                                        <p:tgtEl>
                                          <p:spTgt spid="5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3" end="3"/>
                                            </p:txEl>
                                          </p:spTgt>
                                        </p:tgtEl>
                                        <p:attrNameLst>
                                          <p:attrName>style.visibility</p:attrName>
                                        </p:attrNameLst>
                                      </p:cBhvr>
                                      <p:to>
                                        <p:strVal val="visible"/>
                                      </p:to>
                                    </p:set>
                                    <p:animEffect transition="in" filter="fade">
                                      <p:cBhvr>
                                        <p:cTn id="22" dur="2000"/>
                                        <p:tgtEl>
                                          <p:spTgt spid="5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4" end="4"/>
                                            </p:txEl>
                                          </p:spTgt>
                                        </p:tgtEl>
                                        <p:attrNameLst>
                                          <p:attrName>style.visibility</p:attrName>
                                        </p:attrNameLst>
                                      </p:cBhvr>
                                      <p:to>
                                        <p:strVal val="visible"/>
                                      </p:to>
                                    </p:set>
                                    <p:animEffect transition="in" filter="fade">
                                      <p:cBhvr>
                                        <p:cTn id="27" dur="2000"/>
                                        <p:tgtEl>
                                          <p:spTgt spid="5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6">
                                            <p:txEl>
                                              <p:pRg st="5" end="5"/>
                                            </p:txEl>
                                          </p:spTgt>
                                        </p:tgtEl>
                                        <p:attrNameLst>
                                          <p:attrName>style.visibility</p:attrName>
                                        </p:attrNameLst>
                                      </p:cBhvr>
                                      <p:to>
                                        <p:strVal val="visible"/>
                                      </p:to>
                                    </p:set>
                                    <p:animEffect transition="in" filter="fade">
                                      <p:cBhvr>
                                        <p:cTn id="32" dur="2000"/>
                                        <p:tgtEl>
                                          <p:spTgt spid="5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76">
                                            <p:txEl>
                                              <p:pRg st="6" end="6"/>
                                            </p:txEl>
                                          </p:spTgt>
                                        </p:tgtEl>
                                        <p:attrNameLst>
                                          <p:attrName>style.visibility</p:attrName>
                                        </p:attrNameLst>
                                      </p:cBhvr>
                                      <p:to>
                                        <p:strVal val="visible"/>
                                      </p:to>
                                    </p:set>
                                    <p:animEffect transition="in" filter="fade">
                                      <p:cBhvr>
                                        <p:cTn id="37" dur="2000"/>
                                        <p:tgtEl>
                                          <p:spTgt spid="57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6">
                                            <p:txEl>
                                              <p:pRg st="7" end="7"/>
                                            </p:txEl>
                                          </p:spTgt>
                                        </p:tgtEl>
                                        <p:attrNameLst>
                                          <p:attrName>style.visibility</p:attrName>
                                        </p:attrNameLst>
                                      </p:cBhvr>
                                      <p:to>
                                        <p:strVal val="visible"/>
                                      </p:to>
                                    </p:set>
                                    <p:animEffect transition="in" filter="fade">
                                      <p:cBhvr>
                                        <p:cTn id="42" dur="2000"/>
                                        <p:tgtEl>
                                          <p:spTgt spid="57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76">
                                            <p:txEl>
                                              <p:pRg st="8" end="8"/>
                                            </p:txEl>
                                          </p:spTgt>
                                        </p:tgtEl>
                                        <p:attrNameLst>
                                          <p:attrName>style.visibility</p:attrName>
                                        </p:attrNameLst>
                                      </p:cBhvr>
                                      <p:to>
                                        <p:strVal val="visible"/>
                                      </p:to>
                                    </p:set>
                                    <p:animEffect transition="in" filter="fade">
                                      <p:cBhvr>
                                        <p:cTn id="47" dur="2000"/>
                                        <p:tgtEl>
                                          <p:spTgt spid="57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2300" i="1">
                <a:solidFill>
                  <a:srgbClr val="666666"/>
                </a:solidFill>
              </a:rPr>
              <a:t>5</a:t>
            </a:r>
            <a:r>
              <a:rPr lang="en-US" sz="2300">
                <a:solidFill>
                  <a:srgbClr val="666666"/>
                </a:solidFill>
              </a:rPr>
              <a:t>.2.1 From the ground up: the platform abstraction layer</a:t>
            </a:r>
          </a:p>
        </p:txBody>
      </p:sp>
      <p:sp>
        <p:nvSpPr>
          <p:cNvPr id="584" name="Shape 584"/>
          <p:cNvSpPr txBox="1">
            <a:spLocks noGrp="1"/>
          </p:cNvSpPr>
          <p:nvPr>
            <p:ph type="body" idx="1"/>
          </p:nvPr>
        </p:nvSpPr>
        <p:spPr>
          <a:xfrm>
            <a:off x="-38100" y="12192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SzPct val="100000"/>
            </a:pPr>
            <a:r>
              <a:rPr lang="en-US" sz="1600" dirty="0">
                <a:solidFill>
                  <a:srgbClr val="000000"/>
                </a:solidFill>
              </a:rPr>
              <a:t>The collectible data that are exposed by the PAL are the following:</a:t>
            </a:r>
          </a:p>
          <a:p>
            <a:pPr marL="457200" marR="0" lvl="0" indent="457200" algn="just" rtl="0">
              <a:lnSpc>
                <a:spcPct val="150000"/>
              </a:lnSpc>
              <a:spcBef>
                <a:spcPts val="0"/>
              </a:spcBef>
              <a:spcAft>
                <a:spcPts val="0"/>
              </a:spcAft>
              <a:buNone/>
            </a:pPr>
            <a:r>
              <a:rPr lang="en-US" sz="1600" dirty="0">
                <a:solidFill>
                  <a:srgbClr val="000000"/>
                </a:solidFill>
              </a:rPr>
              <a:t>• Number of cores, frequency, and CPU usage</a:t>
            </a:r>
          </a:p>
          <a:p>
            <a:pPr marL="457200" marR="0" lvl="0" indent="457200" algn="just" rtl="0">
              <a:lnSpc>
                <a:spcPct val="150000"/>
              </a:lnSpc>
              <a:spcBef>
                <a:spcPts val="0"/>
              </a:spcBef>
              <a:spcAft>
                <a:spcPts val="0"/>
              </a:spcAft>
              <a:buNone/>
            </a:pPr>
            <a:r>
              <a:rPr lang="en-US" sz="1600" dirty="0">
                <a:solidFill>
                  <a:srgbClr val="000000"/>
                </a:solidFill>
              </a:rPr>
              <a:t>• Memory size and usage</a:t>
            </a:r>
          </a:p>
          <a:p>
            <a:pPr marL="457200" marR="0" lvl="0" indent="457200" algn="just" rtl="0">
              <a:lnSpc>
                <a:spcPct val="150000"/>
              </a:lnSpc>
              <a:spcBef>
                <a:spcPts val="0"/>
              </a:spcBef>
              <a:spcAft>
                <a:spcPts val="0"/>
              </a:spcAft>
              <a:buNone/>
            </a:pPr>
            <a:r>
              <a:rPr lang="en-US" sz="1600" dirty="0">
                <a:solidFill>
                  <a:srgbClr val="000000"/>
                </a:solidFill>
              </a:rPr>
              <a:t>• Aggregate available disk space</a:t>
            </a:r>
          </a:p>
          <a:p>
            <a:pPr marL="457200" marR="0" lvl="0" indent="457200" algn="just" rtl="0">
              <a:lnSpc>
                <a:spcPct val="150000"/>
              </a:lnSpc>
              <a:spcBef>
                <a:spcPts val="0"/>
              </a:spcBef>
              <a:spcAft>
                <a:spcPts val="0"/>
              </a:spcAft>
              <a:buNone/>
            </a:pPr>
            <a:r>
              <a:rPr lang="en-US" sz="1600" dirty="0">
                <a:solidFill>
                  <a:srgbClr val="000000"/>
                </a:solidFill>
              </a:rPr>
              <a:t>• Network addresses and devices attached to the node</a:t>
            </a:r>
          </a:p>
          <a:p>
            <a:pPr marL="457200" marR="0" lvl="0" indent="457200" algn="just" rtl="0">
              <a:lnSpc>
                <a:spcPct val="150000"/>
              </a:lnSpc>
              <a:spcBef>
                <a:spcPts val="0"/>
              </a:spcBef>
              <a:spcAft>
                <a:spcPts val="0"/>
              </a:spcAft>
              <a:buNone/>
            </a:pPr>
            <a:endParaRPr sz="1600">
              <a:solidFill>
                <a:srgbClr val="000000"/>
              </a:solidFill>
            </a:endParaRPr>
          </a:p>
          <a:p>
            <a:pPr marL="0" marR="0" lvl="0" indent="0" algn="just" rtl="0">
              <a:lnSpc>
                <a:spcPct val="150000"/>
              </a:lnSpc>
              <a:spcBef>
                <a:spcPts val="0"/>
              </a:spcBef>
              <a:spcAft>
                <a:spcPts val="0"/>
              </a:spcAft>
              <a:buNone/>
            </a:pPr>
            <a:endParaRPr sz="1600">
              <a:solidFill>
                <a:srgbClr val="000000"/>
              </a:solidFill>
            </a:endParaRPr>
          </a:p>
        </p:txBody>
      </p:sp>
      <p:sp>
        <p:nvSpPr>
          <p:cNvPr id="585" name="Shape 585"/>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72</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4">
                                            <p:txEl>
                                              <p:pRg st="0" end="0"/>
                                            </p:txEl>
                                          </p:spTgt>
                                        </p:tgtEl>
                                        <p:attrNameLst>
                                          <p:attrName>style.visibility</p:attrName>
                                        </p:attrNameLst>
                                      </p:cBhvr>
                                      <p:to>
                                        <p:strVal val="visible"/>
                                      </p:to>
                                    </p:set>
                                    <p:animEffect transition="in" filter="fade">
                                      <p:cBhvr>
                                        <p:cTn id="7" dur="2000"/>
                                        <p:tgtEl>
                                          <p:spTgt spid="5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4">
                                            <p:txEl>
                                              <p:pRg st="1" end="1"/>
                                            </p:txEl>
                                          </p:spTgt>
                                        </p:tgtEl>
                                        <p:attrNameLst>
                                          <p:attrName>style.visibility</p:attrName>
                                        </p:attrNameLst>
                                      </p:cBhvr>
                                      <p:to>
                                        <p:strVal val="visible"/>
                                      </p:to>
                                    </p:set>
                                    <p:animEffect transition="in" filter="fade">
                                      <p:cBhvr>
                                        <p:cTn id="12" dur="2000"/>
                                        <p:tgtEl>
                                          <p:spTgt spid="5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4">
                                            <p:txEl>
                                              <p:pRg st="2" end="2"/>
                                            </p:txEl>
                                          </p:spTgt>
                                        </p:tgtEl>
                                        <p:attrNameLst>
                                          <p:attrName>style.visibility</p:attrName>
                                        </p:attrNameLst>
                                      </p:cBhvr>
                                      <p:to>
                                        <p:strVal val="visible"/>
                                      </p:to>
                                    </p:set>
                                    <p:animEffect transition="in" filter="fade">
                                      <p:cBhvr>
                                        <p:cTn id="17" dur="2000"/>
                                        <p:tgtEl>
                                          <p:spTgt spid="5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4">
                                            <p:txEl>
                                              <p:pRg st="3" end="3"/>
                                            </p:txEl>
                                          </p:spTgt>
                                        </p:tgtEl>
                                        <p:attrNameLst>
                                          <p:attrName>style.visibility</p:attrName>
                                        </p:attrNameLst>
                                      </p:cBhvr>
                                      <p:to>
                                        <p:strVal val="visible"/>
                                      </p:to>
                                    </p:set>
                                    <p:animEffect transition="in" filter="fade">
                                      <p:cBhvr>
                                        <p:cTn id="22" dur="2000"/>
                                        <p:tgtEl>
                                          <p:spTgt spid="5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4">
                                            <p:txEl>
                                              <p:pRg st="4" end="4"/>
                                            </p:txEl>
                                          </p:spTgt>
                                        </p:tgtEl>
                                        <p:attrNameLst>
                                          <p:attrName>style.visibility</p:attrName>
                                        </p:attrNameLst>
                                      </p:cBhvr>
                                      <p:to>
                                        <p:strVal val="visible"/>
                                      </p:to>
                                    </p:set>
                                    <p:animEffect transition="in" filter="fade">
                                      <p:cBhvr>
                                        <p:cTn id="27" dur="2000"/>
                                        <p:tgtEl>
                                          <p:spTgt spid="5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solidFill>
                  <a:srgbClr val="666666"/>
                </a:solidFill>
              </a:rPr>
              <a:t>5.2.2 Fabric services</a:t>
            </a:r>
          </a:p>
          <a:p>
            <a:pPr marL="0" marR="0" lvl="0" indent="0" algn="ctr" rtl="0">
              <a:lnSpc>
                <a:spcPct val="90000"/>
              </a:lnSpc>
              <a:spcBef>
                <a:spcPts val="0"/>
              </a:spcBef>
              <a:spcAft>
                <a:spcPts val="0"/>
              </a:spcAft>
              <a:buClr>
                <a:schemeClr val="dk1"/>
              </a:buClr>
              <a:buSzPct val="25000"/>
              <a:buFont typeface="Trebuchet MS"/>
              <a:buNone/>
            </a:pPr>
            <a:endParaRPr sz="2300">
              <a:solidFill>
                <a:srgbClr val="666666"/>
              </a:solidFill>
            </a:endParaRPr>
          </a:p>
        </p:txBody>
      </p:sp>
      <p:sp>
        <p:nvSpPr>
          <p:cNvPr id="592" name="Shape 592"/>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Clr>
                <a:srgbClr val="000000"/>
              </a:buClr>
              <a:buSzPct val="100000"/>
            </a:pPr>
            <a:r>
              <a:rPr lang="en-US" sz="1600" dirty="0">
                <a:solidFill>
                  <a:srgbClr val="000000"/>
                </a:solidFill>
              </a:rPr>
              <a:t>Fabric Services define the </a:t>
            </a:r>
            <a:r>
              <a:rPr lang="en-US" sz="1600" dirty="0">
                <a:solidFill>
                  <a:srgbClr val="980000"/>
                </a:solidFill>
              </a:rPr>
              <a:t>lowest level of the software stack</a:t>
            </a:r>
            <a:r>
              <a:rPr lang="en-US" sz="1600" dirty="0">
                <a:solidFill>
                  <a:srgbClr val="000000"/>
                </a:solidFill>
              </a:rPr>
              <a:t> representing the Aneka Container. </a:t>
            </a:r>
          </a:p>
          <a:p>
            <a:pPr marL="457200" marR="0" lvl="0" indent="-330200" algn="just" rtl="0">
              <a:lnSpc>
                <a:spcPct val="150000"/>
              </a:lnSpc>
              <a:spcBef>
                <a:spcPts val="0"/>
              </a:spcBef>
              <a:spcAft>
                <a:spcPts val="0"/>
              </a:spcAft>
              <a:buClr>
                <a:srgbClr val="000000"/>
              </a:buClr>
              <a:buSzPct val="100000"/>
            </a:pPr>
            <a:r>
              <a:rPr lang="en-US" sz="1600" dirty="0">
                <a:solidFill>
                  <a:srgbClr val="000000"/>
                </a:solidFill>
              </a:rPr>
              <a:t>They provide access to the </a:t>
            </a:r>
            <a:r>
              <a:rPr lang="en-US" sz="1600" dirty="0">
                <a:solidFill>
                  <a:srgbClr val="980000"/>
                </a:solidFill>
              </a:rPr>
              <a:t>resource-provisioning subsystem and to the monitoring </a:t>
            </a:r>
            <a:r>
              <a:rPr lang="en-US" sz="1600" dirty="0">
                <a:solidFill>
                  <a:srgbClr val="000000"/>
                </a:solidFill>
              </a:rPr>
              <a:t>facilities implemented in Aneka. </a:t>
            </a:r>
          </a:p>
          <a:p>
            <a:pPr marL="914400" marR="0" lvl="1" indent="-330200" algn="just" rtl="0">
              <a:lnSpc>
                <a:spcPct val="150000"/>
              </a:lnSpc>
              <a:spcBef>
                <a:spcPts val="0"/>
              </a:spcBef>
              <a:spcAft>
                <a:spcPts val="0"/>
              </a:spcAft>
              <a:buClr>
                <a:srgbClr val="000000"/>
              </a:buClr>
              <a:buSzPct val="100000"/>
            </a:pPr>
            <a:r>
              <a:rPr lang="en-US" sz="1600" dirty="0">
                <a:solidFill>
                  <a:srgbClr val="980000"/>
                </a:solidFill>
              </a:rPr>
              <a:t>Resource-provisioning services</a:t>
            </a:r>
            <a:r>
              <a:rPr lang="en-US" sz="1600" dirty="0">
                <a:solidFill>
                  <a:srgbClr val="000000"/>
                </a:solidFill>
              </a:rPr>
              <a:t>- dynamically </a:t>
            </a:r>
            <a:r>
              <a:rPr lang="en-US" sz="1600" dirty="0">
                <a:solidFill>
                  <a:srgbClr val="C00000"/>
                </a:solidFill>
              </a:rPr>
              <a:t>providing new nodes on </a:t>
            </a:r>
            <a:r>
              <a:rPr lang="en-US" sz="1600" dirty="0" smtClean="0">
                <a:solidFill>
                  <a:srgbClr val="C00000"/>
                </a:solidFill>
              </a:rPr>
              <a:t>demand </a:t>
            </a:r>
            <a:r>
              <a:rPr lang="en-US" sz="1600" dirty="0">
                <a:solidFill>
                  <a:srgbClr val="000000"/>
                </a:solidFill>
              </a:rPr>
              <a:t>by relying on virtualization technologies, </a:t>
            </a:r>
          </a:p>
          <a:p>
            <a:pPr marL="914400" marR="0" lvl="1" indent="-330200" algn="just" rtl="0">
              <a:lnSpc>
                <a:spcPct val="150000"/>
              </a:lnSpc>
              <a:spcBef>
                <a:spcPts val="0"/>
              </a:spcBef>
              <a:spcAft>
                <a:spcPts val="0"/>
              </a:spcAft>
              <a:buClr>
                <a:srgbClr val="000000"/>
              </a:buClr>
              <a:buSzPct val="100000"/>
            </a:pPr>
            <a:r>
              <a:rPr lang="en-US" sz="1600" dirty="0">
                <a:solidFill>
                  <a:srgbClr val="980000"/>
                </a:solidFill>
              </a:rPr>
              <a:t>Monitoring services -</a:t>
            </a:r>
            <a:r>
              <a:rPr lang="en-US" sz="1600" dirty="0">
                <a:solidFill>
                  <a:srgbClr val="000000"/>
                </a:solidFill>
              </a:rPr>
              <a:t> allow for hardware profiling and implement a basic </a:t>
            </a:r>
            <a:r>
              <a:rPr lang="en-US" sz="1600" dirty="0">
                <a:solidFill>
                  <a:srgbClr val="C00000"/>
                </a:solidFill>
              </a:rPr>
              <a:t>monitoring infrastructure </a:t>
            </a:r>
            <a:r>
              <a:rPr lang="en-US" sz="1600" dirty="0">
                <a:solidFill>
                  <a:srgbClr val="000000"/>
                </a:solidFill>
              </a:rPr>
              <a:t>that can be used by all the services installed in the container.</a:t>
            </a:r>
          </a:p>
          <a:p>
            <a:pPr marL="0" marR="0" lvl="0" indent="0" algn="just" rtl="0">
              <a:lnSpc>
                <a:spcPct val="150000"/>
              </a:lnSpc>
              <a:spcBef>
                <a:spcPts val="0"/>
              </a:spcBef>
              <a:spcAft>
                <a:spcPts val="0"/>
              </a:spcAft>
              <a:buNone/>
            </a:pPr>
            <a:r>
              <a:rPr lang="en-US" sz="1600" b="1" i="1" u="sng" dirty="0">
                <a:solidFill>
                  <a:srgbClr val="980000"/>
                </a:solidFill>
              </a:rPr>
              <a:t>5.2.2.1 Profiling and monitoring</a:t>
            </a:r>
          </a:p>
          <a:p>
            <a:pPr marL="457200" marR="0" lvl="0" indent="-330200" algn="just" rtl="0">
              <a:lnSpc>
                <a:spcPct val="150000"/>
              </a:lnSpc>
              <a:spcBef>
                <a:spcPts val="0"/>
              </a:spcBef>
              <a:spcAft>
                <a:spcPts val="0"/>
              </a:spcAft>
              <a:buClr>
                <a:srgbClr val="000000"/>
              </a:buClr>
              <a:buSzPct val="100000"/>
            </a:pPr>
            <a:r>
              <a:rPr lang="en-US" sz="1600" dirty="0">
                <a:solidFill>
                  <a:srgbClr val="000000"/>
                </a:solidFill>
              </a:rPr>
              <a:t>Profiling and monitoring services are mostly exposed through the </a:t>
            </a:r>
          </a:p>
          <a:p>
            <a:pPr marL="457200" marR="0" lvl="0" indent="457200" algn="just" rtl="0">
              <a:lnSpc>
                <a:spcPct val="150000"/>
              </a:lnSpc>
              <a:spcBef>
                <a:spcPts val="0"/>
              </a:spcBef>
              <a:spcAft>
                <a:spcPts val="0"/>
              </a:spcAft>
              <a:buNone/>
            </a:pPr>
            <a:r>
              <a:rPr lang="en-US" sz="1600" dirty="0">
                <a:solidFill>
                  <a:srgbClr val="000000"/>
                </a:solidFill>
              </a:rPr>
              <a:t>* </a:t>
            </a:r>
            <a:r>
              <a:rPr lang="en-US" sz="1600" i="1" u="sng" dirty="0">
                <a:solidFill>
                  <a:srgbClr val="000000"/>
                </a:solidFill>
              </a:rPr>
              <a:t>Heartbeat-</a:t>
            </a:r>
            <a:r>
              <a:rPr lang="en-US" sz="1600" dirty="0">
                <a:solidFill>
                  <a:srgbClr val="000000"/>
                </a:solidFill>
              </a:rPr>
              <a:t> </a:t>
            </a:r>
            <a:r>
              <a:rPr lang="en-US" sz="1600" dirty="0"/>
              <a:t>makes available the information that is collected through the PAL</a:t>
            </a:r>
          </a:p>
          <a:p>
            <a:pPr marL="457200" marR="0" lvl="0" indent="457200" algn="just" rtl="0">
              <a:lnSpc>
                <a:spcPct val="150000"/>
              </a:lnSpc>
              <a:spcBef>
                <a:spcPts val="0"/>
              </a:spcBef>
              <a:spcAft>
                <a:spcPts val="0"/>
              </a:spcAft>
              <a:buNone/>
            </a:pPr>
            <a:r>
              <a:rPr lang="en-US" sz="1600" dirty="0">
                <a:solidFill>
                  <a:srgbClr val="000000"/>
                </a:solidFill>
              </a:rPr>
              <a:t>* </a:t>
            </a:r>
            <a:r>
              <a:rPr lang="en-US" sz="1600" i="1" u="sng" dirty="0">
                <a:solidFill>
                  <a:srgbClr val="000000"/>
                </a:solidFill>
              </a:rPr>
              <a:t>Monitoring, and Reporting Services </a:t>
            </a:r>
            <a:r>
              <a:rPr lang="en-US" sz="1600" dirty="0">
                <a:solidFill>
                  <a:srgbClr val="000000"/>
                </a:solidFill>
              </a:rPr>
              <a:t>- </a:t>
            </a:r>
            <a:r>
              <a:rPr lang="en-US" sz="1600" dirty="0"/>
              <a:t>implement a generic infrastructure for monitoring the activity of any service in the Aneka Cloud.</a:t>
            </a:r>
          </a:p>
        </p:txBody>
      </p:sp>
      <p:sp>
        <p:nvSpPr>
          <p:cNvPr id="593" name="Shape 593"/>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73</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2">
                                            <p:txEl>
                                              <p:pRg st="0" end="0"/>
                                            </p:txEl>
                                          </p:spTgt>
                                        </p:tgtEl>
                                        <p:attrNameLst>
                                          <p:attrName>style.visibility</p:attrName>
                                        </p:attrNameLst>
                                      </p:cBhvr>
                                      <p:to>
                                        <p:strVal val="visible"/>
                                      </p:to>
                                    </p:set>
                                    <p:animEffect transition="in" filter="fade">
                                      <p:cBhvr>
                                        <p:cTn id="7" dur="2000"/>
                                        <p:tgtEl>
                                          <p:spTgt spid="5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2">
                                            <p:txEl>
                                              <p:pRg st="1" end="1"/>
                                            </p:txEl>
                                          </p:spTgt>
                                        </p:tgtEl>
                                        <p:attrNameLst>
                                          <p:attrName>style.visibility</p:attrName>
                                        </p:attrNameLst>
                                      </p:cBhvr>
                                      <p:to>
                                        <p:strVal val="visible"/>
                                      </p:to>
                                    </p:set>
                                    <p:animEffect transition="in" filter="fade">
                                      <p:cBhvr>
                                        <p:cTn id="12" dur="2000"/>
                                        <p:tgtEl>
                                          <p:spTgt spid="5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2">
                                            <p:txEl>
                                              <p:pRg st="2" end="2"/>
                                            </p:txEl>
                                          </p:spTgt>
                                        </p:tgtEl>
                                        <p:attrNameLst>
                                          <p:attrName>style.visibility</p:attrName>
                                        </p:attrNameLst>
                                      </p:cBhvr>
                                      <p:to>
                                        <p:strVal val="visible"/>
                                      </p:to>
                                    </p:set>
                                    <p:animEffect transition="in" filter="fade">
                                      <p:cBhvr>
                                        <p:cTn id="17" dur="2000"/>
                                        <p:tgtEl>
                                          <p:spTgt spid="5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2">
                                            <p:txEl>
                                              <p:pRg st="3" end="3"/>
                                            </p:txEl>
                                          </p:spTgt>
                                        </p:tgtEl>
                                        <p:attrNameLst>
                                          <p:attrName>style.visibility</p:attrName>
                                        </p:attrNameLst>
                                      </p:cBhvr>
                                      <p:to>
                                        <p:strVal val="visible"/>
                                      </p:to>
                                    </p:set>
                                    <p:animEffect transition="in" filter="fade">
                                      <p:cBhvr>
                                        <p:cTn id="22" dur="2000"/>
                                        <p:tgtEl>
                                          <p:spTgt spid="5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2">
                                            <p:txEl>
                                              <p:pRg st="4" end="4"/>
                                            </p:txEl>
                                          </p:spTgt>
                                        </p:tgtEl>
                                        <p:attrNameLst>
                                          <p:attrName>style.visibility</p:attrName>
                                        </p:attrNameLst>
                                      </p:cBhvr>
                                      <p:to>
                                        <p:strVal val="visible"/>
                                      </p:to>
                                    </p:set>
                                    <p:animEffect transition="in" filter="fade">
                                      <p:cBhvr>
                                        <p:cTn id="27" dur="2000"/>
                                        <p:tgtEl>
                                          <p:spTgt spid="5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2">
                                            <p:txEl>
                                              <p:pRg st="5" end="5"/>
                                            </p:txEl>
                                          </p:spTgt>
                                        </p:tgtEl>
                                        <p:attrNameLst>
                                          <p:attrName>style.visibility</p:attrName>
                                        </p:attrNameLst>
                                      </p:cBhvr>
                                      <p:to>
                                        <p:strVal val="visible"/>
                                      </p:to>
                                    </p:set>
                                    <p:animEffect transition="in" filter="fade">
                                      <p:cBhvr>
                                        <p:cTn id="32" dur="2000"/>
                                        <p:tgtEl>
                                          <p:spTgt spid="5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2">
                                            <p:txEl>
                                              <p:pRg st="6" end="6"/>
                                            </p:txEl>
                                          </p:spTgt>
                                        </p:tgtEl>
                                        <p:attrNameLst>
                                          <p:attrName>style.visibility</p:attrName>
                                        </p:attrNameLst>
                                      </p:cBhvr>
                                      <p:to>
                                        <p:strVal val="visible"/>
                                      </p:to>
                                    </p:set>
                                    <p:animEffect transition="in" filter="fade">
                                      <p:cBhvr>
                                        <p:cTn id="37" dur="2000"/>
                                        <p:tgtEl>
                                          <p:spTgt spid="5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92">
                                            <p:txEl>
                                              <p:pRg st="7" end="7"/>
                                            </p:txEl>
                                          </p:spTgt>
                                        </p:tgtEl>
                                        <p:attrNameLst>
                                          <p:attrName>style.visibility</p:attrName>
                                        </p:attrNameLst>
                                      </p:cBhvr>
                                      <p:to>
                                        <p:strVal val="visible"/>
                                      </p:to>
                                    </p:set>
                                    <p:animEffect transition="in" filter="fade">
                                      <p:cBhvr>
                                        <p:cTn id="42" dur="2000"/>
                                        <p:tgtEl>
                                          <p:spTgt spid="59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solidFill>
                  <a:srgbClr val="666666"/>
                </a:solidFill>
              </a:rPr>
              <a:t>5.2.2 Fabric services</a:t>
            </a:r>
          </a:p>
          <a:p>
            <a:pPr marL="0" marR="0" lvl="0" indent="0" algn="ctr" rtl="0">
              <a:lnSpc>
                <a:spcPct val="90000"/>
              </a:lnSpc>
              <a:spcBef>
                <a:spcPts val="0"/>
              </a:spcBef>
              <a:spcAft>
                <a:spcPts val="0"/>
              </a:spcAft>
              <a:buClr>
                <a:schemeClr val="dk1"/>
              </a:buClr>
              <a:buSzPct val="25000"/>
              <a:buFont typeface="Trebuchet MS"/>
              <a:buNone/>
            </a:pPr>
            <a:endParaRPr sz="2300">
              <a:solidFill>
                <a:srgbClr val="666666"/>
              </a:solidFill>
            </a:endParaRPr>
          </a:p>
        </p:txBody>
      </p:sp>
      <p:sp>
        <p:nvSpPr>
          <p:cNvPr id="600" name="Shape 600"/>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marL="457200" marR="0" lvl="0" indent="-330200" algn="just" rtl="0">
              <a:lnSpc>
                <a:spcPct val="150000"/>
              </a:lnSpc>
              <a:spcBef>
                <a:spcPts val="0"/>
              </a:spcBef>
              <a:spcAft>
                <a:spcPts val="0"/>
              </a:spcAft>
              <a:buSzPct val="100000"/>
            </a:pPr>
            <a:r>
              <a:rPr lang="en-US" sz="1500" u="sng" dirty="0">
                <a:solidFill>
                  <a:srgbClr val="980000"/>
                </a:solidFill>
              </a:rPr>
              <a:t>Heartbeat:</a:t>
            </a:r>
            <a:r>
              <a:rPr lang="en-US" sz="1500" dirty="0">
                <a:solidFill>
                  <a:srgbClr val="000000"/>
                </a:solidFill>
              </a:rPr>
              <a:t> The Heartbeat Service periodically</a:t>
            </a:r>
            <a:r>
              <a:rPr lang="en-US" sz="1500" dirty="0">
                <a:solidFill>
                  <a:srgbClr val="980000"/>
                </a:solidFill>
              </a:rPr>
              <a:t> collects the dynamic performance information about the node</a:t>
            </a:r>
            <a:r>
              <a:rPr lang="en-US" sz="1500" dirty="0">
                <a:solidFill>
                  <a:srgbClr val="000000"/>
                </a:solidFill>
              </a:rPr>
              <a:t> and </a:t>
            </a:r>
            <a:r>
              <a:rPr lang="en-US" sz="1500" dirty="0">
                <a:solidFill>
                  <a:srgbClr val="980000"/>
                </a:solidFill>
              </a:rPr>
              <a:t>publishes this information to the membership </a:t>
            </a:r>
            <a:r>
              <a:rPr lang="en-US" sz="1500" dirty="0">
                <a:solidFill>
                  <a:srgbClr val="000000"/>
                </a:solidFill>
              </a:rPr>
              <a:t>service in the Aneka Cloud. </a:t>
            </a:r>
          </a:p>
          <a:p>
            <a:pPr marL="457200" marR="0" lvl="0" indent="457200" algn="just" rtl="0">
              <a:lnSpc>
                <a:spcPct val="150000"/>
              </a:lnSpc>
              <a:spcBef>
                <a:spcPts val="0"/>
              </a:spcBef>
              <a:spcAft>
                <a:spcPts val="0"/>
              </a:spcAft>
              <a:buNone/>
            </a:pPr>
            <a:r>
              <a:rPr lang="en-US" sz="1500" dirty="0">
                <a:solidFill>
                  <a:srgbClr val="000000"/>
                </a:solidFill>
              </a:rPr>
              <a:t>* These data are collected by the index node of the Cloud, which makes them available for services such as </a:t>
            </a:r>
            <a:r>
              <a:rPr lang="en-US" sz="1500" dirty="0">
                <a:solidFill>
                  <a:srgbClr val="C00000"/>
                </a:solidFill>
              </a:rPr>
              <a:t>reservations and scheduling.</a:t>
            </a:r>
          </a:p>
          <a:p>
            <a:pPr marL="457200" marR="0" lvl="0" indent="457200" algn="just" rtl="0">
              <a:lnSpc>
                <a:spcPct val="150000"/>
              </a:lnSpc>
              <a:spcBef>
                <a:spcPts val="0"/>
              </a:spcBef>
              <a:spcAft>
                <a:spcPts val="0"/>
              </a:spcAft>
              <a:buNone/>
            </a:pPr>
            <a:r>
              <a:rPr lang="en-US" sz="1500" dirty="0">
                <a:solidFill>
                  <a:srgbClr val="000000"/>
                </a:solidFill>
              </a:rPr>
              <a:t>* Basic information about</a:t>
            </a:r>
            <a:r>
              <a:rPr lang="en-US" sz="1500" dirty="0">
                <a:solidFill>
                  <a:srgbClr val="980000"/>
                </a:solidFill>
              </a:rPr>
              <a:t> memory, disk space, CPU, and operating system is collected.</a:t>
            </a:r>
          </a:p>
          <a:p>
            <a:pPr marL="457200" marR="0" lvl="0" indent="-330200" algn="just" rtl="0">
              <a:lnSpc>
                <a:spcPct val="150000"/>
              </a:lnSpc>
              <a:spcBef>
                <a:spcPts val="0"/>
              </a:spcBef>
              <a:spcAft>
                <a:spcPts val="0"/>
              </a:spcAft>
              <a:buClr>
                <a:srgbClr val="000000"/>
              </a:buClr>
              <a:buSzPct val="100000"/>
            </a:pPr>
            <a:r>
              <a:rPr lang="en-US" sz="1500" dirty="0">
                <a:solidFill>
                  <a:srgbClr val="000000"/>
                </a:solidFill>
              </a:rPr>
              <a:t>A specific component, called </a:t>
            </a:r>
            <a:r>
              <a:rPr lang="en-US" sz="1500" dirty="0">
                <a:solidFill>
                  <a:srgbClr val="980000"/>
                </a:solidFill>
              </a:rPr>
              <a:t>Node Resolver</a:t>
            </a:r>
            <a:r>
              <a:rPr lang="en-US" sz="1500" dirty="0">
                <a:solidFill>
                  <a:srgbClr val="000000"/>
                </a:solidFill>
              </a:rPr>
              <a:t>, is in </a:t>
            </a:r>
            <a:r>
              <a:rPr lang="en-US" sz="1500" dirty="0">
                <a:solidFill>
                  <a:srgbClr val="980000"/>
                </a:solidFill>
              </a:rPr>
              <a:t>charge of collecting these data and making them available to the Heartbeat Service.</a:t>
            </a:r>
          </a:p>
          <a:p>
            <a:pPr marL="457200" marR="0" lvl="0" indent="-330200" algn="just" rtl="0">
              <a:lnSpc>
                <a:spcPct val="150000"/>
              </a:lnSpc>
              <a:spcBef>
                <a:spcPts val="0"/>
              </a:spcBef>
              <a:spcAft>
                <a:spcPts val="0"/>
              </a:spcAft>
              <a:buClr>
                <a:srgbClr val="980000"/>
              </a:buClr>
              <a:buSzPct val="100000"/>
            </a:pPr>
            <a:r>
              <a:rPr lang="en-US" sz="1500" u="sng" dirty="0">
                <a:solidFill>
                  <a:srgbClr val="980000"/>
                </a:solidFill>
              </a:rPr>
              <a:t>Reporting and Monitoring Services.</a:t>
            </a:r>
            <a:r>
              <a:rPr lang="en-US" sz="1500" dirty="0">
                <a:solidFill>
                  <a:srgbClr val="980000"/>
                </a:solidFill>
              </a:rPr>
              <a:t> </a:t>
            </a:r>
            <a:r>
              <a:rPr lang="en-US" sz="1500" dirty="0" smtClean="0">
                <a:solidFill>
                  <a:srgbClr val="000000"/>
                </a:solidFill>
              </a:rPr>
              <a:t>The </a:t>
            </a:r>
            <a:r>
              <a:rPr lang="en-US" sz="1500" dirty="0">
                <a:solidFill>
                  <a:srgbClr val="C00000"/>
                </a:solidFill>
              </a:rPr>
              <a:t>Reporting Service </a:t>
            </a:r>
            <a:r>
              <a:rPr lang="en-US" sz="1500" dirty="0">
                <a:solidFill>
                  <a:srgbClr val="000000"/>
                </a:solidFill>
              </a:rPr>
              <a:t>manages the store for monitored data and </a:t>
            </a:r>
            <a:r>
              <a:rPr lang="en-US" sz="1500" dirty="0">
                <a:solidFill>
                  <a:srgbClr val="C00000"/>
                </a:solidFill>
              </a:rPr>
              <a:t>makes them accessible to other services or external applications </a:t>
            </a:r>
            <a:r>
              <a:rPr lang="en-US" sz="1500" dirty="0">
                <a:solidFill>
                  <a:srgbClr val="000000"/>
                </a:solidFill>
              </a:rPr>
              <a:t>for analysis purposes. </a:t>
            </a:r>
            <a:endParaRPr lang="en-US" sz="1500" dirty="0" smtClean="0">
              <a:solidFill>
                <a:srgbClr val="000000"/>
              </a:solidFill>
            </a:endParaRPr>
          </a:p>
          <a:p>
            <a:pPr marL="457200" marR="0" lvl="0" indent="-330200" algn="just" rtl="0">
              <a:lnSpc>
                <a:spcPct val="150000"/>
              </a:lnSpc>
              <a:spcBef>
                <a:spcPts val="0"/>
              </a:spcBef>
              <a:spcAft>
                <a:spcPts val="0"/>
              </a:spcAft>
              <a:buClr>
                <a:srgbClr val="980000"/>
              </a:buClr>
              <a:buSzPct val="100000"/>
              <a:buNone/>
            </a:pPr>
            <a:r>
              <a:rPr lang="en-US" sz="1500" dirty="0" smtClean="0">
                <a:solidFill>
                  <a:srgbClr val="000000"/>
                </a:solidFill>
              </a:rPr>
              <a:t>		* On </a:t>
            </a:r>
            <a:r>
              <a:rPr lang="en-US" sz="1500" dirty="0">
                <a:solidFill>
                  <a:srgbClr val="000000"/>
                </a:solidFill>
              </a:rPr>
              <a:t>each node, an instance of the </a:t>
            </a:r>
            <a:r>
              <a:rPr lang="en-US" sz="1500" dirty="0">
                <a:solidFill>
                  <a:srgbClr val="C00000"/>
                </a:solidFill>
              </a:rPr>
              <a:t>Monitoring Service acts as a gateway </a:t>
            </a:r>
            <a:r>
              <a:rPr lang="en-US" sz="1500" dirty="0">
                <a:solidFill>
                  <a:srgbClr val="000000"/>
                </a:solidFill>
              </a:rPr>
              <a:t>to the Reporting Service and </a:t>
            </a:r>
            <a:r>
              <a:rPr lang="en-US" sz="1500" dirty="0">
                <a:solidFill>
                  <a:srgbClr val="C00000"/>
                </a:solidFill>
              </a:rPr>
              <a:t>forwards to it all the monitored data </a:t>
            </a:r>
            <a:r>
              <a:rPr lang="en-US" sz="1500" dirty="0">
                <a:solidFill>
                  <a:srgbClr val="000000"/>
                </a:solidFill>
              </a:rPr>
              <a:t>that has been collected on the node. Any service that wants to </a:t>
            </a:r>
            <a:r>
              <a:rPr lang="en-US" sz="1500" dirty="0">
                <a:solidFill>
                  <a:srgbClr val="C00000"/>
                </a:solidFill>
              </a:rPr>
              <a:t>publish monitoring data can leverage the local monitoring </a:t>
            </a:r>
            <a:r>
              <a:rPr lang="en-US" sz="1500" dirty="0" smtClean="0">
                <a:solidFill>
                  <a:srgbClr val="000000"/>
                </a:solidFill>
              </a:rPr>
              <a:t>service.</a:t>
            </a:r>
            <a:endParaRPr sz="1500">
              <a:solidFill>
                <a:srgbClr val="000000"/>
              </a:solidFill>
            </a:endParaRPr>
          </a:p>
          <a:p>
            <a:pPr marL="0" marR="0" lvl="0" indent="0" algn="just" rtl="0">
              <a:lnSpc>
                <a:spcPct val="150000"/>
              </a:lnSpc>
              <a:spcBef>
                <a:spcPts val="0"/>
              </a:spcBef>
              <a:spcAft>
                <a:spcPts val="0"/>
              </a:spcAft>
              <a:buNone/>
            </a:pPr>
            <a:endParaRPr sz="1500">
              <a:solidFill>
                <a:srgbClr val="0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74</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solidFill>
                  <a:srgbClr val="666666"/>
                </a:solidFill>
              </a:rPr>
              <a:t>5.2.2 Fabric services</a:t>
            </a:r>
          </a:p>
          <a:p>
            <a:pPr marL="0" marR="0" lvl="0" indent="0" algn="ctr" rtl="0">
              <a:lnSpc>
                <a:spcPct val="90000"/>
              </a:lnSpc>
              <a:spcBef>
                <a:spcPts val="0"/>
              </a:spcBef>
              <a:spcAft>
                <a:spcPts val="0"/>
              </a:spcAft>
              <a:buClr>
                <a:schemeClr val="dk1"/>
              </a:buClr>
              <a:buSzPct val="25000"/>
              <a:buFont typeface="Trebuchet MS"/>
              <a:buNone/>
            </a:pPr>
            <a:endParaRPr sz="2300">
              <a:solidFill>
                <a:srgbClr val="666666"/>
              </a:solidFill>
            </a:endParaRPr>
          </a:p>
        </p:txBody>
      </p:sp>
      <p:sp>
        <p:nvSpPr>
          <p:cNvPr id="600" name="Shape 600"/>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marL="457200" indent="457200" algn="just">
              <a:lnSpc>
                <a:spcPct val="150000"/>
              </a:lnSpc>
              <a:spcBef>
                <a:spcPts val="0"/>
              </a:spcBef>
            </a:pPr>
            <a:r>
              <a:rPr lang="en-US" sz="1500" dirty="0" smtClean="0"/>
              <a:t>Currently several built-in services provide information through this channel:</a:t>
            </a:r>
          </a:p>
          <a:p>
            <a:pPr marL="457200" indent="457200" algn="just">
              <a:lnSpc>
                <a:spcPct val="150000"/>
              </a:lnSpc>
              <a:spcBef>
                <a:spcPts val="0"/>
              </a:spcBef>
              <a:buNone/>
            </a:pPr>
            <a:r>
              <a:rPr lang="en-US" sz="1500" dirty="0" smtClean="0"/>
              <a:t>* </a:t>
            </a:r>
            <a:r>
              <a:rPr lang="en-US" sz="1500" i="1" dirty="0" smtClean="0">
                <a:solidFill>
                  <a:schemeClr val="tx1"/>
                </a:solidFill>
              </a:rPr>
              <a:t>The</a:t>
            </a:r>
            <a:r>
              <a:rPr lang="en-US" sz="1500" i="1" dirty="0" smtClean="0">
                <a:solidFill>
                  <a:srgbClr val="C00000"/>
                </a:solidFill>
              </a:rPr>
              <a:t> Membership Catalogue </a:t>
            </a:r>
            <a:r>
              <a:rPr lang="en-US" sz="1500" dirty="0" smtClean="0"/>
              <a:t>tracks the performance information of nodes.</a:t>
            </a:r>
          </a:p>
          <a:p>
            <a:pPr marL="457200" indent="457200" algn="just">
              <a:lnSpc>
                <a:spcPct val="150000"/>
              </a:lnSpc>
              <a:spcBef>
                <a:spcPts val="0"/>
              </a:spcBef>
              <a:buNone/>
            </a:pPr>
            <a:r>
              <a:rPr lang="en-US" sz="1500" dirty="0" smtClean="0"/>
              <a:t>* </a:t>
            </a:r>
            <a:r>
              <a:rPr lang="en-US" sz="1500" i="1" dirty="0" smtClean="0">
                <a:solidFill>
                  <a:schemeClr val="tx1"/>
                </a:solidFill>
              </a:rPr>
              <a:t>The </a:t>
            </a:r>
            <a:r>
              <a:rPr lang="en-US" sz="1500" i="1" dirty="0" smtClean="0">
                <a:solidFill>
                  <a:srgbClr val="C00000"/>
                </a:solidFill>
              </a:rPr>
              <a:t>Execution Service </a:t>
            </a:r>
            <a:r>
              <a:rPr lang="en-US" sz="1500" i="1" dirty="0" smtClean="0">
                <a:solidFill>
                  <a:schemeClr val="tx1"/>
                </a:solidFill>
              </a:rPr>
              <a:t>monitors </a:t>
            </a:r>
            <a:r>
              <a:rPr lang="en-US" sz="1500" dirty="0" smtClean="0"/>
              <a:t>several time intervals for the execution of jobs.</a:t>
            </a:r>
          </a:p>
          <a:p>
            <a:pPr marL="457200" indent="457200" algn="just">
              <a:lnSpc>
                <a:spcPct val="150000"/>
              </a:lnSpc>
              <a:spcBef>
                <a:spcPts val="0"/>
              </a:spcBef>
              <a:buNone/>
            </a:pPr>
            <a:r>
              <a:rPr lang="en-US" sz="1500" dirty="0" smtClean="0"/>
              <a:t>* </a:t>
            </a:r>
            <a:r>
              <a:rPr lang="en-US" sz="1500" i="1" dirty="0" smtClean="0">
                <a:solidFill>
                  <a:schemeClr val="tx1"/>
                </a:solidFill>
              </a:rPr>
              <a:t>The</a:t>
            </a:r>
            <a:r>
              <a:rPr lang="en-US" sz="1500" i="1" dirty="0" smtClean="0">
                <a:solidFill>
                  <a:srgbClr val="C00000"/>
                </a:solidFill>
              </a:rPr>
              <a:t> Scheduling Service </a:t>
            </a:r>
            <a:r>
              <a:rPr lang="en-US" sz="1500" dirty="0" smtClean="0"/>
              <a:t>tracks the state transitions of jobs. </a:t>
            </a:r>
          </a:p>
          <a:p>
            <a:pPr marL="457200" indent="457200" algn="just">
              <a:lnSpc>
                <a:spcPct val="150000"/>
              </a:lnSpc>
              <a:spcBef>
                <a:spcPts val="0"/>
              </a:spcBef>
              <a:buNone/>
            </a:pPr>
            <a:r>
              <a:rPr lang="en-US" sz="1500" dirty="0" smtClean="0"/>
              <a:t>* The </a:t>
            </a:r>
            <a:r>
              <a:rPr lang="en-US" sz="1500" i="1" dirty="0" smtClean="0">
                <a:solidFill>
                  <a:srgbClr val="C00000"/>
                </a:solidFill>
              </a:rPr>
              <a:t>Storage Service </a:t>
            </a:r>
            <a:r>
              <a:rPr lang="en-US" sz="1500" dirty="0" smtClean="0"/>
              <a:t>monitors and makes available information about data transfer, such as upload and download times, filenames, and sizes. </a:t>
            </a:r>
          </a:p>
          <a:p>
            <a:pPr marL="457200" indent="457200" algn="just">
              <a:lnSpc>
                <a:spcPct val="150000"/>
              </a:lnSpc>
              <a:spcBef>
                <a:spcPts val="0"/>
              </a:spcBef>
              <a:buNone/>
            </a:pPr>
            <a:r>
              <a:rPr lang="en-US" sz="1500" dirty="0" smtClean="0"/>
              <a:t>* The </a:t>
            </a:r>
            <a:r>
              <a:rPr lang="en-US" sz="1500" i="1" dirty="0" smtClean="0">
                <a:solidFill>
                  <a:srgbClr val="C00000"/>
                </a:solidFill>
              </a:rPr>
              <a:t>Resource Provisioning Service </a:t>
            </a:r>
            <a:r>
              <a:rPr lang="en-US" sz="1500" dirty="0" smtClean="0"/>
              <a:t>tracks the provisioning and lifetime information of virtual nodes. </a:t>
            </a:r>
            <a:endParaRPr lang="en-US" sz="1500" dirty="0" smtClean="0">
              <a:solidFill>
                <a:schemeClr val="tx1"/>
              </a:solidFill>
            </a:endParaRPr>
          </a:p>
          <a:p>
            <a:pPr marL="0" lvl="0" indent="0" algn="just">
              <a:lnSpc>
                <a:spcPct val="150000"/>
              </a:lnSpc>
              <a:spcBef>
                <a:spcPts val="0"/>
              </a:spcBef>
              <a:buNone/>
            </a:pPr>
            <a:r>
              <a:rPr lang="en-US" sz="1600" b="1" i="1" u="sng" dirty="0" smtClean="0">
                <a:solidFill>
                  <a:srgbClr val="C00000"/>
                </a:solidFill>
              </a:rPr>
              <a:t>5.2.2.2 Resource management</a:t>
            </a:r>
          </a:p>
          <a:p>
            <a:pPr marL="0" indent="0" algn="just">
              <a:lnSpc>
                <a:spcPct val="150000"/>
              </a:lnSpc>
              <a:spcBef>
                <a:spcPts val="0"/>
              </a:spcBef>
            </a:pPr>
            <a:r>
              <a:rPr lang="en-US" sz="1500" dirty="0" smtClean="0"/>
              <a:t>	Resource management is another fundamental feature of Aneka Clouds. It comprises 	several tasks: </a:t>
            </a:r>
            <a:r>
              <a:rPr lang="en-US" sz="1500" dirty="0" smtClean="0">
                <a:solidFill>
                  <a:srgbClr val="C00000"/>
                </a:solidFill>
              </a:rPr>
              <a:t>resource membership, resource reservation, and resource provisioning</a:t>
            </a:r>
            <a:r>
              <a:rPr lang="en-US" sz="1500" dirty="0" smtClean="0"/>
              <a:t>. </a:t>
            </a:r>
          </a:p>
          <a:p>
            <a:pPr marL="0" indent="0" algn="just">
              <a:lnSpc>
                <a:spcPct val="150000"/>
              </a:lnSpc>
              <a:spcBef>
                <a:spcPts val="0"/>
              </a:spcBef>
            </a:pPr>
            <a:r>
              <a:rPr lang="en-US" sz="1500" dirty="0" smtClean="0"/>
              <a:t>	Aneka provides a collection of services that are in charge of managing resources.</a:t>
            </a:r>
          </a:p>
          <a:p>
            <a:pPr marL="0" indent="0" algn="just">
              <a:lnSpc>
                <a:spcPct val="150000"/>
              </a:lnSpc>
              <a:spcBef>
                <a:spcPts val="0"/>
              </a:spcBef>
            </a:pPr>
            <a:r>
              <a:rPr lang="en-US" sz="1500" dirty="0" smtClean="0"/>
              <a:t>	These are the </a:t>
            </a:r>
            <a:r>
              <a:rPr lang="en-US" sz="1500" dirty="0" smtClean="0">
                <a:solidFill>
                  <a:srgbClr val="C00000"/>
                </a:solidFill>
              </a:rPr>
              <a:t>Index Service (or Membership Catalogue), Reservation Service, and 	Resource Provisioning Service </a:t>
            </a:r>
            <a:endParaRPr lang="en-US" sz="1500" b="1" i="1" u="sng" dirty="0" smtClean="0">
              <a:solidFill>
                <a:srgbClr val="C00000"/>
              </a:solidFill>
            </a:endParaRPr>
          </a:p>
          <a:p>
            <a:pPr marL="457200" marR="0" lvl="0" indent="-330200" algn="just" rtl="0">
              <a:lnSpc>
                <a:spcPct val="150000"/>
              </a:lnSpc>
              <a:spcBef>
                <a:spcPts val="0"/>
              </a:spcBef>
              <a:spcAft>
                <a:spcPts val="0"/>
              </a:spcAft>
              <a:buSzPct val="100000"/>
            </a:pPr>
            <a:endParaRPr sz="1500" smtClean="0">
              <a:solidFill>
                <a:srgbClr val="000000"/>
              </a:solidFill>
            </a:endParaRPr>
          </a:p>
          <a:p>
            <a:pPr marL="457200" marR="0" lvl="0" indent="457200" algn="just" rtl="0">
              <a:lnSpc>
                <a:spcPct val="150000"/>
              </a:lnSpc>
              <a:spcBef>
                <a:spcPts val="0"/>
              </a:spcBef>
              <a:spcAft>
                <a:spcPts val="0"/>
              </a:spcAft>
              <a:buNone/>
            </a:pPr>
            <a:endParaRPr sz="1500">
              <a:solidFill>
                <a:srgbClr val="000000"/>
              </a:solidFill>
            </a:endParaRPr>
          </a:p>
          <a:p>
            <a:pPr marL="0" marR="0" lvl="0" indent="0" algn="just" rtl="0">
              <a:lnSpc>
                <a:spcPct val="150000"/>
              </a:lnSpc>
              <a:spcBef>
                <a:spcPts val="0"/>
              </a:spcBef>
              <a:spcAft>
                <a:spcPts val="0"/>
              </a:spcAft>
              <a:buNone/>
            </a:pPr>
            <a:endParaRPr sz="1500">
              <a:solidFill>
                <a:srgbClr val="0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75</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0">
                                            <p:txEl>
                                              <p:pRg st="6" end="6"/>
                                            </p:txEl>
                                          </p:spTgt>
                                        </p:tgtEl>
                                        <p:attrNameLst>
                                          <p:attrName>style.visibility</p:attrName>
                                        </p:attrNameLst>
                                      </p:cBhvr>
                                      <p:to>
                                        <p:strVal val="visible"/>
                                      </p:to>
                                    </p:set>
                                    <p:animEffect transition="in" filter="fade">
                                      <p:cBhvr>
                                        <p:cTn id="37" dur="2000"/>
                                        <p:tgtEl>
                                          <p:spTgt spid="6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00">
                                            <p:txEl>
                                              <p:pRg st="7" end="7"/>
                                            </p:txEl>
                                          </p:spTgt>
                                        </p:tgtEl>
                                        <p:attrNameLst>
                                          <p:attrName>style.visibility</p:attrName>
                                        </p:attrNameLst>
                                      </p:cBhvr>
                                      <p:to>
                                        <p:strVal val="visible"/>
                                      </p:to>
                                    </p:set>
                                    <p:animEffect transition="in" filter="fade">
                                      <p:cBhvr>
                                        <p:cTn id="42" dur="2000"/>
                                        <p:tgtEl>
                                          <p:spTgt spid="60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0">
                                            <p:txEl>
                                              <p:pRg st="8" end="8"/>
                                            </p:txEl>
                                          </p:spTgt>
                                        </p:tgtEl>
                                        <p:attrNameLst>
                                          <p:attrName>style.visibility</p:attrName>
                                        </p:attrNameLst>
                                      </p:cBhvr>
                                      <p:to>
                                        <p:strVal val="visible"/>
                                      </p:to>
                                    </p:set>
                                    <p:animEffect transition="in" filter="fade">
                                      <p:cBhvr>
                                        <p:cTn id="47" dur="2000"/>
                                        <p:tgtEl>
                                          <p:spTgt spid="60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00">
                                            <p:txEl>
                                              <p:pRg st="9" end="9"/>
                                            </p:txEl>
                                          </p:spTgt>
                                        </p:tgtEl>
                                        <p:attrNameLst>
                                          <p:attrName>style.visibility</p:attrName>
                                        </p:attrNameLst>
                                      </p:cBhvr>
                                      <p:to>
                                        <p:strVal val="visible"/>
                                      </p:to>
                                    </p:set>
                                    <p:animEffect transition="in" filter="fade">
                                      <p:cBhvr>
                                        <p:cTn id="52" dur="2000"/>
                                        <p:tgtEl>
                                          <p:spTgt spid="60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pPr marL="0" marR="0" lvl="0" indent="0" algn="ctr" rtl="0">
              <a:lnSpc>
                <a:spcPct val="90000"/>
              </a:lnSpc>
              <a:spcBef>
                <a:spcPts val="0"/>
              </a:spcBef>
              <a:spcAft>
                <a:spcPts val="0"/>
              </a:spcAft>
              <a:buClr>
                <a:schemeClr val="dk1"/>
              </a:buClr>
              <a:buSzPct val="25000"/>
              <a:buFont typeface="Trebuchet MS"/>
              <a:buNone/>
            </a:pPr>
            <a:r>
              <a:rPr lang="en-US" sz="3600">
                <a:solidFill>
                  <a:srgbClr val="666666"/>
                </a:solidFill>
              </a:rPr>
              <a:t>5.2.2 Fabric services</a:t>
            </a:r>
          </a:p>
          <a:p>
            <a:pPr marL="0" marR="0" lvl="0" indent="0" algn="ctr" rtl="0">
              <a:lnSpc>
                <a:spcPct val="90000"/>
              </a:lnSpc>
              <a:spcBef>
                <a:spcPts val="0"/>
              </a:spcBef>
              <a:spcAft>
                <a:spcPts val="0"/>
              </a:spcAft>
              <a:buClr>
                <a:schemeClr val="dk1"/>
              </a:buClr>
              <a:buSzPct val="25000"/>
              <a:buFont typeface="Trebuchet MS"/>
              <a:buNone/>
            </a:pPr>
            <a:endParaRPr sz="2300">
              <a:solidFill>
                <a:srgbClr val="666666"/>
              </a:solidFill>
            </a:endParaRPr>
          </a:p>
        </p:txBody>
      </p:sp>
      <p:sp>
        <p:nvSpPr>
          <p:cNvPr id="600" name="Shape 600"/>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marL="457200" indent="457200" algn="just">
              <a:lnSpc>
                <a:spcPct val="100000"/>
              </a:lnSpc>
              <a:spcBef>
                <a:spcPts val="1200"/>
              </a:spcBef>
            </a:pPr>
            <a:r>
              <a:rPr lang="en-US" sz="1500" dirty="0" smtClean="0"/>
              <a:t>The </a:t>
            </a:r>
            <a:r>
              <a:rPr lang="en-US" sz="1500" dirty="0" smtClean="0">
                <a:solidFill>
                  <a:srgbClr val="C00000"/>
                </a:solidFill>
              </a:rPr>
              <a:t>Membership Catalogue –</a:t>
            </a:r>
          </a:p>
          <a:p>
            <a:pPr marL="457200" indent="457200" algn="just">
              <a:lnSpc>
                <a:spcPct val="100000"/>
              </a:lnSpc>
              <a:spcBef>
                <a:spcPts val="1200"/>
              </a:spcBef>
              <a:buNone/>
            </a:pPr>
            <a:r>
              <a:rPr lang="en-US" sz="1500" dirty="0" smtClean="0">
                <a:solidFill>
                  <a:srgbClr val="C00000"/>
                </a:solidFill>
              </a:rPr>
              <a:t>	* keeps track of the basic node information </a:t>
            </a:r>
            <a:r>
              <a:rPr lang="en-US" sz="1500" dirty="0" smtClean="0"/>
              <a:t>for all the nodes that are connected or disconnected. </a:t>
            </a:r>
          </a:p>
          <a:p>
            <a:pPr marL="457200" indent="457200" algn="just">
              <a:lnSpc>
                <a:spcPct val="100000"/>
              </a:lnSpc>
              <a:spcBef>
                <a:spcPts val="1200"/>
              </a:spcBef>
              <a:buNone/>
            </a:pPr>
            <a:r>
              <a:rPr lang="en-US" sz="1500" dirty="0" smtClean="0"/>
              <a:t>	* </a:t>
            </a:r>
            <a:r>
              <a:rPr lang="en-US" sz="1500" dirty="0" smtClean="0">
                <a:solidFill>
                  <a:srgbClr val="C00000"/>
                </a:solidFill>
              </a:rPr>
              <a:t>implements the basic services of a directory service</a:t>
            </a:r>
            <a:r>
              <a:rPr lang="en-US" sz="1500" dirty="0" smtClean="0"/>
              <a:t>, allowing the search for services using attributes such as names and nodes. </a:t>
            </a:r>
          </a:p>
          <a:p>
            <a:pPr marL="457200" indent="457200" algn="just">
              <a:lnSpc>
                <a:spcPct val="100000"/>
              </a:lnSpc>
              <a:spcBef>
                <a:spcPts val="1200"/>
              </a:spcBef>
              <a:buNone/>
            </a:pPr>
            <a:r>
              <a:rPr lang="en-US" sz="1500" dirty="0" smtClean="0"/>
              <a:t>	* During container startup, </a:t>
            </a:r>
            <a:r>
              <a:rPr lang="en-US" sz="1500" dirty="0" smtClean="0">
                <a:solidFill>
                  <a:srgbClr val="C00000"/>
                </a:solidFill>
              </a:rPr>
              <a:t>each instance publishes its information to the Membership Catalogue</a:t>
            </a:r>
            <a:r>
              <a:rPr lang="en-US" sz="1500" dirty="0" smtClean="0"/>
              <a:t> and updates it constantly during its lifetime. </a:t>
            </a:r>
          </a:p>
          <a:p>
            <a:pPr marL="457200" indent="457200" algn="just">
              <a:lnSpc>
                <a:spcPct val="100000"/>
              </a:lnSpc>
              <a:spcBef>
                <a:spcPts val="1200"/>
              </a:spcBef>
              <a:buNone/>
            </a:pPr>
            <a:r>
              <a:rPr lang="en-US" sz="1500" dirty="0" smtClean="0"/>
              <a:t>	* </a:t>
            </a:r>
            <a:r>
              <a:rPr lang="en-US" sz="1500" dirty="0" smtClean="0">
                <a:solidFill>
                  <a:srgbClr val="C00000"/>
                </a:solidFill>
              </a:rPr>
              <a:t>Services and external applications can query the membership catalogue to discover the available services </a:t>
            </a:r>
            <a:r>
              <a:rPr lang="en-US" sz="1500" dirty="0" smtClean="0"/>
              <a:t>and interact with them.</a:t>
            </a:r>
          </a:p>
          <a:p>
            <a:pPr marL="457200" indent="457200" algn="just">
              <a:lnSpc>
                <a:spcPct val="100000"/>
              </a:lnSpc>
              <a:spcBef>
                <a:spcPts val="1200"/>
              </a:spcBef>
              <a:buNone/>
            </a:pPr>
            <a:r>
              <a:rPr lang="en-US" sz="1500" dirty="0" smtClean="0"/>
              <a:t>	* </a:t>
            </a:r>
            <a:r>
              <a:rPr lang="en-US" sz="1500" dirty="0" smtClean="0">
                <a:solidFill>
                  <a:srgbClr val="C00000"/>
                </a:solidFill>
              </a:rPr>
              <a:t>collector of the dynamic performance data of each node</a:t>
            </a:r>
            <a:r>
              <a:rPr lang="en-US" sz="1500" dirty="0" smtClean="0"/>
              <a:t>, which are then sent to the local monitoring service.</a:t>
            </a:r>
          </a:p>
          <a:p>
            <a:pPr marL="457200" indent="457200" algn="just">
              <a:lnSpc>
                <a:spcPct val="100000"/>
              </a:lnSpc>
              <a:spcBef>
                <a:spcPts val="1200"/>
              </a:spcBef>
            </a:pPr>
            <a:r>
              <a:rPr lang="en-US" sz="1500" dirty="0" smtClean="0">
                <a:solidFill>
                  <a:srgbClr val="C00000"/>
                </a:solidFill>
              </a:rPr>
              <a:t>Resource provisioning –</a:t>
            </a:r>
          </a:p>
          <a:p>
            <a:pPr marL="457200" indent="457200" algn="just">
              <a:lnSpc>
                <a:spcPct val="100000"/>
              </a:lnSpc>
              <a:spcBef>
                <a:spcPts val="1200"/>
              </a:spcBef>
              <a:buNone/>
            </a:pPr>
            <a:r>
              <a:rPr lang="en-US" sz="1500" dirty="0" smtClean="0"/>
              <a:t>	* allows </a:t>
            </a:r>
            <a:r>
              <a:rPr lang="en-US" sz="1500" dirty="0" smtClean="0">
                <a:solidFill>
                  <a:srgbClr val="C00000"/>
                </a:solidFill>
              </a:rPr>
              <a:t>the integration and management of virtual resources </a:t>
            </a:r>
            <a:r>
              <a:rPr lang="en-US" sz="1500" dirty="0" smtClean="0"/>
              <a:t>leased from </a:t>
            </a:r>
            <a:r>
              <a:rPr lang="en-US" sz="1500" dirty="0" err="1" smtClean="0"/>
              <a:t>IaaS</a:t>
            </a:r>
            <a:r>
              <a:rPr lang="en-US" sz="1500" dirty="0" smtClean="0"/>
              <a:t> providers into the Aneka Cloud. </a:t>
            </a:r>
          </a:p>
          <a:p>
            <a:pPr marL="457200" indent="457200" algn="just">
              <a:lnSpc>
                <a:spcPct val="100000"/>
              </a:lnSpc>
              <a:spcBef>
                <a:spcPts val="1200"/>
              </a:spcBef>
              <a:buNone/>
            </a:pPr>
            <a:r>
              <a:rPr lang="en-US" sz="1500" dirty="0" smtClean="0"/>
              <a:t>	* changes the structure of the Aneka Cloud by allowing it to </a:t>
            </a:r>
            <a:r>
              <a:rPr lang="en-US" sz="1500" dirty="0" smtClean="0">
                <a:solidFill>
                  <a:srgbClr val="C00000"/>
                </a:solidFill>
              </a:rPr>
              <a:t>scale up and down </a:t>
            </a:r>
            <a:r>
              <a:rPr lang="en-US" sz="1500" dirty="0" smtClean="0"/>
              <a:t>according to different needs: </a:t>
            </a:r>
            <a:r>
              <a:rPr lang="en-US" sz="1500" dirty="0" smtClean="0">
                <a:solidFill>
                  <a:srgbClr val="C00000"/>
                </a:solidFill>
              </a:rPr>
              <a:t>handling node failures, ensuring the quality of service for applications, or maintaining a constant performance and throughput of the Cloud</a:t>
            </a:r>
            <a:endParaRPr lang="en-US" sz="1500" b="1" i="1" u="sng" dirty="0" smtClean="0">
              <a:solidFill>
                <a:srgbClr val="C00000"/>
              </a:solidFill>
            </a:endParaRPr>
          </a:p>
          <a:p>
            <a:pPr marL="457200" indent="457200" algn="just">
              <a:lnSpc>
                <a:spcPct val="100000"/>
              </a:lnSpc>
              <a:spcBef>
                <a:spcPts val="1200"/>
              </a:spcBef>
            </a:pPr>
            <a:endParaRPr lang="en-US" sz="1500" dirty="0" smtClean="0"/>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76</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0">
                                            <p:txEl>
                                              <p:pRg st="6" end="6"/>
                                            </p:txEl>
                                          </p:spTgt>
                                        </p:tgtEl>
                                        <p:attrNameLst>
                                          <p:attrName>style.visibility</p:attrName>
                                        </p:attrNameLst>
                                      </p:cBhvr>
                                      <p:to>
                                        <p:strVal val="visible"/>
                                      </p:to>
                                    </p:set>
                                    <p:animEffect transition="in" filter="fade">
                                      <p:cBhvr>
                                        <p:cTn id="37" dur="2000"/>
                                        <p:tgtEl>
                                          <p:spTgt spid="6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00">
                                            <p:txEl>
                                              <p:pRg st="7" end="7"/>
                                            </p:txEl>
                                          </p:spTgt>
                                        </p:tgtEl>
                                        <p:attrNameLst>
                                          <p:attrName>style.visibility</p:attrName>
                                        </p:attrNameLst>
                                      </p:cBhvr>
                                      <p:to>
                                        <p:strVal val="visible"/>
                                      </p:to>
                                    </p:set>
                                    <p:animEffect transition="in" filter="fade">
                                      <p:cBhvr>
                                        <p:cTn id="42" dur="2000"/>
                                        <p:tgtEl>
                                          <p:spTgt spid="60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0">
                                            <p:txEl>
                                              <p:pRg st="8" end="8"/>
                                            </p:txEl>
                                          </p:spTgt>
                                        </p:tgtEl>
                                        <p:attrNameLst>
                                          <p:attrName>style.visibility</p:attrName>
                                        </p:attrNameLst>
                                      </p:cBhvr>
                                      <p:to>
                                        <p:strVal val="visible"/>
                                      </p:to>
                                    </p:set>
                                    <p:animEffect transition="in" filter="fade">
                                      <p:cBhvr>
                                        <p:cTn id="47" dur="2000"/>
                                        <p:tgtEl>
                                          <p:spTgt spid="60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5.2.3 Foundation services</a:t>
            </a:r>
            <a:br>
              <a:rPr lang="en-US" sz="3600" dirty="0" smtClean="0"/>
            </a:br>
            <a:endParaRPr sz="2300">
              <a:solidFill>
                <a:srgbClr val="666666"/>
              </a:solidFill>
            </a:endParaRPr>
          </a:p>
        </p:txBody>
      </p:sp>
      <p:sp>
        <p:nvSpPr>
          <p:cNvPr id="600" name="Shape 600"/>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algn="just">
              <a:lnSpc>
                <a:spcPct val="100000"/>
              </a:lnSpc>
              <a:spcBef>
                <a:spcPts val="1200"/>
              </a:spcBef>
            </a:pPr>
            <a:r>
              <a:rPr lang="en-US" sz="1500" dirty="0" smtClean="0"/>
              <a:t>Foundation Services are related to the </a:t>
            </a:r>
            <a:r>
              <a:rPr lang="en-US" sz="1500" dirty="0" smtClean="0">
                <a:solidFill>
                  <a:srgbClr val="C00000"/>
                </a:solidFill>
              </a:rPr>
              <a:t>logical management of the distributed system </a:t>
            </a:r>
            <a:r>
              <a:rPr lang="en-US" sz="1500" dirty="0" smtClean="0"/>
              <a:t>built on top of the infrastructure and provide </a:t>
            </a:r>
            <a:r>
              <a:rPr lang="en-US" sz="1500" dirty="0" smtClean="0">
                <a:solidFill>
                  <a:srgbClr val="C00000"/>
                </a:solidFill>
              </a:rPr>
              <a:t>supporting services for the execution of distributed applications. </a:t>
            </a:r>
          </a:p>
          <a:p>
            <a:pPr algn="just">
              <a:lnSpc>
                <a:spcPct val="100000"/>
              </a:lnSpc>
              <a:spcBef>
                <a:spcPts val="1200"/>
              </a:spcBef>
            </a:pPr>
            <a:r>
              <a:rPr lang="en-US" sz="1500" dirty="0" smtClean="0"/>
              <a:t>All the supported programming models can integrate with and leverage these services to provide advanced and comprehensive application management. These services cover:</a:t>
            </a:r>
          </a:p>
          <a:p>
            <a:pPr lvl="0" algn="just">
              <a:lnSpc>
                <a:spcPct val="100000"/>
              </a:lnSpc>
              <a:spcBef>
                <a:spcPts val="1200"/>
              </a:spcBef>
              <a:buNone/>
            </a:pPr>
            <a:r>
              <a:rPr lang="en-US" sz="1500" dirty="0" smtClean="0"/>
              <a:t>		* Storage management for applications</a:t>
            </a:r>
          </a:p>
          <a:p>
            <a:pPr lvl="0" algn="just">
              <a:lnSpc>
                <a:spcPct val="100000"/>
              </a:lnSpc>
              <a:spcBef>
                <a:spcPts val="1200"/>
              </a:spcBef>
              <a:buNone/>
            </a:pPr>
            <a:r>
              <a:rPr lang="en-US" sz="1500" dirty="0" smtClean="0"/>
              <a:t>		* Accounting, billing, and resource pricing</a:t>
            </a:r>
          </a:p>
          <a:p>
            <a:pPr lvl="0" algn="just">
              <a:lnSpc>
                <a:spcPct val="100000"/>
              </a:lnSpc>
              <a:spcBef>
                <a:spcPts val="1200"/>
              </a:spcBef>
              <a:buNone/>
            </a:pPr>
            <a:r>
              <a:rPr lang="en-US" sz="1500" dirty="0" smtClean="0"/>
              <a:t>		* Resource reservation</a:t>
            </a:r>
          </a:p>
          <a:p>
            <a:pPr algn="just">
              <a:lnSpc>
                <a:spcPct val="150000"/>
              </a:lnSpc>
            </a:pPr>
            <a:r>
              <a:rPr lang="en-US" sz="1600" dirty="0" smtClean="0"/>
              <a:t> </a:t>
            </a:r>
            <a:r>
              <a:rPr lang="en-US" sz="1500" dirty="0" smtClean="0"/>
              <a:t>Foundation Services provide a uniform approach to </a:t>
            </a:r>
            <a:r>
              <a:rPr lang="en-US" sz="1500" dirty="0" smtClean="0">
                <a:solidFill>
                  <a:srgbClr val="C00000"/>
                </a:solidFill>
              </a:rPr>
              <a:t>managing distributed applications </a:t>
            </a:r>
            <a:r>
              <a:rPr lang="en-US" sz="1500" dirty="0" smtClean="0"/>
              <a:t>and allow developers to concentrate only on the logic that distinguishes a specific programming model from the others. </a:t>
            </a:r>
          </a:p>
          <a:p>
            <a:pPr algn="just">
              <a:lnSpc>
                <a:spcPct val="150000"/>
              </a:lnSpc>
            </a:pPr>
            <a:r>
              <a:rPr lang="en-US" sz="1500" dirty="0" smtClean="0"/>
              <a:t>Together with the Fabric Services, Foundation Services </a:t>
            </a:r>
            <a:r>
              <a:rPr lang="en-US" sz="1500" dirty="0" smtClean="0">
                <a:solidFill>
                  <a:srgbClr val="C00000"/>
                </a:solidFill>
              </a:rPr>
              <a:t>constitute the core of the Aneka middleware</a:t>
            </a:r>
            <a:r>
              <a:rPr lang="en-US" sz="1500" dirty="0" smtClean="0"/>
              <a:t>. </a:t>
            </a:r>
          </a:p>
          <a:p>
            <a:pPr algn="just">
              <a:lnSpc>
                <a:spcPct val="150000"/>
              </a:lnSpc>
            </a:pPr>
            <a:r>
              <a:rPr lang="en-US" sz="1500" dirty="0" smtClean="0"/>
              <a:t>These services are mostly consumed by the </a:t>
            </a:r>
            <a:r>
              <a:rPr lang="en-US" sz="1500" dirty="0" smtClean="0">
                <a:solidFill>
                  <a:srgbClr val="C00000"/>
                </a:solidFill>
              </a:rPr>
              <a:t>execution services and Management Consoles. </a:t>
            </a:r>
            <a:r>
              <a:rPr lang="en-US" sz="1500" dirty="0" smtClean="0"/>
              <a:t>External applications can leverage the exposed capabilities for providing advanced application management.</a:t>
            </a:r>
            <a:endParaRPr lang="en-US" sz="1500" dirty="0" smtClean="0">
              <a:solidFill>
                <a:srgbClr val="C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77</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0">
                                            <p:txEl>
                                              <p:pRg st="6" end="6"/>
                                            </p:txEl>
                                          </p:spTgt>
                                        </p:tgtEl>
                                        <p:attrNameLst>
                                          <p:attrName>style.visibility</p:attrName>
                                        </p:attrNameLst>
                                      </p:cBhvr>
                                      <p:to>
                                        <p:strVal val="visible"/>
                                      </p:to>
                                    </p:set>
                                    <p:animEffect transition="in" filter="fade">
                                      <p:cBhvr>
                                        <p:cTn id="37" dur="2000"/>
                                        <p:tgtEl>
                                          <p:spTgt spid="6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00">
                                            <p:txEl>
                                              <p:pRg st="7" end="7"/>
                                            </p:txEl>
                                          </p:spTgt>
                                        </p:tgtEl>
                                        <p:attrNameLst>
                                          <p:attrName>style.visibility</p:attrName>
                                        </p:attrNameLst>
                                      </p:cBhvr>
                                      <p:to>
                                        <p:strVal val="visible"/>
                                      </p:to>
                                    </p:set>
                                    <p:animEffect transition="in" filter="fade">
                                      <p:cBhvr>
                                        <p:cTn id="42" dur="2000"/>
                                        <p:tgtEl>
                                          <p:spTgt spid="6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5.2.3 Foundation services</a:t>
            </a:r>
            <a:br>
              <a:rPr lang="en-US" sz="3600" dirty="0" smtClean="0"/>
            </a:br>
            <a:endParaRPr sz="2300">
              <a:solidFill>
                <a:srgbClr val="666666"/>
              </a:solidFill>
            </a:endParaRPr>
          </a:p>
        </p:txBody>
      </p:sp>
      <p:sp>
        <p:nvSpPr>
          <p:cNvPr id="600" name="Shape 600"/>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algn="just"/>
            <a:r>
              <a:rPr lang="en-US" sz="1500" b="1" u="sng" dirty="0" smtClean="0">
                <a:solidFill>
                  <a:srgbClr val="C00000"/>
                </a:solidFill>
              </a:rPr>
              <a:t>5.2.3.1 Storage management</a:t>
            </a:r>
            <a:endParaRPr lang="en-US" sz="1500" dirty="0" smtClean="0"/>
          </a:p>
          <a:p>
            <a:pPr marL="457200" indent="457200" algn="just">
              <a:lnSpc>
                <a:spcPct val="150000"/>
              </a:lnSpc>
              <a:spcBef>
                <a:spcPts val="600"/>
              </a:spcBef>
            </a:pPr>
            <a:r>
              <a:rPr lang="en-US" sz="1500" dirty="0" smtClean="0"/>
              <a:t>File/Data transfer management is an important aspect of any distributed system, even in computing clouds(data persisted and moved in the format of files).</a:t>
            </a:r>
          </a:p>
          <a:p>
            <a:pPr marL="457200" indent="457200" algn="just">
              <a:lnSpc>
                <a:spcPct val="150000"/>
              </a:lnSpc>
              <a:spcBef>
                <a:spcPts val="600"/>
              </a:spcBef>
            </a:pPr>
            <a:r>
              <a:rPr lang="en-US" sz="1500" dirty="0" smtClean="0"/>
              <a:t>Aneka offers </a:t>
            </a:r>
            <a:r>
              <a:rPr lang="en-US" sz="1500" dirty="0" smtClean="0">
                <a:solidFill>
                  <a:srgbClr val="C00000"/>
                </a:solidFill>
              </a:rPr>
              <a:t>two different facilities for storage management</a:t>
            </a:r>
            <a:r>
              <a:rPr lang="en-US" sz="1500" dirty="0" smtClean="0"/>
              <a:t>: Centralized file storage and Distributed file system.</a:t>
            </a:r>
          </a:p>
          <a:p>
            <a:pPr marL="457200" indent="457200" algn="just">
              <a:lnSpc>
                <a:spcPct val="150000"/>
              </a:lnSpc>
              <a:spcBef>
                <a:spcPts val="600"/>
              </a:spcBef>
              <a:buFont typeface="Arial" charset="0"/>
              <a:buChar char="•"/>
            </a:pPr>
            <a:r>
              <a:rPr lang="en-US" sz="1500" i="1" u="sng" dirty="0" smtClean="0">
                <a:solidFill>
                  <a:srgbClr val="C00000"/>
                </a:solidFill>
              </a:rPr>
              <a:t>A Centralized File Storage- </a:t>
            </a:r>
            <a:r>
              <a:rPr lang="en-US" sz="1500" dirty="0" smtClean="0"/>
              <a:t>used for the execution of </a:t>
            </a:r>
            <a:r>
              <a:rPr lang="en-US" sz="1500" dirty="0" smtClean="0">
                <a:solidFill>
                  <a:srgbClr val="C00000"/>
                </a:solidFill>
              </a:rPr>
              <a:t>compute-intensive applications </a:t>
            </a:r>
            <a:r>
              <a:rPr lang="en-US" sz="1500" dirty="0" smtClean="0"/>
              <a:t>(</a:t>
            </a:r>
            <a:r>
              <a:rPr lang="en-US" sz="1500" dirty="0" err="1" smtClean="0"/>
              <a:t>appln</a:t>
            </a:r>
            <a:r>
              <a:rPr lang="en-US" sz="1500" dirty="0" smtClean="0"/>
              <a:t> require powerful processors and do not have high demands in terms of storage, </a:t>
            </a:r>
            <a:r>
              <a:rPr lang="en-US" sz="1500" dirty="0" smtClean="0">
                <a:solidFill>
                  <a:srgbClr val="C00000"/>
                </a:solidFill>
              </a:rPr>
              <a:t>used to store small files </a:t>
            </a:r>
            <a:r>
              <a:rPr lang="en-US" sz="1500" dirty="0" smtClean="0"/>
              <a:t>that are easily transferred from one node to another..applicable for a </a:t>
            </a:r>
            <a:r>
              <a:rPr lang="en-US" sz="1500" dirty="0" smtClean="0">
                <a:solidFill>
                  <a:srgbClr val="C00000"/>
                </a:solidFill>
              </a:rPr>
              <a:t>centralized storage node, or a pool of storage nodes</a:t>
            </a:r>
            <a:r>
              <a:rPr lang="en-US" sz="1500" dirty="0" smtClean="0"/>
              <a:t>)	</a:t>
            </a:r>
          </a:p>
          <a:p>
            <a:pPr marL="457200" indent="457200" algn="just">
              <a:lnSpc>
                <a:spcPct val="150000"/>
              </a:lnSpc>
              <a:spcBef>
                <a:spcPts val="600"/>
              </a:spcBef>
              <a:buNone/>
            </a:pPr>
            <a:r>
              <a:rPr lang="en-US" sz="1600" dirty="0" smtClean="0"/>
              <a:t>	</a:t>
            </a:r>
            <a:r>
              <a:rPr lang="en-US" sz="1500" dirty="0" smtClean="0"/>
              <a:t>*It </a:t>
            </a:r>
            <a:r>
              <a:rPr lang="en-US" sz="1500" dirty="0" err="1" smtClean="0"/>
              <a:t>consitutes</a:t>
            </a:r>
            <a:r>
              <a:rPr lang="en-US" sz="1500" dirty="0" smtClean="0"/>
              <a:t> </a:t>
            </a:r>
            <a:r>
              <a:rPr lang="en-US" sz="1500" dirty="0" err="1" smtClean="0"/>
              <a:t>Aneka’s</a:t>
            </a:r>
            <a:r>
              <a:rPr lang="en-US" sz="1500" dirty="0" smtClean="0"/>
              <a:t> data-staging facilities- It provides </a:t>
            </a:r>
            <a:r>
              <a:rPr lang="en-US" sz="1500" dirty="0" smtClean="0">
                <a:solidFill>
                  <a:srgbClr val="C00000"/>
                </a:solidFill>
              </a:rPr>
              <a:t>distributed applications with the basic file transfer facility </a:t>
            </a:r>
            <a:r>
              <a:rPr lang="en-US" sz="1500" dirty="0" smtClean="0"/>
              <a:t>and abstracts the use of a specific protocol (FTP)to end users </a:t>
            </a:r>
          </a:p>
          <a:p>
            <a:pPr marL="457200" indent="457200" algn="just">
              <a:lnSpc>
                <a:spcPct val="150000"/>
              </a:lnSpc>
              <a:spcBef>
                <a:spcPts val="600"/>
              </a:spcBef>
              <a:buNone/>
            </a:pPr>
            <a:r>
              <a:rPr lang="en-US" sz="1400" dirty="0" smtClean="0"/>
              <a:t>	* To support different protocols, the system introduces </a:t>
            </a:r>
            <a:r>
              <a:rPr lang="en-US" sz="1400" dirty="0" smtClean="0">
                <a:solidFill>
                  <a:schemeClr val="tx1"/>
                </a:solidFill>
              </a:rPr>
              <a:t>file channel components: </a:t>
            </a:r>
            <a:r>
              <a:rPr lang="en-US" sz="1400" dirty="0" smtClean="0">
                <a:solidFill>
                  <a:srgbClr val="C00000"/>
                </a:solidFill>
              </a:rPr>
              <a:t>a file channel controller and a file channel handler. </a:t>
            </a: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78</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5.2.3 Foundation services</a:t>
            </a:r>
            <a:br>
              <a:rPr lang="en-US" sz="3600" dirty="0" smtClean="0"/>
            </a:br>
            <a:endParaRPr sz="2300">
              <a:solidFill>
                <a:srgbClr val="666666"/>
              </a:solidFill>
            </a:endParaRPr>
          </a:p>
        </p:txBody>
      </p:sp>
      <p:sp>
        <p:nvSpPr>
          <p:cNvPr id="600" name="Shape 600"/>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algn="just"/>
            <a:r>
              <a:rPr lang="en-US" sz="1500" b="1" u="sng" dirty="0" smtClean="0">
                <a:solidFill>
                  <a:srgbClr val="C00000"/>
                </a:solidFill>
              </a:rPr>
              <a:t>5.2.3.1 Storage management(</a:t>
            </a:r>
            <a:r>
              <a:rPr lang="en-US" sz="1500" b="1" u="sng" dirty="0" err="1" smtClean="0">
                <a:solidFill>
                  <a:srgbClr val="C00000"/>
                </a:solidFill>
              </a:rPr>
              <a:t>contd</a:t>
            </a:r>
            <a:r>
              <a:rPr lang="en-US" sz="1500" b="1" u="sng" dirty="0" smtClean="0">
                <a:solidFill>
                  <a:srgbClr val="C00000"/>
                </a:solidFill>
              </a:rPr>
              <a:t>)</a:t>
            </a:r>
            <a:endParaRPr lang="en-US" sz="1500" dirty="0" smtClean="0"/>
          </a:p>
          <a:p>
            <a:pPr marL="457200" indent="457200" algn="just">
              <a:lnSpc>
                <a:spcPct val="150000"/>
              </a:lnSpc>
              <a:spcBef>
                <a:spcPts val="600"/>
              </a:spcBef>
              <a:buNone/>
            </a:pPr>
            <a:r>
              <a:rPr lang="en-US" sz="1500" dirty="0" smtClean="0"/>
              <a:t>	</a:t>
            </a:r>
            <a:r>
              <a:rPr lang="en-US" sz="1400" dirty="0" smtClean="0"/>
              <a:t>* The </a:t>
            </a:r>
            <a:r>
              <a:rPr lang="en-US" sz="1400" dirty="0" smtClean="0">
                <a:solidFill>
                  <a:srgbClr val="C00000"/>
                </a:solidFill>
              </a:rPr>
              <a:t>file channel controller </a:t>
            </a:r>
            <a:r>
              <a:rPr lang="en-US" sz="1400" dirty="0" smtClean="0"/>
              <a:t>constitutes the </a:t>
            </a:r>
            <a:r>
              <a:rPr lang="en-US" sz="1400" dirty="0" smtClean="0">
                <a:solidFill>
                  <a:srgbClr val="C00000"/>
                </a:solidFill>
              </a:rPr>
              <a:t>server component of the channel,</a:t>
            </a:r>
            <a:r>
              <a:rPr lang="en-US" sz="1400" dirty="0" smtClean="0"/>
              <a:t> where files are stored and made available; the </a:t>
            </a:r>
            <a:r>
              <a:rPr lang="en-US" sz="1400" dirty="0" smtClean="0">
                <a:solidFill>
                  <a:srgbClr val="C00000"/>
                </a:solidFill>
              </a:rPr>
              <a:t>file channel handler </a:t>
            </a:r>
            <a:r>
              <a:rPr lang="en-US" sz="1400" dirty="0" smtClean="0"/>
              <a:t>represents the </a:t>
            </a:r>
            <a:r>
              <a:rPr lang="en-US" sz="1400" dirty="0" smtClean="0">
                <a:solidFill>
                  <a:srgbClr val="C00000"/>
                </a:solidFill>
              </a:rPr>
              <a:t>client component</a:t>
            </a:r>
            <a:r>
              <a:rPr lang="en-US" sz="1400" dirty="0" smtClean="0"/>
              <a:t>, which is </a:t>
            </a:r>
            <a:r>
              <a:rPr lang="en-US" sz="1400" dirty="0" smtClean="0">
                <a:solidFill>
                  <a:srgbClr val="C00000"/>
                </a:solidFill>
              </a:rPr>
              <a:t>used by user applications </a:t>
            </a:r>
            <a:r>
              <a:rPr lang="en-US" sz="1400" dirty="0" smtClean="0"/>
              <a:t>or other components of the system to upload, download, or browse files</a:t>
            </a:r>
          </a:p>
          <a:p>
            <a:pPr marL="457200" indent="457200" algn="just">
              <a:lnSpc>
                <a:spcPct val="150000"/>
              </a:lnSpc>
              <a:spcBef>
                <a:spcPts val="600"/>
              </a:spcBef>
              <a:buNone/>
            </a:pPr>
            <a:r>
              <a:rPr lang="en-US" sz="1400" dirty="0" smtClean="0"/>
              <a:t>	* The storage service uses the </a:t>
            </a:r>
            <a:r>
              <a:rPr lang="en-US" sz="1400" dirty="0" smtClean="0">
                <a:solidFill>
                  <a:srgbClr val="C00000"/>
                </a:solidFill>
              </a:rPr>
              <a:t>configured file channel factory </a:t>
            </a:r>
            <a:r>
              <a:rPr lang="en-US" sz="1400" dirty="0" smtClean="0"/>
              <a:t>to first create the server component that will manage the storage and then create the client component on demand.</a:t>
            </a:r>
          </a:p>
          <a:p>
            <a:pPr marL="457200" indent="457200" algn="just">
              <a:lnSpc>
                <a:spcPct val="150000"/>
              </a:lnSpc>
              <a:spcBef>
                <a:spcPts val="600"/>
              </a:spcBef>
              <a:buNone/>
            </a:pPr>
            <a:r>
              <a:rPr lang="en-US" sz="1400" dirty="0" smtClean="0"/>
              <a:t>	* </a:t>
            </a:r>
            <a:r>
              <a:rPr lang="en-US" sz="1400" dirty="0" smtClean="0">
                <a:solidFill>
                  <a:srgbClr val="C00000"/>
                </a:solidFill>
              </a:rPr>
              <a:t>File Channel Abstraction </a:t>
            </a:r>
            <a:r>
              <a:rPr lang="en-US" sz="1400" dirty="0" smtClean="0"/>
              <a:t>is the </a:t>
            </a:r>
            <a:r>
              <a:rPr lang="en-US" sz="1400" dirty="0" smtClean="0">
                <a:solidFill>
                  <a:srgbClr val="C00000"/>
                </a:solidFill>
              </a:rPr>
              <a:t>ability to chain two different channels to move files by using two different protocols.</a:t>
            </a:r>
            <a:r>
              <a:rPr lang="en-US" sz="1400" dirty="0" smtClean="0"/>
              <a:t> For example, </a:t>
            </a:r>
            <a:r>
              <a:rPr lang="en-US" sz="1400" dirty="0" smtClean="0">
                <a:solidFill>
                  <a:srgbClr val="C00000"/>
                </a:solidFill>
              </a:rPr>
              <a:t>an output file should store in S3 bucket.</a:t>
            </a:r>
            <a:r>
              <a:rPr lang="en-US" sz="1400" dirty="0" smtClean="0"/>
              <a:t> worker node -&gt; Storage Service (using the internal FTP protocol) -&gt; S3 (by the FTP channel controller)</a:t>
            </a:r>
          </a:p>
          <a:p>
            <a:pPr marL="457200" indent="457200" algn="just">
              <a:lnSpc>
                <a:spcPct val="150000"/>
              </a:lnSpc>
              <a:spcBef>
                <a:spcPts val="600"/>
              </a:spcBef>
            </a:pPr>
            <a:r>
              <a:rPr lang="en-US" sz="1400" i="1" u="sng" dirty="0" smtClean="0">
                <a:solidFill>
                  <a:srgbClr val="C00000"/>
                </a:solidFill>
              </a:rPr>
              <a:t>Distributed File System </a:t>
            </a:r>
            <a:r>
              <a:rPr lang="en-US" sz="1400" dirty="0" smtClean="0"/>
              <a:t>-for the execution of </a:t>
            </a:r>
            <a:r>
              <a:rPr lang="en-US" sz="1400" dirty="0" smtClean="0">
                <a:solidFill>
                  <a:srgbClr val="C00000"/>
                </a:solidFill>
              </a:rPr>
              <a:t>data-intensive applications</a:t>
            </a:r>
            <a:r>
              <a:rPr lang="en-US" sz="1400" dirty="0" smtClean="0"/>
              <a:t>( </a:t>
            </a:r>
            <a:r>
              <a:rPr lang="en-US" sz="1400" dirty="0" err="1" smtClean="0"/>
              <a:t>appln</a:t>
            </a:r>
            <a:r>
              <a:rPr lang="en-US" sz="1400" dirty="0" smtClean="0"/>
              <a:t> are characterized </a:t>
            </a:r>
            <a:r>
              <a:rPr lang="en-US" sz="1400" dirty="0" smtClean="0">
                <a:solidFill>
                  <a:srgbClr val="C00000"/>
                </a:solidFill>
              </a:rPr>
              <a:t>by large data files (gigabytes or terabytes), </a:t>
            </a:r>
            <a:r>
              <a:rPr lang="en-US" sz="1400" dirty="0" smtClean="0"/>
              <a:t>and the processing power required by tasks does not constitute a performance bottleneck. Applicable for a </a:t>
            </a:r>
            <a:r>
              <a:rPr lang="en-US" sz="1400" dirty="0" smtClean="0">
                <a:solidFill>
                  <a:srgbClr val="C00000"/>
                </a:solidFill>
              </a:rPr>
              <a:t>distributed file system )</a:t>
            </a: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79</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 The cloud reference model </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lvl="0" indent="381000" algn="just">
              <a:lnSpc>
                <a:spcPct val="150000"/>
              </a:lnSpc>
              <a:spcBef>
                <a:spcPts val="0"/>
              </a:spcBef>
              <a:buClr>
                <a:schemeClr val="dk2"/>
              </a:buClr>
              <a:buFont typeface="Arial" charset="0"/>
              <a:buChar char="•"/>
            </a:pPr>
            <a:r>
              <a:rPr lang="en-US" sz="1500" dirty="0" smtClean="0"/>
              <a:t>The combination of cloud hosting platforms and resources is generally classified as a Infrastructure-as-a-Service (</a:t>
            </a:r>
            <a:r>
              <a:rPr lang="en-US" sz="1500" dirty="0" err="1" smtClean="0"/>
              <a:t>IaaS</a:t>
            </a:r>
            <a:r>
              <a:rPr lang="en-US" sz="1500" dirty="0" smtClean="0"/>
              <a:t>) solution. </a:t>
            </a:r>
          </a:p>
          <a:p>
            <a:pPr marL="0" lvl="0" indent="381000" algn="just">
              <a:lnSpc>
                <a:spcPct val="150000"/>
              </a:lnSpc>
              <a:spcBef>
                <a:spcPts val="0"/>
              </a:spcBef>
              <a:buClr>
                <a:schemeClr val="dk2"/>
              </a:buClr>
              <a:buFont typeface="Arial" charset="0"/>
              <a:buChar char="•"/>
            </a:pPr>
            <a:r>
              <a:rPr lang="en-US" sz="1500" dirty="0" smtClean="0"/>
              <a:t>We can organize the different examples of </a:t>
            </a:r>
            <a:r>
              <a:rPr lang="en-US" sz="1500" dirty="0" err="1" smtClean="0"/>
              <a:t>IaaS</a:t>
            </a:r>
            <a:r>
              <a:rPr lang="en-US" sz="1500" dirty="0" smtClean="0"/>
              <a:t> into two categories: </a:t>
            </a:r>
          </a:p>
          <a:p>
            <a:pPr marL="0" indent="381000" algn="just">
              <a:lnSpc>
                <a:spcPct val="150000"/>
              </a:lnSpc>
              <a:spcBef>
                <a:spcPts val="0"/>
              </a:spcBef>
              <a:buClr>
                <a:schemeClr val="dk2"/>
              </a:buClr>
              <a:buNone/>
            </a:pPr>
            <a:r>
              <a:rPr lang="en-US" sz="1500" dirty="0" smtClean="0"/>
              <a:t>	* Some of them provide both the management layer and the physical infrastructure;</a:t>
            </a:r>
          </a:p>
          <a:p>
            <a:pPr marL="0" indent="381000" algn="just">
              <a:lnSpc>
                <a:spcPct val="150000"/>
              </a:lnSpc>
              <a:spcBef>
                <a:spcPts val="0"/>
              </a:spcBef>
              <a:buClr>
                <a:schemeClr val="dk2"/>
              </a:buClr>
              <a:buNone/>
            </a:pPr>
            <a:r>
              <a:rPr lang="en-US" sz="1500" dirty="0" smtClean="0"/>
              <a:t>	* Others provide only the management layer (</a:t>
            </a:r>
            <a:r>
              <a:rPr lang="en-US" sz="1500" dirty="0" err="1" smtClean="0"/>
              <a:t>IaaS</a:t>
            </a:r>
            <a:r>
              <a:rPr lang="en-US" sz="1500" dirty="0" smtClean="0"/>
              <a:t> (M)). In this second case, the management layer is often integrated with other </a:t>
            </a:r>
            <a:r>
              <a:rPr lang="en-US" sz="1500" dirty="0" err="1" smtClean="0"/>
              <a:t>IaaS</a:t>
            </a:r>
            <a:r>
              <a:rPr lang="en-US" sz="1500" dirty="0" smtClean="0"/>
              <a:t> solutions that provide physical infrastructure and adds value to them.</a:t>
            </a:r>
          </a:p>
          <a:p>
            <a:pPr marL="0" indent="381000" algn="just">
              <a:lnSpc>
                <a:spcPct val="150000"/>
              </a:lnSpc>
              <a:spcBef>
                <a:spcPts val="0"/>
              </a:spcBef>
              <a:buClr>
                <a:schemeClr val="dk2"/>
              </a:buClr>
            </a:pPr>
            <a:r>
              <a:rPr lang="en-US" sz="1500" dirty="0" err="1" smtClean="0"/>
              <a:t>IaaS</a:t>
            </a:r>
            <a:r>
              <a:rPr lang="en-US" sz="1500" dirty="0" smtClean="0"/>
              <a:t> solutions are suitable for designing the system infrastructure but provide limited services to build applications.</a:t>
            </a:r>
          </a:p>
          <a:p>
            <a:pPr marL="0" indent="381000" algn="just">
              <a:lnSpc>
                <a:spcPct val="150000"/>
              </a:lnSpc>
              <a:spcBef>
                <a:spcPts val="0"/>
              </a:spcBef>
              <a:buClr>
                <a:schemeClr val="dk2"/>
              </a:buClr>
            </a:pPr>
            <a:r>
              <a:rPr lang="en-US" sz="1500" u="sng" dirty="0" err="1" smtClean="0">
                <a:solidFill>
                  <a:srgbClr val="C00000"/>
                </a:solidFill>
              </a:rPr>
              <a:t>PaaS</a:t>
            </a:r>
            <a:r>
              <a:rPr lang="en-US" sz="1500" u="sng" dirty="0" smtClean="0">
                <a:solidFill>
                  <a:srgbClr val="C00000"/>
                </a:solidFill>
              </a:rPr>
              <a:t>-</a:t>
            </a:r>
            <a:r>
              <a:rPr lang="en-US" sz="1500" dirty="0" smtClean="0"/>
              <a:t> Users </a:t>
            </a:r>
            <a:r>
              <a:rPr lang="en-US" sz="1500" dirty="0" smtClean="0">
                <a:solidFill>
                  <a:srgbClr val="C00000"/>
                </a:solidFill>
              </a:rPr>
              <a:t>develop their applications specifically for the cloud by using the API </a:t>
            </a:r>
            <a:r>
              <a:rPr lang="en-US" sz="1500" dirty="0" smtClean="0"/>
              <a:t>exposed at the user-level middleware. </a:t>
            </a:r>
          </a:p>
          <a:p>
            <a:pPr marL="0" indent="381000" algn="just">
              <a:lnSpc>
                <a:spcPct val="150000"/>
              </a:lnSpc>
              <a:spcBef>
                <a:spcPts val="0"/>
              </a:spcBef>
              <a:buClr>
                <a:schemeClr val="dk2"/>
              </a:buClr>
            </a:pPr>
            <a:r>
              <a:rPr lang="en-US" sz="1500" dirty="0" smtClean="0"/>
              <a:t>This approach is also known as Platform-as-a-Service (</a:t>
            </a:r>
            <a:r>
              <a:rPr lang="en-US" sz="1500" dirty="0" err="1" smtClean="0"/>
              <a:t>PaaS</a:t>
            </a:r>
            <a:r>
              <a:rPr lang="en-US" sz="1500" dirty="0" smtClean="0"/>
              <a:t>) because the service offered to the user is a </a:t>
            </a:r>
            <a:r>
              <a:rPr lang="en-US" sz="1500" dirty="0" smtClean="0">
                <a:solidFill>
                  <a:srgbClr val="C00000"/>
                </a:solidFill>
              </a:rPr>
              <a:t>development platform rather than an infrastructure</a:t>
            </a:r>
            <a:endParaRPr sz="1500" b="0" i="0" strike="noStrike" cap="none">
              <a:solidFill>
                <a:srgbClr val="C00000"/>
              </a:solidFill>
              <a:latin typeface="Trebuchet MS"/>
              <a:ea typeface="Trebuchet MS"/>
              <a:cs typeface="Trebuchet MS"/>
              <a:sym typeface="Trebuchet MS"/>
            </a:endParaRP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8</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5.2.3 Foundation services</a:t>
            </a:r>
            <a:br>
              <a:rPr lang="en-US" sz="3600" dirty="0" smtClean="0"/>
            </a:br>
            <a:endParaRPr sz="2300">
              <a:solidFill>
                <a:srgbClr val="666666"/>
              </a:solidFill>
            </a:endParaRPr>
          </a:p>
        </p:txBody>
      </p:sp>
      <p:sp>
        <p:nvSpPr>
          <p:cNvPr id="600" name="Shape 600"/>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algn="just"/>
            <a:r>
              <a:rPr lang="en-US" sz="1500" b="1" u="sng" dirty="0" smtClean="0">
                <a:solidFill>
                  <a:srgbClr val="C00000"/>
                </a:solidFill>
              </a:rPr>
              <a:t>5.2.3.1 Storage management(</a:t>
            </a:r>
            <a:r>
              <a:rPr lang="en-US" sz="1500" b="1" u="sng" dirty="0" err="1" smtClean="0">
                <a:solidFill>
                  <a:srgbClr val="C00000"/>
                </a:solidFill>
              </a:rPr>
              <a:t>contd</a:t>
            </a:r>
            <a:r>
              <a:rPr lang="en-US" sz="1500" b="1" u="sng" dirty="0" smtClean="0">
                <a:solidFill>
                  <a:srgbClr val="C00000"/>
                </a:solidFill>
              </a:rPr>
              <a:t>)</a:t>
            </a:r>
            <a:endParaRPr lang="en-US" sz="1500" dirty="0" smtClean="0"/>
          </a:p>
          <a:p>
            <a:pPr marL="457200" indent="457200" algn="just">
              <a:lnSpc>
                <a:spcPct val="150000"/>
              </a:lnSpc>
              <a:spcBef>
                <a:spcPts val="600"/>
              </a:spcBef>
              <a:buNone/>
            </a:pPr>
            <a:r>
              <a:rPr lang="en-US" sz="1400" dirty="0" smtClean="0"/>
              <a:t>	* The reference model for the distributed file system is the </a:t>
            </a:r>
            <a:r>
              <a:rPr lang="en-US" sz="1400" dirty="0" smtClean="0">
                <a:solidFill>
                  <a:srgbClr val="C00000"/>
                </a:solidFill>
              </a:rPr>
              <a:t>Google File System.</a:t>
            </a:r>
          </a:p>
          <a:p>
            <a:pPr marL="457200" indent="457200" algn="just">
              <a:lnSpc>
                <a:spcPct val="150000"/>
              </a:lnSpc>
              <a:spcBef>
                <a:spcPts val="600"/>
              </a:spcBef>
              <a:buNone/>
            </a:pPr>
            <a:r>
              <a:rPr lang="en-US" sz="1400" dirty="0" smtClean="0"/>
              <a:t>	* The architecture of the file system is based on a </a:t>
            </a:r>
            <a:r>
              <a:rPr lang="en-US" sz="1400" dirty="0" smtClean="0">
                <a:solidFill>
                  <a:srgbClr val="C00000"/>
                </a:solidFill>
              </a:rPr>
              <a:t>master node</a:t>
            </a:r>
            <a:r>
              <a:rPr lang="en-US" sz="1400" dirty="0" smtClean="0"/>
              <a:t>, which contains a </a:t>
            </a:r>
            <a:r>
              <a:rPr lang="en-US" sz="1400" dirty="0" smtClean="0">
                <a:solidFill>
                  <a:srgbClr val="C00000"/>
                </a:solidFill>
              </a:rPr>
              <a:t>global map </a:t>
            </a:r>
            <a:r>
              <a:rPr lang="en-US" sz="1400" dirty="0" smtClean="0"/>
              <a:t>of the file system and </a:t>
            </a:r>
            <a:r>
              <a:rPr lang="en-US" sz="1400" dirty="0" smtClean="0">
                <a:solidFill>
                  <a:srgbClr val="C00000"/>
                </a:solidFill>
              </a:rPr>
              <a:t>keeps track of the status </a:t>
            </a:r>
            <a:r>
              <a:rPr lang="en-US" sz="1400" dirty="0" smtClean="0"/>
              <a:t>of all the storage nodes, and a pool of chunk servers, which provide distributed storage space in which to store files. </a:t>
            </a:r>
          </a:p>
          <a:p>
            <a:pPr marL="457200" indent="457200" algn="just">
              <a:lnSpc>
                <a:spcPct val="150000"/>
              </a:lnSpc>
              <a:spcBef>
                <a:spcPts val="600"/>
              </a:spcBef>
              <a:buNone/>
            </a:pPr>
            <a:r>
              <a:rPr lang="en-US" sz="1400" dirty="0" smtClean="0"/>
              <a:t>	* Files are logically organized into a </a:t>
            </a:r>
            <a:r>
              <a:rPr lang="en-US" sz="1400" dirty="0" smtClean="0">
                <a:solidFill>
                  <a:srgbClr val="C00000"/>
                </a:solidFill>
              </a:rPr>
              <a:t>directory </a:t>
            </a:r>
            <a:r>
              <a:rPr lang="en-US" sz="1400" dirty="0" err="1" smtClean="0">
                <a:solidFill>
                  <a:srgbClr val="C00000"/>
                </a:solidFill>
              </a:rPr>
              <a:t>structure.</a:t>
            </a:r>
            <a:r>
              <a:rPr lang="en-US" sz="1400" dirty="0" err="1" smtClean="0"/>
              <a:t>Each</a:t>
            </a:r>
            <a:r>
              <a:rPr lang="en-US" sz="1400" dirty="0" smtClean="0"/>
              <a:t> file is organized as a </a:t>
            </a:r>
            <a:r>
              <a:rPr lang="en-US" sz="1400" dirty="0" smtClean="0">
                <a:solidFill>
                  <a:srgbClr val="C00000"/>
                </a:solidFill>
              </a:rPr>
              <a:t>collection of chunks </a:t>
            </a:r>
            <a:r>
              <a:rPr lang="en-US" sz="1400" dirty="0" smtClean="0"/>
              <a:t>that are all of the </a:t>
            </a:r>
            <a:r>
              <a:rPr lang="en-US" sz="1400" dirty="0" smtClean="0">
                <a:solidFill>
                  <a:srgbClr val="C00000"/>
                </a:solidFill>
              </a:rPr>
              <a:t>same size. </a:t>
            </a:r>
            <a:r>
              <a:rPr lang="en-US" sz="1400" dirty="0" smtClean="0"/>
              <a:t>File chunks are </a:t>
            </a:r>
            <a:r>
              <a:rPr lang="en-US" sz="1400" dirty="0" smtClean="0">
                <a:solidFill>
                  <a:srgbClr val="C00000"/>
                </a:solidFill>
              </a:rPr>
              <a:t>assigned unique IDs </a:t>
            </a:r>
            <a:r>
              <a:rPr lang="en-US" sz="1400" dirty="0" smtClean="0"/>
              <a:t>and stored on different servers, eventually </a:t>
            </a:r>
            <a:r>
              <a:rPr lang="en-US" sz="1400" dirty="0" smtClean="0">
                <a:solidFill>
                  <a:srgbClr val="C00000"/>
                </a:solidFill>
              </a:rPr>
              <a:t>replicated</a:t>
            </a:r>
            <a:r>
              <a:rPr lang="en-US" sz="1400" dirty="0" smtClean="0"/>
              <a:t> to provide </a:t>
            </a:r>
            <a:r>
              <a:rPr lang="en-US" sz="1400" dirty="0" smtClean="0">
                <a:solidFill>
                  <a:srgbClr val="C00000"/>
                </a:solidFill>
              </a:rPr>
              <a:t>high availability and failure tolerance.</a:t>
            </a:r>
          </a:p>
          <a:p>
            <a:pPr marL="457200" indent="457200" algn="just">
              <a:lnSpc>
                <a:spcPct val="150000"/>
              </a:lnSpc>
              <a:spcBef>
                <a:spcPts val="600"/>
              </a:spcBef>
              <a:buNone/>
            </a:pPr>
            <a:r>
              <a:rPr lang="en-US" sz="1400" dirty="0" smtClean="0"/>
              <a:t>	* the only </a:t>
            </a:r>
            <a:r>
              <a:rPr lang="en-US" sz="1400" dirty="0" smtClean="0">
                <a:solidFill>
                  <a:srgbClr val="C00000"/>
                </a:solidFill>
              </a:rPr>
              <a:t>programming model</a:t>
            </a:r>
            <a:r>
              <a:rPr lang="en-US" sz="1400" dirty="0" smtClean="0"/>
              <a:t> that makes use of the distributed file system is </a:t>
            </a:r>
            <a:r>
              <a:rPr lang="en-US" sz="1400" dirty="0" err="1" smtClean="0">
                <a:solidFill>
                  <a:srgbClr val="C00000"/>
                </a:solidFill>
              </a:rPr>
              <a:t>MapReduce</a:t>
            </a:r>
            <a:endParaRPr lang="en-US" sz="1400" dirty="0" smtClean="0">
              <a:solidFill>
                <a:srgbClr val="C00000"/>
              </a:solidFill>
            </a:endParaRPr>
          </a:p>
          <a:p>
            <a:pPr marL="0" indent="457200" algn="just">
              <a:lnSpc>
                <a:spcPct val="150000"/>
              </a:lnSpc>
              <a:spcBef>
                <a:spcPts val="600"/>
              </a:spcBef>
            </a:pPr>
            <a:r>
              <a:rPr lang="en-US" sz="1500" b="1" u="sng" dirty="0" smtClean="0">
                <a:solidFill>
                  <a:srgbClr val="C00000"/>
                </a:solidFill>
              </a:rPr>
              <a:t>5.2.3.2 Accounting, billing, and resource pricing</a:t>
            </a:r>
          </a:p>
          <a:p>
            <a:pPr>
              <a:lnSpc>
                <a:spcPct val="150000"/>
              </a:lnSpc>
            </a:pPr>
            <a:r>
              <a:rPr lang="en-US" sz="1400" dirty="0" smtClean="0"/>
              <a:t>		</a:t>
            </a:r>
            <a:r>
              <a:rPr lang="en-US" sz="1400" dirty="0" smtClean="0">
                <a:solidFill>
                  <a:srgbClr val="C00000"/>
                </a:solidFill>
              </a:rPr>
              <a:t>Accounting Services </a:t>
            </a:r>
            <a:r>
              <a:rPr lang="en-US" sz="1400" dirty="0" smtClean="0"/>
              <a:t>keep track of the </a:t>
            </a:r>
            <a:r>
              <a:rPr lang="en-US" sz="1400" dirty="0" smtClean="0">
                <a:solidFill>
                  <a:srgbClr val="C00000"/>
                </a:solidFill>
              </a:rPr>
              <a:t>status of applications</a:t>
            </a:r>
            <a:r>
              <a:rPr lang="en-US" sz="1400" dirty="0" smtClean="0"/>
              <a:t>. The collected information provides a </a:t>
            </a:r>
            <a:r>
              <a:rPr lang="en-US" sz="1400" dirty="0" smtClean="0">
                <a:solidFill>
                  <a:srgbClr val="C00000"/>
                </a:solidFill>
              </a:rPr>
              <a:t>detailed breakdown of the distributed infrastructure usage </a:t>
            </a:r>
            <a:r>
              <a:rPr lang="en-US" sz="1400" dirty="0" smtClean="0"/>
              <a:t>and is vital for the proper management of resources. </a:t>
            </a:r>
          </a:p>
          <a:p>
            <a:pPr marL="0" indent="457200" algn="just">
              <a:lnSpc>
                <a:spcPct val="150000"/>
              </a:lnSpc>
              <a:spcBef>
                <a:spcPts val="600"/>
              </a:spcBef>
            </a:pPr>
            <a:endParaRPr lang="en-US" sz="1500" b="1" u="sng" dirty="0" smtClean="0">
              <a:solidFill>
                <a:srgbClr val="C00000"/>
              </a:solidFill>
            </a:endParaRPr>
          </a:p>
          <a:p>
            <a:pPr marL="457200" indent="457200" algn="just">
              <a:lnSpc>
                <a:spcPct val="150000"/>
              </a:lnSpc>
              <a:spcBef>
                <a:spcPts val="600"/>
              </a:spcBef>
              <a:buNone/>
            </a:pPr>
            <a:endParaRPr lang="en-US" sz="1400" dirty="0" smtClean="0">
              <a:solidFill>
                <a:srgbClr val="C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80</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0">
                                            <p:txEl>
                                              <p:pRg st="6" end="6"/>
                                            </p:txEl>
                                          </p:spTgt>
                                        </p:tgtEl>
                                        <p:attrNameLst>
                                          <p:attrName>style.visibility</p:attrName>
                                        </p:attrNameLst>
                                      </p:cBhvr>
                                      <p:to>
                                        <p:strVal val="visible"/>
                                      </p:to>
                                    </p:set>
                                    <p:animEffect transition="in" filter="fade">
                                      <p:cBhvr>
                                        <p:cTn id="37" dur="2000"/>
                                        <p:tgtEl>
                                          <p:spTgt spid="6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5.2.3 Foundation services</a:t>
            </a:r>
            <a:br>
              <a:rPr lang="en-US" sz="3600" dirty="0" smtClean="0"/>
            </a:br>
            <a:endParaRPr sz="2300">
              <a:solidFill>
                <a:srgbClr val="666666"/>
              </a:solidFill>
            </a:endParaRPr>
          </a:p>
        </p:txBody>
      </p:sp>
      <p:sp>
        <p:nvSpPr>
          <p:cNvPr id="600" name="Shape 600"/>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marL="0" indent="457200" algn="just">
              <a:lnSpc>
                <a:spcPct val="150000"/>
              </a:lnSpc>
              <a:spcBef>
                <a:spcPts val="600"/>
              </a:spcBef>
            </a:pPr>
            <a:r>
              <a:rPr lang="en-US" sz="1500" b="1" u="sng" dirty="0" smtClean="0">
                <a:solidFill>
                  <a:srgbClr val="C00000"/>
                </a:solidFill>
              </a:rPr>
              <a:t>5.2.3.2 Accounting, billing, and resource pricing(</a:t>
            </a:r>
            <a:r>
              <a:rPr lang="en-US" sz="1500" b="1" u="sng" dirty="0" err="1" smtClean="0">
                <a:solidFill>
                  <a:srgbClr val="C00000"/>
                </a:solidFill>
              </a:rPr>
              <a:t>contd</a:t>
            </a:r>
            <a:r>
              <a:rPr lang="en-US" sz="1500" b="1" u="sng" dirty="0" smtClean="0">
                <a:solidFill>
                  <a:srgbClr val="C00000"/>
                </a:solidFill>
              </a:rPr>
              <a:t>)</a:t>
            </a:r>
          </a:p>
          <a:p>
            <a:pPr algn="just">
              <a:lnSpc>
                <a:spcPct val="150000"/>
              </a:lnSpc>
            </a:pPr>
            <a:r>
              <a:rPr lang="en-US" sz="1400" dirty="0" smtClean="0"/>
              <a:t>	</a:t>
            </a:r>
            <a:r>
              <a:rPr lang="en-US" sz="1400" dirty="0" smtClean="0">
                <a:solidFill>
                  <a:srgbClr val="C00000"/>
                </a:solidFill>
              </a:rPr>
              <a:t>Billing</a:t>
            </a:r>
            <a:r>
              <a:rPr lang="en-US" sz="1400" dirty="0" smtClean="0"/>
              <a:t> is another important feature of accounting. Aneka is a </a:t>
            </a:r>
            <a:r>
              <a:rPr lang="en-US" sz="1400" dirty="0" smtClean="0">
                <a:solidFill>
                  <a:srgbClr val="C00000"/>
                </a:solidFill>
              </a:rPr>
              <a:t>multitenant cloud programming platform</a:t>
            </a:r>
            <a:r>
              <a:rPr lang="en-US" sz="1400" dirty="0" smtClean="0"/>
              <a:t>. Aneka Billing Service </a:t>
            </a:r>
            <a:r>
              <a:rPr lang="en-US" sz="1400" dirty="0" smtClean="0">
                <a:solidFill>
                  <a:srgbClr val="C00000"/>
                </a:solidFill>
              </a:rPr>
              <a:t>provides detailed information about each user’s usage of resources,</a:t>
            </a:r>
            <a:r>
              <a:rPr lang="en-US" sz="1400" dirty="0" smtClean="0"/>
              <a:t> with the associated costs. </a:t>
            </a:r>
            <a:r>
              <a:rPr lang="en-US" sz="1400" dirty="0" smtClean="0">
                <a:solidFill>
                  <a:srgbClr val="C00000"/>
                </a:solidFill>
              </a:rPr>
              <a:t>Each resource can be priced differently</a:t>
            </a:r>
            <a:r>
              <a:rPr lang="en-US" sz="1400" dirty="0" smtClean="0"/>
              <a:t> according to the set of services that are available.</a:t>
            </a:r>
          </a:p>
          <a:p>
            <a:pPr algn="just">
              <a:lnSpc>
                <a:spcPct val="150000"/>
              </a:lnSpc>
            </a:pPr>
            <a:r>
              <a:rPr lang="en-US" sz="1400" dirty="0" smtClean="0"/>
              <a:t>	The </a:t>
            </a:r>
            <a:r>
              <a:rPr lang="en-US" sz="1400" dirty="0" smtClean="0">
                <a:solidFill>
                  <a:srgbClr val="C00000"/>
                </a:solidFill>
              </a:rPr>
              <a:t>accounting model</a:t>
            </a:r>
            <a:r>
              <a:rPr lang="en-US" sz="1400" dirty="0" smtClean="0"/>
              <a:t> provides an </a:t>
            </a:r>
            <a:r>
              <a:rPr lang="en-US" sz="1400" dirty="0" smtClean="0">
                <a:solidFill>
                  <a:srgbClr val="C00000"/>
                </a:solidFill>
              </a:rPr>
              <a:t>integrated view of budget </a:t>
            </a:r>
            <a:r>
              <a:rPr lang="en-US" sz="1400" dirty="0" smtClean="0"/>
              <a:t>spent for each application, a </a:t>
            </a:r>
            <a:r>
              <a:rPr lang="en-US" sz="1400" dirty="0" smtClean="0">
                <a:solidFill>
                  <a:srgbClr val="C00000"/>
                </a:solidFill>
              </a:rPr>
              <a:t>summary view of the costs </a:t>
            </a:r>
            <a:r>
              <a:rPr lang="en-US" sz="1400" dirty="0" smtClean="0"/>
              <a:t>associated to a specific user, and the </a:t>
            </a:r>
            <a:r>
              <a:rPr lang="en-US" sz="1400" dirty="0" smtClean="0">
                <a:solidFill>
                  <a:srgbClr val="C00000"/>
                </a:solidFill>
              </a:rPr>
              <a:t>detailed information about the execution cost</a:t>
            </a:r>
            <a:r>
              <a:rPr lang="en-US" sz="1400" dirty="0" smtClean="0"/>
              <a:t> of each job</a:t>
            </a:r>
          </a:p>
          <a:p>
            <a:pPr algn="just">
              <a:lnSpc>
                <a:spcPct val="150000"/>
              </a:lnSpc>
            </a:pPr>
            <a:r>
              <a:rPr lang="en-US" sz="1400" dirty="0" smtClean="0"/>
              <a:t>	</a:t>
            </a:r>
            <a:r>
              <a:rPr lang="en-US" sz="1400" dirty="0" smtClean="0">
                <a:solidFill>
                  <a:srgbClr val="C00000"/>
                </a:solidFill>
              </a:rPr>
              <a:t>Difference b/w Accounting Service and the Reporting Service.</a:t>
            </a:r>
          </a:p>
          <a:p>
            <a:pPr algn="just">
              <a:lnSpc>
                <a:spcPct val="150000"/>
              </a:lnSpc>
              <a:buNone/>
            </a:pPr>
            <a:r>
              <a:rPr lang="en-US" sz="1400" dirty="0" smtClean="0">
                <a:solidFill>
                  <a:srgbClr val="C00000"/>
                </a:solidFill>
              </a:rPr>
              <a:t>		 Accounting- </a:t>
            </a:r>
            <a:r>
              <a:rPr lang="en-US" sz="1400" dirty="0" smtClean="0"/>
              <a:t>Keeps track of the information that is related to application execution, such as the </a:t>
            </a:r>
            <a:r>
              <a:rPr lang="en-US" sz="1400" dirty="0" smtClean="0">
                <a:solidFill>
                  <a:srgbClr val="C00000"/>
                </a:solidFill>
              </a:rPr>
              <a:t>distribution of jobs </a:t>
            </a:r>
            <a:r>
              <a:rPr lang="en-US" sz="1400" dirty="0" smtClean="0"/>
              <a:t>among the available resources, the </a:t>
            </a:r>
            <a:r>
              <a:rPr lang="en-US" sz="1400" dirty="0" smtClean="0">
                <a:solidFill>
                  <a:srgbClr val="C00000"/>
                </a:solidFill>
              </a:rPr>
              <a:t>timing of each of job, </a:t>
            </a:r>
            <a:r>
              <a:rPr lang="en-US" sz="1400" dirty="0" smtClean="0"/>
              <a:t>and the </a:t>
            </a:r>
            <a:r>
              <a:rPr lang="en-US" sz="1400" dirty="0" smtClean="0">
                <a:solidFill>
                  <a:srgbClr val="C00000"/>
                </a:solidFill>
              </a:rPr>
              <a:t>associated cost. </a:t>
            </a:r>
          </a:p>
          <a:p>
            <a:pPr algn="just">
              <a:lnSpc>
                <a:spcPct val="150000"/>
              </a:lnSpc>
              <a:buNone/>
            </a:pPr>
            <a:r>
              <a:rPr lang="en-US" sz="1400" dirty="0" smtClean="0">
                <a:solidFill>
                  <a:srgbClr val="C00000"/>
                </a:solidFill>
              </a:rPr>
              <a:t>		 Reporting -makes available the information</a:t>
            </a:r>
            <a:r>
              <a:rPr lang="en-US" sz="1400" dirty="0" smtClean="0"/>
              <a:t> collected from the monitoring services for accounting purposes: storage utilization and CPU performance. </a:t>
            </a:r>
          </a:p>
          <a:p>
            <a:pPr algn="just">
              <a:lnSpc>
                <a:spcPct val="150000"/>
              </a:lnSpc>
            </a:pPr>
            <a:endParaRPr lang="en-US" sz="1400" dirty="0" smtClean="0"/>
          </a:p>
          <a:p>
            <a:pPr marL="457200" indent="457200" algn="just">
              <a:lnSpc>
                <a:spcPct val="150000"/>
              </a:lnSpc>
              <a:spcBef>
                <a:spcPts val="600"/>
              </a:spcBef>
              <a:buNone/>
            </a:pPr>
            <a:endParaRPr lang="en-US" sz="1400" dirty="0" smtClean="0">
              <a:solidFill>
                <a:srgbClr val="C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81</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5.2.3 Foundation services</a:t>
            </a:r>
            <a:br>
              <a:rPr lang="en-US" sz="3600" dirty="0" smtClean="0"/>
            </a:br>
            <a:endParaRPr sz="2300">
              <a:solidFill>
                <a:srgbClr val="666666"/>
              </a:solidFill>
            </a:endParaRPr>
          </a:p>
        </p:txBody>
      </p:sp>
      <p:sp>
        <p:nvSpPr>
          <p:cNvPr id="600" name="Shape 600"/>
          <p:cNvSpPr txBox="1">
            <a:spLocks noGrp="1"/>
          </p:cNvSpPr>
          <p:nvPr>
            <p:ph type="body" idx="1"/>
          </p:nvPr>
        </p:nvSpPr>
        <p:spPr>
          <a:xfrm>
            <a:off x="-38100" y="876300"/>
            <a:ext cx="8458200" cy="5105400"/>
          </a:xfrm>
          <a:prstGeom prst="rect">
            <a:avLst/>
          </a:prstGeom>
          <a:noFill/>
          <a:ln>
            <a:noFill/>
          </a:ln>
        </p:spPr>
        <p:txBody>
          <a:bodyPr wrap="square" lIns="92075" tIns="46025" rIns="92075" bIns="46025" anchor="t" anchorCtr="0">
            <a:noAutofit/>
          </a:bodyPr>
          <a:lstStyle/>
          <a:p>
            <a:pPr marL="0" indent="457200" algn="just">
              <a:lnSpc>
                <a:spcPct val="150000"/>
              </a:lnSpc>
              <a:spcBef>
                <a:spcPts val="600"/>
              </a:spcBef>
            </a:pPr>
            <a:r>
              <a:rPr lang="en-US" sz="1500" b="1" u="sng" dirty="0" smtClean="0">
                <a:solidFill>
                  <a:srgbClr val="C00000"/>
                </a:solidFill>
              </a:rPr>
              <a:t>5.2.3.3 Resource reservation</a:t>
            </a:r>
          </a:p>
          <a:p>
            <a:pPr algn="just">
              <a:lnSpc>
                <a:spcPct val="100000"/>
              </a:lnSpc>
              <a:spcBef>
                <a:spcPts val="1200"/>
              </a:spcBef>
            </a:pPr>
            <a:r>
              <a:rPr lang="en-US" sz="1400" dirty="0" smtClean="0"/>
              <a:t>	</a:t>
            </a:r>
            <a:r>
              <a:rPr lang="en-US" sz="1400" dirty="0" smtClean="0">
                <a:solidFill>
                  <a:srgbClr val="C00000"/>
                </a:solidFill>
              </a:rPr>
              <a:t> Resource Reservation </a:t>
            </a:r>
            <a:r>
              <a:rPr lang="en-US" sz="1400" dirty="0" smtClean="0"/>
              <a:t>supports the </a:t>
            </a:r>
            <a:r>
              <a:rPr lang="en-US" sz="1400" dirty="0" smtClean="0">
                <a:solidFill>
                  <a:srgbClr val="C00000"/>
                </a:solidFill>
              </a:rPr>
              <a:t>execution of distributed applications </a:t>
            </a:r>
            <a:r>
              <a:rPr lang="en-US" sz="1400" dirty="0" smtClean="0"/>
              <a:t>and allows for </a:t>
            </a:r>
            <a:r>
              <a:rPr lang="en-US" sz="1400" dirty="0" smtClean="0">
                <a:solidFill>
                  <a:srgbClr val="C00000"/>
                </a:solidFill>
              </a:rPr>
              <a:t>reserving resources </a:t>
            </a:r>
            <a:r>
              <a:rPr lang="en-US" sz="1400" dirty="0" smtClean="0"/>
              <a:t>for exclusive use by specific applications. </a:t>
            </a:r>
          </a:p>
          <a:p>
            <a:pPr algn="just">
              <a:lnSpc>
                <a:spcPct val="100000"/>
              </a:lnSpc>
              <a:spcBef>
                <a:spcPts val="1200"/>
              </a:spcBef>
            </a:pPr>
            <a:r>
              <a:rPr lang="en-US" sz="1400" dirty="0" smtClean="0"/>
              <a:t>	Resource reservation is built out of </a:t>
            </a:r>
            <a:r>
              <a:rPr lang="en-US" sz="1400" dirty="0" smtClean="0">
                <a:solidFill>
                  <a:srgbClr val="C00000"/>
                </a:solidFill>
              </a:rPr>
              <a:t>two different kinds of services</a:t>
            </a:r>
            <a:r>
              <a:rPr lang="en-US" sz="1400" dirty="0" smtClean="0"/>
              <a:t>: </a:t>
            </a:r>
          </a:p>
          <a:p>
            <a:pPr algn="just">
              <a:lnSpc>
                <a:spcPct val="100000"/>
              </a:lnSpc>
              <a:spcBef>
                <a:spcPts val="1200"/>
              </a:spcBef>
              <a:buNone/>
            </a:pPr>
            <a:r>
              <a:rPr lang="en-US" sz="1400" dirty="0" smtClean="0">
                <a:solidFill>
                  <a:srgbClr val="C00000"/>
                </a:solidFill>
              </a:rPr>
              <a:t>		1.Resource Reservation- </a:t>
            </a:r>
            <a:r>
              <a:rPr lang="en-US" sz="1400" dirty="0" smtClean="0"/>
              <a:t> It </a:t>
            </a:r>
            <a:r>
              <a:rPr lang="en-US" sz="1400" dirty="0" smtClean="0">
                <a:solidFill>
                  <a:srgbClr val="C00000"/>
                </a:solidFill>
              </a:rPr>
              <a:t>keeps track of all the reserved time slots </a:t>
            </a:r>
            <a:r>
              <a:rPr lang="en-US" sz="1400" dirty="0" smtClean="0"/>
              <a:t>in the Aneka Cloud and provides a unified view of the system. </a:t>
            </a:r>
          </a:p>
          <a:p>
            <a:pPr algn="just">
              <a:lnSpc>
                <a:spcPct val="100000"/>
              </a:lnSpc>
              <a:spcBef>
                <a:spcPts val="1200"/>
              </a:spcBef>
              <a:buNone/>
            </a:pPr>
            <a:r>
              <a:rPr lang="en-US" sz="1400" dirty="0" smtClean="0"/>
              <a:t>	</a:t>
            </a:r>
            <a:r>
              <a:rPr lang="en-US" sz="1400" dirty="0" smtClean="0">
                <a:solidFill>
                  <a:srgbClr val="C00000"/>
                </a:solidFill>
              </a:rPr>
              <a:t> 	2. Allocation Service.</a:t>
            </a:r>
            <a:r>
              <a:rPr lang="en-US" sz="1400" dirty="0" smtClean="0"/>
              <a:t> It is </a:t>
            </a:r>
            <a:r>
              <a:rPr lang="en-US" sz="1400" dirty="0" smtClean="0">
                <a:solidFill>
                  <a:srgbClr val="C00000"/>
                </a:solidFill>
              </a:rPr>
              <a:t>installed on each node </a:t>
            </a:r>
            <a:r>
              <a:rPr lang="en-US" sz="1400" dirty="0" smtClean="0"/>
              <a:t>that features execution ser-vices and manages the database of information regarding the allocated slots on the local node.</a:t>
            </a:r>
          </a:p>
          <a:p>
            <a:pPr algn="just">
              <a:lnSpc>
                <a:spcPct val="100000"/>
              </a:lnSpc>
              <a:spcBef>
                <a:spcPts val="1200"/>
              </a:spcBef>
            </a:pPr>
            <a:r>
              <a:rPr lang="en-US" sz="1400" dirty="0" smtClean="0"/>
              <a:t>At the moment, the framework supports three different implementations: </a:t>
            </a:r>
          </a:p>
          <a:p>
            <a:pPr lvl="0" algn="just">
              <a:lnSpc>
                <a:spcPct val="100000"/>
              </a:lnSpc>
              <a:spcBef>
                <a:spcPts val="1200"/>
              </a:spcBef>
              <a:buNone/>
            </a:pPr>
            <a:r>
              <a:rPr lang="en-US" sz="1400" dirty="0" smtClean="0"/>
              <a:t>		</a:t>
            </a:r>
            <a:r>
              <a:rPr lang="en-US" sz="1400" dirty="0" smtClean="0">
                <a:solidFill>
                  <a:srgbClr val="C00000"/>
                </a:solidFill>
              </a:rPr>
              <a:t>1.Basic Reservation. </a:t>
            </a:r>
            <a:r>
              <a:rPr lang="en-US" sz="1400" dirty="0" smtClean="0"/>
              <a:t>Features the basic capability </a:t>
            </a:r>
            <a:r>
              <a:rPr lang="en-US" sz="1400" dirty="0" smtClean="0">
                <a:solidFill>
                  <a:srgbClr val="C00000"/>
                </a:solidFill>
              </a:rPr>
              <a:t>to reserve execution slots on nodes </a:t>
            </a:r>
            <a:r>
              <a:rPr lang="en-US" sz="1400" dirty="0" smtClean="0"/>
              <a:t>and implements the alternate offers protocol, which provides alternative options in case the initial reservation requests cannot be satisfied. </a:t>
            </a:r>
          </a:p>
          <a:p>
            <a:pPr lvl="0" algn="just">
              <a:lnSpc>
                <a:spcPct val="100000"/>
              </a:lnSpc>
              <a:spcBef>
                <a:spcPts val="1200"/>
              </a:spcBef>
              <a:buNone/>
            </a:pPr>
            <a:r>
              <a:rPr lang="en-US" sz="1400" dirty="0" smtClean="0"/>
              <a:t>		</a:t>
            </a:r>
            <a:r>
              <a:rPr lang="en-US" sz="1400" dirty="0" smtClean="0">
                <a:solidFill>
                  <a:srgbClr val="C00000"/>
                </a:solidFill>
              </a:rPr>
              <a:t>2.Libra Reservation</a:t>
            </a:r>
            <a:r>
              <a:rPr lang="en-US" sz="1400" dirty="0" smtClean="0"/>
              <a:t>. Represents a </a:t>
            </a:r>
            <a:r>
              <a:rPr lang="en-US" sz="1400" dirty="0" smtClean="0">
                <a:solidFill>
                  <a:srgbClr val="C00000"/>
                </a:solidFill>
              </a:rPr>
              <a:t>variation of the previous implementation </a:t>
            </a:r>
            <a:r>
              <a:rPr lang="en-US" sz="1400" dirty="0" smtClean="0"/>
              <a:t>that features the ability to price nodes differently according to their hardware capabilities. </a:t>
            </a:r>
          </a:p>
          <a:p>
            <a:pPr algn="just">
              <a:lnSpc>
                <a:spcPct val="100000"/>
              </a:lnSpc>
              <a:spcBef>
                <a:spcPts val="1200"/>
              </a:spcBef>
              <a:buNone/>
            </a:pPr>
            <a:r>
              <a:rPr lang="en-US" sz="1400" dirty="0" smtClean="0"/>
              <a:t>		</a:t>
            </a:r>
            <a:r>
              <a:rPr lang="en-US" sz="1400" dirty="0" smtClean="0">
                <a:solidFill>
                  <a:srgbClr val="C00000"/>
                </a:solidFill>
              </a:rPr>
              <a:t>3.Relay Reservation. </a:t>
            </a:r>
            <a:r>
              <a:rPr lang="en-US" sz="1400" dirty="0" smtClean="0"/>
              <a:t>Constitutes a very thin implementation </a:t>
            </a:r>
            <a:r>
              <a:rPr lang="en-US" sz="1400" dirty="0" smtClean="0">
                <a:solidFill>
                  <a:srgbClr val="C00000"/>
                </a:solidFill>
              </a:rPr>
              <a:t>that allows a resource broker to reserve nodes </a:t>
            </a:r>
            <a:r>
              <a:rPr lang="en-US" sz="1400" dirty="0" smtClean="0"/>
              <a:t>in Aneka Clouds and </a:t>
            </a:r>
            <a:r>
              <a:rPr lang="en-US" sz="1400" dirty="0" smtClean="0">
                <a:solidFill>
                  <a:srgbClr val="C00000"/>
                </a:solidFill>
              </a:rPr>
              <a:t>control the logic with which these nodes are reserved</a:t>
            </a:r>
            <a:r>
              <a:rPr lang="en-US" sz="1400" dirty="0" smtClean="0"/>
              <a:t>. This implementation is useful in integration scenarios in which Aneka operates in an </a:t>
            </a:r>
            <a:r>
              <a:rPr lang="en-US" sz="1400" dirty="0" err="1" smtClean="0"/>
              <a:t>intercloud</a:t>
            </a:r>
            <a:r>
              <a:rPr lang="en-US" sz="1400" dirty="0" smtClean="0"/>
              <a:t> environment.</a:t>
            </a:r>
          </a:p>
          <a:p>
            <a:pPr algn="just">
              <a:lnSpc>
                <a:spcPct val="100000"/>
              </a:lnSpc>
              <a:spcBef>
                <a:spcPts val="1200"/>
              </a:spcBef>
            </a:pPr>
            <a:endParaRPr lang="en-US" sz="1400" dirty="0" smtClean="0"/>
          </a:p>
          <a:p>
            <a:pPr marL="457200" indent="457200" algn="just">
              <a:lnSpc>
                <a:spcPct val="150000"/>
              </a:lnSpc>
              <a:spcBef>
                <a:spcPts val="600"/>
              </a:spcBef>
              <a:buNone/>
            </a:pPr>
            <a:endParaRPr lang="en-US" sz="1400" dirty="0" smtClean="0">
              <a:solidFill>
                <a:srgbClr val="C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82</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0">
                                            <p:txEl>
                                              <p:pRg st="6" end="6"/>
                                            </p:txEl>
                                          </p:spTgt>
                                        </p:tgtEl>
                                        <p:attrNameLst>
                                          <p:attrName>style.visibility</p:attrName>
                                        </p:attrNameLst>
                                      </p:cBhvr>
                                      <p:to>
                                        <p:strVal val="visible"/>
                                      </p:to>
                                    </p:set>
                                    <p:animEffect transition="in" filter="fade">
                                      <p:cBhvr>
                                        <p:cTn id="37" dur="2000"/>
                                        <p:tgtEl>
                                          <p:spTgt spid="6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00">
                                            <p:txEl>
                                              <p:pRg st="7" end="7"/>
                                            </p:txEl>
                                          </p:spTgt>
                                        </p:tgtEl>
                                        <p:attrNameLst>
                                          <p:attrName>style.visibility</p:attrName>
                                        </p:attrNameLst>
                                      </p:cBhvr>
                                      <p:to>
                                        <p:strVal val="visible"/>
                                      </p:to>
                                    </p:set>
                                    <p:animEffect transition="in" filter="fade">
                                      <p:cBhvr>
                                        <p:cTn id="42" dur="2000"/>
                                        <p:tgtEl>
                                          <p:spTgt spid="60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0">
                                            <p:txEl>
                                              <p:pRg st="8" end="8"/>
                                            </p:txEl>
                                          </p:spTgt>
                                        </p:tgtEl>
                                        <p:attrNameLst>
                                          <p:attrName>style.visibility</p:attrName>
                                        </p:attrNameLst>
                                      </p:cBhvr>
                                      <p:to>
                                        <p:strVal val="visible"/>
                                      </p:to>
                                    </p:set>
                                    <p:animEffect transition="in" filter="fade">
                                      <p:cBhvr>
                                        <p:cTn id="47" dur="2000"/>
                                        <p:tgtEl>
                                          <p:spTgt spid="60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5.2.4 Application services</a:t>
            </a:r>
            <a:endParaRPr sz="2300">
              <a:solidFill>
                <a:srgbClr val="666666"/>
              </a:solidFill>
            </a:endParaRPr>
          </a:p>
        </p:txBody>
      </p:sp>
      <p:sp>
        <p:nvSpPr>
          <p:cNvPr id="600" name="Shape 600"/>
          <p:cNvSpPr txBox="1">
            <a:spLocks noGrp="1"/>
          </p:cNvSpPr>
          <p:nvPr>
            <p:ph type="body" idx="1"/>
          </p:nvPr>
        </p:nvSpPr>
        <p:spPr>
          <a:xfrm>
            <a:off x="152400" y="1295400"/>
            <a:ext cx="8267700" cy="4686300"/>
          </a:xfrm>
          <a:prstGeom prst="rect">
            <a:avLst/>
          </a:prstGeom>
          <a:noFill/>
          <a:ln>
            <a:noFill/>
          </a:ln>
        </p:spPr>
        <p:txBody>
          <a:bodyPr wrap="square" lIns="92075" tIns="46025" rIns="92075" bIns="46025" anchor="t" anchorCtr="0">
            <a:noAutofit/>
          </a:bodyPr>
          <a:lstStyle/>
          <a:p>
            <a:pPr algn="just">
              <a:lnSpc>
                <a:spcPct val="150000"/>
              </a:lnSpc>
              <a:spcBef>
                <a:spcPts val="0"/>
              </a:spcBef>
            </a:pPr>
            <a:r>
              <a:rPr lang="en-US" sz="1400" dirty="0" smtClean="0"/>
              <a:t>	Application Services </a:t>
            </a:r>
            <a:r>
              <a:rPr lang="en-US" sz="1400" dirty="0" smtClean="0">
                <a:solidFill>
                  <a:srgbClr val="C00000"/>
                </a:solidFill>
              </a:rPr>
              <a:t>manage the execution of applications </a:t>
            </a:r>
            <a:r>
              <a:rPr lang="en-US" sz="1400" dirty="0" smtClean="0"/>
              <a:t>and constitute a layer that differentiates according to </a:t>
            </a:r>
            <a:r>
              <a:rPr lang="en-US" sz="1400" dirty="0" smtClean="0">
                <a:solidFill>
                  <a:srgbClr val="C00000"/>
                </a:solidFill>
              </a:rPr>
              <a:t>the specific programming model used for developing distributed applications on top of Aneka. </a:t>
            </a:r>
          </a:p>
          <a:p>
            <a:pPr algn="just">
              <a:lnSpc>
                <a:spcPct val="150000"/>
              </a:lnSpc>
              <a:spcBef>
                <a:spcPts val="0"/>
              </a:spcBef>
            </a:pPr>
            <a:r>
              <a:rPr lang="en-US" sz="1400" dirty="0" smtClean="0"/>
              <a:t>It is possible to identify two major types of activities that are common across all the supported models</a:t>
            </a:r>
            <a:r>
              <a:rPr lang="en-US" sz="1400" dirty="0" smtClean="0">
                <a:solidFill>
                  <a:srgbClr val="C00000"/>
                </a:solidFill>
              </a:rPr>
              <a:t>: scheduling and execution. </a:t>
            </a:r>
          </a:p>
          <a:p>
            <a:r>
              <a:rPr lang="en-US" sz="1400" b="1" dirty="0" smtClean="0">
                <a:solidFill>
                  <a:srgbClr val="C00000"/>
                </a:solidFill>
              </a:rPr>
              <a:t>5.2.4.1 Scheduling</a:t>
            </a:r>
            <a:r>
              <a:rPr lang="en-US" sz="1400" dirty="0" smtClean="0"/>
              <a:t> </a:t>
            </a:r>
          </a:p>
          <a:p>
            <a:pPr algn="just">
              <a:lnSpc>
                <a:spcPct val="150000"/>
              </a:lnSpc>
              <a:spcBef>
                <a:spcPts val="0"/>
              </a:spcBef>
            </a:pPr>
            <a:r>
              <a:rPr lang="en-US" sz="1400" dirty="0" smtClean="0"/>
              <a:t>Scheduling Services are in charge of </a:t>
            </a:r>
            <a:r>
              <a:rPr lang="en-US" sz="1400" dirty="0" smtClean="0">
                <a:solidFill>
                  <a:srgbClr val="C00000"/>
                </a:solidFill>
              </a:rPr>
              <a:t>planning the execution of distributed applications</a:t>
            </a:r>
            <a:r>
              <a:rPr lang="en-US" sz="1400" dirty="0" smtClean="0"/>
              <a:t> on top of Aneka and </a:t>
            </a:r>
            <a:r>
              <a:rPr lang="en-US" sz="1400" dirty="0" smtClean="0">
                <a:solidFill>
                  <a:srgbClr val="C00000"/>
                </a:solidFill>
              </a:rPr>
              <a:t>governing the allocation of jobs </a:t>
            </a:r>
            <a:r>
              <a:rPr lang="en-US" sz="1400" dirty="0" smtClean="0"/>
              <a:t>composing an application to nodes. They also constitute the </a:t>
            </a:r>
            <a:r>
              <a:rPr lang="en-US" sz="1400" dirty="0" smtClean="0">
                <a:solidFill>
                  <a:srgbClr val="C00000"/>
                </a:solidFill>
              </a:rPr>
              <a:t>integration point with several other Foundation and Fabric Services</a:t>
            </a:r>
            <a:r>
              <a:rPr lang="en-US" sz="1400" dirty="0" smtClean="0"/>
              <a:t>, such as the Resource Provisioning Service, the Reservation Service, the Accounting Service, and the Reporting Service. Common tasks that are performed by the scheduling component are the following:</a:t>
            </a:r>
          </a:p>
          <a:p>
            <a:pPr lvl="0"/>
            <a:r>
              <a:rPr lang="en-US" sz="1400" dirty="0" smtClean="0"/>
              <a:t>Job to node mapping</a:t>
            </a:r>
          </a:p>
          <a:p>
            <a:pPr lvl="0"/>
            <a:r>
              <a:rPr lang="en-US" sz="1400" dirty="0" smtClean="0"/>
              <a:t>Rescheduling of failed jobs</a:t>
            </a:r>
          </a:p>
          <a:p>
            <a:pPr lvl="0"/>
            <a:r>
              <a:rPr lang="en-US" sz="1400" dirty="0" smtClean="0"/>
              <a:t>Job status monitoring</a:t>
            </a:r>
          </a:p>
          <a:p>
            <a:pPr lvl="0"/>
            <a:r>
              <a:rPr lang="en-US" sz="1400" dirty="0" smtClean="0"/>
              <a:t>Application status monitoring</a:t>
            </a:r>
          </a:p>
          <a:p>
            <a:pPr algn="just">
              <a:lnSpc>
                <a:spcPct val="100000"/>
              </a:lnSpc>
              <a:spcBef>
                <a:spcPts val="1200"/>
              </a:spcBef>
            </a:pPr>
            <a:endParaRPr lang="en-US" sz="1400" dirty="0" smtClean="0">
              <a:solidFill>
                <a:srgbClr val="C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83</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0">
                                            <p:txEl>
                                              <p:pRg st="6" end="6"/>
                                            </p:txEl>
                                          </p:spTgt>
                                        </p:tgtEl>
                                        <p:attrNameLst>
                                          <p:attrName>style.visibility</p:attrName>
                                        </p:attrNameLst>
                                      </p:cBhvr>
                                      <p:to>
                                        <p:strVal val="visible"/>
                                      </p:to>
                                    </p:set>
                                    <p:animEffect transition="in" filter="fade">
                                      <p:cBhvr>
                                        <p:cTn id="37" dur="2000"/>
                                        <p:tgtEl>
                                          <p:spTgt spid="6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00">
                                            <p:txEl>
                                              <p:pRg st="7" end="7"/>
                                            </p:txEl>
                                          </p:spTgt>
                                        </p:tgtEl>
                                        <p:attrNameLst>
                                          <p:attrName>style.visibility</p:attrName>
                                        </p:attrNameLst>
                                      </p:cBhvr>
                                      <p:to>
                                        <p:strVal val="visible"/>
                                      </p:to>
                                    </p:set>
                                    <p:animEffect transition="in" filter="fade">
                                      <p:cBhvr>
                                        <p:cTn id="42" dur="2000"/>
                                        <p:tgtEl>
                                          <p:spTgt spid="6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5.2.4 Application services</a:t>
            </a:r>
            <a:endParaRPr sz="2300">
              <a:solidFill>
                <a:srgbClr val="666666"/>
              </a:solidFill>
            </a:endParaRPr>
          </a:p>
        </p:txBody>
      </p:sp>
      <p:sp>
        <p:nvSpPr>
          <p:cNvPr id="600" name="Shape 600"/>
          <p:cNvSpPr txBox="1">
            <a:spLocks noGrp="1"/>
          </p:cNvSpPr>
          <p:nvPr>
            <p:ph type="body" idx="1"/>
          </p:nvPr>
        </p:nvSpPr>
        <p:spPr>
          <a:xfrm>
            <a:off x="152400" y="1219200"/>
            <a:ext cx="8267700" cy="4762500"/>
          </a:xfrm>
          <a:prstGeom prst="rect">
            <a:avLst/>
          </a:prstGeom>
          <a:noFill/>
          <a:ln>
            <a:noFill/>
          </a:ln>
        </p:spPr>
        <p:txBody>
          <a:bodyPr wrap="square" lIns="92075" tIns="46025" rIns="92075" bIns="46025" anchor="t" anchorCtr="0">
            <a:noAutofit/>
          </a:bodyPr>
          <a:lstStyle/>
          <a:p>
            <a:r>
              <a:rPr lang="en-US" sz="1400" dirty="0" smtClean="0"/>
              <a:t>	</a:t>
            </a:r>
            <a:r>
              <a:rPr lang="en-US" sz="1400" b="1" dirty="0" smtClean="0">
                <a:solidFill>
                  <a:srgbClr val="C00000"/>
                </a:solidFill>
              </a:rPr>
              <a:t>5.2.4.1 Scheduling (</a:t>
            </a:r>
            <a:r>
              <a:rPr lang="en-US" sz="1400" b="1" dirty="0" err="1" smtClean="0">
                <a:solidFill>
                  <a:srgbClr val="C00000"/>
                </a:solidFill>
              </a:rPr>
              <a:t>contd</a:t>
            </a:r>
            <a:r>
              <a:rPr lang="en-US" sz="1400" b="1" dirty="0" smtClean="0">
                <a:solidFill>
                  <a:srgbClr val="C00000"/>
                </a:solidFill>
              </a:rPr>
              <a:t>)</a:t>
            </a:r>
          </a:p>
          <a:p>
            <a:pPr marL="457200" indent="457200" algn="just">
              <a:lnSpc>
                <a:spcPct val="150000"/>
              </a:lnSpc>
              <a:spcBef>
                <a:spcPts val="600"/>
              </a:spcBef>
            </a:pPr>
            <a:r>
              <a:rPr lang="en-US" sz="1400" dirty="0" smtClean="0"/>
              <a:t>Aneka does not provide a </a:t>
            </a:r>
            <a:r>
              <a:rPr lang="en-US" sz="1400" dirty="0" smtClean="0">
                <a:solidFill>
                  <a:srgbClr val="C00000"/>
                </a:solidFill>
              </a:rPr>
              <a:t>centralized scheduling engine.</a:t>
            </a:r>
          </a:p>
          <a:p>
            <a:pPr marL="457200" indent="457200" algn="just">
              <a:lnSpc>
                <a:spcPct val="150000"/>
              </a:lnSpc>
              <a:spcBef>
                <a:spcPts val="600"/>
              </a:spcBef>
            </a:pPr>
            <a:r>
              <a:rPr lang="en-US" sz="1400" dirty="0" smtClean="0"/>
              <a:t>Different scheduling engines for different models gives great freedom in implementing </a:t>
            </a:r>
            <a:r>
              <a:rPr lang="en-US" sz="1400" dirty="0" smtClean="0">
                <a:solidFill>
                  <a:srgbClr val="C00000"/>
                </a:solidFill>
              </a:rPr>
              <a:t>scheduling and resource allocation strategies .</a:t>
            </a:r>
          </a:p>
          <a:p>
            <a:pPr marL="457200" indent="457200" algn="just">
              <a:lnSpc>
                <a:spcPct val="150000"/>
              </a:lnSpc>
              <a:spcBef>
                <a:spcPts val="600"/>
              </a:spcBef>
            </a:pPr>
            <a:r>
              <a:rPr lang="en-US" sz="1400" dirty="0" smtClean="0"/>
              <a:t>common situations that have to be appropriately managed are the following: </a:t>
            </a:r>
            <a:r>
              <a:rPr lang="en-US" sz="1400" i="1" dirty="0" smtClean="0">
                <a:solidFill>
                  <a:srgbClr val="C00000"/>
                </a:solidFill>
              </a:rPr>
              <a:t>multiple jobs sent to the same node at the same time; jobs without reservations sent to reserved nodes; and jobs sent to nodes where the required services are not installed.</a:t>
            </a:r>
          </a:p>
          <a:p>
            <a:pPr marL="457200" indent="457200" algn="just">
              <a:lnSpc>
                <a:spcPct val="150000"/>
              </a:lnSpc>
              <a:spcBef>
                <a:spcPts val="600"/>
              </a:spcBef>
            </a:pPr>
            <a:r>
              <a:rPr lang="en-US" sz="1400" dirty="0" err="1" smtClean="0"/>
              <a:t>Aneka’s</a:t>
            </a:r>
            <a:r>
              <a:rPr lang="en-US" sz="1400" dirty="0" smtClean="0"/>
              <a:t> Foundation Services provide sufficient information to avoid these cases.</a:t>
            </a:r>
          </a:p>
          <a:p>
            <a:pPr marL="457200" indent="457200" algn="just">
              <a:lnSpc>
                <a:spcPct val="150000"/>
              </a:lnSpc>
              <a:spcBef>
                <a:spcPts val="600"/>
              </a:spcBef>
            </a:pPr>
            <a:r>
              <a:rPr lang="en-US" sz="1400" dirty="0" smtClean="0"/>
              <a:t>it is possible to enforce that </a:t>
            </a:r>
            <a:r>
              <a:rPr lang="en-US" sz="1400" dirty="0" smtClean="0">
                <a:solidFill>
                  <a:srgbClr val="C00000"/>
                </a:solidFill>
              </a:rPr>
              <a:t>only one job per programming model </a:t>
            </a:r>
            <a:r>
              <a:rPr lang="en-US" sz="1400" dirty="0" smtClean="0"/>
              <a:t>is run on each node at any given time, but the execution of applications is not mutually exclusive unless Resource Reservation is used.</a:t>
            </a:r>
          </a:p>
          <a:p>
            <a:r>
              <a:rPr lang="en-US" sz="1400" b="1" dirty="0" smtClean="0">
                <a:solidFill>
                  <a:srgbClr val="C00000"/>
                </a:solidFill>
              </a:rPr>
              <a:t>5.2.4.2 Execution</a:t>
            </a:r>
            <a:endParaRPr lang="en-US" sz="1400" dirty="0" smtClean="0"/>
          </a:p>
          <a:p>
            <a:r>
              <a:rPr lang="en-US" sz="1400" dirty="0" smtClean="0"/>
              <a:t>Execution Services </a:t>
            </a:r>
            <a:r>
              <a:rPr lang="en-US" sz="1400" dirty="0" smtClean="0">
                <a:solidFill>
                  <a:srgbClr val="C00000"/>
                </a:solidFill>
              </a:rPr>
              <a:t>control the execution of single jobs </a:t>
            </a:r>
            <a:r>
              <a:rPr lang="en-US" sz="1400" dirty="0" smtClean="0"/>
              <a:t>that compose applications. </a:t>
            </a:r>
          </a:p>
          <a:p>
            <a:pPr>
              <a:buNone/>
            </a:pPr>
            <a:r>
              <a:rPr lang="en-US" sz="1400" dirty="0" smtClean="0"/>
              <a:t> </a:t>
            </a: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84</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0">
                                            <p:txEl>
                                              <p:pRg st="6" end="6"/>
                                            </p:txEl>
                                          </p:spTgt>
                                        </p:tgtEl>
                                        <p:attrNameLst>
                                          <p:attrName>style.visibility</p:attrName>
                                        </p:attrNameLst>
                                      </p:cBhvr>
                                      <p:to>
                                        <p:strVal val="visible"/>
                                      </p:to>
                                    </p:set>
                                    <p:animEffect transition="in" filter="fade">
                                      <p:cBhvr>
                                        <p:cTn id="37" dur="2000"/>
                                        <p:tgtEl>
                                          <p:spTgt spid="6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00">
                                            <p:txEl>
                                              <p:pRg st="7" end="7"/>
                                            </p:txEl>
                                          </p:spTgt>
                                        </p:tgtEl>
                                        <p:attrNameLst>
                                          <p:attrName>style.visibility</p:attrName>
                                        </p:attrNameLst>
                                      </p:cBhvr>
                                      <p:to>
                                        <p:strVal val="visible"/>
                                      </p:to>
                                    </p:set>
                                    <p:animEffect transition="in" filter="fade">
                                      <p:cBhvr>
                                        <p:cTn id="42" dur="2000"/>
                                        <p:tgtEl>
                                          <p:spTgt spid="60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0">
                                            <p:txEl>
                                              <p:pRg st="8" end="8"/>
                                            </p:txEl>
                                          </p:spTgt>
                                        </p:tgtEl>
                                        <p:attrNameLst>
                                          <p:attrName>style.visibility</p:attrName>
                                        </p:attrNameLst>
                                      </p:cBhvr>
                                      <p:to>
                                        <p:strVal val="visible"/>
                                      </p:to>
                                    </p:set>
                                    <p:animEffect transition="in" filter="fade">
                                      <p:cBhvr>
                                        <p:cTn id="47" dur="2000"/>
                                        <p:tgtEl>
                                          <p:spTgt spid="60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5.2.4 Application services</a:t>
            </a:r>
            <a:endParaRPr sz="2300">
              <a:solidFill>
                <a:srgbClr val="666666"/>
              </a:solidFill>
            </a:endParaRPr>
          </a:p>
        </p:txBody>
      </p:sp>
      <p:sp>
        <p:nvSpPr>
          <p:cNvPr id="600" name="Shape 600"/>
          <p:cNvSpPr txBox="1">
            <a:spLocks noGrp="1"/>
          </p:cNvSpPr>
          <p:nvPr>
            <p:ph type="body" idx="1"/>
          </p:nvPr>
        </p:nvSpPr>
        <p:spPr>
          <a:xfrm>
            <a:off x="152400" y="1219200"/>
            <a:ext cx="8267700" cy="4762500"/>
          </a:xfrm>
          <a:prstGeom prst="rect">
            <a:avLst/>
          </a:prstGeom>
          <a:noFill/>
          <a:ln>
            <a:noFill/>
          </a:ln>
        </p:spPr>
        <p:txBody>
          <a:bodyPr wrap="square" lIns="92075" tIns="46025" rIns="92075" bIns="46025" anchor="t" anchorCtr="0">
            <a:noAutofit/>
          </a:bodyPr>
          <a:lstStyle/>
          <a:p>
            <a:pPr algn="just"/>
            <a:r>
              <a:rPr lang="en-US" sz="1400" dirty="0" smtClean="0"/>
              <a:t>	They are in charge of </a:t>
            </a:r>
            <a:r>
              <a:rPr lang="en-US" sz="1400" dirty="0" smtClean="0">
                <a:solidFill>
                  <a:srgbClr val="C00000"/>
                </a:solidFill>
              </a:rPr>
              <a:t>setting up the runtime environment hosting the execution of jobs. </a:t>
            </a:r>
            <a:r>
              <a:rPr lang="en-US" sz="1400" dirty="0" smtClean="0"/>
              <a:t>As happens for the scheduling services, </a:t>
            </a:r>
            <a:r>
              <a:rPr lang="en-US" sz="1400" dirty="0" smtClean="0">
                <a:solidFill>
                  <a:srgbClr val="C00000"/>
                </a:solidFill>
              </a:rPr>
              <a:t>each programming model has its own requirements</a:t>
            </a:r>
            <a:r>
              <a:rPr lang="en-US" sz="1400" dirty="0" smtClean="0"/>
              <a:t>, but it is possible to identify some common operations that apply across all the range of supported models:</a:t>
            </a:r>
          </a:p>
          <a:p>
            <a:pPr lvl="0" algn="just">
              <a:buNone/>
            </a:pPr>
            <a:r>
              <a:rPr lang="en-US" sz="1400" dirty="0" smtClean="0"/>
              <a:t>		*Unpacking the jobs received from the scheduler </a:t>
            </a:r>
          </a:p>
          <a:p>
            <a:pPr lvl="0" algn="just">
              <a:buNone/>
            </a:pPr>
            <a:r>
              <a:rPr lang="en-US" sz="1400" dirty="0" smtClean="0"/>
              <a:t>		*Retrieval of input files required for job execution </a:t>
            </a:r>
          </a:p>
          <a:p>
            <a:pPr lvl="0" algn="just">
              <a:buNone/>
            </a:pPr>
            <a:r>
              <a:rPr lang="en-US" sz="1400" dirty="0" smtClean="0"/>
              <a:t>		*Sandboxed execution of jobs </a:t>
            </a:r>
          </a:p>
          <a:p>
            <a:pPr lvl="0" algn="just">
              <a:buNone/>
            </a:pPr>
            <a:r>
              <a:rPr lang="en-US" sz="1400" dirty="0" smtClean="0"/>
              <a:t>		*Submission of output files at the end of execution </a:t>
            </a:r>
          </a:p>
          <a:p>
            <a:pPr lvl="0" algn="just">
              <a:buNone/>
            </a:pPr>
            <a:r>
              <a:rPr lang="en-US" sz="1400" dirty="0" smtClean="0"/>
              <a:t>		*Execution failure management (i.e., capturing sufficient contextual information useful to identify the nature of the failure) </a:t>
            </a:r>
          </a:p>
          <a:p>
            <a:pPr lvl="0" algn="just">
              <a:buNone/>
            </a:pPr>
            <a:r>
              <a:rPr lang="en-US" sz="1400" dirty="0" smtClean="0"/>
              <a:t>		*Performance monitoring </a:t>
            </a:r>
          </a:p>
          <a:p>
            <a:pPr lvl="0" algn="just">
              <a:buNone/>
            </a:pPr>
            <a:r>
              <a:rPr lang="en-US" sz="1400" dirty="0" smtClean="0"/>
              <a:t>	`	*Packing jobs and sending them back to the scheduler</a:t>
            </a:r>
          </a:p>
          <a:p>
            <a:pPr algn="just">
              <a:lnSpc>
                <a:spcPct val="150000"/>
              </a:lnSpc>
            </a:pPr>
            <a:r>
              <a:rPr lang="en-US" sz="1400" dirty="0" smtClean="0"/>
              <a:t>Execution Services handle less information and are required to integrate themselves only with the Storage Service and the local Allocation and Monitoring Services.</a:t>
            </a:r>
          </a:p>
          <a:p>
            <a:pPr algn="just">
              <a:lnSpc>
                <a:spcPct val="150000"/>
              </a:lnSpc>
            </a:pPr>
            <a:r>
              <a:rPr lang="en-US" sz="1400" dirty="0" smtClean="0"/>
              <a:t>Application Services constitute the runtime support of the programming model in the Aneka Cloud</a:t>
            </a:r>
            <a:endParaRPr lang="en-US" sz="1400" i="1" dirty="0" smtClean="0">
              <a:solidFill>
                <a:srgbClr val="C00000"/>
              </a:solidFill>
            </a:endParaRPr>
          </a:p>
          <a:p>
            <a:pPr algn="just"/>
            <a:endParaRPr lang="en-US" sz="1400" b="1" dirty="0" smtClean="0">
              <a:solidFill>
                <a:srgbClr val="C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85</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00">
                                            <p:txEl>
                                              <p:pRg st="6" end="6"/>
                                            </p:txEl>
                                          </p:spTgt>
                                        </p:tgtEl>
                                        <p:attrNameLst>
                                          <p:attrName>style.visibility</p:attrName>
                                        </p:attrNameLst>
                                      </p:cBhvr>
                                      <p:to>
                                        <p:strVal val="visible"/>
                                      </p:to>
                                    </p:set>
                                    <p:animEffect transition="in" filter="fade">
                                      <p:cBhvr>
                                        <p:cTn id="37" dur="2000"/>
                                        <p:tgtEl>
                                          <p:spTgt spid="6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00">
                                            <p:txEl>
                                              <p:pRg st="7" end="7"/>
                                            </p:txEl>
                                          </p:spTgt>
                                        </p:tgtEl>
                                        <p:attrNameLst>
                                          <p:attrName>style.visibility</p:attrName>
                                        </p:attrNameLst>
                                      </p:cBhvr>
                                      <p:to>
                                        <p:strVal val="visible"/>
                                      </p:to>
                                    </p:set>
                                    <p:animEffect transition="in" filter="fade">
                                      <p:cBhvr>
                                        <p:cTn id="42" dur="2000"/>
                                        <p:tgtEl>
                                          <p:spTgt spid="60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0">
                                            <p:txEl>
                                              <p:pRg st="8" end="8"/>
                                            </p:txEl>
                                          </p:spTgt>
                                        </p:tgtEl>
                                        <p:attrNameLst>
                                          <p:attrName>style.visibility</p:attrName>
                                        </p:attrNameLst>
                                      </p:cBhvr>
                                      <p:to>
                                        <p:strVal val="visible"/>
                                      </p:to>
                                    </p:set>
                                    <p:animEffect transition="in" filter="fade">
                                      <p:cBhvr>
                                        <p:cTn id="47" dur="2000"/>
                                        <p:tgtEl>
                                          <p:spTgt spid="60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00">
                                            <p:txEl>
                                              <p:pRg st="9" end="9"/>
                                            </p:txEl>
                                          </p:spTgt>
                                        </p:tgtEl>
                                        <p:attrNameLst>
                                          <p:attrName>style.visibility</p:attrName>
                                        </p:attrNameLst>
                                      </p:cBhvr>
                                      <p:to>
                                        <p:strVal val="visible"/>
                                      </p:to>
                                    </p:set>
                                    <p:animEffect transition="in" filter="fade">
                                      <p:cBhvr>
                                        <p:cTn id="52" dur="2000"/>
                                        <p:tgtEl>
                                          <p:spTgt spid="60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152401" y="399100"/>
            <a:ext cx="8077200" cy="685800"/>
          </a:xfrm>
          <a:prstGeom prst="rect">
            <a:avLst/>
          </a:prstGeom>
          <a:noFill/>
          <a:ln>
            <a:noFill/>
          </a:ln>
        </p:spPr>
        <p:txBody>
          <a:bodyPr wrap="square" lIns="92075" tIns="46025" rIns="92075" bIns="46025" anchor="b" anchorCtr="0">
            <a:noAutofit/>
          </a:bodyPr>
          <a:lstStyle/>
          <a:p>
            <a:r>
              <a:rPr lang="en-US" sz="3600" dirty="0" smtClean="0"/>
              <a:t>5.2.4 Application services</a:t>
            </a:r>
            <a:endParaRPr sz="2300">
              <a:solidFill>
                <a:srgbClr val="666666"/>
              </a:solidFill>
            </a:endParaRPr>
          </a:p>
        </p:txBody>
      </p:sp>
      <p:sp>
        <p:nvSpPr>
          <p:cNvPr id="600" name="Shape 600"/>
          <p:cNvSpPr txBox="1">
            <a:spLocks noGrp="1"/>
          </p:cNvSpPr>
          <p:nvPr>
            <p:ph type="body" idx="1"/>
          </p:nvPr>
        </p:nvSpPr>
        <p:spPr>
          <a:xfrm>
            <a:off x="152400" y="1219200"/>
            <a:ext cx="8267700" cy="4762500"/>
          </a:xfrm>
          <a:prstGeom prst="rect">
            <a:avLst/>
          </a:prstGeom>
          <a:noFill/>
          <a:ln>
            <a:noFill/>
          </a:ln>
        </p:spPr>
        <p:txBody>
          <a:bodyPr wrap="square" lIns="92075" tIns="46025" rIns="92075" bIns="46025" anchor="t" anchorCtr="0">
            <a:noAutofit/>
          </a:bodyPr>
          <a:lstStyle/>
          <a:p>
            <a:pPr>
              <a:lnSpc>
                <a:spcPct val="150000"/>
              </a:lnSpc>
              <a:spcBef>
                <a:spcPts val="0"/>
              </a:spcBef>
            </a:pPr>
            <a:r>
              <a:rPr lang="en-US" sz="1400" dirty="0" smtClean="0"/>
              <a:t>	Currently there are several supported models: </a:t>
            </a:r>
          </a:p>
          <a:p>
            <a:pPr lvl="0" algn="just">
              <a:lnSpc>
                <a:spcPct val="150000"/>
              </a:lnSpc>
              <a:spcBef>
                <a:spcPts val="0"/>
              </a:spcBef>
              <a:buNone/>
            </a:pPr>
            <a:r>
              <a:rPr lang="en-US" sz="1400" dirty="0" smtClean="0"/>
              <a:t>		1. </a:t>
            </a:r>
            <a:r>
              <a:rPr lang="en-US" sz="1400" dirty="0" smtClean="0">
                <a:solidFill>
                  <a:srgbClr val="C00000"/>
                </a:solidFill>
              </a:rPr>
              <a:t>Task Model</a:t>
            </a:r>
            <a:r>
              <a:rPr lang="en-US" sz="1400" dirty="0" smtClean="0"/>
              <a:t>. This model provides the support for the independent “bag of tasks” applications and many computing tasks. In this model, an </a:t>
            </a:r>
            <a:r>
              <a:rPr lang="en-US" sz="1400" dirty="0" smtClean="0">
                <a:solidFill>
                  <a:srgbClr val="C00000"/>
                </a:solidFill>
              </a:rPr>
              <a:t>application is modeled as a collection of tasks that are independent from each other</a:t>
            </a:r>
            <a:r>
              <a:rPr lang="en-US" sz="1400" dirty="0" smtClean="0"/>
              <a:t> and whose execution can be sequenced in any order.</a:t>
            </a:r>
          </a:p>
          <a:p>
            <a:pPr lvl="0" algn="just">
              <a:lnSpc>
                <a:spcPct val="150000"/>
              </a:lnSpc>
              <a:spcBef>
                <a:spcPts val="0"/>
              </a:spcBef>
              <a:buNone/>
            </a:pPr>
            <a:r>
              <a:rPr lang="en-US" sz="1400" dirty="0" smtClean="0"/>
              <a:t>		2.</a:t>
            </a:r>
            <a:r>
              <a:rPr lang="en-US" sz="1400" dirty="0" smtClean="0">
                <a:solidFill>
                  <a:srgbClr val="C00000"/>
                </a:solidFill>
              </a:rPr>
              <a:t>Thread Model.</a:t>
            </a:r>
            <a:r>
              <a:rPr lang="en-US" sz="1400" dirty="0" smtClean="0"/>
              <a:t> This model provides an </a:t>
            </a:r>
            <a:r>
              <a:rPr lang="en-US" sz="1400" dirty="0" smtClean="0">
                <a:solidFill>
                  <a:srgbClr val="C00000"/>
                </a:solidFill>
              </a:rPr>
              <a:t>extension to the classical multithreaded programming to</a:t>
            </a:r>
            <a:r>
              <a:rPr lang="en-US" sz="1400" dirty="0" smtClean="0"/>
              <a:t> a distributed infrastructure and uses the abstraction of Thread to wrap a method that is executed remotely.</a:t>
            </a:r>
          </a:p>
          <a:p>
            <a:pPr lvl="0" algn="just">
              <a:lnSpc>
                <a:spcPct val="150000"/>
              </a:lnSpc>
              <a:spcBef>
                <a:spcPts val="0"/>
              </a:spcBef>
              <a:buNone/>
            </a:pPr>
            <a:r>
              <a:rPr lang="en-US" sz="1400" dirty="0" smtClean="0"/>
              <a:t>		3.</a:t>
            </a:r>
            <a:r>
              <a:rPr lang="en-US" sz="1400" dirty="0" smtClean="0">
                <a:solidFill>
                  <a:srgbClr val="C00000"/>
                </a:solidFill>
              </a:rPr>
              <a:t>MapReduce Model. </a:t>
            </a:r>
            <a:r>
              <a:rPr lang="en-US" sz="1400" dirty="0" smtClean="0"/>
              <a:t>This is an implementation of </a:t>
            </a:r>
            <a:r>
              <a:rPr lang="en-US" sz="1400" dirty="0" err="1" smtClean="0">
                <a:solidFill>
                  <a:srgbClr val="C00000"/>
                </a:solidFill>
              </a:rPr>
              <a:t>MapReduce</a:t>
            </a:r>
            <a:r>
              <a:rPr lang="en-US" sz="1400" dirty="0" smtClean="0">
                <a:solidFill>
                  <a:srgbClr val="C00000"/>
                </a:solidFill>
              </a:rPr>
              <a:t> as proposed by Google </a:t>
            </a:r>
            <a:r>
              <a:rPr lang="en-US" sz="1400" dirty="0" smtClean="0"/>
              <a:t>on top of Aneka.</a:t>
            </a:r>
          </a:p>
          <a:p>
            <a:pPr lvl="0" algn="just">
              <a:lnSpc>
                <a:spcPct val="150000"/>
              </a:lnSpc>
              <a:spcBef>
                <a:spcPts val="0"/>
              </a:spcBef>
              <a:buNone/>
            </a:pPr>
            <a:r>
              <a:rPr lang="en-US" sz="1400" dirty="0" smtClean="0"/>
              <a:t>		4.</a:t>
            </a:r>
            <a:r>
              <a:rPr lang="en-US" sz="1400" dirty="0" smtClean="0">
                <a:solidFill>
                  <a:srgbClr val="C00000"/>
                </a:solidFill>
              </a:rPr>
              <a:t>Parameter Sweep Model.</a:t>
            </a:r>
            <a:r>
              <a:rPr lang="en-US" sz="1400" dirty="0" smtClean="0"/>
              <a:t> This model is a </a:t>
            </a:r>
            <a:r>
              <a:rPr lang="en-US" sz="1400" dirty="0" smtClean="0">
                <a:solidFill>
                  <a:srgbClr val="C00000"/>
                </a:solidFill>
              </a:rPr>
              <a:t>specialization of the Task Model </a:t>
            </a:r>
            <a:r>
              <a:rPr lang="en-US" sz="1400" dirty="0" smtClean="0"/>
              <a:t>for applications that can be </a:t>
            </a:r>
            <a:r>
              <a:rPr lang="en-US" sz="1400" dirty="0" smtClean="0">
                <a:solidFill>
                  <a:srgbClr val="C00000"/>
                </a:solidFill>
              </a:rPr>
              <a:t>described by a template task whose instances are created by generating different combinations of parameters</a:t>
            </a:r>
            <a:r>
              <a:rPr lang="en-US" sz="1400" dirty="0" smtClean="0"/>
              <a:t>, which identify a specific point into the domain of interest.</a:t>
            </a:r>
          </a:p>
          <a:p>
            <a:pPr algn="just">
              <a:lnSpc>
                <a:spcPct val="150000"/>
              </a:lnSpc>
              <a:spcBef>
                <a:spcPts val="0"/>
              </a:spcBef>
            </a:pPr>
            <a:r>
              <a:rPr lang="en-US" sz="1400" dirty="0" smtClean="0"/>
              <a:t>Other programming models </a:t>
            </a:r>
            <a:r>
              <a:rPr lang="en-US" sz="1400" dirty="0" smtClean="0">
                <a:solidFill>
                  <a:srgbClr val="C00000"/>
                </a:solidFill>
              </a:rPr>
              <a:t>Dataflow Model, the Message-Passing Interface, and the Actor Model </a:t>
            </a:r>
            <a:r>
              <a:rPr lang="en-US" sz="1400" dirty="0" smtClean="0"/>
              <a:t>developed for internal use. </a:t>
            </a:r>
          </a:p>
          <a:p>
            <a:pPr lvl="0" algn="just">
              <a:lnSpc>
                <a:spcPct val="150000"/>
              </a:lnSpc>
              <a:spcBef>
                <a:spcPts val="0"/>
              </a:spcBef>
            </a:pPr>
            <a:endParaRPr lang="en-US" sz="1400" dirty="0" smtClean="0"/>
          </a:p>
          <a:p>
            <a:pPr marL="457200" indent="457200" algn="just">
              <a:lnSpc>
                <a:spcPct val="150000"/>
              </a:lnSpc>
              <a:spcBef>
                <a:spcPts val="0"/>
              </a:spcBef>
            </a:pPr>
            <a:endParaRPr lang="en-US" sz="1400" i="1" dirty="0" smtClean="0">
              <a:solidFill>
                <a:srgbClr val="C00000"/>
              </a:solidFill>
            </a:endParaRPr>
          </a:p>
          <a:p>
            <a:pPr algn="just"/>
            <a:endParaRPr lang="en-US" sz="1400" b="1" dirty="0" smtClean="0">
              <a:solidFill>
                <a:srgbClr val="C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86</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xEl>
                                              <p:pRg st="0" end="0"/>
                                            </p:txEl>
                                          </p:spTgt>
                                        </p:tgtEl>
                                        <p:attrNameLst>
                                          <p:attrName>style.visibility</p:attrName>
                                        </p:attrNameLst>
                                      </p:cBhvr>
                                      <p:to>
                                        <p:strVal val="visible"/>
                                      </p:to>
                                    </p:set>
                                    <p:animEffect transition="in" filter="fade">
                                      <p:cBhvr>
                                        <p:cTn id="7" dur="2000"/>
                                        <p:tgtEl>
                                          <p:spTgt spid="6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0">
                                            <p:txEl>
                                              <p:pRg st="1" end="1"/>
                                            </p:txEl>
                                          </p:spTgt>
                                        </p:tgtEl>
                                        <p:attrNameLst>
                                          <p:attrName>style.visibility</p:attrName>
                                        </p:attrNameLst>
                                      </p:cBhvr>
                                      <p:to>
                                        <p:strVal val="visible"/>
                                      </p:to>
                                    </p:set>
                                    <p:animEffect transition="in" filter="fade">
                                      <p:cBhvr>
                                        <p:cTn id="12" dur="2000"/>
                                        <p:tgtEl>
                                          <p:spTgt spid="6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0">
                                            <p:txEl>
                                              <p:pRg st="2" end="2"/>
                                            </p:txEl>
                                          </p:spTgt>
                                        </p:tgtEl>
                                        <p:attrNameLst>
                                          <p:attrName>style.visibility</p:attrName>
                                        </p:attrNameLst>
                                      </p:cBhvr>
                                      <p:to>
                                        <p:strVal val="visible"/>
                                      </p:to>
                                    </p:set>
                                    <p:animEffect transition="in" filter="fade">
                                      <p:cBhvr>
                                        <p:cTn id="17" dur="2000"/>
                                        <p:tgtEl>
                                          <p:spTgt spid="6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0">
                                            <p:txEl>
                                              <p:pRg st="3" end="3"/>
                                            </p:txEl>
                                          </p:spTgt>
                                        </p:tgtEl>
                                        <p:attrNameLst>
                                          <p:attrName>style.visibility</p:attrName>
                                        </p:attrNameLst>
                                      </p:cBhvr>
                                      <p:to>
                                        <p:strVal val="visible"/>
                                      </p:to>
                                    </p:set>
                                    <p:animEffect transition="in" filter="fade">
                                      <p:cBhvr>
                                        <p:cTn id="22" dur="2000"/>
                                        <p:tgtEl>
                                          <p:spTgt spid="6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0">
                                            <p:txEl>
                                              <p:pRg st="4" end="4"/>
                                            </p:txEl>
                                          </p:spTgt>
                                        </p:tgtEl>
                                        <p:attrNameLst>
                                          <p:attrName>style.visibility</p:attrName>
                                        </p:attrNameLst>
                                      </p:cBhvr>
                                      <p:to>
                                        <p:strVal val="visible"/>
                                      </p:to>
                                    </p:set>
                                    <p:animEffect transition="in" filter="fade">
                                      <p:cBhvr>
                                        <p:cTn id="27" dur="2000"/>
                                        <p:tgtEl>
                                          <p:spTgt spid="6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0">
                                            <p:txEl>
                                              <p:pRg st="5" end="5"/>
                                            </p:txEl>
                                          </p:spTgt>
                                        </p:tgtEl>
                                        <p:attrNameLst>
                                          <p:attrName>style.visibility</p:attrName>
                                        </p:attrNameLst>
                                      </p:cBhvr>
                                      <p:to>
                                        <p:strVal val="visible"/>
                                      </p:to>
                                    </p:set>
                                    <p:animEffect transition="in" filter="fade">
                                      <p:cBhvr>
                                        <p:cTn id="32" dur="2000"/>
                                        <p:tgtEl>
                                          <p:spTgt spid="6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Shape 599"/>
          <p:cNvSpPr txBox="1">
            <a:spLocks noGrp="1"/>
          </p:cNvSpPr>
          <p:nvPr>
            <p:ph type="title"/>
          </p:nvPr>
        </p:nvSpPr>
        <p:spPr>
          <a:xfrm>
            <a:off x="457200" y="2743200"/>
            <a:ext cx="8077200" cy="685800"/>
          </a:xfrm>
          <a:prstGeom prst="rect">
            <a:avLst/>
          </a:prstGeom>
          <a:noFill/>
          <a:ln>
            <a:noFill/>
          </a:ln>
        </p:spPr>
        <p:txBody>
          <a:bodyPr wrap="square" lIns="92075" tIns="46025" rIns="92075" bIns="46025" anchor="b" anchorCtr="0">
            <a:noAutofit/>
          </a:bodyPr>
          <a:lstStyle/>
          <a:p>
            <a:r>
              <a:rPr lang="en-US" sz="5000" dirty="0" smtClean="0"/>
              <a:t>END OF CHAPTER 5 (MODULE 2)</a:t>
            </a:r>
            <a:endParaRPr lang="en-US" sz="5000" dirty="0"/>
          </a:p>
        </p:txBody>
      </p:sp>
      <p:sp>
        <p:nvSpPr>
          <p:cNvPr id="600" name="Shape 600"/>
          <p:cNvSpPr txBox="1">
            <a:spLocks noGrp="1"/>
          </p:cNvSpPr>
          <p:nvPr>
            <p:ph type="body" idx="1"/>
          </p:nvPr>
        </p:nvSpPr>
        <p:spPr>
          <a:xfrm>
            <a:off x="152400" y="1219200"/>
            <a:ext cx="8267700" cy="4762500"/>
          </a:xfrm>
          <a:prstGeom prst="rect">
            <a:avLst/>
          </a:prstGeom>
          <a:noFill/>
          <a:ln>
            <a:noFill/>
          </a:ln>
        </p:spPr>
        <p:txBody>
          <a:bodyPr wrap="square" lIns="92075" tIns="46025" rIns="92075" bIns="46025" anchor="t" anchorCtr="0">
            <a:noAutofit/>
          </a:bodyPr>
          <a:lstStyle/>
          <a:p>
            <a:pPr marL="457200" indent="457200" algn="just">
              <a:lnSpc>
                <a:spcPct val="150000"/>
              </a:lnSpc>
              <a:spcBef>
                <a:spcPts val="0"/>
              </a:spcBef>
              <a:buNone/>
            </a:pPr>
            <a:endParaRPr lang="en-US" sz="1400" i="1" dirty="0" smtClean="0">
              <a:solidFill>
                <a:srgbClr val="C00000"/>
              </a:solidFill>
            </a:endParaRPr>
          </a:p>
          <a:p>
            <a:pPr algn="just"/>
            <a:endParaRPr lang="en-US" sz="1400" b="1" dirty="0" smtClean="0">
              <a:solidFill>
                <a:srgbClr val="C00000"/>
              </a:solidFill>
            </a:endParaRPr>
          </a:p>
        </p:txBody>
      </p:sp>
      <p:sp>
        <p:nvSpPr>
          <p:cNvPr id="601" name="Shape 601"/>
          <p:cNvSpPr txBox="1">
            <a:spLocks noGrp="1"/>
          </p:cNvSpPr>
          <p:nvPr>
            <p:ph type="sldNum" idx="12"/>
          </p:nvPr>
        </p:nvSpPr>
        <p:spPr>
          <a:xfrm>
            <a:off x="5289550" y="6330951"/>
            <a:ext cx="1504800" cy="365099"/>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87</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228592" y="397912"/>
            <a:ext cx="8305808" cy="821288"/>
          </a:xfrm>
          <a:prstGeom prst="rect">
            <a:avLst/>
          </a:prstGeom>
          <a:noFill/>
          <a:ln>
            <a:noFill/>
          </a:ln>
        </p:spPr>
        <p:txBody>
          <a:bodyPr lIns="92075" tIns="46025" rIns="92075" bIns="46025" anchor="b" anchorCtr="0">
            <a:noAutofit/>
          </a:bodyPr>
          <a:lstStyle/>
          <a:p>
            <a:pPr lvl="0">
              <a:lnSpc>
                <a:spcPct val="100000"/>
              </a:lnSpc>
              <a:buClr>
                <a:schemeClr val="lt2"/>
              </a:buClr>
              <a:buSzPct val="25000"/>
            </a:pPr>
            <a:r>
              <a:rPr lang="en-US" sz="3600" dirty="0" smtClean="0"/>
              <a:t>4.2 The cloud reference model </a:t>
            </a:r>
            <a:endParaRPr lang="en-US" sz="3600" b="1" i="0" u="none" strike="noStrike" cap="none" dirty="0">
              <a:solidFill>
                <a:srgbClr val="38595B"/>
              </a:solidFill>
              <a:latin typeface="Trebuchet MS"/>
              <a:ea typeface="Trebuchet MS"/>
              <a:cs typeface="Trebuchet MS"/>
              <a:sym typeface="Trebuchet MS"/>
            </a:endParaRPr>
          </a:p>
        </p:txBody>
      </p:sp>
      <p:sp>
        <p:nvSpPr>
          <p:cNvPr id="184" name="Shape 184"/>
          <p:cNvSpPr txBox="1">
            <a:spLocks noGrp="1"/>
          </p:cNvSpPr>
          <p:nvPr>
            <p:ph type="body" idx="1"/>
          </p:nvPr>
        </p:nvSpPr>
        <p:spPr>
          <a:xfrm>
            <a:off x="304800" y="1295400"/>
            <a:ext cx="7924800" cy="4856163"/>
          </a:xfrm>
          <a:prstGeom prst="rect">
            <a:avLst/>
          </a:prstGeom>
          <a:noFill/>
          <a:ln>
            <a:noFill/>
          </a:ln>
        </p:spPr>
        <p:txBody>
          <a:bodyPr lIns="92075" tIns="46025" rIns="92075" bIns="46025" anchor="t" anchorCtr="0">
            <a:noAutofit/>
          </a:bodyPr>
          <a:lstStyle/>
          <a:p>
            <a:pPr marL="0" lvl="0" indent="381000" algn="just">
              <a:lnSpc>
                <a:spcPct val="150000"/>
              </a:lnSpc>
              <a:spcBef>
                <a:spcPts val="1200"/>
              </a:spcBef>
              <a:buClr>
                <a:schemeClr val="dk2"/>
              </a:buClr>
              <a:buNone/>
            </a:pPr>
            <a:r>
              <a:rPr lang="en-US" sz="1500" dirty="0" smtClean="0">
                <a:solidFill>
                  <a:srgbClr val="C00000"/>
                </a:solidFill>
              </a:rPr>
              <a:t>	* </a:t>
            </a:r>
            <a:r>
              <a:rPr lang="en-US" sz="1500" dirty="0" err="1" smtClean="0">
                <a:solidFill>
                  <a:srgbClr val="C00000"/>
                </a:solidFill>
              </a:rPr>
              <a:t>PaaS</a:t>
            </a:r>
            <a:r>
              <a:rPr lang="en-US" sz="1500" dirty="0" smtClean="0">
                <a:solidFill>
                  <a:srgbClr val="C00000"/>
                </a:solidFill>
              </a:rPr>
              <a:t> solutions generally include the infrastructure as well, </a:t>
            </a:r>
            <a:r>
              <a:rPr lang="en-US" sz="1500" dirty="0" smtClean="0"/>
              <a:t>which is bundled as part of the service provided to users. </a:t>
            </a:r>
          </a:p>
          <a:p>
            <a:pPr marL="0" lvl="0" indent="381000" algn="just">
              <a:lnSpc>
                <a:spcPct val="150000"/>
              </a:lnSpc>
              <a:spcBef>
                <a:spcPts val="1200"/>
              </a:spcBef>
              <a:buClr>
                <a:schemeClr val="dk2"/>
              </a:buClr>
              <a:buNone/>
            </a:pPr>
            <a:r>
              <a:rPr lang="en-US" sz="1500" dirty="0" smtClean="0"/>
              <a:t>	 * In the case of </a:t>
            </a:r>
            <a:r>
              <a:rPr lang="en-US" sz="1500" dirty="0" smtClean="0">
                <a:solidFill>
                  <a:srgbClr val="C00000"/>
                </a:solidFill>
              </a:rPr>
              <a:t>Pure </a:t>
            </a:r>
            <a:r>
              <a:rPr lang="en-US" sz="1500" dirty="0" err="1" smtClean="0">
                <a:solidFill>
                  <a:srgbClr val="C00000"/>
                </a:solidFill>
              </a:rPr>
              <a:t>PaaS</a:t>
            </a:r>
            <a:r>
              <a:rPr lang="en-US" sz="1500" dirty="0" smtClean="0"/>
              <a:t>, only the </a:t>
            </a:r>
            <a:r>
              <a:rPr lang="en-US" sz="1500" dirty="0" smtClean="0">
                <a:solidFill>
                  <a:srgbClr val="C00000"/>
                </a:solidFill>
              </a:rPr>
              <a:t>user-level middleware is offered</a:t>
            </a:r>
            <a:r>
              <a:rPr lang="en-US" sz="1500" dirty="0" smtClean="0"/>
              <a:t>, and it has to be complemented with a virtual or physical infrastructure.</a:t>
            </a:r>
          </a:p>
          <a:p>
            <a:pPr marL="0" lvl="0" indent="381000" algn="just">
              <a:lnSpc>
                <a:spcPct val="150000"/>
              </a:lnSpc>
              <a:spcBef>
                <a:spcPts val="1200"/>
              </a:spcBef>
              <a:buClr>
                <a:schemeClr val="dk2"/>
              </a:buClr>
              <a:buFont typeface="Arial" charset="0"/>
              <a:buChar char="•"/>
            </a:pPr>
            <a:r>
              <a:rPr lang="en-US" sz="1500" u="sng" dirty="0" err="1" smtClean="0">
                <a:solidFill>
                  <a:srgbClr val="C00000"/>
                </a:solidFill>
              </a:rPr>
              <a:t>SaaS</a:t>
            </a:r>
            <a:r>
              <a:rPr lang="en-US" sz="1500" dirty="0" smtClean="0">
                <a:solidFill>
                  <a:schemeClr val="tx1"/>
                </a:solidFill>
              </a:rPr>
              <a:t>- Web-based applications that rely on the cloud to provide service to end users. 	* The horsepower of the cloud provided by </a:t>
            </a:r>
            <a:r>
              <a:rPr lang="en-US" sz="1500" dirty="0" err="1" smtClean="0">
                <a:solidFill>
                  <a:schemeClr val="tx1"/>
                </a:solidFill>
              </a:rPr>
              <a:t>IaaS</a:t>
            </a:r>
            <a:r>
              <a:rPr lang="en-US" sz="1500" dirty="0" smtClean="0">
                <a:solidFill>
                  <a:schemeClr val="tx1"/>
                </a:solidFill>
              </a:rPr>
              <a:t> and </a:t>
            </a:r>
            <a:r>
              <a:rPr lang="en-US" sz="1500" dirty="0" err="1" smtClean="0">
                <a:solidFill>
                  <a:schemeClr val="tx1"/>
                </a:solidFill>
              </a:rPr>
              <a:t>PaaS</a:t>
            </a:r>
            <a:r>
              <a:rPr lang="en-US" sz="1500" dirty="0" smtClean="0">
                <a:solidFill>
                  <a:schemeClr val="tx1"/>
                </a:solidFill>
              </a:rPr>
              <a:t> solutions allows independent software vendors to deliver their application services over the Internet.</a:t>
            </a:r>
          </a:p>
          <a:p>
            <a:pPr marL="0" lvl="0" indent="381000" algn="just">
              <a:lnSpc>
                <a:spcPct val="150000"/>
              </a:lnSpc>
              <a:spcBef>
                <a:spcPts val="1200"/>
              </a:spcBef>
              <a:buClr>
                <a:schemeClr val="dk2"/>
              </a:buClr>
              <a:buNone/>
            </a:pPr>
            <a:r>
              <a:rPr lang="en-US" sz="1500" dirty="0" smtClean="0">
                <a:solidFill>
                  <a:schemeClr val="tx1"/>
                </a:solidFill>
              </a:rPr>
              <a:t>	* </a:t>
            </a:r>
            <a:r>
              <a:rPr lang="en-US" sz="1500" dirty="0" err="1" smtClean="0">
                <a:solidFill>
                  <a:schemeClr val="tx1"/>
                </a:solidFill>
              </a:rPr>
              <a:t>SaaS</a:t>
            </a:r>
            <a:r>
              <a:rPr lang="en-US" sz="1500" dirty="0" smtClean="0">
                <a:solidFill>
                  <a:schemeClr val="tx1"/>
                </a:solidFill>
              </a:rPr>
              <a:t> implementations should feature </a:t>
            </a:r>
            <a:r>
              <a:rPr lang="en-US" sz="1500" dirty="0" smtClean="0">
                <a:solidFill>
                  <a:srgbClr val="C00000"/>
                </a:solidFill>
              </a:rPr>
              <a:t>adaptively change and expose an autonomic behavior </a:t>
            </a:r>
            <a:r>
              <a:rPr lang="en-US" sz="1500" dirty="0" smtClean="0">
                <a:solidFill>
                  <a:schemeClr val="tx1"/>
                </a:solidFill>
              </a:rPr>
              <a:t>automatically, whereas </a:t>
            </a:r>
            <a:r>
              <a:rPr lang="en-US" sz="1500" dirty="0" err="1" smtClean="0">
                <a:solidFill>
                  <a:schemeClr val="tx1"/>
                </a:solidFill>
              </a:rPr>
              <a:t>PaaS</a:t>
            </a:r>
            <a:r>
              <a:rPr lang="en-US" sz="1500" dirty="0" smtClean="0">
                <a:solidFill>
                  <a:schemeClr val="tx1"/>
                </a:solidFill>
              </a:rPr>
              <a:t> and </a:t>
            </a:r>
            <a:r>
              <a:rPr lang="en-US" sz="1500" dirty="0" err="1" smtClean="0">
                <a:solidFill>
                  <a:schemeClr val="tx1"/>
                </a:solidFill>
              </a:rPr>
              <a:t>IaaS</a:t>
            </a:r>
            <a:r>
              <a:rPr lang="en-US" sz="1500" dirty="0" smtClean="0">
                <a:solidFill>
                  <a:schemeClr val="tx1"/>
                </a:solidFill>
              </a:rPr>
              <a:t> generally provide this functionality </a:t>
            </a:r>
            <a:r>
              <a:rPr lang="en-US" sz="1500" dirty="0" smtClean="0">
                <a:solidFill>
                  <a:srgbClr val="C00000"/>
                </a:solidFill>
              </a:rPr>
              <a:t>as a part of the API exposed to users. 	</a:t>
            </a:r>
          </a:p>
        </p:txBody>
      </p:sp>
      <p:sp>
        <p:nvSpPr>
          <p:cNvPr id="185" name="Shape 185"/>
          <p:cNvSpPr txBox="1">
            <a:spLocks noGrp="1"/>
          </p:cNvSpPr>
          <p:nvPr>
            <p:ph type="sldNum" idx="12"/>
          </p:nvPr>
        </p:nvSpPr>
        <p:spPr>
          <a:xfrm>
            <a:off x="5289550" y="6330951"/>
            <a:ext cx="150494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chemeClr val="lt1"/>
              </a:buClr>
              <a:buSzPct val="25000"/>
              <a:buFont typeface="Arial"/>
              <a:buNone/>
            </a:pPr>
            <a:fld id="{00000000-1234-1234-1234-123412341234}" type="slidenum">
              <a:rPr lang="en-US" sz="1400" b="0" i="0" u="none" strike="noStrike" cap="none">
                <a:solidFill>
                  <a:schemeClr val="lt1"/>
                </a:solidFill>
                <a:latin typeface="Arial"/>
                <a:ea typeface="Arial"/>
                <a:cs typeface="Arial"/>
                <a:sym typeface="Arial"/>
              </a:rPr>
              <a:pPr marL="0" marR="0" lvl="0" indent="0" algn="r" rtl="0">
                <a:lnSpc>
                  <a:spcPct val="100000"/>
                </a:lnSpc>
                <a:spcBef>
                  <a:spcPts val="0"/>
                </a:spcBef>
                <a:spcAft>
                  <a:spcPts val="0"/>
                </a:spcAft>
                <a:buClr>
                  <a:schemeClr val="lt1"/>
                </a:buClr>
                <a:buSzPct val="25000"/>
                <a:buFont typeface="Arial"/>
                <a:buNone/>
              </a:pPr>
              <a:t>9</a:t>
            </a:fld>
            <a:endParaRPr lang="en-US"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ema">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5901</TotalTime>
  <Words>8124</Words>
  <Application>Microsoft Office PowerPoint</Application>
  <PresentationFormat>On-screen Show (4:3)</PresentationFormat>
  <Paragraphs>678</Paragraphs>
  <Slides>87</Slides>
  <Notes>77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vt:lpstr>
      <vt:lpstr>Georgia</vt:lpstr>
      <vt:lpstr>Times New Roman</vt:lpstr>
      <vt:lpstr>Trebuchet MS</vt:lpstr>
      <vt:lpstr>Office tema</vt:lpstr>
      <vt:lpstr>MODULE 2 </vt:lpstr>
      <vt:lpstr>CHAPTER 4-CLOUD COMPUTING ARCHITECTURE</vt:lpstr>
      <vt:lpstr>4.1 INTRODUCTION</vt:lpstr>
      <vt:lpstr>4.2 The cloud reference model </vt:lpstr>
      <vt:lpstr>4.2 The cloud reference model </vt:lpstr>
      <vt:lpstr>4.2 The cloud reference model </vt:lpstr>
      <vt:lpstr>4.2 The cloud reference model </vt:lpstr>
      <vt:lpstr>4.2 The cloud reference model </vt:lpstr>
      <vt:lpstr>4.2 The cloud reference model </vt:lpstr>
      <vt:lpstr>4.2 The cloud reference model </vt:lpstr>
      <vt:lpstr>4.2 The cloud reference model </vt:lpstr>
      <vt:lpstr>4.2.2 Infrastructure- and hardware-as-a-service</vt:lpstr>
      <vt:lpstr>4.2.2 Infrastructure- and hardware-as-a-service</vt:lpstr>
      <vt:lpstr>4.2.2 Infrastructure- and hardware-as-a-service</vt:lpstr>
      <vt:lpstr>4.2.2 Infrastructure- and hardware-as-a-service</vt:lpstr>
      <vt:lpstr>4.2.2 Infrastructure- and hardware-as-a-service</vt:lpstr>
      <vt:lpstr>4.2.2 Infrastructure- and hardware-as-a-service</vt:lpstr>
      <vt:lpstr>4.2.2 Infrastructure- and hardware-as-a-service</vt:lpstr>
      <vt:lpstr>4.2.3 Platform as a service</vt:lpstr>
      <vt:lpstr>4.2.3 Platform as a service</vt:lpstr>
      <vt:lpstr>4.2.3 Platform as a service</vt:lpstr>
      <vt:lpstr>4.2.3 Platform as a service</vt:lpstr>
      <vt:lpstr>4.2.3 Platform as a service</vt:lpstr>
      <vt:lpstr>4.2.3 Platform as a service</vt:lpstr>
      <vt:lpstr>4.2.3 Platform as a service</vt:lpstr>
      <vt:lpstr>4.2.3 Platform as a service</vt:lpstr>
      <vt:lpstr>4.2.4 Software as a service</vt:lpstr>
      <vt:lpstr>4.2.4 Software as a service</vt:lpstr>
      <vt:lpstr>4.2.4 Software as a service</vt:lpstr>
      <vt:lpstr>4.2.4 Software as a service</vt:lpstr>
      <vt:lpstr>4.2.4 Software as a service</vt:lpstr>
      <vt:lpstr>4.3 Types of clouds</vt:lpstr>
      <vt:lpstr>4.3 Types of clouds</vt:lpstr>
      <vt:lpstr>4.3 Types of clouds</vt:lpstr>
      <vt:lpstr>4.3 Types of clouds</vt:lpstr>
      <vt:lpstr>4.3 Types of clouds</vt:lpstr>
      <vt:lpstr>4.3 Types of clouds</vt:lpstr>
      <vt:lpstr>.</vt:lpstr>
      <vt:lpstr>.</vt:lpstr>
      <vt:lpstr>.</vt:lpstr>
      <vt:lpstr>.</vt:lpstr>
      <vt:lpstr>4.3.4 Community clouds</vt:lpstr>
      <vt:lpstr>4.3.4 Community clouds</vt:lpstr>
      <vt:lpstr>4.3.4 Community clouds</vt:lpstr>
      <vt:lpstr>4.3.4 Community clouds</vt:lpstr>
      <vt:lpstr>4.3.4 Community clouds</vt:lpstr>
      <vt:lpstr>4.4 Economics of the cloud</vt:lpstr>
      <vt:lpstr>4.4 Economics of the cloud</vt:lpstr>
      <vt:lpstr>4.4 Economics of the cloud</vt:lpstr>
      <vt:lpstr>4.3.4 Community clouds</vt:lpstr>
      <vt:lpstr>Open Challenges (Cloud Definition)</vt:lpstr>
      <vt:lpstr>Cloud Definition</vt:lpstr>
      <vt:lpstr>Cloud Interoperability and Standards</vt:lpstr>
      <vt:lpstr>Cloud Interoperability and Standards</vt:lpstr>
      <vt:lpstr>Scalability and Fault Tolerance</vt:lpstr>
      <vt:lpstr>Scalability and Fault Tolerance</vt:lpstr>
      <vt:lpstr>Security, Trust and Privacy</vt:lpstr>
      <vt:lpstr>Security, Trust and Privacy</vt:lpstr>
      <vt:lpstr>Organizational Aspects</vt:lpstr>
      <vt:lpstr>Organizational Aspects</vt:lpstr>
      <vt:lpstr>END OF CHAPTER 4</vt:lpstr>
      <vt:lpstr>CHAPTER 5 Cloud Application Programming and the Aneka Platform</vt:lpstr>
      <vt:lpstr>5.1 Framework overview</vt:lpstr>
      <vt:lpstr>5.1 Framework overview</vt:lpstr>
      <vt:lpstr>5.1 Framework overview</vt:lpstr>
      <vt:lpstr>.</vt:lpstr>
      <vt:lpstr>5.1 Framework overview</vt:lpstr>
      <vt:lpstr>5.1 Framework overview</vt:lpstr>
      <vt:lpstr>5.1 Framework overview</vt:lpstr>
      <vt:lpstr>5.2 Anatomy of the Aneka container</vt:lpstr>
      <vt:lpstr>5.2.1 From the ground up: the platform abstraction layer</vt:lpstr>
      <vt:lpstr>5.2.1 From the ground up: the platform abstraction layer</vt:lpstr>
      <vt:lpstr>5.2.2 Fabric services </vt:lpstr>
      <vt:lpstr>5.2.2 Fabric services </vt:lpstr>
      <vt:lpstr>5.2.2 Fabric services </vt:lpstr>
      <vt:lpstr>5.2.2 Fabric services </vt:lpstr>
      <vt:lpstr>5.2.3 Foundation services </vt:lpstr>
      <vt:lpstr>5.2.3 Foundation services </vt:lpstr>
      <vt:lpstr>5.2.3 Foundation services </vt:lpstr>
      <vt:lpstr>5.2.3 Foundation services </vt:lpstr>
      <vt:lpstr>5.2.3 Foundation services </vt:lpstr>
      <vt:lpstr>5.2.3 Foundation services </vt:lpstr>
      <vt:lpstr>5.2.4 Application services</vt:lpstr>
      <vt:lpstr>5.2.4 Application services</vt:lpstr>
      <vt:lpstr>5.2.4 Application services</vt:lpstr>
      <vt:lpstr>5.2.4 Application services</vt:lpstr>
      <vt:lpstr>END OF CHAPTER 5 (MODULE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CLOUD COMPUTING  INTRODUCTION</dc:title>
  <dc:creator>DELL</dc:creator>
  <cp:lastModifiedBy>Microsoft account</cp:lastModifiedBy>
  <cp:revision>208</cp:revision>
  <dcterms:modified xsi:type="dcterms:W3CDTF">2024-05-13T23:09:15Z</dcterms:modified>
</cp:coreProperties>
</file>