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272" r:id="rId6"/>
    <p:sldId id="261" r:id="rId7"/>
    <p:sldId id="273" r:id="rId8"/>
    <p:sldId id="262" r:id="rId9"/>
    <p:sldId id="274" r:id="rId10"/>
    <p:sldId id="275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8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CF05E-85A8-481D-92EC-9542C7063827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1E13B-AB21-47D7-BCC4-BD790F051C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489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1E13B-AB21-47D7-BCC4-BD790F051C14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056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FD54-086F-4795-A8CA-D4EA768E3A3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0AB4-E246-4765-856A-62192B936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573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FD54-086F-4795-A8CA-D4EA768E3A3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0AB4-E246-4765-856A-62192B936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291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FD54-086F-4795-A8CA-D4EA768E3A3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0AB4-E246-4765-856A-62192B936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242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FD54-086F-4795-A8CA-D4EA768E3A3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0AB4-E246-4765-856A-62192B936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61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FD54-086F-4795-A8CA-D4EA768E3A3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0AB4-E246-4765-856A-62192B936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987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FD54-086F-4795-A8CA-D4EA768E3A3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0AB4-E246-4765-856A-62192B936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24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FD54-086F-4795-A8CA-D4EA768E3A3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0AB4-E246-4765-856A-62192B936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957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FD54-086F-4795-A8CA-D4EA768E3A3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0AB4-E246-4765-856A-62192B936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1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FD54-086F-4795-A8CA-D4EA768E3A3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0AB4-E246-4765-856A-62192B936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482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FD54-086F-4795-A8CA-D4EA768E3A3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0AB4-E246-4765-856A-62192B936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68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FD54-086F-4795-A8CA-D4EA768E3A3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0AB4-E246-4765-856A-62192B936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586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1FD54-086F-4795-A8CA-D4EA768E3A3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70AB4-E246-4765-856A-62192B936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490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Scaled Dot Product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731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480" y="2732405"/>
            <a:ext cx="10515600" cy="1325563"/>
          </a:xfrm>
        </p:spPr>
        <p:txBody>
          <a:bodyPr/>
          <a:lstStyle/>
          <a:p>
            <a:r>
              <a:rPr lang="en-US" dirty="0" smtClean="0"/>
              <a:t>Dot Products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4890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Dot Product Q · Kᵀ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We compute the dot product of each query vector with each key vector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Dot(Q1</a:t>
            </a:r>
            <a:r>
              <a:rPr lang="en-IN" dirty="0"/>
              <a:t>​,K</a:t>
            </a:r>
            <a:r>
              <a:rPr lang="en-IN" baseline="-25000" dirty="0"/>
              <a:t>1</a:t>
            </a:r>
            <a:r>
              <a:rPr lang="en-IN" baseline="30000" dirty="0"/>
              <a:t>⊤</a:t>
            </a:r>
            <a:r>
              <a:rPr lang="en-IN" dirty="0"/>
              <a:t>​)=(−0.791×−0.465)+(0.189×0.459)+(−0.132×−0.299)+(0.218×0.398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US" dirty="0"/>
              <a:t>Q = </a:t>
            </a:r>
          </a:p>
          <a:p>
            <a:pPr marL="0" indent="0">
              <a:buNone/>
            </a:pPr>
            <a:r>
              <a:rPr lang="en-US" dirty="0"/>
              <a:t>[[-0.791,  0.189, -0.132,  0.218],   ← Q₁</a:t>
            </a:r>
          </a:p>
          <a:p>
            <a:pPr marL="0" indent="0">
              <a:buNone/>
            </a:pPr>
            <a:r>
              <a:rPr lang="en-US" dirty="0"/>
              <a:t> [-0.472,  0.281, -0.807,  0.842],   ← Q₂</a:t>
            </a:r>
          </a:p>
          <a:p>
            <a:pPr marL="0" indent="0">
              <a:buNone/>
            </a:pPr>
            <a:r>
              <a:rPr lang="en-US" dirty="0"/>
              <a:t> [-0.110,  0.552, -1.162,  1.052]]   ← Q</a:t>
            </a:r>
            <a:r>
              <a:rPr lang="en-US" dirty="0" smtClean="0"/>
              <a:t>₃</a:t>
            </a:r>
          </a:p>
          <a:p>
            <a:pPr marL="0" indent="0">
              <a:buNone/>
            </a:pPr>
            <a:r>
              <a:rPr lang="en-US" dirty="0"/>
              <a:t>K = </a:t>
            </a:r>
          </a:p>
          <a:p>
            <a:pPr marL="0" indent="0">
              <a:buNone/>
            </a:pPr>
            <a:r>
              <a:rPr lang="en-US" dirty="0"/>
              <a:t>[[-0.465,  0.459, -0.299,  0.398],   ← K₁</a:t>
            </a:r>
          </a:p>
          <a:p>
            <a:pPr marL="0" indent="0">
              <a:buNone/>
            </a:pPr>
            <a:r>
              <a:rPr lang="en-US" dirty="0"/>
              <a:t> [-0.181,  0.485, -1.306,  1.164],   ← K₂</a:t>
            </a:r>
          </a:p>
          <a:p>
            <a:pPr marL="0" indent="0">
              <a:buNone/>
            </a:pPr>
            <a:r>
              <a:rPr lang="en-US" dirty="0"/>
              <a:t> [ 0.156,  0.826, -1.437,  1.091]]   ← K</a:t>
            </a:r>
            <a:r>
              <a:rPr lang="en-US" dirty="0" smtClean="0"/>
              <a:t>₃</a:t>
            </a:r>
          </a:p>
          <a:p>
            <a:pPr marL="0" indent="0">
              <a:buNone/>
            </a:pPr>
            <a:endParaRPr lang="fr-FR" b="1" dirty="0" smtClean="0"/>
          </a:p>
          <a:p>
            <a:pPr marL="0" indent="0">
              <a:buNone/>
            </a:pPr>
            <a:r>
              <a:rPr lang="fr-FR" b="1" dirty="0" smtClean="0"/>
              <a:t>Q </a:t>
            </a:r>
            <a:r>
              <a:rPr lang="fr-FR" b="1" dirty="0"/>
              <a:t>× Kᵀ =</a:t>
            </a:r>
          </a:p>
          <a:p>
            <a:pPr marL="0" indent="0">
              <a:buNone/>
            </a:pPr>
            <a:r>
              <a:rPr lang="fr-FR" b="1" dirty="0"/>
              <a:t>[[0.580, 0.877, 0.686],</a:t>
            </a:r>
          </a:p>
          <a:p>
            <a:pPr marL="0" indent="0">
              <a:buNone/>
            </a:pPr>
            <a:r>
              <a:rPr lang="fr-FR" b="1" dirty="0"/>
              <a:t> [0.912, 2.627, 2.390],</a:t>
            </a:r>
          </a:p>
          <a:p>
            <a:pPr marL="0" indent="0">
              <a:buNone/>
            </a:pPr>
            <a:r>
              <a:rPr lang="fr-FR" b="1" dirty="0"/>
              <a:t> [1.077, 2.928, 2.635]]</a:t>
            </a: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6682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Scaling by √dₘ (dimension = 4)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We scale each dot product by dividing by √4 = 2.0: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IN" dirty="0"/>
              <a:t>Q × Kᵀ =</a:t>
            </a:r>
          </a:p>
          <a:p>
            <a:pPr marL="0" indent="0">
              <a:buNone/>
            </a:pPr>
            <a:r>
              <a:rPr lang="en-IN" dirty="0"/>
              <a:t>[[0.580, 0.877, 0.686],</a:t>
            </a:r>
          </a:p>
          <a:p>
            <a:pPr marL="0" indent="0">
              <a:buNone/>
            </a:pPr>
            <a:r>
              <a:rPr lang="en-IN" dirty="0"/>
              <a:t> [0.912, 2.627, 2.390],</a:t>
            </a:r>
          </a:p>
          <a:p>
            <a:pPr marL="0" indent="0">
              <a:buNone/>
            </a:pPr>
            <a:r>
              <a:rPr lang="en-IN" dirty="0"/>
              <a:t> [1.077, 2.928, 2.635]]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Scaled (Q × Kᵀ / √dₖ) =</a:t>
            </a:r>
          </a:p>
          <a:p>
            <a:pPr marL="0" indent="0">
              <a:buNone/>
            </a:pPr>
            <a:r>
              <a:rPr lang="en-IN" dirty="0"/>
              <a:t>[[0.290, 0.439, 0.343],</a:t>
            </a:r>
          </a:p>
          <a:p>
            <a:pPr marL="0" indent="0">
              <a:buNone/>
            </a:pPr>
            <a:r>
              <a:rPr lang="en-IN" dirty="0"/>
              <a:t> [0.456, 1.314, 1.195],</a:t>
            </a:r>
          </a:p>
          <a:p>
            <a:pPr marL="0" indent="0">
              <a:buNone/>
            </a:pPr>
            <a:r>
              <a:rPr lang="en-IN" dirty="0"/>
              <a:t> [0.539, 1.464, 1.317]]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6721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/>
              <a:t>Softmax</a:t>
            </a:r>
            <a:r>
              <a:rPr lang="en-IN" b="1" dirty="0" smtClean="0"/>
              <a:t> for Attention Weights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apply </a:t>
            </a:r>
            <a:r>
              <a:rPr lang="en-US" dirty="0" err="1" smtClean="0"/>
              <a:t>softmax</a:t>
            </a:r>
            <a:r>
              <a:rPr lang="en-US" dirty="0" smtClean="0"/>
              <a:t> on each row to turn the scaled scores into a probability distribution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Attention Weights (after </a:t>
            </a:r>
            <a:r>
              <a:rPr lang="en-US" dirty="0" err="1"/>
              <a:t>Softmax</a:t>
            </a:r>
            <a:r>
              <a:rPr lang="en-US" dirty="0"/>
              <a:t>) = </a:t>
            </a:r>
          </a:p>
          <a:p>
            <a:pPr marL="0" indent="0">
              <a:buNone/>
            </a:pPr>
            <a:r>
              <a:rPr lang="en-US" dirty="0"/>
              <a:t>[[0.316, 0.367, 0.317],</a:t>
            </a:r>
          </a:p>
          <a:p>
            <a:pPr marL="0" indent="0">
              <a:buNone/>
            </a:pPr>
            <a:r>
              <a:rPr lang="en-US" dirty="0"/>
              <a:t> [0.212, 0.408, 0.380],</a:t>
            </a:r>
          </a:p>
          <a:p>
            <a:pPr marL="0" indent="0">
              <a:buNone/>
            </a:pPr>
            <a:r>
              <a:rPr lang="en-US" dirty="0"/>
              <a:t> [0.202, 0.432, 0.366]]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Each </a:t>
            </a:r>
            <a:r>
              <a:rPr lang="en-US" dirty="0" smtClean="0"/>
              <a:t>row adds up to 1.0 and represents how much attention the token gives to others.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8814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Final Attention Output (Weights × V)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b="1" dirty="0"/>
              <a:t>V = [[-0.183, -0.024, -0.127, 0.221],</a:t>
            </a:r>
          </a:p>
          <a:p>
            <a:pPr marL="0" indent="0">
              <a:buNone/>
            </a:pPr>
            <a:r>
              <a:rPr lang="en-IN" b="1" dirty="0"/>
              <a:t>     [-0.811,  0.093, -1.198, 1.249],</a:t>
            </a:r>
          </a:p>
          <a:p>
            <a:pPr marL="0" indent="0">
              <a:buNone/>
            </a:pPr>
            <a:r>
              <a:rPr lang="en-IN" b="1" dirty="0"/>
              <a:t>     [-0.938,  0.464, -1.358, 1.183]]</a:t>
            </a:r>
          </a:p>
          <a:p>
            <a:pPr marL="0" indent="0">
              <a:buNone/>
            </a:pPr>
            <a:r>
              <a:rPr lang="en-IN" b="1" dirty="0" smtClean="0"/>
              <a:t>Example </a:t>
            </a:r>
            <a:r>
              <a:rPr lang="en-IN" b="1" dirty="0" smtClean="0"/>
              <a:t>Calculation (Einstein row): </a:t>
            </a:r>
            <a:r>
              <a:rPr lang="en-IN" b="1" dirty="0" err="1" smtClean="0"/>
              <a:t>softmax</a:t>
            </a:r>
            <a:r>
              <a:rPr lang="en-IN" b="1" dirty="0" smtClean="0"/>
              <a:t> X V[</a:t>
            </a:r>
            <a:r>
              <a:rPr lang="en-IN" b="1" dirty="0" err="1" smtClean="0"/>
              <a:t>i</a:t>
            </a:r>
            <a:r>
              <a:rPr lang="en-IN" b="1" dirty="0" smtClean="0"/>
              <a:t>]</a:t>
            </a:r>
          </a:p>
          <a:p>
            <a:pPr marL="0" indent="0">
              <a:buNone/>
            </a:pPr>
            <a:r>
              <a:rPr lang="pt-BR" dirty="0"/>
              <a:t>Output[0][0] = 0.316×(-0.183) + 0.367×(-0.811) + 0.317×(-0.938) = -0.0578 - 0.2977 - 0.2970 ≈ -0.652</a:t>
            </a:r>
          </a:p>
          <a:p>
            <a:pPr marL="0" indent="0">
              <a:buNone/>
            </a:pPr>
            <a:r>
              <a:rPr lang="pt-BR" dirty="0"/>
              <a:t>Output[0][1] = 0.316×(-0.024) + 0.367×(0.093)  + 0.317×(0.464)  = -0.0076 + 0.0341 + 0.1472 ≈ 0.174</a:t>
            </a:r>
          </a:p>
          <a:p>
            <a:pPr marL="0" indent="0">
              <a:buNone/>
            </a:pPr>
            <a:r>
              <a:rPr lang="pt-BR" dirty="0"/>
              <a:t>Output[0][2] = 0.316×(-0.127) + 0.367×(-1.198) + 0.317×(-1.358) = -0.0401 - 0.4397 - 0.4304 ≈ -0.910</a:t>
            </a:r>
          </a:p>
          <a:p>
            <a:pPr marL="0" indent="0">
              <a:buNone/>
            </a:pPr>
            <a:r>
              <a:rPr lang="pt-BR" dirty="0"/>
              <a:t>Output[0][3] = 0.316×(0.221)  + 0.367×(1.249)  + 0.317×(1.183)  = 0.0698 + 0.4584 + 0.3751 ≈ 0.903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Output Matrix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r>
              <a:rPr lang="en-IN" dirty="0"/>
              <a:t>[[-0.652,  0.174, -0.910,  0.903],</a:t>
            </a:r>
          </a:p>
          <a:p>
            <a:pPr marL="0" indent="0">
              <a:buNone/>
            </a:pPr>
            <a:r>
              <a:rPr lang="en-IN" dirty="0"/>
              <a:t> [-0.671,  0.213, -1.052,  1.013],</a:t>
            </a:r>
          </a:p>
          <a:p>
            <a:pPr marL="0" indent="0">
              <a:buNone/>
            </a:pPr>
            <a:r>
              <a:rPr lang="en-IN" dirty="0"/>
              <a:t> [-0.678,  0.232, -1.067,  0.999]]</a:t>
            </a:r>
            <a:endParaRPr lang="en-IN" dirty="0" smtClean="0"/>
          </a:p>
          <a:p>
            <a:pPr marL="0" indent="0">
              <a:buNone/>
            </a:pPr>
            <a:r>
              <a:rPr lang="en-US" dirty="0" smtClean="0"/>
              <a:t>Each </a:t>
            </a:r>
            <a:r>
              <a:rPr lang="en-US" dirty="0" smtClean="0"/>
              <a:t>row is now a context-aware representation of the corresponding token, influenced by its relationship to others.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540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Multi-Head Attention?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455083"/>
            <a:ext cx="10515600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smtClean="0"/>
              <a:t>While single-head attention computes one set of attention weights, </a:t>
            </a:r>
            <a:r>
              <a:rPr lang="en-US" sz="1800" b="1" dirty="0" smtClean="0"/>
              <a:t>Multi-Head Attention</a:t>
            </a:r>
            <a:r>
              <a:rPr lang="en-US" sz="1800" dirty="0" smtClean="0"/>
              <a:t> runs multiple attention operations in parallel.</a:t>
            </a:r>
          </a:p>
          <a:p>
            <a:r>
              <a:rPr lang="en-US" sz="1800" dirty="0" smtClean="0"/>
              <a:t>Each head learns to focus on different parts of the sentence.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Different heads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on different relationships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One head might focus on local word pairs (like "Einstein" and "Nobel"), another on long-range dependencies (like full sentence meaning).</a:t>
            </a:r>
          </a:p>
          <a:p>
            <a:r>
              <a:rPr lang="en-US" sz="1800" dirty="0" smtClean="0"/>
              <a:t>Capture different types of relationships (short-range vs. long-range dependencies)</a:t>
            </a:r>
          </a:p>
          <a:p>
            <a:r>
              <a:rPr lang="en-US" sz="1800" dirty="0" smtClean="0"/>
              <a:t>Increase model capacity to learn richer representations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increases model expressiveness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6752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How Multi-Head Attention Works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Multiple sets</a:t>
            </a:r>
            <a:r>
              <a:rPr lang="en-US" dirty="0" smtClean="0"/>
              <a:t> of learned matrices:</a:t>
            </a:r>
          </a:p>
          <a:p>
            <a:pPr lvl="1"/>
            <a:r>
              <a:rPr lang="en-US" dirty="0" smtClean="0"/>
              <a:t>W_Q¹, W_K¹, W_V¹ (Head 1)</a:t>
            </a:r>
          </a:p>
          <a:p>
            <a:pPr lvl="1"/>
            <a:r>
              <a:rPr lang="en-US" dirty="0" smtClean="0"/>
              <a:t>W_Q², W_K², W_V² (Head 2)</a:t>
            </a:r>
          </a:p>
          <a:p>
            <a:pPr lvl="1"/>
            <a:r>
              <a:rPr lang="en-US" dirty="0" smtClean="0"/>
              <a:t>... and so on for each head</a:t>
            </a:r>
          </a:p>
          <a:p>
            <a:r>
              <a:rPr lang="en-US" dirty="0" smtClean="0"/>
              <a:t>Each head separately computes:</a:t>
            </a:r>
          </a:p>
          <a:p>
            <a:pPr lvl="1"/>
            <a:r>
              <a:rPr lang="en-US" dirty="0" smtClean="0"/>
              <a:t>Attention = </a:t>
            </a:r>
            <a:r>
              <a:rPr lang="en-US" dirty="0" err="1" smtClean="0"/>
              <a:t>softmax</a:t>
            </a:r>
            <a:r>
              <a:rPr lang="en-US" dirty="0" smtClean="0"/>
              <a:t>(Q · Kᵀ / √dₖ) · V</a:t>
            </a:r>
          </a:p>
          <a:p>
            <a:r>
              <a:rPr lang="en-US" dirty="0" smtClean="0"/>
              <a:t>Outputs of all heads are </a:t>
            </a:r>
            <a:r>
              <a:rPr lang="en-US" b="1" dirty="0" smtClean="0"/>
              <a:t>concatenated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Final concatenated output is </a:t>
            </a:r>
            <a:r>
              <a:rPr lang="en-US" b="1" dirty="0" smtClean="0"/>
              <a:t>linearly projected</a:t>
            </a:r>
            <a:r>
              <a:rPr lang="en-US" dirty="0" smtClean="0"/>
              <a:t> back to the original dimension.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8972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Multi-Head Attention Example (Conceptual)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we have 2 heads:</a:t>
            </a:r>
          </a:p>
          <a:p>
            <a:r>
              <a:rPr lang="en-US" dirty="0" smtClean="0"/>
              <a:t>Head 1 focuses more on "Einstein" and "Nobel" relationship.</a:t>
            </a:r>
          </a:p>
          <a:p>
            <a:r>
              <a:rPr lang="en-US" dirty="0" smtClean="0"/>
              <a:t>Head 2 focuses more on broader sentence meaning.</a:t>
            </a:r>
          </a:p>
          <a:p>
            <a:pPr marL="0" indent="0">
              <a:buNone/>
            </a:pPr>
            <a:r>
              <a:rPr lang="en-US" dirty="0" smtClean="0"/>
              <a:t>Input </a:t>
            </a:r>
            <a:r>
              <a:rPr lang="en-US" dirty="0" err="1" smtClean="0"/>
              <a:t>Embeddings</a:t>
            </a:r>
            <a:r>
              <a:rPr lang="en-US" dirty="0" smtClean="0"/>
              <a:t> → [Head1 Attention Output | Head2 Attention Output] → Linear Layer → Final 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0716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Multi-Head Attention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Original Embedding Dimension:</a:t>
            </a:r>
            <a:r>
              <a:rPr lang="en-US" dirty="0" smtClean="0"/>
              <a:t> 4 → </a:t>
            </a:r>
            <a:r>
              <a:rPr lang="en-US" b="1" dirty="0" smtClean="0"/>
              <a:t>Each Head Dimension:</a:t>
            </a:r>
            <a:r>
              <a:rPr lang="en-US" dirty="0" smtClean="0"/>
              <a:t> 2</a:t>
            </a:r>
          </a:p>
          <a:p>
            <a:pPr marL="0" indent="0">
              <a:buNone/>
            </a:pPr>
            <a:r>
              <a:rPr lang="en-US" b="1" dirty="0" smtClean="0"/>
              <a:t>Head 1 Output:</a:t>
            </a:r>
            <a:r>
              <a:rPr lang="en-US" dirty="0" smtClean="0"/>
              <a:t> (focuses on entity relations)</a:t>
            </a:r>
          </a:p>
          <a:p>
            <a:pPr marL="0" indent="0">
              <a:buNone/>
            </a:pPr>
            <a:r>
              <a:rPr lang="en-IN" dirty="0"/>
              <a:t>[[-0.652,  0.174],</a:t>
            </a:r>
          </a:p>
          <a:p>
            <a:pPr marL="0" indent="0">
              <a:buNone/>
            </a:pPr>
            <a:r>
              <a:rPr lang="en-IN" dirty="0"/>
              <a:t> [-0.671,  0.213],</a:t>
            </a:r>
          </a:p>
          <a:p>
            <a:pPr marL="0" indent="0">
              <a:buNone/>
            </a:pPr>
            <a:r>
              <a:rPr lang="en-IN" dirty="0"/>
              <a:t> [-0.678,  0.232]] </a:t>
            </a:r>
            <a:endParaRPr lang="en-IN" dirty="0" smtClean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US" b="1" dirty="0" smtClean="0"/>
              <a:t>Head </a:t>
            </a:r>
            <a:r>
              <a:rPr lang="en-US" b="1" dirty="0" smtClean="0"/>
              <a:t>2 Output:</a:t>
            </a:r>
            <a:r>
              <a:rPr lang="en-US" dirty="0" smtClean="0"/>
              <a:t> (focuses on global structure)</a:t>
            </a:r>
          </a:p>
          <a:p>
            <a:pPr marL="0" indent="0">
              <a:buNone/>
            </a:pPr>
            <a:r>
              <a:rPr lang="en-IN" dirty="0"/>
              <a:t>[[-0.910,  0.903],</a:t>
            </a:r>
          </a:p>
          <a:p>
            <a:pPr marL="0" indent="0">
              <a:buNone/>
            </a:pPr>
            <a:r>
              <a:rPr lang="en-IN" dirty="0"/>
              <a:t> [-1.052,  1.013],</a:t>
            </a:r>
          </a:p>
          <a:p>
            <a:pPr marL="0" indent="0">
              <a:buNone/>
            </a:pPr>
            <a:r>
              <a:rPr lang="en-IN" dirty="0"/>
              <a:t> [-1.067,  0.999</a:t>
            </a:r>
            <a:r>
              <a:rPr lang="en-IN" dirty="0" smtClean="0"/>
              <a:t>]]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b="1" dirty="0" smtClean="0"/>
              <a:t>Concatenated Output:</a:t>
            </a:r>
          </a:p>
          <a:p>
            <a:pPr marL="0" indent="0">
              <a:buNone/>
            </a:pPr>
            <a:r>
              <a:rPr lang="en-IN" dirty="0"/>
              <a:t>[[-0.652, 0.174, -0.910, 0.903],</a:t>
            </a:r>
          </a:p>
          <a:p>
            <a:pPr marL="0" indent="0">
              <a:buNone/>
            </a:pPr>
            <a:r>
              <a:rPr lang="en-IN" dirty="0"/>
              <a:t> [-0.671, 0.213, -1.052, 1.013],</a:t>
            </a:r>
          </a:p>
          <a:p>
            <a:pPr marL="0" indent="0">
              <a:buNone/>
            </a:pPr>
            <a:r>
              <a:rPr lang="en-IN" dirty="0"/>
              <a:t> [-0.678, 0.232, -1.067, 0.999]] </a:t>
            </a:r>
            <a:endParaRPr lang="en-IN" dirty="0" smtClean="0"/>
          </a:p>
          <a:p>
            <a:pPr marL="0" indent="0">
              <a:buNone/>
            </a:pPr>
            <a:r>
              <a:rPr lang="en-US" dirty="0" smtClean="0"/>
              <a:t>Multi-head </a:t>
            </a:r>
            <a:r>
              <a:rPr lang="en-US" dirty="0" smtClean="0"/>
              <a:t>attention = [Diverse local + global token relationships] → Merged and projected back.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6625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Local vs Global Token Relationships in Multi-Head Attention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Head 1 - Local Focus:</a:t>
            </a:r>
            <a:endParaRPr lang="en-US" dirty="0" smtClean="0"/>
          </a:p>
          <a:p>
            <a:pPr lvl="1"/>
            <a:r>
              <a:rPr lang="en-US" dirty="0" smtClean="0"/>
              <a:t>Learns to </a:t>
            </a:r>
            <a:r>
              <a:rPr lang="en-US" b="1" dirty="0" smtClean="0"/>
              <a:t>closely associate "Einstein" and "Nobel"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Their </a:t>
            </a:r>
            <a:r>
              <a:rPr lang="en-US" dirty="0" err="1" smtClean="0"/>
              <a:t>embeddings</a:t>
            </a:r>
            <a:r>
              <a:rPr lang="en-US" dirty="0" smtClean="0"/>
              <a:t> share high dot product attention and end up with similar output vectors.</a:t>
            </a:r>
          </a:p>
          <a:p>
            <a:pPr lvl="1"/>
            <a:r>
              <a:rPr lang="en-US" dirty="0" smtClean="0"/>
              <a:t>Captures </a:t>
            </a:r>
            <a:r>
              <a:rPr lang="en-US" b="1" dirty="0" smtClean="0"/>
              <a:t>direct word-to-word dependency</a:t>
            </a:r>
            <a:r>
              <a:rPr lang="en-US" dirty="0" smtClean="0"/>
              <a:t>, such as subject ↔ object.</a:t>
            </a:r>
          </a:p>
          <a:p>
            <a:r>
              <a:rPr lang="en-US" b="1" dirty="0" smtClean="0"/>
              <a:t>Head 2 - Global Focus:</a:t>
            </a:r>
            <a:endParaRPr lang="en-US" dirty="0" smtClean="0"/>
          </a:p>
          <a:p>
            <a:pPr lvl="1"/>
            <a:r>
              <a:rPr lang="en-US" dirty="0" smtClean="0"/>
              <a:t>Learns to represent the </a:t>
            </a:r>
            <a:r>
              <a:rPr lang="en-US" b="1" dirty="0" smtClean="0"/>
              <a:t>overall structure of the sentence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Output vectors include distributional attention from </a:t>
            </a:r>
            <a:r>
              <a:rPr lang="en-US" b="1" dirty="0" smtClean="0"/>
              <a:t>"received"</a:t>
            </a:r>
            <a:r>
              <a:rPr lang="en-US" dirty="0" smtClean="0"/>
              <a:t> and general sentence flow.</a:t>
            </a:r>
          </a:p>
          <a:p>
            <a:pPr lvl="1"/>
            <a:r>
              <a:rPr lang="en-US" dirty="0" smtClean="0"/>
              <a:t>Helps with sentence-level tasks like summarization or translation.</a:t>
            </a:r>
          </a:p>
          <a:p>
            <a:r>
              <a:rPr lang="en-US" dirty="0" smtClean="0"/>
              <a:t>By combining these heads:</a:t>
            </a:r>
          </a:p>
          <a:p>
            <a:r>
              <a:rPr lang="en-US" dirty="0" smtClean="0"/>
              <a:t>One output captures </a:t>
            </a:r>
            <a:r>
              <a:rPr lang="en-US" b="1" dirty="0" smtClean="0"/>
              <a:t>local entity interactions</a:t>
            </a:r>
            <a:r>
              <a:rPr lang="en-US" dirty="0" smtClean="0"/>
              <a:t>, like subject-object.</a:t>
            </a:r>
          </a:p>
          <a:p>
            <a:r>
              <a:rPr lang="en-US" dirty="0" smtClean="0"/>
              <a:t>The other captures </a:t>
            </a:r>
            <a:r>
              <a:rPr lang="en-US" b="1" dirty="0" smtClean="0"/>
              <a:t>global context</a:t>
            </a:r>
            <a:r>
              <a:rPr lang="en-US" dirty="0" smtClean="0"/>
              <a:t> or sentence-level coherence.</a:t>
            </a:r>
          </a:p>
          <a:p>
            <a:r>
              <a:rPr lang="en-US" dirty="0" smtClean="0"/>
              <a:t>This is why transformers are good at understanding both word-level and sentence-level information.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3126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Scaled Dot-Product Attention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Tokens:</a:t>
            </a:r>
            <a:r>
              <a:rPr lang="en-US" dirty="0" smtClean="0"/>
              <a:t> "Einstein", "received", "Nobel"</a:t>
            </a:r>
          </a:p>
          <a:p>
            <a:r>
              <a:rPr lang="en-US" b="1" dirty="0" smtClean="0"/>
              <a:t>Steps:</a:t>
            </a:r>
            <a:endParaRPr lang="en-US" dirty="0" smtClean="0"/>
          </a:p>
          <a:p>
            <a:r>
              <a:rPr lang="en-US" dirty="0" smtClean="0"/>
              <a:t>Compute dot product: Q · Kᵀ</a:t>
            </a:r>
          </a:p>
          <a:p>
            <a:r>
              <a:rPr lang="en-US" dirty="0" smtClean="0"/>
              <a:t>Scale by √dₘ</a:t>
            </a:r>
          </a:p>
          <a:p>
            <a:r>
              <a:rPr lang="en-US" dirty="0" smtClean="0"/>
              <a:t>Apply </a:t>
            </a:r>
            <a:r>
              <a:rPr lang="en-US" dirty="0" err="1" smtClean="0"/>
              <a:t>softmax</a:t>
            </a:r>
            <a:r>
              <a:rPr lang="en-US" dirty="0" smtClean="0"/>
              <a:t> to get attention weights</a:t>
            </a:r>
          </a:p>
          <a:p>
            <a:r>
              <a:rPr lang="en-US" dirty="0" smtClean="0"/>
              <a:t>Multiply weights by V (value matrix) to get final output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1993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Original Token Embedding and after </a:t>
            </a:r>
            <a:r>
              <a:rPr lang="en-IN" b="1" dirty="0" err="1" smtClean="0"/>
              <a:t>PE+Layer</a:t>
            </a:r>
            <a:r>
              <a:rPr lang="en-IN" b="1" dirty="0" smtClean="0"/>
              <a:t> Normalization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Einstein</a:t>
            </a:r>
            <a:r>
              <a:rPr lang="en-US" dirty="0" smtClean="0"/>
              <a:t> → [0.375, 0.951, 0.732, 0.599]</a:t>
            </a:r>
          </a:p>
          <a:p>
            <a:r>
              <a:rPr lang="en-US" b="1" dirty="0" smtClean="0"/>
              <a:t>received</a:t>
            </a:r>
            <a:r>
              <a:rPr lang="en-US" dirty="0" smtClean="0"/>
              <a:t> → [0.156, 0.156, 0.058, 0.866]</a:t>
            </a:r>
          </a:p>
          <a:p>
            <a:r>
              <a:rPr lang="en-US" b="1" dirty="0" smtClean="0"/>
              <a:t>Nobel</a:t>
            </a:r>
            <a:r>
              <a:rPr lang="en-US" dirty="0" smtClean="0"/>
              <a:t> → [0.601, 0.708, 0.021, 0.970]</a:t>
            </a:r>
          </a:p>
          <a:p>
            <a:endParaRPr lang="en-US" dirty="0" smtClean="0"/>
          </a:p>
          <a:p>
            <a:r>
              <a:rPr lang="en-US" dirty="0"/>
              <a:t>Einstein → [-1.000, 1.000, -0.549, 0.551]  </a:t>
            </a:r>
            <a:endParaRPr lang="en-US" dirty="0" smtClean="0"/>
          </a:p>
          <a:p>
            <a:r>
              <a:rPr lang="en-US" dirty="0" smtClean="0"/>
              <a:t>received → </a:t>
            </a:r>
            <a:r>
              <a:rPr lang="en-US" dirty="0"/>
              <a:t>[-0.034, 0.197, -1.434, 1.270</a:t>
            </a:r>
            <a:r>
              <a:rPr lang="en-US" dirty="0" smtClean="0"/>
              <a:t>]</a:t>
            </a:r>
          </a:p>
          <a:p>
            <a:r>
              <a:rPr lang="en-US" dirty="0" smtClean="0"/>
              <a:t>Nobel    </a:t>
            </a:r>
            <a:r>
              <a:rPr lang="en-US" dirty="0"/>
              <a:t>→ </a:t>
            </a:r>
            <a:r>
              <a:rPr lang="en-US" dirty="0" smtClean="0"/>
              <a:t>[0.291</a:t>
            </a:r>
            <a:r>
              <a:rPr lang="en-US" dirty="0"/>
              <a:t>, 0.541, -1.769, 0.951</a:t>
            </a:r>
            <a:r>
              <a:rPr lang="en-US" dirty="0" smtClean="0"/>
              <a:t>]</a:t>
            </a:r>
          </a:p>
          <a:p>
            <a:r>
              <a:rPr lang="en-US" dirty="0" smtClean="0"/>
              <a:t>These values are Used </a:t>
            </a:r>
            <a:r>
              <a:rPr lang="en-US" dirty="0"/>
              <a:t>to compute Q, K, </a:t>
            </a:r>
            <a:r>
              <a:rPr lang="en-US" dirty="0" smtClean="0"/>
              <a:t>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5018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W_Q: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dirty="0" smtClean="0"/>
              <a:t>W_Q </a:t>
            </a:r>
            <a:r>
              <a:rPr lang="en-IN" dirty="0"/>
              <a:t>(random initialized)</a:t>
            </a:r>
          </a:p>
          <a:p>
            <a:pPr marL="0" indent="0">
              <a:buNone/>
            </a:pPr>
            <a:r>
              <a:rPr lang="en-IN" b="1" dirty="0" smtClean="0"/>
              <a:t>= 	</a:t>
            </a:r>
            <a:r>
              <a:rPr lang="en-IN" dirty="0" smtClean="0"/>
              <a:t>[[</a:t>
            </a:r>
            <a:r>
              <a:rPr lang="en-IN" dirty="0" smtClean="0"/>
              <a:t>0.832, 0.212, 0.182, 0.183], </a:t>
            </a:r>
          </a:p>
          <a:p>
            <a:pPr marL="0" indent="0">
              <a:buNone/>
            </a:pPr>
            <a:r>
              <a:rPr lang="en-IN" dirty="0" smtClean="0"/>
              <a:t>	[0.304, 0.525, 0.432, 0.291], </a:t>
            </a:r>
          </a:p>
          <a:p>
            <a:pPr marL="0" indent="0">
              <a:buNone/>
            </a:pPr>
            <a:r>
              <a:rPr lang="en-IN" dirty="0" smtClean="0"/>
              <a:t>	[0.612, 0.139, 0.292, 0.366], </a:t>
            </a:r>
          </a:p>
          <a:p>
            <a:pPr marL="0" indent="0">
              <a:buNone/>
            </a:pPr>
            <a:r>
              <a:rPr lang="en-IN" dirty="0" smtClean="0"/>
              <a:t>	[0.456, 0.785, 0.200, 0.514</a:t>
            </a:r>
            <a:r>
              <a:rPr lang="en-IN" dirty="0" smtClean="0"/>
              <a:t>]]</a:t>
            </a:r>
          </a:p>
          <a:p>
            <a:pPr marL="0" indent="0">
              <a:buNone/>
            </a:pPr>
            <a:r>
              <a:rPr lang="en-US" dirty="0" smtClean="0"/>
              <a:t>From Layer Normalization Einstein </a:t>
            </a:r>
            <a:r>
              <a:rPr lang="en-US" dirty="0"/>
              <a:t>= [-1.000, 1.000, -0.549, 0.551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 err="1" smtClean="0"/>
              <a:t>Q_Einstein</a:t>
            </a:r>
            <a:r>
              <a:rPr lang="en-US" dirty="0" smtClean="0"/>
              <a:t> = Einstein . </a:t>
            </a:r>
            <a:r>
              <a:rPr lang="en-IN" b="1" dirty="0"/>
              <a:t>W_Q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Q_Einstein</a:t>
            </a:r>
            <a:r>
              <a:rPr lang="en-US" dirty="0" smtClean="0"/>
              <a:t>[0</a:t>
            </a:r>
            <a:r>
              <a:rPr lang="en-US" dirty="0"/>
              <a:t>] = -1.000*0.832 + 1.000*0.304 + (-0.549)*0.612 + 0.551*0.456 = -</a:t>
            </a:r>
            <a:r>
              <a:rPr lang="en-US" dirty="0" smtClean="0"/>
              <a:t>0.791</a:t>
            </a:r>
          </a:p>
          <a:p>
            <a:pPr marL="0" indent="0">
              <a:buNone/>
            </a:pPr>
            <a:r>
              <a:rPr lang="en-US" dirty="0" err="1" smtClean="0"/>
              <a:t>Q_Einstein</a:t>
            </a:r>
            <a:r>
              <a:rPr lang="en-US" dirty="0" smtClean="0"/>
              <a:t>[1</a:t>
            </a:r>
            <a:r>
              <a:rPr lang="en-US" dirty="0"/>
              <a:t>] = ... = </a:t>
            </a:r>
            <a:r>
              <a:rPr lang="en-US" dirty="0" smtClean="0"/>
              <a:t>0.189</a:t>
            </a:r>
          </a:p>
          <a:p>
            <a:pPr marL="0" indent="0">
              <a:buNone/>
            </a:pPr>
            <a:r>
              <a:rPr lang="en-US" dirty="0" err="1" smtClean="0"/>
              <a:t>Q_Einstein</a:t>
            </a:r>
            <a:r>
              <a:rPr lang="en-US" dirty="0" smtClean="0"/>
              <a:t>[2</a:t>
            </a:r>
            <a:r>
              <a:rPr lang="en-US" dirty="0"/>
              <a:t>] = ... = -</a:t>
            </a:r>
            <a:r>
              <a:rPr lang="en-US" dirty="0" smtClean="0"/>
              <a:t>0.132</a:t>
            </a:r>
          </a:p>
          <a:p>
            <a:pPr marL="0" indent="0">
              <a:buNone/>
            </a:pPr>
            <a:r>
              <a:rPr lang="en-US" dirty="0" err="1" smtClean="0"/>
              <a:t>Q_Einstein</a:t>
            </a:r>
            <a:r>
              <a:rPr lang="en-US" dirty="0" smtClean="0"/>
              <a:t>[3</a:t>
            </a:r>
            <a:r>
              <a:rPr lang="en-US" dirty="0"/>
              <a:t>] = ... = 0.218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561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Q Matrix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Q_Einstein</a:t>
            </a:r>
            <a:r>
              <a:rPr lang="en-IN" dirty="0"/>
              <a:t> = [-0.791, 0.189, -0.132, 0.218</a:t>
            </a:r>
            <a:r>
              <a:rPr lang="en-IN" dirty="0" smtClean="0"/>
              <a:t>]</a:t>
            </a:r>
          </a:p>
          <a:p>
            <a:r>
              <a:rPr lang="en-US" dirty="0" err="1"/>
              <a:t>Q_received</a:t>
            </a:r>
            <a:r>
              <a:rPr lang="en-US" dirty="0"/>
              <a:t> = [-0.472, 0.281, -0.807, 0.842</a:t>
            </a:r>
            <a:r>
              <a:rPr lang="en-US" dirty="0" smtClean="0"/>
              <a:t>]</a:t>
            </a:r>
          </a:p>
          <a:p>
            <a:r>
              <a:rPr lang="en-US" dirty="0" err="1" smtClean="0"/>
              <a:t>Q_Nobel</a:t>
            </a:r>
            <a:r>
              <a:rPr lang="en-US" dirty="0" smtClean="0"/>
              <a:t>    </a:t>
            </a:r>
            <a:r>
              <a:rPr lang="en-US" dirty="0"/>
              <a:t>= [-0.110, 0.552, -1.162, 1.052</a:t>
            </a:r>
            <a:r>
              <a:rPr lang="en-US" dirty="0" smtClean="0"/>
              <a:t>]</a:t>
            </a:r>
          </a:p>
          <a:p>
            <a:endParaRPr lang="en-US" dirty="0"/>
          </a:p>
          <a:p>
            <a:r>
              <a:rPr lang="en-US" dirty="0" smtClean="0"/>
              <a:t>Final Q matrix</a:t>
            </a:r>
          </a:p>
          <a:p>
            <a:r>
              <a:rPr lang="fr-FR" b="1" dirty="0"/>
              <a:t>Q = [[-0.791, 0.189, -0.132, 0.218],    </a:t>
            </a:r>
            <a:endParaRPr lang="fr-FR" b="1" dirty="0" smtClean="0"/>
          </a:p>
          <a:p>
            <a:pPr marL="0" indent="0">
              <a:buNone/>
            </a:pPr>
            <a:r>
              <a:rPr lang="fr-FR" b="1" dirty="0" smtClean="0"/>
              <a:t>	[-</a:t>
            </a:r>
            <a:r>
              <a:rPr lang="fr-FR" b="1" dirty="0"/>
              <a:t>0.472, 0.281, -0.807, 0.842],    </a:t>
            </a:r>
            <a:endParaRPr lang="fr-FR" b="1" dirty="0" smtClean="0"/>
          </a:p>
          <a:p>
            <a:pPr marL="0" indent="0">
              <a:buNone/>
            </a:pPr>
            <a:r>
              <a:rPr lang="fr-FR" b="1" dirty="0" smtClean="0"/>
              <a:t>	 </a:t>
            </a:r>
            <a:r>
              <a:rPr lang="fr-FR" b="1" dirty="0"/>
              <a:t>[-0.110, 0.552, -1.162, 1.052]]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30106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W_K: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 smtClean="0"/>
              <a:t>W_K </a:t>
            </a:r>
            <a:r>
              <a:rPr lang="en-IN" b="1" dirty="0" smtClean="0"/>
              <a:t>(</a:t>
            </a:r>
            <a:r>
              <a:rPr lang="en-IN" b="1" dirty="0" err="1" smtClean="0"/>
              <a:t>random_initialized</a:t>
            </a:r>
            <a:r>
              <a:rPr lang="en-IN" b="1" dirty="0" smtClean="0"/>
              <a:t>)= </a:t>
            </a:r>
            <a:r>
              <a:rPr lang="en-IN" dirty="0" smtClean="0"/>
              <a:t>[[0.592, 0.046, 0.608, 0.171], 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smtClean="0"/>
              <a:t>			[</a:t>
            </a:r>
            <a:r>
              <a:rPr lang="en-IN" dirty="0" smtClean="0"/>
              <a:t>0.065, 0.949, 0.966, 0.808], 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smtClean="0"/>
              <a:t>			[</a:t>
            </a:r>
            <a:r>
              <a:rPr lang="en-IN" dirty="0" smtClean="0"/>
              <a:t>0.305, 0.098, 0.684, 0.440], 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smtClean="0"/>
              <a:t>			[</a:t>
            </a:r>
            <a:r>
              <a:rPr lang="en-IN" dirty="0" smtClean="0"/>
              <a:t>0.122, 0.495, 0.034, 0.909</a:t>
            </a:r>
            <a:r>
              <a:rPr lang="en-IN" dirty="0" smtClean="0"/>
              <a:t>]]</a:t>
            </a:r>
          </a:p>
          <a:p>
            <a:pPr marL="0" indent="0">
              <a:buNone/>
            </a:pPr>
            <a:r>
              <a:rPr lang="en-US" dirty="0"/>
              <a:t>From Layer Normalization Einstein = [-1.000, 1.000, -0.549, 0.551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 err="1" smtClean="0"/>
              <a:t>K_Einstein</a:t>
            </a:r>
            <a:r>
              <a:rPr lang="en-US" dirty="0" smtClean="0"/>
              <a:t> </a:t>
            </a:r>
            <a:r>
              <a:rPr lang="en-US" dirty="0"/>
              <a:t>= Einstein . </a:t>
            </a:r>
            <a:r>
              <a:rPr lang="en-IN" b="1" dirty="0" smtClean="0"/>
              <a:t>W_K</a:t>
            </a:r>
            <a:endParaRPr lang="en-US" dirty="0"/>
          </a:p>
          <a:p>
            <a:pPr marL="0" indent="0">
              <a:buNone/>
            </a:pPr>
            <a:r>
              <a:rPr lang="nn-NO" dirty="0"/>
              <a:t>K_Einstein[0] = -1.000*0.592 + 1.000*0.065 + (-0.549)*0.305 + 0.551*0.122 = -</a:t>
            </a:r>
            <a:r>
              <a:rPr lang="nn-NO" dirty="0" smtClean="0"/>
              <a:t>0.465</a:t>
            </a:r>
          </a:p>
          <a:p>
            <a:pPr marL="0" indent="0">
              <a:buNone/>
            </a:pPr>
            <a:r>
              <a:rPr lang="nn-NO" dirty="0" smtClean="0"/>
              <a:t>K_Einstein[1</a:t>
            </a:r>
            <a:r>
              <a:rPr lang="nn-NO" dirty="0"/>
              <a:t>] = ... = </a:t>
            </a:r>
            <a:r>
              <a:rPr lang="nn-NO" dirty="0" smtClean="0"/>
              <a:t>0.459</a:t>
            </a:r>
          </a:p>
          <a:p>
            <a:pPr marL="0" indent="0">
              <a:buNone/>
            </a:pPr>
            <a:r>
              <a:rPr lang="nn-NO" dirty="0" smtClean="0"/>
              <a:t>K_Einstein[2</a:t>
            </a:r>
            <a:r>
              <a:rPr lang="nn-NO" dirty="0"/>
              <a:t>] = ... = -</a:t>
            </a:r>
            <a:r>
              <a:rPr lang="nn-NO" dirty="0" smtClean="0"/>
              <a:t>0.299</a:t>
            </a:r>
          </a:p>
          <a:p>
            <a:pPr marL="0" indent="0">
              <a:buNone/>
            </a:pPr>
            <a:r>
              <a:rPr lang="nn-NO" dirty="0" smtClean="0"/>
              <a:t>K_Einstein[3</a:t>
            </a:r>
            <a:r>
              <a:rPr lang="nn-NO" dirty="0"/>
              <a:t>] = ... = 0.398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422255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K Matrix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K = [[-0.465, 0.459, -0.299, 0.398],   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	[-</a:t>
            </a:r>
            <a:r>
              <a:rPr lang="en-IN" dirty="0"/>
              <a:t>0.181, 0.485, -1.306, 1.164],    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	[</a:t>
            </a:r>
            <a:r>
              <a:rPr lang="en-IN" dirty="0"/>
              <a:t>0.156, 0.826, -1.437, 1.091]]</a:t>
            </a:r>
          </a:p>
        </p:txBody>
      </p:sp>
    </p:spTree>
    <p:extLst>
      <p:ext uri="{BB962C8B-B14F-4D97-AF65-F5344CB8AC3E}">
        <p14:creationId xmlns:p14="http://schemas.microsoft.com/office/powerpoint/2010/main" val="61718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W_V: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080" y="183578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 smtClean="0"/>
              <a:t>W_V = </a:t>
            </a:r>
            <a:r>
              <a:rPr lang="en-IN" dirty="0" smtClean="0"/>
              <a:t>[[0.259, 0.663, 0.312, 0.520], </a:t>
            </a:r>
          </a:p>
          <a:p>
            <a:pPr marL="0" indent="0">
              <a:buNone/>
            </a:pPr>
            <a:r>
              <a:rPr lang="en-IN" dirty="0" smtClean="0"/>
              <a:t>	[0.547, 0.185, 0.970, 0.775],</a:t>
            </a:r>
          </a:p>
          <a:p>
            <a:pPr marL="0" indent="0">
              <a:buNone/>
            </a:pPr>
            <a:r>
              <a:rPr lang="en-IN" dirty="0" smtClean="0"/>
              <a:t> 	[0.939, 0.895, 0.598, 0.922], </a:t>
            </a:r>
          </a:p>
          <a:p>
            <a:pPr marL="0" indent="0">
              <a:buNone/>
            </a:pPr>
            <a:r>
              <a:rPr lang="en-IN" dirty="0" smtClean="0"/>
              <a:t>	[0.088, 0.196, 0.045, 0.325</a:t>
            </a:r>
            <a:r>
              <a:rPr lang="en-IN" dirty="0" smtClean="0"/>
              <a:t>]]</a:t>
            </a:r>
          </a:p>
          <a:p>
            <a:pPr marL="0" indent="0">
              <a:buNone/>
            </a:pPr>
            <a:r>
              <a:rPr lang="en-US" dirty="0"/>
              <a:t>From Layer Normalization Einstein = [-1.000, 1.000, -0.549, 0.551]</a:t>
            </a:r>
          </a:p>
          <a:p>
            <a:pPr marL="0" indent="0">
              <a:buNone/>
            </a:pPr>
            <a:r>
              <a:rPr lang="en-US" dirty="0" err="1" smtClean="0"/>
              <a:t>V_Einstein</a:t>
            </a:r>
            <a:r>
              <a:rPr lang="en-US" dirty="0" smtClean="0"/>
              <a:t> </a:t>
            </a:r>
            <a:r>
              <a:rPr lang="en-US" dirty="0"/>
              <a:t>= Einstein . </a:t>
            </a:r>
            <a:r>
              <a:rPr lang="en-IN" b="1" dirty="0" smtClean="0"/>
              <a:t>W_V</a:t>
            </a:r>
            <a:endParaRPr lang="en-US" dirty="0"/>
          </a:p>
          <a:p>
            <a:pPr marL="0" indent="0">
              <a:buNone/>
            </a:pPr>
            <a:r>
              <a:rPr lang="de-DE" dirty="0"/>
              <a:t>V_Einstein[0] = -1.000*0.259 + 1.000*0.547 + (-0.549)*0.939 + 0.551*0.088 = -</a:t>
            </a:r>
            <a:r>
              <a:rPr lang="de-DE" dirty="0" smtClean="0"/>
              <a:t>0.183</a:t>
            </a:r>
          </a:p>
          <a:p>
            <a:pPr marL="0" indent="0">
              <a:buNone/>
            </a:pPr>
            <a:r>
              <a:rPr lang="de-DE" dirty="0" smtClean="0"/>
              <a:t>V_Einstein[1</a:t>
            </a:r>
            <a:r>
              <a:rPr lang="de-DE" dirty="0"/>
              <a:t>] = ... = -</a:t>
            </a:r>
            <a:r>
              <a:rPr lang="de-DE" dirty="0" smtClean="0"/>
              <a:t>0.024</a:t>
            </a:r>
          </a:p>
          <a:p>
            <a:pPr marL="0" indent="0">
              <a:buNone/>
            </a:pPr>
            <a:r>
              <a:rPr lang="de-DE" dirty="0" smtClean="0"/>
              <a:t>V_Einstein[2</a:t>
            </a:r>
            <a:r>
              <a:rPr lang="de-DE" dirty="0"/>
              <a:t>] = ... = -</a:t>
            </a:r>
            <a:r>
              <a:rPr lang="de-DE" dirty="0" smtClean="0"/>
              <a:t>0.127</a:t>
            </a:r>
          </a:p>
          <a:p>
            <a:pPr marL="0" indent="0">
              <a:buNone/>
            </a:pPr>
            <a:r>
              <a:rPr lang="de-DE" dirty="0" smtClean="0"/>
              <a:t>V_Einstein[3</a:t>
            </a:r>
            <a:r>
              <a:rPr lang="de-DE" dirty="0"/>
              <a:t>] = ... = 0.221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017540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V Matrix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 = [[-0.183, -0.024, -0.127, 0.221],   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[-</a:t>
            </a:r>
            <a:r>
              <a:rPr lang="en-IN" dirty="0"/>
              <a:t>0.811,  0.093, -1.198, 1.249],     </a:t>
            </a:r>
          </a:p>
          <a:p>
            <a:pPr marL="0" indent="0">
              <a:buNone/>
            </a:pPr>
            <a:r>
              <a:rPr lang="en-IN" dirty="0" smtClean="0"/>
              <a:t>	[-</a:t>
            </a:r>
            <a:r>
              <a:rPr lang="en-IN" dirty="0"/>
              <a:t>0.938,  0.464, -1.358, 1.183]]</a:t>
            </a:r>
          </a:p>
        </p:txBody>
      </p:sp>
    </p:spTree>
    <p:extLst>
      <p:ext uri="{BB962C8B-B14F-4D97-AF65-F5344CB8AC3E}">
        <p14:creationId xmlns:p14="http://schemas.microsoft.com/office/powerpoint/2010/main" val="1460650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1249</Words>
  <Application>Microsoft Office PowerPoint</Application>
  <PresentationFormat>Widescreen</PresentationFormat>
  <Paragraphs>177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Scaled Dot Product</vt:lpstr>
      <vt:lpstr>Scaled Dot-Product Attention </vt:lpstr>
      <vt:lpstr>Original Token Embedding and after PE+Layer Normalization</vt:lpstr>
      <vt:lpstr>W_Q: </vt:lpstr>
      <vt:lpstr>Final Q Matrix</vt:lpstr>
      <vt:lpstr>W_K: </vt:lpstr>
      <vt:lpstr>Final K Matrix</vt:lpstr>
      <vt:lpstr>W_V: </vt:lpstr>
      <vt:lpstr>Final V Matrix</vt:lpstr>
      <vt:lpstr>Dot Products</vt:lpstr>
      <vt:lpstr>Dot Product Q · Kᵀ </vt:lpstr>
      <vt:lpstr>Scaling by √dₘ (dimension = 4) </vt:lpstr>
      <vt:lpstr>Softmax for Attention Weights </vt:lpstr>
      <vt:lpstr>Final Attention Output (Weights × V) </vt:lpstr>
      <vt:lpstr>Why Multi-Head Attention?</vt:lpstr>
      <vt:lpstr>How Multi-Head Attention Works </vt:lpstr>
      <vt:lpstr>Multi-Head Attention Example (Conceptual) </vt:lpstr>
      <vt:lpstr>Multi-Head Attention </vt:lpstr>
      <vt:lpstr>Local vs Global Token Relationships in Multi-Head Attention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Scaled Dot Product</dc:title>
  <dc:creator>Admin</dc:creator>
  <cp:lastModifiedBy>Admin</cp:lastModifiedBy>
  <cp:revision>15</cp:revision>
  <dcterms:created xsi:type="dcterms:W3CDTF">2025-04-25T08:34:00Z</dcterms:created>
  <dcterms:modified xsi:type="dcterms:W3CDTF">2025-04-25T17:21:23Z</dcterms:modified>
</cp:coreProperties>
</file>