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9335D-E161-49C0-9AE5-A57A1BFBBD39}">
  <a:tblStyle styleId="{C0B9335D-E161-49C0-9AE5-A57A1BFBB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ebf74ed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ebf74ed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2b3066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2b3066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ebf74ed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ebf74ed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12b3066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12b3066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ebf74e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ebf74e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ebf74ed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ebf74ed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16fd25e7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16fd25e7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ebf74ed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ebf74ed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ebf74ed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ebf74ed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ebf74ed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ebf74ed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e636f20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e636f20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ebf74edf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ebf74edf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bf74e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ebf74e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ebf74ed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ebf74ed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bf74ed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bf74ed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12b306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12b306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12b3066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12b3066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ebf74ed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ebf74ed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f877f3a6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f877f3a6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Credit Card Fraud Detection</a:t>
            </a:r>
            <a:endParaRPr b="1"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193350"/>
            <a:ext cx="57340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43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75" y="1301550"/>
            <a:ext cx="4052600" cy="319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325" y="1301550"/>
            <a:ext cx="3769725" cy="31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472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</a:t>
            </a:r>
            <a:r>
              <a:rPr lang="en-GB"/>
              <a:t>Regression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50" y="1488625"/>
            <a:ext cx="7413900" cy="30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522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7500"/>
            <a:ext cx="3635601" cy="30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408250"/>
            <a:ext cx="369952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50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75" y="1508225"/>
            <a:ext cx="7557300" cy="31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73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1157063" y="17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{C0B9335D-E161-49C0-9AE5-A57A1BFBBD39}</a:tableStyleId>
              </a:tblPr>
              <a:tblGrid>
                <a:gridCol w="1109325"/>
                <a:gridCol w="1098325"/>
                <a:gridCol w="1098325"/>
                <a:gridCol w="1098325"/>
                <a:gridCol w="1098325"/>
                <a:gridCol w="112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Model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SMOTE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Accuracy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Precision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Recall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F1-score</a:t>
                      </a:r>
                      <a:endParaRPr b="1" sz="1100"/>
                    </a:p>
                  </a:txBody>
                  <a:tcPr marT="63500" marB="63500" marR="63500" marL="63500" anchor="ctr"/>
                </a:tc>
              </a:tr>
              <a:tr h="3035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SVM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0.997460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0.389763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00"/>
                          </a:highlight>
                        </a:rPr>
                        <a:t>0.824324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0.529284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Without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00"/>
                          </a:highlight>
                        </a:rPr>
                        <a:t>0.999379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00"/>
                          </a:highlight>
                        </a:rPr>
                        <a:t>0.899159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0.722972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00"/>
                          </a:highlight>
                        </a:rPr>
                        <a:t>0.801498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 anchor="ctr"/>
                </a:tc>
              </a:tr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Decision Tree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0.997367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0.372093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9900"/>
                          </a:highlight>
                        </a:rPr>
                        <a:t>0.756757</a:t>
                      </a:r>
                      <a:endParaRPr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0.498886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Without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9900"/>
                          </a:highlight>
                        </a:rPr>
                        <a:t>0.999251</a:t>
                      </a:r>
                      <a:endParaRPr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0.804348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0.75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9900"/>
                          </a:highlight>
                        </a:rPr>
                        <a:t>0.776224</a:t>
                      </a:r>
                      <a:endParaRPr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 anchor="ctr"/>
                </a:tc>
              </a:tr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Logistic Regression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0.975913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0.061524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00FF00"/>
                          </a:highlight>
                        </a:rPr>
                        <a:t>0.905405</a:t>
                      </a:r>
                      <a:endParaRPr sz="1100">
                        <a:highlight>
                          <a:srgbClr val="00FF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0.115219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Without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0.999169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9900"/>
                          </a:highlight>
                        </a:rPr>
                        <a:t>0.866666</a:t>
                      </a:r>
                      <a:endParaRPr sz="1100">
                        <a:highlight>
                          <a:srgbClr val="FF99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0.614864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0.719367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KNN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0.998361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0.516949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00"/>
                          </a:highlight>
                        </a:rPr>
                        <a:t>0.824324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0.635416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Without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00FF00"/>
                          </a:highlight>
                        </a:rPr>
                        <a:t>0.999461</a:t>
                      </a:r>
                      <a:endParaRPr sz="1100">
                        <a:highlight>
                          <a:srgbClr val="00FF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00FF00"/>
                          </a:highlight>
                        </a:rPr>
                        <a:t>0.947368</a:t>
                      </a:r>
                      <a:endParaRPr sz="1100">
                        <a:highlight>
                          <a:srgbClr val="00FF00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0.729729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00FF00"/>
                          </a:highlight>
                        </a:rPr>
                        <a:t>0.824427</a:t>
                      </a:r>
                      <a:endParaRPr sz="1100">
                        <a:highlight>
                          <a:srgbClr val="00FF00"/>
                        </a:highlight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19538" l="0" r="0" t="33278"/>
          <a:stretch/>
        </p:blipFill>
        <p:spPr>
          <a:xfrm>
            <a:off x="6348050" y="221700"/>
            <a:ext cx="2578476" cy="1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638675"/>
            <a:ext cx="75057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00" y="1278475"/>
            <a:ext cx="5734050" cy="36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19150" y="549975"/>
            <a:ext cx="7505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with SMOTE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650" y="1212075"/>
            <a:ext cx="3940424" cy="35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6073375" y="2174700"/>
            <a:ext cx="2697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Increased Collinearity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Undermined Indepence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Poor Generalization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922475" y="590100"/>
            <a:ext cx="7030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Performing Model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303800" y="1724025"/>
            <a:ext cx="4975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b="1"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(without SMOTE)</a:t>
            </a:r>
            <a:r>
              <a:rPr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stands out with the highest F1 score, which suggests a strong balance between precision and recall. This model minimizes false positives while still capturing a substantial proportion.</a:t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b="1"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(without SMOTE)</a:t>
            </a:r>
            <a:r>
              <a:rPr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its high precision and good recall ensures that fewer legitimate transactions are mistakenly flagged as fraudulent while still maintaining a robust detection rate for actual fraud.</a:t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00" y="1904700"/>
            <a:ext cx="1767675" cy="19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41350" y="633750"/>
            <a:ext cx="6898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1316100" y="1738025"/>
            <a:ext cx="5949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The project encountered a constraint due to the imbalance present in the dataset, which raised the potential for overfitting and inherent biases.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Encountered uncertainty regarding the efficacy of SMOTE in achieving data balance, adding to the challenges faced in the analysis.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SMOTE generated  extensive correlation between the variables as the variables V1 to V28 were already derived via PCA.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125" y="345973"/>
            <a:ext cx="2492925" cy="13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86950" y="68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177825" y="1684950"/>
            <a:ext cx="71469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b="1"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Over-sampling Techniques:</a:t>
            </a:r>
            <a:r>
              <a:rPr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Beyond SMOTE, explore variants like Borderline-SMOTE or ADASYN, which focus on generating synthetic samples near the borderline of decision classes, potentially improving decision boundaries.</a:t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b="1"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Under-sampling Methods:</a:t>
            </a:r>
            <a:r>
              <a:rPr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techniques such as Cluster Centroids or Tomek Links to reduce the number of instances from the majority class, making the dataset more manageable and less biased.</a:t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imes New Roman"/>
              <a:buChar char="●"/>
            </a:pPr>
            <a:r>
              <a:rPr b="1"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Cost-sensitive Learning:</a:t>
            </a:r>
            <a:r>
              <a:rPr lang="en-GB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Employ models that integrate the cost associated with misclassifications, particularly emphasizing the high cost of missing a fraudulent transaction.</a:t>
            </a:r>
            <a:endParaRPr sz="1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9173" l="0" r="0" t="0"/>
          <a:stretch/>
        </p:blipFill>
        <p:spPr>
          <a:xfrm>
            <a:off x="7302750" y="211825"/>
            <a:ext cx="1631649" cy="15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200" y="1487338"/>
            <a:ext cx="29325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Dhathri Bathini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Vijaya Deepika Buddhiraju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Rehonoma Hasan Jahin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Sathvik Maridasana Nagaraj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825" y="1109338"/>
            <a:ext cx="4387226" cy="2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819150" y="1154875"/>
            <a:ext cx="75057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B69654"/>
                </a:solidFill>
                <a:highlight>
                  <a:schemeClr val="dk1"/>
                </a:highlight>
              </a:rPr>
              <a:t>THANK YOU!</a:t>
            </a:r>
            <a:endParaRPr b="1" sz="5000">
              <a:solidFill>
                <a:srgbClr val="B69654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5000">
                <a:solidFill>
                  <a:srgbClr val="213740"/>
                </a:solidFill>
                <a:highlight>
                  <a:schemeClr val="dk1"/>
                </a:highlight>
              </a:rPr>
              <a:t>Questions?</a:t>
            </a:r>
            <a:endParaRPr b="1" sz="5000">
              <a:solidFill>
                <a:srgbClr val="21374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61425"/>
            <a:ext cx="7505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042250" y="1219575"/>
            <a:ext cx="50061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Objectives</a:t>
            </a:r>
            <a:r>
              <a:rPr lang="en-GB" sz="1800"/>
              <a:t> -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The aim of the project is to check which </a:t>
            </a:r>
            <a:r>
              <a:rPr lang="en-GB" sz="1400">
                <a:solidFill>
                  <a:srgbClr val="000000"/>
                </a:solidFill>
              </a:rPr>
              <a:t>machine learning model is the best to identifying and flag the fraudulent transactions in real-time. </a:t>
            </a:r>
            <a:endParaRPr sz="2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/>
              <a:t>Data Description </a:t>
            </a:r>
            <a:r>
              <a:rPr lang="en-GB" sz="1800"/>
              <a:t>-</a:t>
            </a:r>
            <a:r>
              <a:rPr lang="en-GB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The dataset was sourced from Kaggle</a:t>
            </a:r>
            <a:r>
              <a:rPr lang="en-GB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Columns: 31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Rows: 284807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V1 to V28: PCA variables</a:t>
            </a:r>
            <a:endParaRPr sz="14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7071"/>
          <a:stretch/>
        </p:blipFill>
        <p:spPr>
          <a:xfrm>
            <a:off x="5971100" y="1832725"/>
            <a:ext cx="2506051" cy="22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532075"/>
            <a:ext cx="7505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03175"/>
            <a:ext cx="4400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-GB" sz="1250"/>
              <a:t>Splitting</a:t>
            </a:r>
            <a:r>
              <a:rPr b="1" lang="en-GB" sz="1250"/>
              <a:t> data:</a:t>
            </a:r>
            <a:r>
              <a:rPr lang="en-GB" sz="1250"/>
              <a:t> </a:t>
            </a:r>
            <a:r>
              <a:rPr lang="en-GB" sz="1250">
                <a:solidFill>
                  <a:srgbClr val="0D0D0D"/>
                </a:solidFill>
                <a:highlight>
                  <a:srgbClr val="FFFFFF"/>
                </a:highlight>
              </a:rPr>
              <a:t>The dataset was divided into training (70%) and testing (30%) set.</a:t>
            </a:r>
            <a:endParaRPr sz="125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000" y="1740025"/>
            <a:ext cx="3218200" cy="26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819150" y="1801375"/>
            <a:ext cx="5214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Calibri"/>
              <a:buChar char="●"/>
            </a:pPr>
            <a:r>
              <a:rPr b="1"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normalisation:</a:t>
            </a:r>
            <a:r>
              <a:rPr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5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Features were scaled using StandardScaler to ensure that the model inputs have mean zero and variance one.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19150" y="2399575"/>
            <a:ext cx="4880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Calibri"/>
              <a:buChar char="●"/>
            </a:pPr>
            <a:r>
              <a:rPr b="1"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SMOTE:</a:t>
            </a:r>
            <a:r>
              <a:rPr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5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Synthetic Minority Over-sampling Technique (SMOTE) was applied to the training set to balance the classes by generating synthetic samples.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819150" y="3219175"/>
            <a:ext cx="5214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Calibri"/>
              <a:buChar char="●"/>
            </a:pPr>
            <a:r>
              <a:rPr b="1"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values:</a:t>
            </a:r>
            <a:r>
              <a:rPr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5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was checked for null values, and no missing data was found, eliminating the need for imputation.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19150" y="3817375"/>
            <a:ext cx="55869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Calibri"/>
              <a:buChar char="●"/>
            </a:pPr>
            <a:r>
              <a:rPr b="1"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Libraries:</a:t>
            </a:r>
            <a:r>
              <a:rPr lang="en-GB" sz="12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5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Utilized Python libraries including pandas for data manipulation, numpy for numerical operations, sklearn for modeling and metrics, and imblearn for applying SMOTE.</a:t>
            </a:r>
            <a:endParaRPr sz="12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586950"/>
            <a:ext cx="75057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303800" y="1229050"/>
            <a:ext cx="70305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18"/>
              <a:t>Support Vector Machines (SVM):</a:t>
            </a:r>
            <a:endParaRPr b="1" sz="4718"/>
          </a:p>
          <a:p>
            <a:pPr indent="-2908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Effective in high-dimensional spaces, typical of credit card transaction data.</a:t>
            </a:r>
            <a:endParaRPr sz="3918"/>
          </a:p>
          <a:p>
            <a:pPr indent="-2908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Based on margin maximization, useful for achieving clear separation between classes using hyperplanes.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718"/>
              <a:t>Decision Tree:</a:t>
            </a:r>
            <a:endParaRPr b="1" sz="4718"/>
          </a:p>
          <a:p>
            <a:pPr indent="-2908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Easy to understand and interpret, facilitating transparency in decision-making.</a:t>
            </a:r>
            <a:endParaRPr sz="3918"/>
          </a:p>
          <a:p>
            <a:pPr indent="-2908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Capable of handling non-linear relationships between features, useful for identifying complex fraudulent patterns.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718"/>
              <a:t>Logistic Regression:</a:t>
            </a:r>
            <a:endParaRPr b="1" sz="4718"/>
          </a:p>
          <a:p>
            <a:pPr indent="-2908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Provides probabilities for outcomes, offering a nuanced assessment of transaction risk.</a:t>
            </a:r>
            <a:endParaRPr sz="3918"/>
          </a:p>
          <a:p>
            <a:pPr indent="-2908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Performs well in binary classification tasks, even with imbalanced datasets, by adjusting class weights or thresholds.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718"/>
              <a:t>K-Nearest Neighbors (KNN):</a:t>
            </a:r>
            <a:endParaRPr b="1" sz="4718"/>
          </a:p>
          <a:p>
            <a:pPr indent="-2908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Simple, instance-based learning algorithm effective in capturing data patterns without assuming a specific model structure.</a:t>
            </a:r>
            <a:endParaRPr sz="3918"/>
          </a:p>
          <a:p>
            <a:pPr indent="-2908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918"/>
              <a:t>Can handle nonlinear decision boundaries, useful in fraud detection where such boundaries are common.</a:t>
            </a:r>
            <a:endParaRPr sz="3918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300" y="372648"/>
            <a:ext cx="2196176" cy="14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677200"/>
            <a:ext cx="7505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00" y="1399750"/>
            <a:ext cx="3954100" cy="34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300" y="1399750"/>
            <a:ext cx="3893275" cy="33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729350"/>
            <a:ext cx="7505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75" y="1444175"/>
            <a:ext cx="7613876" cy="3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561650"/>
            <a:ext cx="7505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38" y="1244250"/>
            <a:ext cx="8239525" cy="35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542600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75" y="1145475"/>
            <a:ext cx="7707875" cy="35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