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6" r:id="rId9"/>
    <p:sldId id="270" r:id="rId10"/>
    <p:sldId id="267" r:id="rId11"/>
    <p:sldId id="269" r:id="rId12"/>
  </p:sldIdLst>
  <p:sldSz cx="18288000" cy="10287000"/>
  <p:notesSz cx="6858000" cy="9144000"/>
  <p:embeddedFontLst>
    <p:embeddedFont>
      <p:font typeface="Calibri" pitchFamily="34" charset="0"/>
      <p:regular r:id="rId13"/>
      <p:bold r:id="rId14"/>
      <p:italic r:id="rId15"/>
      <p:boldItalic r:id="rId16"/>
    </p:embeddedFont>
    <p:embeddedFont>
      <p:font typeface="DM Sans" charset="0"/>
      <p:regular r:id="rId17"/>
    </p:embeddedFont>
    <p:embeddedFont>
      <p:font typeface="DM Sans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4" d="100"/>
          <a:sy n="54" d="100"/>
        </p:scale>
        <p:origin x="-5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48059" y="4103121"/>
            <a:ext cx="7085783" cy="3483736"/>
            <a:chOff x="0" y="0"/>
            <a:chExt cx="38337329" cy="18848606"/>
          </a:xfrm>
        </p:grpSpPr>
        <p:sp>
          <p:nvSpPr>
            <p:cNvPr id="3" name="Freeform 3"/>
            <p:cNvSpPr/>
            <p:nvPr/>
          </p:nvSpPr>
          <p:spPr>
            <a:xfrm>
              <a:off x="72390" y="72390"/>
              <a:ext cx="38192549" cy="18703825"/>
            </a:xfrm>
            <a:custGeom>
              <a:avLst/>
              <a:gdLst/>
              <a:ahLst/>
              <a:cxnLst/>
              <a:rect l="l" t="t" r="r" b="b"/>
              <a:pathLst>
                <a:path w="38192549" h="18703825">
                  <a:moveTo>
                    <a:pt x="0" y="0"/>
                  </a:moveTo>
                  <a:lnTo>
                    <a:pt x="38192549" y="0"/>
                  </a:lnTo>
                  <a:lnTo>
                    <a:pt x="38192549" y="18703825"/>
                  </a:lnTo>
                  <a:lnTo>
                    <a:pt x="0" y="18703825"/>
                  </a:lnTo>
                  <a:lnTo>
                    <a:pt x="0" y="0"/>
                  </a:lnTo>
                  <a:close/>
                </a:path>
              </a:pathLst>
            </a:custGeom>
            <a:solidFill>
              <a:srgbClr val="FFFFFF"/>
            </a:solidFill>
          </p:spPr>
        </p:sp>
        <p:sp>
          <p:nvSpPr>
            <p:cNvPr id="4" name="Freeform 4"/>
            <p:cNvSpPr/>
            <p:nvPr/>
          </p:nvSpPr>
          <p:spPr>
            <a:xfrm>
              <a:off x="0" y="0"/>
              <a:ext cx="38337328" cy="18848606"/>
            </a:xfrm>
            <a:custGeom>
              <a:avLst/>
              <a:gdLst/>
              <a:ahLst/>
              <a:cxnLst/>
              <a:rect l="l" t="t" r="r" b="b"/>
              <a:pathLst>
                <a:path w="38337328" h="18848606">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p:spPr>
        </p:sp>
      </p:grpSp>
      <p:grpSp>
        <p:nvGrpSpPr>
          <p:cNvPr id="5" name="Group 5"/>
          <p:cNvGrpSpPr/>
          <p:nvPr/>
        </p:nvGrpSpPr>
        <p:grpSpPr>
          <a:xfrm>
            <a:off x="3482624" y="4818442"/>
            <a:ext cx="4237020" cy="4601148"/>
            <a:chOff x="0" y="0"/>
            <a:chExt cx="5649361" cy="6134864"/>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3964" y="0"/>
              <a:ext cx="2667866" cy="3239552"/>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flipH="1">
              <a:off x="0" y="2273049"/>
              <a:ext cx="5649361" cy="3861815"/>
            </a:xfrm>
            <a:prstGeom prst="rect">
              <a:avLst/>
            </a:prstGeom>
          </p:spPr>
        </p:pic>
      </p:grpSp>
      <p:grpSp>
        <p:nvGrpSpPr>
          <p:cNvPr id="8" name="Group 8"/>
          <p:cNvGrpSpPr/>
          <p:nvPr/>
        </p:nvGrpSpPr>
        <p:grpSpPr>
          <a:xfrm>
            <a:off x="6209261" y="4705517"/>
            <a:ext cx="4363379" cy="2278946"/>
            <a:chOff x="0" y="0"/>
            <a:chExt cx="5817838" cy="3038594"/>
          </a:xfrm>
        </p:grpSpPr>
        <p:grpSp>
          <p:nvGrpSpPr>
            <p:cNvPr id="9" name="Group 9"/>
            <p:cNvGrpSpPr/>
            <p:nvPr/>
          </p:nvGrpSpPr>
          <p:grpSpPr>
            <a:xfrm>
              <a:off x="0" y="901257"/>
              <a:ext cx="1787536" cy="2137337"/>
              <a:chOff x="0" y="0"/>
              <a:chExt cx="9542071" cy="11409346"/>
            </a:xfrm>
          </p:grpSpPr>
          <p:sp>
            <p:nvSpPr>
              <p:cNvPr id="10" name="Freeform 10"/>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1" name="Freeform 11"/>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2" name="Group 12"/>
            <p:cNvGrpSpPr/>
            <p:nvPr/>
          </p:nvGrpSpPr>
          <p:grpSpPr>
            <a:xfrm>
              <a:off x="2015151" y="901257"/>
              <a:ext cx="1787536" cy="2137337"/>
              <a:chOff x="0" y="0"/>
              <a:chExt cx="9542071" cy="11409346"/>
            </a:xfrm>
          </p:grpSpPr>
          <p:sp>
            <p:nvSpPr>
              <p:cNvPr id="13" name="Freeform 13"/>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4" name="Freeform 14"/>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5" name="Group 15"/>
            <p:cNvGrpSpPr/>
            <p:nvPr/>
          </p:nvGrpSpPr>
          <p:grpSpPr>
            <a:xfrm>
              <a:off x="4030302" y="901257"/>
              <a:ext cx="1787536" cy="2137337"/>
              <a:chOff x="0" y="0"/>
              <a:chExt cx="9542071" cy="11409346"/>
            </a:xfrm>
          </p:grpSpPr>
          <p:sp>
            <p:nvSpPr>
              <p:cNvPr id="16" name="Freeform 16"/>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7" name="Freeform 17"/>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8" name="Group 18"/>
            <p:cNvGrpSpPr/>
            <p:nvPr/>
          </p:nvGrpSpPr>
          <p:grpSpPr>
            <a:xfrm>
              <a:off x="0" y="0"/>
              <a:ext cx="5817838" cy="415594"/>
              <a:chOff x="0" y="0"/>
              <a:chExt cx="31056283" cy="2218491"/>
            </a:xfrm>
          </p:grpSpPr>
          <p:sp>
            <p:nvSpPr>
              <p:cNvPr id="19" name="Freeform 19"/>
              <p:cNvSpPr/>
              <p:nvPr/>
            </p:nvSpPr>
            <p:spPr>
              <a:xfrm>
                <a:off x="72390" y="72390"/>
                <a:ext cx="30911502" cy="2073711"/>
              </a:xfrm>
              <a:custGeom>
                <a:avLst/>
                <a:gdLst/>
                <a:ahLst/>
                <a:cxnLst/>
                <a:rect l="l" t="t" r="r" b="b"/>
                <a:pathLst>
                  <a:path w="30911502" h="2073711">
                    <a:moveTo>
                      <a:pt x="0" y="0"/>
                    </a:moveTo>
                    <a:lnTo>
                      <a:pt x="30911502" y="0"/>
                    </a:lnTo>
                    <a:lnTo>
                      <a:pt x="30911502" y="2073711"/>
                    </a:lnTo>
                    <a:lnTo>
                      <a:pt x="0" y="2073711"/>
                    </a:lnTo>
                    <a:lnTo>
                      <a:pt x="0" y="0"/>
                    </a:lnTo>
                    <a:close/>
                  </a:path>
                </a:pathLst>
              </a:custGeom>
              <a:solidFill>
                <a:srgbClr val="EDF0F2">
                  <a:alpha val="68627"/>
                </a:srgbClr>
              </a:solidFill>
            </p:spPr>
          </p:sp>
          <p:sp>
            <p:nvSpPr>
              <p:cNvPr id="20" name="Freeform 20"/>
              <p:cNvSpPr/>
              <p:nvPr/>
            </p:nvSpPr>
            <p:spPr>
              <a:xfrm>
                <a:off x="0" y="0"/>
                <a:ext cx="31056284" cy="2218491"/>
              </a:xfrm>
              <a:custGeom>
                <a:avLst/>
                <a:gdLst/>
                <a:ahLst/>
                <a:cxnLst/>
                <a:rect l="l" t="t" r="r" b="b"/>
                <a:pathLst>
                  <a:path w="31056284" h="2218491">
                    <a:moveTo>
                      <a:pt x="30911502" y="2073711"/>
                    </a:moveTo>
                    <a:lnTo>
                      <a:pt x="31056284" y="2073711"/>
                    </a:lnTo>
                    <a:lnTo>
                      <a:pt x="31056284" y="2218491"/>
                    </a:lnTo>
                    <a:lnTo>
                      <a:pt x="30911502" y="2218491"/>
                    </a:lnTo>
                    <a:lnTo>
                      <a:pt x="30911502" y="2073711"/>
                    </a:lnTo>
                    <a:close/>
                    <a:moveTo>
                      <a:pt x="0" y="144780"/>
                    </a:moveTo>
                    <a:lnTo>
                      <a:pt x="144780" y="144780"/>
                    </a:lnTo>
                    <a:lnTo>
                      <a:pt x="144780" y="2073711"/>
                    </a:lnTo>
                    <a:lnTo>
                      <a:pt x="0" y="2073711"/>
                    </a:lnTo>
                    <a:lnTo>
                      <a:pt x="0" y="144780"/>
                    </a:lnTo>
                    <a:close/>
                    <a:moveTo>
                      <a:pt x="0" y="2073711"/>
                    </a:moveTo>
                    <a:lnTo>
                      <a:pt x="144780" y="2073711"/>
                    </a:lnTo>
                    <a:lnTo>
                      <a:pt x="144780" y="2218491"/>
                    </a:lnTo>
                    <a:lnTo>
                      <a:pt x="0" y="2218491"/>
                    </a:lnTo>
                    <a:lnTo>
                      <a:pt x="0" y="2073711"/>
                    </a:lnTo>
                    <a:close/>
                    <a:moveTo>
                      <a:pt x="30911502" y="144780"/>
                    </a:moveTo>
                    <a:lnTo>
                      <a:pt x="31056284" y="144780"/>
                    </a:lnTo>
                    <a:lnTo>
                      <a:pt x="31056284" y="2073711"/>
                    </a:lnTo>
                    <a:lnTo>
                      <a:pt x="30911502" y="2073711"/>
                    </a:lnTo>
                    <a:lnTo>
                      <a:pt x="30911502" y="144780"/>
                    </a:lnTo>
                    <a:close/>
                    <a:moveTo>
                      <a:pt x="144780" y="2073711"/>
                    </a:moveTo>
                    <a:lnTo>
                      <a:pt x="30911502" y="2073711"/>
                    </a:lnTo>
                    <a:lnTo>
                      <a:pt x="30911502" y="2218491"/>
                    </a:lnTo>
                    <a:lnTo>
                      <a:pt x="144780" y="2218491"/>
                    </a:lnTo>
                    <a:lnTo>
                      <a:pt x="144780" y="2073711"/>
                    </a:lnTo>
                    <a:close/>
                    <a:moveTo>
                      <a:pt x="30911502" y="0"/>
                    </a:moveTo>
                    <a:lnTo>
                      <a:pt x="31056284" y="0"/>
                    </a:lnTo>
                    <a:lnTo>
                      <a:pt x="31056284" y="144780"/>
                    </a:lnTo>
                    <a:lnTo>
                      <a:pt x="30911502" y="144780"/>
                    </a:lnTo>
                    <a:lnTo>
                      <a:pt x="30911502" y="0"/>
                    </a:lnTo>
                    <a:close/>
                    <a:moveTo>
                      <a:pt x="0" y="0"/>
                    </a:moveTo>
                    <a:lnTo>
                      <a:pt x="144780" y="0"/>
                    </a:lnTo>
                    <a:lnTo>
                      <a:pt x="144780" y="144780"/>
                    </a:lnTo>
                    <a:lnTo>
                      <a:pt x="0" y="144780"/>
                    </a:lnTo>
                    <a:lnTo>
                      <a:pt x="0" y="0"/>
                    </a:lnTo>
                    <a:close/>
                    <a:moveTo>
                      <a:pt x="144780" y="0"/>
                    </a:moveTo>
                    <a:lnTo>
                      <a:pt x="30911502" y="0"/>
                    </a:lnTo>
                    <a:lnTo>
                      <a:pt x="30911502" y="144780"/>
                    </a:lnTo>
                    <a:lnTo>
                      <a:pt x="144780" y="144780"/>
                    </a:lnTo>
                    <a:lnTo>
                      <a:pt x="144780" y="0"/>
                    </a:lnTo>
                    <a:close/>
                  </a:path>
                </a:pathLst>
              </a:custGeom>
              <a:solidFill>
                <a:srgbClr val="EDF0F2">
                  <a:alpha val="68627"/>
                </a:srgbClr>
              </a:solidFill>
            </p:spPr>
          </p:sp>
        </p:grpSp>
      </p:grpSp>
      <p:pic>
        <p:nvPicPr>
          <p:cNvPr id="21" name="Picture 21"/>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8692082" y="5524814"/>
            <a:ext cx="513256" cy="513256"/>
          </a:xfrm>
          <a:prstGeom prst="rect">
            <a:avLst/>
          </a:prstGeom>
        </p:spPr>
      </p:pic>
      <p:grpSp>
        <p:nvGrpSpPr>
          <p:cNvPr id="22" name="Group 22"/>
          <p:cNvGrpSpPr/>
          <p:nvPr/>
        </p:nvGrpSpPr>
        <p:grpSpPr>
          <a:xfrm>
            <a:off x="9848543" y="4956470"/>
            <a:ext cx="4170598" cy="4817013"/>
            <a:chOff x="0" y="0"/>
            <a:chExt cx="5560797" cy="6422684"/>
          </a:xfrm>
        </p:grpSpPr>
        <p:pic>
          <p:nvPicPr>
            <p:cNvPr id="23" name="Picture 2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0" y="1841581"/>
              <a:ext cx="5560797" cy="4581103"/>
            </a:xfrm>
            <a:prstGeom prst="rect">
              <a:avLst/>
            </a:prstGeom>
          </p:spPr>
        </p:pic>
        <p:pic>
          <p:nvPicPr>
            <p:cNvPr id="24" name="Picture 2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a:off x="1641158" y="0"/>
              <a:ext cx="2278481" cy="2447587"/>
            </a:xfrm>
            <a:prstGeom prst="rect">
              <a:avLst/>
            </a:prstGeom>
          </p:spPr>
        </p:pic>
      </p:grpSp>
      <p:sp>
        <p:nvSpPr>
          <p:cNvPr id="25" name="TextBox 25"/>
          <p:cNvSpPr txBox="1"/>
          <p:nvPr/>
        </p:nvSpPr>
        <p:spPr>
          <a:xfrm>
            <a:off x="1028700" y="1823146"/>
            <a:ext cx="16230600" cy="1203324"/>
          </a:xfrm>
          <a:prstGeom prst="rect">
            <a:avLst/>
          </a:prstGeom>
        </p:spPr>
        <p:txBody>
          <a:bodyPr lIns="0" tIns="0" rIns="0" bIns="0" rtlCol="0" anchor="t">
            <a:spAutoFit/>
          </a:bodyPr>
          <a:lstStyle/>
          <a:p>
            <a:pPr algn="ctr">
              <a:lnSpc>
                <a:spcPts val="9349"/>
              </a:lnSpc>
            </a:pPr>
            <a:r>
              <a:rPr lang="en-US" sz="8499" dirty="0" smtClean="0">
                <a:solidFill>
                  <a:srgbClr val="000000"/>
                </a:solidFill>
                <a:latin typeface="DM Sans Bold"/>
              </a:rPr>
              <a:t>Life Expectancy Prediction</a:t>
            </a:r>
            <a:endParaRPr lang="en-US" sz="8499" dirty="0">
              <a:solidFill>
                <a:srgbClr val="000000"/>
              </a:solidFill>
              <a:latin typeface="DM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1573184"/>
            <a:ext cx="16230600" cy="6540252"/>
          </a:xfrm>
          <a:prstGeom prst="rect">
            <a:avLst/>
          </a:prstGeom>
        </p:spPr>
        <p:txBody>
          <a:bodyPr lIns="0" tIns="0" rIns="0" bIns="0" rtlCol="0" anchor="t">
            <a:spAutoFit/>
          </a:bodyPr>
          <a:lstStyle/>
          <a:p>
            <a:pPr>
              <a:lnSpc>
                <a:spcPts val="5099"/>
              </a:lnSpc>
            </a:pPr>
            <a:r>
              <a:rPr lang="en-US" sz="3399" spc="33" dirty="0">
                <a:solidFill>
                  <a:srgbClr val="000000"/>
                </a:solidFill>
                <a:latin typeface="DM Sans Bold"/>
              </a:rPr>
              <a:t>Q) What is the source of the data?</a:t>
            </a:r>
          </a:p>
          <a:p>
            <a:pPr marL="734059" lvl="1" indent="-367030">
              <a:lnSpc>
                <a:spcPts val="5099"/>
              </a:lnSpc>
              <a:buFont typeface="Arial"/>
              <a:buChar char="•"/>
            </a:pPr>
            <a:r>
              <a:rPr lang="en-US" sz="3399" spc="33" dirty="0">
                <a:solidFill>
                  <a:srgbClr val="000000"/>
                </a:solidFill>
                <a:latin typeface="DM Sans"/>
              </a:rPr>
              <a:t>Data </a:t>
            </a:r>
            <a:r>
              <a:rPr lang="en-US" sz="3399" spc="33" dirty="0" smtClean="0">
                <a:solidFill>
                  <a:srgbClr val="000000"/>
                </a:solidFill>
                <a:latin typeface="DM Sans"/>
              </a:rPr>
              <a:t>was provided by VIEH Group</a:t>
            </a:r>
            <a:endParaRPr lang="en-US" sz="3399" spc="33" dirty="0">
              <a:solidFill>
                <a:srgbClr val="000000"/>
              </a:solidFill>
              <a:latin typeface="DM Sans"/>
            </a:endParaRPr>
          </a:p>
          <a:p>
            <a:pPr>
              <a:lnSpc>
                <a:spcPts val="5099"/>
              </a:lnSpc>
            </a:pPr>
            <a:r>
              <a:rPr lang="en-US" sz="3399" spc="33" dirty="0">
                <a:solidFill>
                  <a:srgbClr val="000000"/>
                </a:solidFill>
                <a:latin typeface="DM Sans Bold"/>
              </a:rPr>
              <a:t>Q) What is the complete flow of your project?</a:t>
            </a:r>
          </a:p>
          <a:p>
            <a:pPr marL="734059" lvl="1" indent="-367030">
              <a:lnSpc>
                <a:spcPts val="5099"/>
              </a:lnSpc>
              <a:buFont typeface="Arial"/>
              <a:buChar char="•"/>
            </a:pPr>
            <a:r>
              <a:rPr lang="en-US" sz="3399" spc="33" dirty="0">
                <a:solidFill>
                  <a:srgbClr val="000000"/>
                </a:solidFill>
                <a:latin typeface="DM Sans"/>
              </a:rPr>
              <a:t>Refer to slide no 4 for better understanding.</a:t>
            </a:r>
          </a:p>
          <a:p>
            <a:pPr>
              <a:lnSpc>
                <a:spcPts val="5099"/>
              </a:lnSpc>
            </a:pPr>
            <a:endParaRPr lang="en-US" sz="3399" spc="33" dirty="0">
              <a:solidFill>
                <a:srgbClr val="000000"/>
              </a:solidFill>
              <a:latin typeface="DM Sans"/>
            </a:endParaRPr>
          </a:p>
          <a:p>
            <a:pPr>
              <a:lnSpc>
                <a:spcPts val="5099"/>
              </a:lnSpc>
            </a:pPr>
            <a:r>
              <a:rPr lang="en-US" sz="3399" spc="33" dirty="0">
                <a:solidFill>
                  <a:srgbClr val="000000"/>
                </a:solidFill>
                <a:latin typeface="DM Sans Bold"/>
              </a:rPr>
              <a:t>Q) What techniques were you using for data pre-processing?</a:t>
            </a:r>
          </a:p>
          <a:p>
            <a:pPr marL="734059" lvl="1" indent="-367030">
              <a:lnSpc>
                <a:spcPts val="5099"/>
              </a:lnSpc>
              <a:buFont typeface="Arial"/>
              <a:buChar char="•"/>
            </a:pPr>
            <a:r>
              <a:rPr lang="en-US" sz="3399" spc="33" dirty="0">
                <a:solidFill>
                  <a:srgbClr val="000000"/>
                </a:solidFill>
                <a:latin typeface="DM Sans"/>
              </a:rPr>
              <a:t>In data pre processing, we analyzed the data, found the important features, and based on the domain knowledge, we eliminated the unnecessary columns. We also tried to fill </a:t>
            </a:r>
            <a:r>
              <a:rPr lang="en-US" sz="3399" spc="33" dirty="0" smtClean="0">
                <a:solidFill>
                  <a:srgbClr val="000000"/>
                </a:solidFill>
                <a:latin typeface="DM Sans"/>
              </a:rPr>
              <a:t>missing </a:t>
            </a:r>
            <a:r>
              <a:rPr lang="en-US" sz="3399" spc="33" dirty="0">
                <a:solidFill>
                  <a:srgbClr val="000000"/>
                </a:solidFill>
                <a:latin typeface="DM Sans"/>
              </a:rPr>
              <a:t>Values with </a:t>
            </a:r>
            <a:r>
              <a:rPr lang="en-US" sz="3399" spc="33" dirty="0" smtClean="0">
                <a:solidFill>
                  <a:srgbClr val="000000"/>
                </a:solidFill>
                <a:latin typeface="DM Sans"/>
              </a:rPr>
              <a:t>random imputation technique.</a:t>
            </a:r>
            <a:endParaRPr lang="en-US" sz="3399" spc="33" dirty="0">
              <a:solidFill>
                <a:srgbClr val="000000"/>
              </a:solidFill>
              <a:latin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42900"/>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Frequent Q&amp;A</a:t>
            </a:r>
          </a:p>
        </p:txBody>
      </p:sp>
      <p:sp>
        <p:nvSpPr>
          <p:cNvPr id="3" name="TextBox 3"/>
          <p:cNvSpPr txBox="1"/>
          <p:nvPr/>
        </p:nvSpPr>
        <p:spPr>
          <a:xfrm>
            <a:off x="838200" y="1409700"/>
            <a:ext cx="16230600" cy="8594661"/>
          </a:xfrm>
          <a:prstGeom prst="rect">
            <a:avLst/>
          </a:prstGeom>
        </p:spPr>
        <p:txBody>
          <a:bodyPr lIns="0" tIns="0" rIns="0" bIns="0" rtlCol="0" anchor="t">
            <a:spAutoFit/>
          </a:bodyPr>
          <a:lstStyle/>
          <a:p>
            <a:r>
              <a:rPr lang="en-US" sz="3399" spc="33" dirty="0">
                <a:solidFill>
                  <a:srgbClr val="000000"/>
                </a:solidFill>
                <a:latin typeface="DM Sans Bold"/>
              </a:rPr>
              <a:t>Q) What are the different stages of deployment</a:t>
            </a:r>
            <a:r>
              <a:rPr lang="en-US" sz="3399" spc="33" dirty="0" smtClean="0">
                <a:solidFill>
                  <a:srgbClr val="000000"/>
                </a:solidFill>
                <a:latin typeface="DM Sans Bold"/>
              </a:rPr>
              <a:t>?</a:t>
            </a:r>
            <a:r>
              <a:rPr lang="en-US" sz="3600" dirty="0"/>
              <a:t> </a:t>
            </a:r>
            <a:endParaRPr lang="en-US" sz="3600" dirty="0" smtClean="0"/>
          </a:p>
          <a:p>
            <a:pPr marL="571500" indent="-571500">
              <a:buFont typeface="Arial" pitchFamily="34" charset="0"/>
              <a:buChar char="•"/>
            </a:pPr>
            <a:r>
              <a:rPr lang="en-US" sz="3200" dirty="0" smtClean="0"/>
              <a:t>Development</a:t>
            </a:r>
            <a:r>
              <a:rPr lang="en-US" sz="3200" dirty="0"/>
              <a:t>: </a:t>
            </a:r>
            <a:r>
              <a:rPr lang="en-US" sz="3200" dirty="0" smtClean="0"/>
              <a:t> We develop our </a:t>
            </a:r>
            <a:r>
              <a:rPr lang="en-US" sz="3200" dirty="0"/>
              <a:t>Flask application using HTML, CSS, and Python. This involves writing code, designing the user interface, and implementing the necessary functionality.</a:t>
            </a:r>
          </a:p>
          <a:p>
            <a:pPr marL="457200" indent="-457200">
              <a:buFont typeface="Arial" pitchFamily="34" charset="0"/>
              <a:buChar char="•"/>
            </a:pPr>
            <a:r>
              <a:rPr lang="en-US" sz="3200" dirty="0" smtClean="0"/>
              <a:t> Testing</a:t>
            </a:r>
            <a:r>
              <a:rPr lang="en-US" sz="3200" dirty="0"/>
              <a:t>: </a:t>
            </a:r>
            <a:r>
              <a:rPr lang="en-US" sz="3200" dirty="0" smtClean="0"/>
              <a:t>We </a:t>
            </a:r>
            <a:r>
              <a:rPr lang="en-US" sz="3200" dirty="0"/>
              <a:t>perform thorough testing of your Flask app to ensure that it functions correctly, </a:t>
            </a:r>
            <a:r>
              <a:rPr lang="en-US" sz="3200" dirty="0" smtClean="0"/>
              <a:t>    handles </a:t>
            </a:r>
            <a:r>
              <a:rPr lang="en-US" sz="3200" dirty="0"/>
              <a:t>different scenarios, and provides accurate predictions. This stage helps identify and fix any issues or bugs in the application.</a:t>
            </a:r>
          </a:p>
          <a:p>
            <a:pPr marL="457200" indent="-457200">
              <a:buFont typeface="Arial" pitchFamily="34" charset="0"/>
              <a:buChar char="•"/>
            </a:pPr>
            <a:r>
              <a:rPr lang="en-US" sz="3200" dirty="0"/>
              <a:t>Deployment: Once </a:t>
            </a:r>
            <a:r>
              <a:rPr lang="en-US" sz="3200" dirty="0" smtClean="0"/>
              <a:t>our </a:t>
            </a:r>
            <a:r>
              <a:rPr lang="en-US" sz="3200" dirty="0"/>
              <a:t>Flask app passes the testing phase, </a:t>
            </a:r>
            <a:r>
              <a:rPr lang="en-US" sz="3200" dirty="0" smtClean="0"/>
              <a:t>we </a:t>
            </a:r>
            <a:r>
              <a:rPr lang="en-US" sz="3200" dirty="0"/>
              <a:t>deploy it to the Render platform. This involves configuring the necessary settings, uploading </a:t>
            </a:r>
            <a:r>
              <a:rPr lang="en-US" sz="3200" dirty="0" smtClean="0"/>
              <a:t>our </a:t>
            </a:r>
            <a:r>
              <a:rPr lang="en-US" sz="3200" dirty="0"/>
              <a:t>code, and ensuring that the application is running properly on the server.</a:t>
            </a:r>
          </a:p>
          <a:p>
            <a:pPr marL="457200" indent="-457200">
              <a:buFont typeface="Arial" pitchFamily="34" charset="0"/>
              <a:buChar char="•"/>
            </a:pPr>
            <a:r>
              <a:rPr lang="en-US" sz="3200" dirty="0"/>
              <a:t>Prediction: After the deployment, users can </a:t>
            </a:r>
            <a:r>
              <a:rPr lang="en-US" sz="3200"/>
              <a:t>access </a:t>
            </a:r>
            <a:r>
              <a:rPr lang="en-US" sz="3200" smtClean="0"/>
              <a:t>our </a:t>
            </a:r>
            <a:r>
              <a:rPr lang="en-US" sz="3200" dirty="0"/>
              <a:t>Flask app through a web interface. They can input the relevant parameters or data, and the app will use the trained linear regression model to make predictions on life expectancy. The predicted results are displayed to the users.</a:t>
            </a:r>
          </a:p>
          <a:p>
            <a:pPr marL="457200" indent="-457200">
              <a:buFont typeface="Arial" pitchFamily="34" charset="0"/>
              <a:buChar char="•"/>
            </a:pPr>
            <a:r>
              <a:rPr lang="en-US" sz="3200" dirty="0"/>
              <a:t>Monitoring and Maintenance: Once the application is live, it's important to continuously monitor its performance, address any issues that may arise, and provide regular updates or maintenance as needed. This ensures that the app remains functional, accurate, and reliable for users.</a:t>
            </a:r>
          </a:p>
          <a:p>
            <a:pPr>
              <a:lnSpc>
                <a:spcPts val="5099"/>
              </a:lnSpc>
            </a:pPr>
            <a:endParaRPr lang="en-US" sz="3399" spc="33" dirty="0">
              <a:solidFill>
                <a:srgbClr val="000000"/>
              </a:solidFill>
              <a:latin typeface="DM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Objectives</a:t>
            </a:r>
          </a:p>
        </p:txBody>
      </p:sp>
      <p:sp>
        <p:nvSpPr>
          <p:cNvPr id="3" name="TextBox 3"/>
          <p:cNvSpPr txBox="1"/>
          <p:nvPr/>
        </p:nvSpPr>
        <p:spPr>
          <a:xfrm>
            <a:off x="1028700" y="1864809"/>
            <a:ext cx="16230600" cy="3801362"/>
          </a:xfrm>
          <a:prstGeom prst="rect">
            <a:avLst/>
          </a:prstGeom>
        </p:spPr>
        <p:txBody>
          <a:bodyPr lIns="0" tIns="0" rIns="0" bIns="0" rtlCol="0" anchor="t">
            <a:spAutoFit/>
          </a:bodyPr>
          <a:lstStyle/>
          <a:p>
            <a:pPr>
              <a:lnSpc>
                <a:spcPts val="5999"/>
              </a:lnSpc>
            </a:pPr>
            <a:r>
              <a:rPr lang="en-US" sz="4000" dirty="0"/>
              <a:t>Development of Life Expectancy Prediction Model for individuals aiming to estimate their life expectancy based on various factors. The model will provide an estimate of life expectancy ranging from low to high, assisting individuals in understanding their potential lifespan.</a:t>
            </a:r>
          </a:p>
          <a:p>
            <a:pPr>
              <a:lnSpc>
                <a:spcPts val="5999"/>
              </a:lnSpc>
            </a:pPr>
            <a:endParaRPr lang="en-US" sz="3999" spc="39" dirty="0">
              <a:solidFill>
                <a:srgbClr val="000000"/>
              </a:solidFill>
              <a:latin typeface="DM Sans"/>
            </a:endParaRPr>
          </a:p>
        </p:txBody>
      </p:sp>
      <p:sp>
        <p:nvSpPr>
          <p:cNvPr id="4" name="TextBox 4"/>
          <p:cNvSpPr txBox="1"/>
          <p:nvPr/>
        </p:nvSpPr>
        <p:spPr>
          <a:xfrm>
            <a:off x="1028700" y="5635830"/>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Benefits</a:t>
            </a:r>
          </a:p>
        </p:txBody>
      </p:sp>
      <p:sp>
        <p:nvSpPr>
          <p:cNvPr id="5" name="TextBox 5"/>
          <p:cNvSpPr txBox="1"/>
          <p:nvPr/>
        </p:nvSpPr>
        <p:spPr>
          <a:xfrm>
            <a:off x="1028700" y="6614786"/>
            <a:ext cx="16230600" cy="3798797"/>
          </a:xfrm>
          <a:prstGeom prst="rect">
            <a:avLst/>
          </a:prstGeom>
        </p:spPr>
        <p:txBody>
          <a:bodyPr lIns="0" tIns="0" rIns="0" bIns="0" rtlCol="0" anchor="t">
            <a:spAutoFit/>
          </a:bodyPr>
          <a:lstStyle/>
          <a:p>
            <a:pPr marL="863595" lvl="1" indent="-431797">
              <a:lnSpc>
                <a:spcPts val="5999"/>
              </a:lnSpc>
              <a:buFont typeface="Arial"/>
              <a:buChar char="•"/>
            </a:pPr>
            <a:r>
              <a:rPr lang="en-US" sz="4000" dirty="0"/>
              <a:t>Predict the Life Expectancy based on the given parameters</a:t>
            </a:r>
            <a:r>
              <a:rPr lang="en-US" sz="4000" dirty="0" smtClean="0"/>
              <a:t>.</a:t>
            </a:r>
          </a:p>
          <a:p>
            <a:pPr marL="863595" lvl="1" indent="-431797">
              <a:lnSpc>
                <a:spcPts val="5999"/>
              </a:lnSpc>
              <a:buFont typeface="Arial"/>
              <a:buChar char="•"/>
            </a:pPr>
            <a:r>
              <a:rPr lang="en-US" sz="4000" dirty="0" smtClean="0"/>
              <a:t>Provides </a:t>
            </a:r>
            <a:r>
              <a:rPr lang="en-US" sz="4000" dirty="0"/>
              <a:t>insights about the factors affecting life expectancy</a:t>
            </a:r>
            <a:r>
              <a:rPr lang="en-US" sz="4000" dirty="0" smtClean="0"/>
              <a:t>.</a:t>
            </a:r>
          </a:p>
          <a:p>
            <a:pPr marL="863595" lvl="1" indent="-431797">
              <a:lnSpc>
                <a:spcPts val="5999"/>
              </a:lnSpc>
              <a:buFont typeface="Arial"/>
              <a:buChar char="•"/>
            </a:pPr>
            <a:r>
              <a:rPr lang="en-US" sz="4000" dirty="0" smtClean="0"/>
              <a:t>Establishes </a:t>
            </a:r>
            <a:r>
              <a:rPr lang="en-US" sz="4000" dirty="0"/>
              <a:t>relationships between the parameters and life expectancy</a:t>
            </a:r>
            <a:r>
              <a:rPr lang="en-US" sz="4000" dirty="0" smtClean="0"/>
              <a:t>.</a:t>
            </a:r>
          </a:p>
          <a:p>
            <a:pPr marL="863595" lvl="1" indent="-431797">
              <a:lnSpc>
                <a:spcPts val="5999"/>
              </a:lnSpc>
              <a:buFont typeface="Arial"/>
              <a:buChar char="•"/>
            </a:pPr>
            <a:r>
              <a:rPr lang="en-US" sz="4000" dirty="0" smtClean="0"/>
              <a:t>Provides </a:t>
            </a:r>
            <a:r>
              <a:rPr lang="en-US" sz="4000" dirty="0"/>
              <a:t>estimated life expectancy values to assist individuals in understanding their potential lifespan.</a:t>
            </a:r>
            <a:endParaRPr lang="en-US" sz="3999" spc="39" dirty="0">
              <a:solidFill>
                <a:srgbClr val="000000"/>
              </a:solidFill>
              <a:latin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Data Sharing Agreement</a:t>
            </a:r>
          </a:p>
        </p:txBody>
      </p:sp>
      <p:sp>
        <p:nvSpPr>
          <p:cNvPr id="3" name="TextBox 3"/>
          <p:cNvSpPr txBox="1"/>
          <p:nvPr/>
        </p:nvSpPr>
        <p:spPr>
          <a:xfrm>
            <a:off x="1028700" y="2087879"/>
            <a:ext cx="16230600" cy="6924973"/>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a:rPr>
              <a:t>Sample File Name: </a:t>
            </a:r>
            <a:r>
              <a:rPr lang="en-US" sz="3999" spc="39" dirty="0" smtClean="0">
                <a:solidFill>
                  <a:srgbClr val="000000"/>
                </a:solidFill>
                <a:latin typeface="DM Sans Bold"/>
              </a:rPr>
              <a:t>life expectancy data.csv</a:t>
            </a:r>
            <a:endParaRPr lang="en-US" sz="3999" spc="39" dirty="0">
              <a:solidFill>
                <a:srgbClr val="000000"/>
              </a:solidFill>
              <a:latin typeface="DM Sans Bold"/>
            </a:endParaRPr>
          </a:p>
          <a:p>
            <a:pPr marL="863595" lvl="1" indent="-431797">
              <a:lnSpc>
                <a:spcPts val="5999"/>
              </a:lnSpc>
              <a:buFont typeface="Arial"/>
              <a:buChar char="•"/>
            </a:pPr>
            <a:r>
              <a:rPr lang="en-US" sz="3999" spc="39" dirty="0">
                <a:solidFill>
                  <a:srgbClr val="000000"/>
                </a:solidFill>
                <a:latin typeface="DM Sans"/>
              </a:rPr>
              <a:t>Cleaned Data File </a:t>
            </a:r>
            <a:r>
              <a:rPr lang="en-US" sz="3999" spc="39" dirty="0" smtClean="0">
                <a:solidFill>
                  <a:srgbClr val="000000"/>
                </a:solidFill>
                <a:latin typeface="DM Sans"/>
              </a:rPr>
              <a:t>Name: </a:t>
            </a:r>
            <a:r>
              <a:rPr lang="en-US" sz="3999" spc="39" dirty="0" smtClean="0">
                <a:solidFill>
                  <a:srgbClr val="000000"/>
                </a:solidFill>
                <a:latin typeface="DM Sans Bold"/>
              </a:rPr>
              <a:t>life expectancy.ipynb</a:t>
            </a:r>
            <a:endParaRPr lang="en-US" sz="3999" spc="39" dirty="0">
              <a:solidFill>
                <a:srgbClr val="000000"/>
              </a:solidFill>
              <a:latin typeface="DM Sans Bold"/>
            </a:endParaRPr>
          </a:p>
          <a:p>
            <a:pPr marL="863595" lvl="1" indent="-431797">
              <a:lnSpc>
                <a:spcPts val="5999"/>
              </a:lnSpc>
              <a:buFont typeface="Arial"/>
              <a:buChar char="•"/>
            </a:pPr>
            <a:r>
              <a:rPr lang="en-US" sz="3999" spc="39" dirty="0">
                <a:solidFill>
                  <a:srgbClr val="000000"/>
                </a:solidFill>
                <a:latin typeface="DM Sans"/>
              </a:rPr>
              <a:t>Number of Columns: </a:t>
            </a:r>
            <a:r>
              <a:rPr lang="en-US" sz="3999" spc="39" dirty="0" smtClean="0">
                <a:solidFill>
                  <a:srgbClr val="000000"/>
                </a:solidFill>
                <a:latin typeface="DM Sans Bold"/>
              </a:rPr>
              <a:t>21</a:t>
            </a:r>
            <a:endParaRPr lang="en-US" sz="3999" spc="39" dirty="0">
              <a:solidFill>
                <a:srgbClr val="000000"/>
              </a:solidFill>
              <a:latin typeface="DM Sans Bold"/>
            </a:endParaRPr>
          </a:p>
          <a:p>
            <a:pPr marL="863595" lvl="1" indent="-431797">
              <a:lnSpc>
                <a:spcPts val="5999"/>
              </a:lnSpc>
              <a:buFont typeface="Arial"/>
              <a:buChar char="•"/>
            </a:pPr>
            <a:r>
              <a:rPr lang="en-US" sz="3999" spc="39" dirty="0">
                <a:solidFill>
                  <a:srgbClr val="000000"/>
                </a:solidFill>
                <a:latin typeface="DM Sans"/>
              </a:rPr>
              <a:t>Number of Rows: </a:t>
            </a:r>
            <a:r>
              <a:rPr lang="en-US" sz="3999" spc="39" dirty="0" smtClean="0">
                <a:solidFill>
                  <a:srgbClr val="000000"/>
                </a:solidFill>
                <a:latin typeface="DM Sans Bold"/>
              </a:rPr>
              <a:t>2938</a:t>
            </a:r>
            <a:endParaRPr lang="en-US" sz="3999" spc="39" dirty="0">
              <a:solidFill>
                <a:srgbClr val="000000"/>
              </a:solidFill>
              <a:latin typeface="DM Sans Bold"/>
            </a:endParaRPr>
          </a:p>
          <a:p>
            <a:pPr marL="863595" lvl="1" indent="-431797">
              <a:lnSpc>
                <a:spcPts val="5999"/>
              </a:lnSpc>
              <a:buFont typeface="Arial"/>
              <a:buChar char="•"/>
            </a:pPr>
            <a:r>
              <a:rPr lang="en-US" sz="3999" spc="39" dirty="0">
                <a:solidFill>
                  <a:srgbClr val="000000"/>
                </a:solidFill>
                <a:latin typeface="DM Sans"/>
              </a:rPr>
              <a:t>Columns Name: </a:t>
            </a:r>
            <a:r>
              <a:rPr lang="en-IN" sz="4000" b="1" dirty="0"/>
              <a:t>Year, Status, Adult Mortality, Alcohol, Hepatitis B, Measles, BMI, Under-five deaths, Polio, Total expenditure, Diphtheria, HIV/AIDS, GDP, Population, Thinness 1-19 years, Income composition of resources, </a:t>
            </a:r>
            <a:r>
              <a:rPr lang="en-IN" sz="4000" b="1" dirty="0" smtClean="0"/>
              <a:t>Schooling</a:t>
            </a:r>
          </a:p>
          <a:p>
            <a:pPr marL="863595" lvl="1" indent="-431797">
              <a:lnSpc>
                <a:spcPts val="5999"/>
              </a:lnSpc>
              <a:buFont typeface="Arial"/>
              <a:buChar char="•"/>
            </a:pPr>
            <a:r>
              <a:rPr lang="en-US" sz="3999" spc="39" dirty="0" smtClean="0">
                <a:solidFill>
                  <a:srgbClr val="000000"/>
                </a:solidFill>
                <a:latin typeface="DM Sans"/>
              </a:rPr>
              <a:t>Columns </a:t>
            </a:r>
            <a:r>
              <a:rPr lang="en-US" sz="3999" spc="39" dirty="0">
                <a:solidFill>
                  <a:srgbClr val="000000"/>
                </a:solidFill>
                <a:latin typeface="DM Sans"/>
              </a:rPr>
              <a:t>Datatype</a:t>
            </a:r>
            <a:r>
              <a:rPr lang="en-US" sz="3999" spc="39" dirty="0" smtClean="0">
                <a:solidFill>
                  <a:srgbClr val="000000"/>
                </a:solidFill>
                <a:latin typeface="DM Sans"/>
              </a:rPr>
              <a:t>: </a:t>
            </a:r>
            <a:r>
              <a:rPr lang="en-US" sz="3999" b="1" spc="39" dirty="0" smtClean="0">
                <a:solidFill>
                  <a:srgbClr val="000000"/>
                </a:solidFill>
                <a:latin typeface="DM Sans Bold" charset="0"/>
              </a:rPr>
              <a:t>int64</a:t>
            </a:r>
            <a:r>
              <a:rPr lang="en-US" sz="3999" b="1" spc="39" dirty="0" smtClean="0">
                <a:solidFill>
                  <a:srgbClr val="000000"/>
                </a:solidFill>
                <a:latin typeface="DM Sans"/>
              </a:rPr>
              <a:t>,</a:t>
            </a:r>
            <a:r>
              <a:rPr lang="en-US" sz="3999" spc="39" dirty="0" smtClean="0">
                <a:solidFill>
                  <a:srgbClr val="000000"/>
                </a:solidFill>
                <a:latin typeface="DM Sans"/>
              </a:rPr>
              <a:t> </a:t>
            </a:r>
            <a:r>
              <a:rPr lang="en-US" sz="3999" spc="39" dirty="0">
                <a:solidFill>
                  <a:srgbClr val="000000"/>
                </a:solidFill>
                <a:latin typeface="DM Sans Bold"/>
              </a:rPr>
              <a:t>float64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89629" y="1506855"/>
            <a:ext cx="14908741" cy="8386167"/>
          </a:xfrm>
          <a:prstGeom prst="rect">
            <a:avLst/>
          </a:prstGeom>
        </p:spPr>
      </p:pic>
      <p:sp>
        <p:nvSpPr>
          <p:cNvPr id="3" name="TextBox 3"/>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Architecture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1: Data Preprocessing and EDA</a:t>
            </a:r>
          </a:p>
        </p:txBody>
      </p:sp>
      <p:sp>
        <p:nvSpPr>
          <p:cNvPr id="3" name="TextBox 3"/>
          <p:cNvSpPr txBox="1"/>
          <p:nvPr/>
        </p:nvSpPr>
        <p:spPr>
          <a:xfrm>
            <a:off x="1028700" y="1573184"/>
            <a:ext cx="16230600" cy="8894743"/>
          </a:xfrm>
          <a:prstGeom prst="rect">
            <a:avLst/>
          </a:prstGeom>
        </p:spPr>
        <p:txBody>
          <a:bodyPr lIns="0" tIns="0" rIns="0" bIns="0" rtlCol="0" anchor="t">
            <a:spAutoFit/>
          </a:bodyPr>
          <a:lstStyle/>
          <a:p>
            <a:pPr marL="457200" indent="-457200">
              <a:buFont typeface="Arial" pitchFamily="34" charset="0"/>
              <a:buChar char="•"/>
            </a:pPr>
            <a:r>
              <a:rPr lang="en-US" sz="3400" dirty="0">
                <a:latin typeface="DM Sans "/>
              </a:rPr>
              <a:t>Raw data contains 16 columns: Gender, Age, Smoking, Alcohol Consumption, Physical Activity, BMI, Life Expectancy, and others. </a:t>
            </a:r>
            <a:endParaRPr lang="en-US" sz="3400" dirty="0" smtClean="0">
              <a:latin typeface="DM Sans "/>
            </a:endParaRPr>
          </a:p>
          <a:p>
            <a:pPr marL="457200" indent="-457200">
              <a:buFont typeface="Arial" pitchFamily="34" charset="0"/>
              <a:buChar char="•"/>
            </a:pPr>
            <a:r>
              <a:rPr lang="en-US" sz="3400" dirty="0" smtClean="0">
                <a:latin typeface="DM Sans "/>
              </a:rPr>
              <a:t>We </a:t>
            </a:r>
            <a:r>
              <a:rPr lang="en-US" sz="3400" dirty="0">
                <a:latin typeface="DM Sans "/>
              </a:rPr>
              <a:t>used the </a:t>
            </a:r>
            <a:r>
              <a:rPr lang="en-US" sz="3400" dirty="0" err="1">
                <a:latin typeface="DM Sans "/>
              </a:rPr>
              <a:t>DataPrep</a:t>
            </a:r>
            <a:r>
              <a:rPr lang="en-US" sz="3400" dirty="0">
                <a:latin typeface="DM Sans "/>
              </a:rPr>
              <a:t> module to perform exploratory data analysis (EDA) on the dataset. </a:t>
            </a:r>
            <a:endParaRPr lang="en-US" sz="3400" dirty="0" smtClean="0">
              <a:latin typeface="DM Sans "/>
            </a:endParaRPr>
          </a:p>
          <a:p>
            <a:pPr marL="457200" indent="-457200">
              <a:buFont typeface="Arial" pitchFamily="34" charset="0"/>
              <a:buChar char="•"/>
            </a:pPr>
            <a:r>
              <a:rPr lang="en-US" sz="3400" dirty="0" smtClean="0">
                <a:latin typeface="DM Sans "/>
              </a:rPr>
              <a:t>During </a:t>
            </a:r>
            <a:r>
              <a:rPr lang="en-US" sz="3400" dirty="0">
                <a:latin typeface="DM Sans "/>
              </a:rPr>
              <a:t>the analysis, we found that the dataset has missing data, with certain features like smoking and alcohol consumption having relatively high percentages of missing values. </a:t>
            </a:r>
            <a:endParaRPr lang="en-US" sz="3400" dirty="0" smtClean="0">
              <a:latin typeface="DM Sans "/>
            </a:endParaRPr>
          </a:p>
          <a:p>
            <a:pPr marL="457200" indent="-457200">
              <a:buFont typeface="Arial" pitchFamily="34" charset="0"/>
              <a:buChar char="•"/>
            </a:pPr>
            <a:r>
              <a:rPr lang="en-US" sz="3400" dirty="0" smtClean="0">
                <a:latin typeface="DM Sans "/>
              </a:rPr>
              <a:t>We </a:t>
            </a:r>
            <a:r>
              <a:rPr lang="en-US" sz="3400" dirty="0">
                <a:latin typeface="DM Sans "/>
              </a:rPr>
              <a:t>handled the missing data appropriately by either imputing or removing the missing values.</a:t>
            </a:r>
          </a:p>
          <a:p>
            <a:pPr marL="457200" indent="-457200">
              <a:buFont typeface="Arial" pitchFamily="34" charset="0"/>
              <a:buChar char="•"/>
            </a:pPr>
            <a:r>
              <a:rPr lang="en-US" sz="3400" dirty="0">
                <a:latin typeface="DM Sans "/>
              </a:rPr>
              <a:t>To focus on the relevant parameters for predicting life expectancy, we selected important features and dropped unnecessary columns</a:t>
            </a:r>
            <a:r>
              <a:rPr lang="en-US" sz="3400" dirty="0" smtClean="0">
                <a:latin typeface="DM Sans "/>
              </a:rPr>
              <a:t>.</a:t>
            </a:r>
          </a:p>
          <a:p>
            <a:pPr marL="457200" indent="-457200">
              <a:buFont typeface="Arial" pitchFamily="34" charset="0"/>
              <a:buChar char="•"/>
            </a:pPr>
            <a:r>
              <a:rPr lang="en-US" sz="3400" dirty="0" smtClean="0">
                <a:latin typeface="DM Sans "/>
              </a:rPr>
              <a:t>We </a:t>
            </a:r>
            <a:r>
              <a:rPr lang="en-US" sz="3400" dirty="0">
                <a:latin typeface="DM Sans "/>
              </a:rPr>
              <a:t>removed any non-contributing factors and features that were not dependent on life expectancy, such as specific dates or irrelevant demographic information.</a:t>
            </a:r>
          </a:p>
          <a:p>
            <a:pPr marL="457200" indent="-457200">
              <a:buFont typeface="Arial" pitchFamily="34" charset="0"/>
              <a:buChar char="•"/>
            </a:pPr>
            <a:r>
              <a:rPr lang="en-US" sz="3400" dirty="0">
                <a:latin typeface="DM Sans "/>
              </a:rPr>
              <a:t>Additionally, we performed data transformations and feature engineering to enhance the predictive power of the model. </a:t>
            </a:r>
            <a:endParaRPr lang="en-US" sz="3400" dirty="0" smtClean="0">
              <a:latin typeface="DM Sans "/>
            </a:endParaRPr>
          </a:p>
          <a:p>
            <a:pPr marL="457200" indent="-457200">
              <a:buFont typeface="Arial" pitchFamily="34" charset="0"/>
              <a:buChar char="•"/>
            </a:pPr>
            <a:r>
              <a:rPr lang="en-US" sz="3400" dirty="0" smtClean="0">
                <a:latin typeface="DM Sans "/>
              </a:rPr>
              <a:t>This </a:t>
            </a:r>
            <a:r>
              <a:rPr lang="en-US" sz="3400" dirty="0">
                <a:latin typeface="DM Sans "/>
              </a:rPr>
              <a:t>involved encoding categorical variables, normalizing numerical features, and exploring relationships between different variables</a:t>
            </a:r>
            <a:r>
              <a:rPr lang="en-US" sz="3400" dirty="0" smtClean="0">
                <a:latin typeface="DM Sans "/>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2: Linear </a:t>
            </a:r>
            <a:r>
              <a:rPr lang="en-US" sz="6300" dirty="0" smtClean="0">
                <a:solidFill>
                  <a:srgbClr val="000000"/>
                </a:solidFill>
                <a:latin typeface="DM Sans Bold"/>
              </a:rPr>
              <a:t>Regression</a:t>
            </a:r>
            <a:endParaRPr lang="en-US" sz="6300" dirty="0">
              <a:solidFill>
                <a:srgbClr val="000000"/>
              </a:solidFill>
              <a:latin typeface="DM Sans Bold"/>
            </a:endParaRPr>
          </a:p>
        </p:txBody>
      </p:sp>
      <p:sp>
        <p:nvSpPr>
          <p:cNvPr id="3" name="TextBox 3"/>
          <p:cNvSpPr txBox="1"/>
          <p:nvPr/>
        </p:nvSpPr>
        <p:spPr>
          <a:xfrm>
            <a:off x="1028700" y="1866900"/>
            <a:ext cx="16230600" cy="8502328"/>
          </a:xfrm>
          <a:prstGeom prst="rect">
            <a:avLst/>
          </a:prstGeom>
        </p:spPr>
        <p:txBody>
          <a:bodyPr lIns="0" tIns="0" rIns="0" bIns="0" rtlCol="0" anchor="t">
            <a:spAutoFit/>
          </a:bodyPr>
          <a:lstStyle/>
          <a:p>
            <a:pPr marL="457200" indent="-457200">
              <a:buFont typeface="Arial" pitchFamily="34" charset="0"/>
              <a:buChar char="•"/>
            </a:pPr>
            <a:r>
              <a:rPr lang="en-US" sz="3400" dirty="0" smtClean="0">
                <a:latin typeface="DM Sans "/>
              </a:rPr>
              <a:t>In </a:t>
            </a:r>
            <a:r>
              <a:rPr lang="en-US" sz="3400" dirty="0">
                <a:latin typeface="DM Sans "/>
              </a:rPr>
              <a:t>the life expectancy prediction project, a linear regression model was implemented to examine the linear relationship between various features and life expectancy. </a:t>
            </a:r>
            <a:endParaRPr lang="en-US" sz="3400" dirty="0" smtClean="0">
              <a:latin typeface="DM Sans "/>
            </a:endParaRPr>
          </a:p>
          <a:p>
            <a:pPr marL="457200" indent="-457200">
              <a:buFont typeface="Arial" pitchFamily="34" charset="0"/>
              <a:buChar char="•"/>
            </a:pPr>
            <a:r>
              <a:rPr lang="en-US" sz="3400" dirty="0" smtClean="0">
                <a:latin typeface="DM Sans "/>
              </a:rPr>
              <a:t>The </a:t>
            </a:r>
            <a:r>
              <a:rPr lang="en-US" sz="3400" dirty="0">
                <a:latin typeface="DM Sans "/>
              </a:rPr>
              <a:t>dataset included features such as gender, age, smoking, alcohol consumption, physical activity, and BMI (Body Mass Index), with the target variable being life </a:t>
            </a:r>
            <a:r>
              <a:rPr lang="en-US" sz="3400" dirty="0" smtClean="0">
                <a:latin typeface="DM Sans "/>
              </a:rPr>
              <a:t>expectancy.</a:t>
            </a:r>
          </a:p>
          <a:p>
            <a:pPr marL="457200" indent="-457200">
              <a:buFont typeface="Arial" pitchFamily="34" charset="0"/>
              <a:buChar char="•"/>
            </a:pPr>
            <a:r>
              <a:rPr lang="en-US" sz="3400" dirty="0" smtClean="0">
                <a:latin typeface="DM Sans "/>
              </a:rPr>
              <a:t>By </a:t>
            </a:r>
            <a:r>
              <a:rPr lang="en-US" sz="3400" dirty="0">
                <a:latin typeface="DM Sans "/>
              </a:rPr>
              <a:t>applying linear regression, the model estimated the coefficients for each feature, indicating the strength and direction of their linear relationship with life expectancy</a:t>
            </a:r>
            <a:r>
              <a:rPr lang="en-US" sz="3400" dirty="0" smtClean="0">
                <a:latin typeface="DM Sans "/>
              </a:rPr>
              <a:t>.</a:t>
            </a:r>
          </a:p>
          <a:p>
            <a:pPr marL="457200" indent="-457200">
              <a:buFont typeface="Arial" pitchFamily="34" charset="0"/>
              <a:buChar char="•"/>
            </a:pPr>
            <a:r>
              <a:rPr lang="en-US" sz="3400" dirty="0" smtClean="0">
                <a:latin typeface="DM Sans "/>
              </a:rPr>
              <a:t> </a:t>
            </a:r>
            <a:r>
              <a:rPr lang="en-US" sz="3400" dirty="0">
                <a:latin typeface="DM Sans "/>
              </a:rPr>
              <a:t>These coefficients provided insights into how changes in each feature affected the predicted life </a:t>
            </a:r>
            <a:r>
              <a:rPr lang="en-US" sz="3400" dirty="0" smtClean="0">
                <a:latin typeface="DM Sans "/>
              </a:rPr>
              <a:t>expectancy.</a:t>
            </a:r>
          </a:p>
          <a:p>
            <a:pPr marL="457200" indent="-457200">
              <a:buFont typeface="Arial" pitchFamily="34" charset="0"/>
              <a:buChar char="•"/>
            </a:pPr>
            <a:r>
              <a:rPr lang="en-US" sz="3400" dirty="0" smtClean="0">
                <a:latin typeface="DM Sans "/>
              </a:rPr>
              <a:t>Through </a:t>
            </a:r>
            <a:r>
              <a:rPr lang="en-US" sz="3400" dirty="0">
                <a:latin typeface="DM Sans "/>
              </a:rPr>
              <a:t>analysis, it was observed that certain features exhibited significant linear relationships with life expectancy. </a:t>
            </a:r>
            <a:endParaRPr lang="en-US" sz="3400" dirty="0" smtClean="0">
              <a:latin typeface="DM Sans "/>
            </a:endParaRPr>
          </a:p>
          <a:p>
            <a:pPr marL="457200" indent="-457200">
              <a:buFont typeface="Arial" pitchFamily="34" charset="0"/>
              <a:buChar char="•"/>
            </a:pPr>
            <a:r>
              <a:rPr lang="en-US" sz="3400" dirty="0" smtClean="0">
                <a:latin typeface="DM Sans "/>
              </a:rPr>
              <a:t>For </a:t>
            </a:r>
            <a:r>
              <a:rPr lang="en-US" sz="3400" dirty="0">
                <a:latin typeface="DM Sans "/>
              </a:rPr>
              <a:t>example, the coefficient for physical activity might indicate that an increase in physical activity is associated with an increase in life expectancy. </a:t>
            </a:r>
            <a:endParaRPr lang="en-US" sz="3400" dirty="0" smtClean="0">
              <a:latin typeface="DM Sans "/>
            </a:endParaRPr>
          </a:p>
          <a:p>
            <a:pPr marL="367029" lvl="1">
              <a:lnSpc>
                <a:spcPts val="5099"/>
              </a:lnSpc>
            </a:pPr>
            <a:endParaRPr lang="en-US" sz="3399" spc="33" dirty="0">
              <a:solidFill>
                <a:srgbClr val="000000"/>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2051685"/>
            <a:ext cx="16230600" cy="4277581"/>
          </a:xfrm>
          <a:prstGeom prst="rect">
            <a:avLst/>
          </a:prstGeom>
        </p:spPr>
        <p:txBody>
          <a:bodyPr lIns="0" tIns="0" rIns="0" bIns="0" rtlCol="0" anchor="t">
            <a:spAutoFit/>
          </a:bodyPr>
          <a:lstStyle/>
          <a:p>
            <a:pPr marL="457200" indent="-457200">
              <a:buFont typeface="Arial" pitchFamily="34" charset="0"/>
              <a:buChar char="•"/>
            </a:pPr>
            <a:r>
              <a:rPr lang="en-US" sz="3400" dirty="0">
                <a:latin typeface="DM Sans "/>
              </a:rPr>
              <a:t>Similarly, the coefficients for age, BMI, and smoking could reveal the impact of these factors on life </a:t>
            </a:r>
            <a:r>
              <a:rPr lang="en-US" sz="3400" dirty="0" smtClean="0">
                <a:latin typeface="DM Sans "/>
              </a:rPr>
              <a:t>expectancy.</a:t>
            </a:r>
          </a:p>
          <a:p>
            <a:pPr marL="457200" indent="-457200">
              <a:buFont typeface="Arial" pitchFamily="34" charset="0"/>
              <a:buChar char="•"/>
            </a:pPr>
            <a:r>
              <a:rPr lang="en-US" sz="3400" dirty="0" smtClean="0">
                <a:latin typeface="DM Sans "/>
              </a:rPr>
              <a:t>The </a:t>
            </a:r>
            <a:r>
              <a:rPr lang="en-US" sz="3400" dirty="0">
                <a:latin typeface="DM Sans "/>
              </a:rPr>
              <a:t>linear regression model allowed for quantifying the impact of each feature on life expectancy, providing a valuable understanding of the relationships between the variables</a:t>
            </a:r>
            <a:r>
              <a:rPr lang="en-US" sz="3400" dirty="0" smtClean="0">
                <a:latin typeface="DM Sans "/>
              </a:rPr>
              <a:t>.</a:t>
            </a:r>
          </a:p>
          <a:p>
            <a:pPr marL="457200" indent="-457200">
              <a:buFont typeface="Arial" pitchFamily="34" charset="0"/>
              <a:buChar char="•"/>
            </a:pPr>
            <a:r>
              <a:rPr lang="en-US" sz="3400" dirty="0" smtClean="0">
                <a:latin typeface="DM Sans "/>
              </a:rPr>
              <a:t>This </a:t>
            </a:r>
            <a:r>
              <a:rPr lang="en-US" sz="3400" dirty="0">
                <a:latin typeface="DM Sans "/>
              </a:rPr>
              <a:t>information could be used to identify significant predictors and further refine the predictive model.</a:t>
            </a:r>
          </a:p>
          <a:p>
            <a:pPr marL="734059" lvl="1" indent="-367030">
              <a:lnSpc>
                <a:spcPts val="5099"/>
              </a:lnSpc>
              <a:buFont typeface="Arial"/>
              <a:buChar char="•"/>
            </a:pPr>
            <a:endParaRPr lang="en-US" sz="3399" spc="33" dirty="0">
              <a:solidFill>
                <a:srgbClr val="00000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Prediction and Deployment</a:t>
            </a:r>
          </a:p>
        </p:txBody>
      </p:sp>
      <p:sp>
        <p:nvSpPr>
          <p:cNvPr id="4" name="TextBox 4"/>
          <p:cNvSpPr txBox="1"/>
          <p:nvPr/>
        </p:nvSpPr>
        <p:spPr>
          <a:xfrm>
            <a:off x="1028700" y="1411605"/>
            <a:ext cx="16230600" cy="9156353"/>
          </a:xfrm>
          <a:prstGeom prst="rect">
            <a:avLst/>
          </a:prstGeom>
        </p:spPr>
        <p:txBody>
          <a:bodyPr lIns="0" tIns="0" rIns="0" bIns="0" rtlCol="0" anchor="t">
            <a:spAutoFit/>
          </a:bodyPr>
          <a:lstStyle/>
          <a:p>
            <a:pPr marL="734059" lvl="1" indent="-367030">
              <a:lnSpc>
                <a:spcPts val="5099"/>
              </a:lnSpc>
              <a:buFont typeface="Arial"/>
              <a:buChar char="•"/>
            </a:pPr>
            <a:r>
              <a:rPr lang="en-US" sz="3600" dirty="0"/>
              <a:t>Once the data is prepared, it is fed into the loaded linear regression model. The model applies the learned coefficients to the input features and calculates the predicted life expectancy</a:t>
            </a:r>
            <a:r>
              <a:rPr lang="en-US" sz="3600" dirty="0" smtClean="0"/>
              <a:t>.</a:t>
            </a:r>
          </a:p>
          <a:p>
            <a:pPr marL="734059" lvl="1" indent="-367030">
              <a:lnSpc>
                <a:spcPts val="5099"/>
              </a:lnSpc>
              <a:buFont typeface="Arial"/>
              <a:buChar char="•"/>
            </a:pPr>
            <a:r>
              <a:rPr lang="en-US" sz="3600" dirty="0"/>
              <a:t>The predicted life expectancy is obtained from the model and can be displayed to the user. This can be done by updating the web page with the predicted value or by presenting it in a user-friendly </a:t>
            </a:r>
            <a:r>
              <a:rPr lang="en-US" sz="3600" dirty="0" smtClean="0"/>
              <a:t>format.</a:t>
            </a:r>
          </a:p>
          <a:p>
            <a:pPr marL="734059" lvl="1" indent="-367030">
              <a:lnSpc>
                <a:spcPts val="5099"/>
              </a:lnSpc>
              <a:buFont typeface="Arial"/>
              <a:buChar char="•"/>
            </a:pPr>
            <a:r>
              <a:rPr lang="en-US" sz="3400" dirty="0" smtClean="0">
                <a:latin typeface="DM Sans "/>
              </a:rPr>
              <a:t>Flask </a:t>
            </a:r>
            <a:r>
              <a:rPr lang="en-US" sz="3400" dirty="0">
                <a:latin typeface="DM Sans "/>
              </a:rPr>
              <a:t>application was developed to provide a user interface for predicting life expectancy based on the given features. </a:t>
            </a:r>
            <a:endParaRPr lang="en-US" sz="3400" dirty="0" smtClean="0">
              <a:latin typeface="DM Sans "/>
            </a:endParaRPr>
          </a:p>
          <a:p>
            <a:pPr marL="734059" lvl="1" indent="-367030">
              <a:lnSpc>
                <a:spcPts val="5099"/>
              </a:lnSpc>
              <a:buFont typeface="Arial"/>
              <a:buChar char="•"/>
            </a:pPr>
            <a:r>
              <a:rPr lang="en-US" sz="3400" dirty="0" smtClean="0">
                <a:latin typeface="DM Sans "/>
              </a:rPr>
              <a:t>The </a:t>
            </a:r>
            <a:r>
              <a:rPr lang="en-US" sz="3400" dirty="0">
                <a:latin typeface="DM Sans "/>
              </a:rPr>
              <a:t>Flask framework was used to handle the backend logic and routing, while HTML and CSS were used to design and structure the frontend </a:t>
            </a:r>
            <a:r>
              <a:rPr lang="en-US" sz="3400" dirty="0" smtClean="0">
                <a:latin typeface="DM Sans "/>
              </a:rPr>
              <a:t>interface.</a:t>
            </a:r>
          </a:p>
          <a:p>
            <a:pPr marL="734059" lvl="1" indent="-367030">
              <a:lnSpc>
                <a:spcPts val="5099"/>
              </a:lnSpc>
              <a:buFont typeface="Arial"/>
              <a:buChar char="•"/>
            </a:pPr>
            <a:r>
              <a:rPr lang="en-US" sz="3400" dirty="0" smtClean="0">
                <a:latin typeface="DM Sans "/>
              </a:rPr>
              <a:t>The </a:t>
            </a:r>
            <a:r>
              <a:rPr lang="en-US" sz="3400" dirty="0">
                <a:latin typeface="DM Sans "/>
              </a:rPr>
              <a:t>Flask app allowed users to input the relevant feature values through a form or user interface. </a:t>
            </a:r>
            <a:endParaRPr lang="en-US" sz="3400" dirty="0" smtClean="0">
              <a:latin typeface="DM Sans "/>
            </a:endParaRPr>
          </a:p>
          <a:p>
            <a:pPr marL="734059" lvl="1" indent="-367030">
              <a:lnSpc>
                <a:spcPts val="5099"/>
              </a:lnSpc>
              <a:buFont typeface="Arial"/>
              <a:buChar char="•"/>
            </a:pPr>
            <a:endParaRPr lang="en-US" sz="3600" dirty="0" smtClean="0"/>
          </a:p>
          <a:p>
            <a:pPr marL="734059" lvl="1" indent="-367030">
              <a:lnSpc>
                <a:spcPts val="5099"/>
              </a:lnSpc>
              <a:buFont typeface="Arial"/>
              <a:buChar char="•"/>
            </a:pPr>
            <a:endParaRPr lang="en-US" sz="3399" spc="33" dirty="0">
              <a:solidFill>
                <a:srgbClr val="00000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34793"/>
            <a:ext cx="15544800" cy="6894195"/>
          </a:xfrm>
          <a:prstGeom prst="rect">
            <a:avLst/>
          </a:prstGeom>
        </p:spPr>
        <p:txBody>
          <a:bodyPr wrap="square">
            <a:spAutoFit/>
          </a:bodyPr>
          <a:lstStyle/>
          <a:p>
            <a:pPr marL="914400" lvl="1" indent="-457200">
              <a:buFont typeface="Arial" pitchFamily="34" charset="0"/>
              <a:buChar char="•"/>
            </a:pPr>
            <a:r>
              <a:rPr lang="en-US" sz="3400" dirty="0">
                <a:latin typeface="DM Sans "/>
              </a:rPr>
              <a:t>These inputs were then passed to the deployed linear regression model, which calculated and returned the predicted life expectancy. </a:t>
            </a:r>
            <a:endParaRPr lang="en-US" sz="3400" dirty="0" smtClean="0">
              <a:latin typeface="DM Sans "/>
            </a:endParaRPr>
          </a:p>
          <a:p>
            <a:pPr marL="914400" lvl="1" indent="-457200">
              <a:buFont typeface="Arial" pitchFamily="34" charset="0"/>
              <a:buChar char="•"/>
            </a:pPr>
            <a:r>
              <a:rPr lang="en-US" sz="3400" dirty="0" smtClean="0">
                <a:latin typeface="DM Sans "/>
              </a:rPr>
              <a:t>The </a:t>
            </a:r>
            <a:r>
              <a:rPr lang="en-US" sz="3400" dirty="0">
                <a:latin typeface="DM Sans "/>
              </a:rPr>
              <a:t>predicted value was then displayed to the user on the </a:t>
            </a:r>
            <a:r>
              <a:rPr lang="en-US" sz="3400" dirty="0" smtClean="0">
                <a:latin typeface="DM Sans "/>
              </a:rPr>
              <a:t>webpage.</a:t>
            </a:r>
          </a:p>
          <a:p>
            <a:pPr marL="914400" lvl="1" indent="-457200">
              <a:buFont typeface="Arial" pitchFamily="34" charset="0"/>
              <a:buChar char="•"/>
            </a:pPr>
            <a:r>
              <a:rPr lang="en-US" sz="3400" dirty="0" smtClean="0">
                <a:latin typeface="DM Sans "/>
              </a:rPr>
              <a:t>To </a:t>
            </a:r>
            <a:r>
              <a:rPr lang="en-US" sz="3400" dirty="0">
                <a:latin typeface="DM Sans "/>
              </a:rPr>
              <a:t>make the Flask app accessible to users, it was deployed on the Render platform</a:t>
            </a:r>
            <a:r>
              <a:rPr lang="en-US" sz="3400" dirty="0" smtClean="0">
                <a:latin typeface="DM Sans "/>
              </a:rPr>
              <a:t>.</a:t>
            </a:r>
          </a:p>
          <a:p>
            <a:pPr marL="914400" lvl="1" indent="-457200">
              <a:buFont typeface="Arial" pitchFamily="34" charset="0"/>
              <a:buChar char="•"/>
            </a:pPr>
            <a:r>
              <a:rPr lang="en-US" sz="3400" dirty="0" smtClean="0">
                <a:latin typeface="DM Sans "/>
              </a:rPr>
              <a:t>Render </a:t>
            </a:r>
            <a:r>
              <a:rPr lang="en-US" sz="3400" dirty="0">
                <a:latin typeface="DM Sans "/>
              </a:rPr>
              <a:t>provides hosting and deployment services for web applications, allowing them to be accessible over the internet</a:t>
            </a:r>
            <a:r>
              <a:rPr lang="en-US" sz="3400" dirty="0" smtClean="0">
                <a:latin typeface="DM Sans "/>
              </a:rPr>
              <a:t>.</a:t>
            </a:r>
          </a:p>
          <a:p>
            <a:pPr marL="914400" lvl="1" indent="-457200">
              <a:buFont typeface="Arial" pitchFamily="34" charset="0"/>
              <a:buChar char="•"/>
            </a:pPr>
            <a:r>
              <a:rPr lang="en-US" sz="3400" dirty="0" smtClean="0">
                <a:latin typeface="DM Sans "/>
              </a:rPr>
              <a:t>By </a:t>
            </a:r>
            <a:r>
              <a:rPr lang="en-US" sz="3400" dirty="0">
                <a:latin typeface="DM Sans "/>
              </a:rPr>
              <a:t>deploying the Flask app on Render, users could access the life expectancy prediction functionality through a web browser.</a:t>
            </a:r>
          </a:p>
          <a:p>
            <a:pPr marL="914400" lvl="1" indent="-457200">
              <a:buFont typeface="Arial" pitchFamily="34" charset="0"/>
              <a:buChar char="•"/>
            </a:pPr>
            <a:r>
              <a:rPr lang="en-US" sz="3400" dirty="0">
                <a:latin typeface="DM Sans "/>
              </a:rPr>
              <a:t>The HTML and CSS files were used to customize the appearance and layout of the web page, ensuring a visually appealing and user-friendly interface. CSS styles were applied to create a consistent design and improve the overall user experience.</a:t>
            </a:r>
          </a:p>
        </p:txBody>
      </p:sp>
    </p:spTree>
    <p:extLst>
      <p:ext uri="{BB962C8B-B14F-4D97-AF65-F5344CB8AC3E}">
        <p14:creationId xmlns:p14="http://schemas.microsoft.com/office/powerpoint/2010/main" val="269763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1143</Words>
  <Application>Microsoft Office PowerPoint</Application>
  <PresentationFormat>Custom</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DM Sans</vt:lpstr>
      <vt:lpstr>DM Sans </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cp:lastModifiedBy>Sathvik N G</cp:lastModifiedBy>
  <cp:revision>6</cp:revision>
  <dcterms:created xsi:type="dcterms:W3CDTF">2006-08-16T00:00:00Z</dcterms:created>
  <dcterms:modified xsi:type="dcterms:W3CDTF">2023-06-02T11:03:17Z</dcterms:modified>
  <dc:identifier>DAEo9nKBvsQ</dc:identifier>
</cp:coreProperties>
</file>